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38" r:id="rId1"/>
  </p:sldMasterIdLst>
  <p:notesMasterIdLst>
    <p:notesMasterId r:id="rId79"/>
  </p:notesMasterIdLst>
  <p:handoutMasterIdLst>
    <p:handoutMasterId r:id="rId80"/>
  </p:handoutMasterIdLst>
  <p:sldIdLst>
    <p:sldId id="611" r:id="rId2"/>
    <p:sldId id="614" r:id="rId3"/>
    <p:sldId id="615" r:id="rId4"/>
    <p:sldId id="721" r:id="rId5"/>
    <p:sldId id="618" r:id="rId6"/>
    <p:sldId id="619" r:id="rId7"/>
    <p:sldId id="620" r:id="rId8"/>
    <p:sldId id="621" r:id="rId9"/>
    <p:sldId id="622" r:id="rId10"/>
    <p:sldId id="623" r:id="rId11"/>
    <p:sldId id="624" r:id="rId12"/>
    <p:sldId id="626" r:id="rId13"/>
    <p:sldId id="628" r:id="rId14"/>
    <p:sldId id="629" r:id="rId15"/>
    <p:sldId id="631" r:id="rId16"/>
    <p:sldId id="632" r:id="rId17"/>
    <p:sldId id="633" r:id="rId18"/>
    <p:sldId id="634" r:id="rId19"/>
    <p:sldId id="637" r:id="rId20"/>
    <p:sldId id="638" r:id="rId21"/>
    <p:sldId id="639" r:id="rId22"/>
    <p:sldId id="640" r:id="rId23"/>
    <p:sldId id="644" r:id="rId24"/>
    <p:sldId id="645" r:id="rId25"/>
    <p:sldId id="646" r:id="rId26"/>
    <p:sldId id="659" r:id="rId27"/>
    <p:sldId id="660" r:id="rId28"/>
    <p:sldId id="663" r:id="rId29"/>
    <p:sldId id="664" r:id="rId30"/>
    <p:sldId id="665" r:id="rId31"/>
    <p:sldId id="668" r:id="rId32"/>
    <p:sldId id="669" r:id="rId33"/>
    <p:sldId id="670" r:id="rId34"/>
    <p:sldId id="672" r:id="rId35"/>
    <p:sldId id="673" r:id="rId36"/>
    <p:sldId id="674" r:id="rId37"/>
    <p:sldId id="677" r:id="rId38"/>
    <p:sldId id="678" r:id="rId39"/>
    <p:sldId id="679" r:id="rId40"/>
    <p:sldId id="680" r:id="rId41"/>
    <p:sldId id="681" r:id="rId42"/>
    <p:sldId id="682" r:id="rId43"/>
    <p:sldId id="683" r:id="rId44"/>
    <p:sldId id="685" r:id="rId45"/>
    <p:sldId id="686" r:id="rId46"/>
    <p:sldId id="687" r:id="rId47"/>
    <p:sldId id="688" r:id="rId48"/>
    <p:sldId id="689" r:id="rId49"/>
    <p:sldId id="690" r:id="rId50"/>
    <p:sldId id="691" r:id="rId51"/>
    <p:sldId id="693" r:id="rId52"/>
    <p:sldId id="694" r:id="rId53"/>
    <p:sldId id="695" r:id="rId54"/>
    <p:sldId id="696" r:id="rId55"/>
    <p:sldId id="697" r:id="rId56"/>
    <p:sldId id="698" r:id="rId57"/>
    <p:sldId id="699" r:id="rId58"/>
    <p:sldId id="700" r:id="rId59"/>
    <p:sldId id="701" r:id="rId60"/>
    <p:sldId id="702" r:id="rId61"/>
    <p:sldId id="704" r:id="rId62"/>
    <p:sldId id="705" r:id="rId63"/>
    <p:sldId id="706" r:id="rId64"/>
    <p:sldId id="707" r:id="rId65"/>
    <p:sldId id="708" r:id="rId66"/>
    <p:sldId id="709" r:id="rId67"/>
    <p:sldId id="710" r:id="rId68"/>
    <p:sldId id="711" r:id="rId69"/>
    <p:sldId id="712" r:id="rId70"/>
    <p:sldId id="713" r:id="rId71"/>
    <p:sldId id="714" r:id="rId72"/>
    <p:sldId id="715" r:id="rId73"/>
    <p:sldId id="716" r:id="rId74"/>
    <p:sldId id="717" r:id="rId75"/>
    <p:sldId id="718" r:id="rId76"/>
    <p:sldId id="719" r:id="rId77"/>
    <p:sldId id="720" r:id="rId7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0000"/>
    <a:srgbClr val="C6A000"/>
    <a:srgbClr val="FFFF00"/>
    <a:srgbClr val="99FF33"/>
    <a:srgbClr val="00D600"/>
    <a:srgbClr val="C0C0C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94374" autoAdjust="0"/>
  </p:normalViewPr>
  <p:slideViewPr>
    <p:cSldViewPr>
      <p:cViewPr varScale="1">
        <p:scale>
          <a:sx n="70" d="100"/>
          <a:sy n="70" d="100"/>
        </p:scale>
        <p:origin x="1302" y="66"/>
      </p:cViewPr>
      <p:guideLst>
        <p:guide orient="horz" pos="2160"/>
        <p:guide pos="2880"/>
      </p:guideLst>
    </p:cSldViewPr>
  </p:slideViewPr>
  <p:outlineViewPr>
    <p:cViewPr>
      <p:scale>
        <a:sx n="33" d="100"/>
        <a:sy n="33" d="100"/>
      </p:scale>
      <p:origin x="0" y="-237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7122"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517123" name="Rectangle 3"/>
          <p:cNvSpPr>
            <a:spLocks noGrp="1" noChangeArrowheads="1"/>
          </p:cNvSpPr>
          <p:nvPr>
            <p:ph type="dt" sz="quarter"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Times New Roman" pitchFamily="18" charset="0"/>
                <a:cs typeface="Times New Roman" pitchFamily="18" charset="0"/>
              </a:defRPr>
            </a:lvl1pPr>
          </a:lstStyle>
          <a:p>
            <a:pPr>
              <a:defRPr/>
            </a:pPr>
            <a:endParaRPr lang="en-US"/>
          </a:p>
        </p:txBody>
      </p:sp>
      <p:sp>
        <p:nvSpPr>
          <p:cNvPr id="517124" name="Rectangle 4"/>
          <p:cNvSpPr>
            <a:spLocks noGrp="1" noChangeArrowheads="1"/>
          </p:cNvSpPr>
          <p:nvPr>
            <p:ph type="ftr" sz="quarter" idx="2"/>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517125" name="Rectangle 5"/>
          <p:cNvSpPr>
            <a:spLocks noGrp="1" noChangeArrowheads="1"/>
          </p:cNvSpPr>
          <p:nvPr>
            <p:ph type="sldNum" sz="quarter" idx="3"/>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Times New Roman" panose="02020603050405020304" pitchFamily="18" charset="0"/>
                <a:cs typeface="Times New Roman" panose="02020603050405020304" pitchFamily="18" charset="0"/>
              </a:defRPr>
            </a:lvl1pPr>
          </a:lstStyle>
          <a:p>
            <a:pPr>
              <a:defRPr/>
            </a:pPr>
            <a:fld id="{6B03A71A-EBC3-421D-85AB-BAA0D6DD4F10}" type="slidenum">
              <a:rPr lang="ar-SA"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129027"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Times New Roman" pitchFamily="18" charset="0"/>
                <a:cs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0" eaLnBrk="1" hangingPunct="1">
              <a:defRPr sz="1200">
                <a:latin typeface="Times New Roman" pitchFamily="18" charset="0"/>
                <a:cs typeface="Times New Roman" pitchFamily="18" charset="0"/>
              </a:defRPr>
            </a:lvl1pPr>
          </a:lstStyle>
          <a:p>
            <a:pPr>
              <a:defRPr/>
            </a:pPr>
            <a:endParaRPr lang="en-US"/>
          </a:p>
        </p:txBody>
      </p:sp>
      <p:sp>
        <p:nvSpPr>
          <p:cNvPr id="129031"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Times New Roman" panose="02020603050405020304" pitchFamily="18" charset="0"/>
                <a:cs typeface="Times New Roman" panose="02020603050405020304" pitchFamily="18" charset="0"/>
              </a:defRPr>
            </a:lvl1pPr>
          </a:lstStyle>
          <a:p>
            <a:pPr>
              <a:defRPr/>
            </a:pPr>
            <a:fld id="{B4B826F0-DBD7-4CE5-8793-8801A7444479}" type="slidenum">
              <a:rPr lang="ar-SA"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Arial" pitchFamily="34" charset="0"/>
                <a:ea typeface="ＭＳ Ｐゴシック" pitchFamily="34" charset="-128"/>
              </a:defRPr>
            </a:lvl1pPr>
            <a:lvl2pPr marL="742950" indent="-285750" defTabSz="966788">
              <a:defRPr sz="2400">
                <a:solidFill>
                  <a:schemeClr val="tx1"/>
                </a:solidFill>
                <a:latin typeface="Arial" pitchFamily="34" charset="0"/>
                <a:ea typeface="ＭＳ Ｐゴシック" pitchFamily="34" charset="-128"/>
              </a:defRPr>
            </a:lvl2pPr>
            <a:lvl3pPr marL="1143000" indent="-228600" defTabSz="966788">
              <a:defRPr sz="2400">
                <a:solidFill>
                  <a:schemeClr val="tx1"/>
                </a:solidFill>
                <a:latin typeface="Arial" pitchFamily="34" charset="0"/>
                <a:ea typeface="ＭＳ Ｐゴシック" pitchFamily="34" charset="-128"/>
              </a:defRPr>
            </a:lvl3pPr>
            <a:lvl4pPr marL="1600200" indent="-228600" defTabSz="966788">
              <a:defRPr sz="2400">
                <a:solidFill>
                  <a:schemeClr val="tx1"/>
                </a:solidFill>
                <a:latin typeface="Arial" pitchFamily="34" charset="0"/>
                <a:ea typeface="ＭＳ Ｐゴシック" pitchFamily="34" charset="-128"/>
              </a:defRPr>
            </a:lvl4pPr>
            <a:lvl5pPr marL="2057400" indent="-228600" defTabSz="966788">
              <a:defRPr sz="24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070143B8-E458-4D9B-91D8-AFDE161C9604}" type="slidenum">
              <a:rPr lang="en-US" sz="1300">
                <a:latin typeface="Times New Roman" pitchFamily="18" charset="0"/>
              </a:rPr>
              <a:pPr/>
              <a:t>3</a:t>
            </a:fld>
            <a:endParaRPr lang="en-US" sz="1300">
              <a:latin typeface="Times New Roman" pitchFamily="18" charset="0"/>
            </a:endParaRPr>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Tree>
    <p:extLst>
      <p:ext uri="{BB962C8B-B14F-4D97-AF65-F5344CB8AC3E}">
        <p14:creationId xmlns:p14="http://schemas.microsoft.com/office/powerpoint/2010/main" val="892332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sz="2400" i="1">
                <a:solidFill>
                  <a:schemeClr val="tx1"/>
                </a:solidFill>
                <a:latin typeface="Comic Sans MS" pitchFamily="66" charset="0"/>
                <a:ea typeface="ＭＳ Ｐゴシック" pitchFamily="34" charset="-128"/>
              </a:defRPr>
            </a:lvl1pPr>
            <a:lvl2pPr marL="742950" indent="-285750" defTabSz="966788">
              <a:defRPr sz="2400" i="1">
                <a:solidFill>
                  <a:schemeClr val="tx1"/>
                </a:solidFill>
                <a:latin typeface="Comic Sans MS" pitchFamily="66" charset="0"/>
                <a:ea typeface="ＭＳ Ｐゴシック" pitchFamily="34" charset="-128"/>
              </a:defRPr>
            </a:lvl2pPr>
            <a:lvl3pPr marL="1143000" indent="-228600" defTabSz="966788">
              <a:defRPr sz="2400" i="1">
                <a:solidFill>
                  <a:schemeClr val="tx1"/>
                </a:solidFill>
                <a:latin typeface="Comic Sans MS" pitchFamily="66" charset="0"/>
                <a:ea typeface="ＭＳ Ｐゴシック" pitchFamily="34" charset="-128"/>
              </a:defRPr>
            </a:lvl3pPr>
            <a:lvl4pPr marL="1600200" indent="-228600" defTabSz="966788">
              <a:defRPr sz="2400" i="1">
                <a:solidFill>
                  <a:schemeClr val="tx1"/>
                </a:solidFill>
                <a:latin typeface="Comic Sans MS" pitchFamily="66" charset="0"/>
                <a:ea typeface="ＭＳ Ｐゴシック" pitchFamily="34" charset="-128"/>
              </a:defRPr>
            </a:lvl4pPr>
            <a:lvl5pPr marL="2057400" indent="-228600" defTabSz="966788">
              <a:defRPr sz="2400" i="1">
                <a:solidFill>
                  <a:schemeClr val="tx1"/>
                </a:solidFill>
                <a:latin typeface="Comic Sans MS" pitchFamily="66" charset="0"/>
                <a:ea typeface="ＭＳ Ｐゴシック" pitchFamily="34" charset="-128"/>
              </a:defRPr>
            </a:lvl5pPr>
            <a:lvl6pPr marL="25146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fld id="{B1F3B737-EB06-4C50-9E75-4C60A8F31C9A}" type="slidenum">
              <a:rPr lang="en-US" sz="1200" i="0">
                <a:latin typeface="Times New Roman" pitchFamily="18" charset="0"/>
              </a:rPr>
              <a:pPr/>
              <a:t>72</a:t>
            </a:fld>
            <a:endParaRPr lang="en-US" sz="1200" i="0">
              <a:latin typeface="Times New Roman" pitchFamily="18"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1624296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sz="2400" i="1">
                <a:solidFill>
                  <a:schemeClr val="tx1"/>
                </a:solidFill>
                <a:latin typeface="Comic Sans MS" pitchFamily="66" charset="0"/>
                <a:ea typeface="ＭＳ Ｐゴシック" pitchFamily="34" charset="-128"/>
              </a:defRPr>
            </a:lvl1pPr>
            <a:lvl2pPr marL="742950" indent="-285750" defTabSz="966788">
              <a:defRPr sz="2400" i="1">
                <a:solidFill>
                  <a:schemeClr val="tx1"/>
                </a:solidFill>
                <a:latin typeface="Comic Sans MS" pitchFamily="66" charset="0"/>
                <a:ea typeface="ＭＳ Ｐゴシック" pitchFamily="34" charset="-128"/>
              </a:defRPr>
            </a:lvl2pPr>
            <a:lvl3pPr marL="1143000" indent="-228600" defTabSz="966788">
              <a:defRPr sz="2400" i="1">
                <a:solidFill>
                  <a:schemeClr val="tx1"/>
                </a:solidFill>
                <a:latin typeface="Comic Sans MS" pitchFamily="66" charset="0"/>
                <a:ea typeface="ＭＳ Ｐゴシック" pitchFamily="34" charset="-128"/>
              </a:defRPr>
            </a:lvl3pPr>
            <a:lvl4pPr marL="1600200" indent="-228600" defTabSz="966788">
              <a:defRPr sz="2400" i="1">
                <a:solidFill>
                  <a:schemeClr val="tx1"/>
                </a:solidFill>
                <a:latin typeface="Comic Sans MS" pitchFamily="66" charset="0"/>
                <a:ea typeface="ＭＳ Ｐゴシック" pitchFamily="34" charset="-128"/>
              </a:defRPr>
            </a:lvl4pPr>
            <a:lvl5pPr marL="2057400" indent="-228600" defTabSz="966788">
              <a:defRPr sz="2400" i="1">
                <a:solidFill>
                  <a:schemeClr val="tx1"/>
                </a:solidFill>
                <a:latin typeface="Comic Sans MS" pitchFamily="66" charset="0"/>
                <a:ea typeface="ＭＳ Ｐゴシック" pitchFamily="34" charset="-128"/>
              </a:defRPr>
            </a:lvl5pPr>
            <a:lvl6pPr marL="25146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fld id="{B00D8D4B-3874-4DA7-AF89-3E531C73907D}" type="slidenum">
              <a:rPr lang="en-US" sz="1200" i="0">
                <a:latin typeface="Times New Roman" pitchFamily="18" charset="0"/>
              </a:rPr>
              <a:pPr/>
              <a:t>73</a:t>
            </a:fld>
            <a:endParaRPr lang="en-US" sz="1200" i="0">
              <a:latin typeface="Times New Roman" pitchFamily="18"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1878615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sz="2400" i="1">
                <a:solidFill>
                  <a:schemeClr val="tx1"/>
                </a:solidFill>
                <a:latin typeface="Comic Sans MS" pitchFamily="66" charset="0"/>
                <a:ea typeface="ＭＳ Ｐゴシック" pitchFamily="34" charset="-128"/>
              </a:defRPr>
            </a:lvl1pPr>
            <a:lvl2pPr marL="742950" indent="-285750" defTabSz="966788">
              <a:defRPr sz="2400" i="1">
                <a:solidFill>
                  <a:schemeClr val="tx1"/>
                </a:solidFill>
                <a:latin typeface="Comic Sans MS" pitchFamily="66" charset="0"/>
                <a:ea typeface="ＭＳ Ｐゴシック" pitchFamily="34" charset="-128"/>
              </a:defRPr>
            </a:lvl2pPr>
            <a:lvl3pPr marL="1143000" indent="-228600" defTabSz="966788">
              <a:defRPr sz="2400" i="1">
                <a:solidFill>
                  <a:schemeClr val="tx1"/>
                </a:solidFill>
                <a:latin typeface="Comic Sans MS" pitchFamily="66" charset="0"/>
                <a:ea typeface="ＭＳ Ｐゴシック" pitchFamily="34" charset="-128"/>
              </a:defRPr>
            </a:lvl3pPr>
            <a:lvl4pPr marL="1600200" indent="-228600" defTabSz="966788">
              <a:defRPr sz="2400" i="1">
                <a:solidFill>
                  <a:schemeClr val="tx1"/>
                </a:solidFill>
                <a:latin typeface="Comic Sans MS" pitchFamily="66" charset="0"/>
                <a:ea typeface="ＭＳ Ｐゴシック" pitchFamily="34" charset="-128"/>
              </a:defRPr>
            </a:lvl4pPr>
            <a:lvl5pPr marL="2057400" indent="-228600" defTabSz="966788">
              <a:defRPr sz="2400" i="1">
                <a:solidFill>
                  <a:schemeClr val="tx1"/>
                </a:solidFill>
                <a:latin typeface="Comic Sans MS" pitchFamily="66" charset="0"/>
                <a:ea typeface="ＭＳ Ｐゴシック" pitchFamily="34" charset="-128"/>
              </a:defRPr>
            </a:lvl5pPr>
            <a:lvl6pPr marL="25146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fld id="{C2B3E750-4DA6-49EA-B018-F5BD3121BCBE}" type="slidenum">
              <a:rPr lang="en-US" sz="1200" i="0">
                <a:latin typeface="Times New Roman" pitchFamily="18" charset="0"/>
              </a:rPr>
              <a:pPr/>
              <a:t>74</a:t>
            </a:fld>
            <a:endParaRPr lang="en-US" sz="1200" i="0">
              <a:latin typeface="Times New Roman" pitchFamily="18"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3315325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sz="2400" i="1">
                <a:solidFill>
                  <a:schemeClr val="tx1"/>
                </a:solidFill>
                <a:latin typeface="Comic Sans MS" pitchFamily="66" charset="0"/>
                <a:ea typeface="ＭＳ Ｐゴシック" pitchFamily="34" charset="-128"/>
              </a:defRPr>
            </a:lvl1pPr>
            <a:lvl2pPr marL="742950" indent="-285750" defTabSz="966788">
              <a:defRPr sz="2400" i="1">
                <a:solidFill>
                  <a:schemeClr val="tx1"/>
                </a:solidFill>
                <a:latin typeface="Comic Sans MS" pitchFamily="66" charset="0"/>
                <a:ea typeface="ＭＳ Ｐゴシック" pitchFamily="34" charset="-128"/>
              </a:defRPr>
            </a:lvl2pPr>
            <a:lvl3pPr marL="1143000" indent="-228600" defTabSz="966788">
              <a:defRPr sz="2400" i="1">
                <a:solidFill>
                  <a:schemeClr val="tx1"/>
                </a:solidFill>
                <a:latin typeface="Comic Sans MS" pitchFamily="66" charset="0"/>
                <a:ea typeface="ＭＳ Ｐゴシック" pitchFamily="34" charset="-128"/>
              </a:defRPr>
            </a:lvl3pPr>
            <a:lvl4pPr marL="1600200" indent="-228600" defTabSz="966788">
              <a:defRPr sz="2400" i="1">
                <a:solidFill>
                  <a:schemeClr val="tx1"/>
                </a:solidFill>
                <a:latin typeface="Comic Sans MS" pitchFamily="66" charset="0"/>
                <a:ea typeface="ＭＳ Ｐゴシック" pitchFamily="34" charset="-128"/>
              </a:defRPr>
            </a:lvl4pPr>
            <a:lvl5pPr marL="2057400" indent="-228600" defTabSz="966788">
              <a:defRPr sz="2400" i="1">
                <a:solidFill>
                  <a:schemeClr val="tx1"/>
                </a:solidFill>
                <a:latin typeface="Comic Sans MS" pitchFamily="66" charset="0"/>
                <a:ea typeface="ＭＳ Ｐゴシック" pitchFamily="34" charset="-128"/>
              </a:defRPr>
            </a:lvl5pPr>
            <a:lvl6pPr marL="25146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fld id="{776D23C4-B807-4EFD-8F5F-10ABCAAC69B3}" type="slidenum">
              <a:rPr lang="en-US" sz="1200" i="0">
                <a:latin typeface="Times New Roman" pitchFamily="18" charset="0"/>
              </a:rPr>
              <a:pPr/>
              <a:t>75</a:t>
            </a:fld>
            <a:endParaRPr lang="en-US" sz="1200" i="0">
              <a:latin typeface="Times New Roman" pitchFamily="18"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2134499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sz="2400" i="1">
                <a:solidFill>
                  <a:schemeClr val="tx1"/>
                </a:solidFill>
                <a:latin typeface="Comic Sans MS" pitchFamily="66" charset="0"/>
                <a:ea typeface="ＭＳ Ｐゴシック" pitchFamily="34" charset="-128"/>
              </a:defRPr>
            </a:lvl1pPr>
            <a:lvl2pPr marL="742950" indent="-285750" defTabSz="966788">
              <a:defRPr sz="2400" i="1">
                <a:solidFill>
                  <a:schemeClr val="tx1"/>
                </a:solidFill>
                <a:latin typeface="Comic Sans MS" pitchFamily="66" charset="0"/>
                <a:ea typeface="ＭＳ Ｐゴシック" pitchFamily="34" charset="-128"/>
              </a:defRPr>
            </a:lvl2pPr>
            <a:lvl3pPr marL="1143000" indent="-228600" defTabSz="966788">
              <a:defRPr sz="2400" i="1">
                <a:solidFill>
                  <a:schemeClr val="tx1"/>
                </a:solidFill>
                <a:latin typeface="Comic Sans MS" pitchFamily="66" charset="0"/>
                <a:ea typeface="ＭＳ Ｐゴシック" pitchFamily="34" charset="-128"/>
              </a:defRPr>
            </a:lvl3pPr>
            <a:lvl4pPr marL="1600200" indent="-228600" defTabSz="966788">
              <a:defRPr sz="2400" i="1">
                <a:solidFill>
                  <a:schemeClr val="tx1"/>
                </a:solidFill>
                <a:latin typeface="Comic Sans MS" pitchFamily="66" charset="0"/>
                <a:ea typeface="ＭＳ Ｐゴシック" pitchFamily="34" charset="-128"/>
              </a:defRPr>
            </a:lvl4pPr>
            <a:lvl5pPr marL="2057400" indent="-228600" defTabSz="966788">
              <a:defRPr sz="2400" i="1">
                <a:solidFill>
                  <a:schemeClr val="tx1"/>
                </a:solidFill>
                <a:latin typeface="Comic Sans MS" pitchFamily="66" charset="0"/>
                <a:ea typeface="ＭＳ Ｐゴシック" pitchFamily="34" charset="-128"/>
              </a:defRPr>
            </a:lvl5pPr>
            <a:lvl6pPr marL="25146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fld id="{9D4A7D10-4CC6-4A26-80A2-77AFD3713BC6}" type="slidenum">
              <a:rPr lang="en-US" sz="1200" i="0">
                <a:latin typeface="Times New Roman" pitchFamily="18" charset="0"/>
              </a:rPr>
              <a:pPr/>
              <a:t>76</a:t>
            </a:fld>
            <a:endParaRPr lang="en-US" sz="1200" i="0">
              <a:latin typeface="Times New Roman" pitchFamily="18"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3163442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sz="2400" i="1">
                <a:solidFill>
                  <a:schemeClr val="tx1"/>
                </a:solidFill>
                <a:latin typeface="Comic Sans MS" pitchFamily="66" charset="0"/>
                <a:ea typeface="ＭＳ Ｐゴシック" pitchFamily="34" charset="-128"/>
              </a:defRPr>
            </a:lvl1pPr>
            <a:lvl2pPr marL="742950" indent="-285750" defTabSz="966788">
              <a:defRPr sz="2400" i="1">
                <a:solidFill>
                  <a:schemeClr val="tx1"/>
                </a:solidFill>
                <a:latin typeface="Comic Sans MS" pitchFamily="66" charset="0"/>
                <a:ea typeface="ＭＳ Ｐゴシック" pitchFamily="34" charset="-128"/>
              </a:defRPr>
            </a:lvl2pPr>
            <a:lvl3pPr marL="1143000" indent="-228600" defTabSz="966788">
              <a:defRPr sz="2400" i="1">
                <a:solidFill>
                  <a:schemeClr val="tx1"/>
                </a:solidFill>
                <a:latin typeface="Comic Sans MS" pitchFamily="66" charset="0"/>
                <a:ea typeface="ＭＳ Ｐゴシック" pitchFamily="34" charset="-128"/>
              </a:defRPr>
            </a:lvl3pPr>
            <a:lvl4pPr marL="1600200" indent="-228600" defTabSz="966788">
              <a:defRPr sz="2400" i="1">
                <a:solidFill>
                  <a:schemeClr val="tx1"/>
                </a:solidFill>
                <a:latin typeface="Comic Sans MS" pitchFamily="66" charset="0"/>
                <a:ea typeface="ＭＳ Ｐゴシック" pitchFamily="34" charset="-128"/>
              </a:defRPr>
            </a:lvl4pPr>
            <a:lvl5pPr marL="2057400" indent="-228600" defTabSz="966788">
              <a:defRPr sz="2400" i="1">
                <a:solidFill>
                  <a:schemeClr val="tx1"/>
                </a:solidFill>
                <a:latin typeface="Comic Sans MS" pitchFamily="66" charset="0"/>
                <a:ea typeface="ＭＳ Ｐゴシック" pitchFamily="34" charset="-128"/>
              </a:defRPr>
            </a:lvl5pPr>
            <a:lvl6pPr marL="25146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defTabSz="966788"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fld id="{E987BF08-25F2-462E-A7B9-19917995C4E3}" type="slidenum">
              <a:rPr lang="en-US" sz="1200" i="0">
                <a:latin typeface="Times New Roman" pitchFamily="18" charset="0"/>
              </a:rPr>
              <a:pPr/>
              <a:t>77</a:t>
            </a:fld>
            <a:endParaRPr lang="en-US" sz="1200" i="0">
              <a:latin typeface="Times New Roman" pitchFamily="18"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2992856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45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000">
                <a:solidFill>
                  <a:schemeClr val="tx1"/>
                </a:solidFill>
                <a:latin typeface="Arial" pitchFamily="34" charset="0"/>
                <a:ea typeface="ＭＳ Ｐゴシック" pitchFamily="34" charset="-128"/>
              </a:defRPr>
            </a:lvl1pPr>
            <a:lvl2pPr marL="742950" indent="-285750" defTabSz="966788">
              <a:defRPr sz="2000">
                <a:solidFill>
                  <a:schemeClr val="tx1"/>
                </a:solidFill>
                <a:latin typeface="Arial" pitchFamily="34" charset="0"/>
                <a:ea typeface="ＭＳ Ｐゴシック" pitchFamily="34" charset="-128"/>
              </a:defRPr>
            </a:lvl2pPr>
            <a:lvl3pPr marL="1143000" indent="-228600" defTabSz="966788">
              <a:defRPr sz="2000">
                <a:solidFill>
                  <a:schemeClr val="tx1"/>
                </a:solidFill>
                <a:latin typeface="Arial" pitchFamily="34" charset="0"/>
                <a:ea typeface="ＭＳ Ｐゴシック" pitchFamily="34" charset="-128"/>
              </a:defRPr>
            </a:lvl3pPr>
            <a:lvl4pPr marL="1600200" indent="-228600" defTabSz="966788">
              <a:defRPr sz="2000">
                <a:solidFill>
                  <a:schemeClr val="tx1"/>
                </a:solidFill>
                <a:latin typeface="Arial" pitchFamily="34" charset="0"/>
                <a:ea typeface="ＭＳ Ｐゴシック" pitchFamily="34" charset="-128"/>
              </a:defRPr>
            </a:lvl4pPr>
            <a:lvl5pPr marL="2057400" indent="-228600" defTabSz="966788">
              <a:defRPr sz="2000">
                <a:solidFill>
                  <a:schemeClr val="tx1"/>
                </a:solidFill>
                <a:latin typeface="Arial" pitchFamily="34" charset="0"/>
                <a:ea typeface="ＭＳ Ｐゴシック" pitchFamily="34" charset="-128"/>
              </a:defRPr>
            </a:lvl5pPr>
            <a:lvl6pPr marL="25146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fld id="{747B7288-325A-432F-9ADB-7D887E9083C8}" type="slidenum">
              <a:rPr lang="en-US" sz="1300">
                <a:latin typeface="Times New Roman" pitchFamily="18" charset="0"/>
              </a:rPr>
              <a:pPr/>
              <a:t>5</a:t>
            </a:fld>
            <a:endParaRPr lang="en-US" sz="1300">
              <a:latin typeface="Times New Roman" pitchFamily="18" charset="0"/>
            </a:endParaRPr>
          </a:p>
        </p:txBody>
      </p:sp>
    </p:spTree>
    <p:extLst>
      <p:ext uri="{BB962C8B-B14F-4D97-AF65-F5344CB8AC3E}">
        <p14:creationId xmlns:p14="http://schemas.microsoft.com/office/powerpoint/2010/main" val="2902358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46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000">
                <a:solidFill>
                  <a:schemeClr val="tx1"/>
                </a:solidFill>
                <a:latin typeface="Arial" pitchFamily="34" charset="0"/>
                <a:ea typeface="ＭＳ Ｐゴシック" pitchFamily="34" charset="-128"/>
              </a:defRPr>
            </a:lvl1pPr>
            <a:lvl2pPr marL="742950" indent="-285750" defTabSz="966788">
              <a:defRPr sz="2000">
                <a:solidFill>
                  <a:schemeClr val="tx1"/>
                </a:solidFill>
                <a:latin typeface="Arial" pitchFamily="34" charset="0"/>
                <a:ea typeface="ＭＳ Ｐゴシック" pitchFamily="34" charset="-128"/>
              </a:defRPr>
            </a:lvl2pPr>
            <a:lvl3pPr marL="1143000" indent="-228600" defTabSz="966788">
              <a:defRPr sz="2000">
                <a:solidFill>
                  <a:schemeClr val="tx1"/>
                </a:solidFill>
                <a:latin typeface="Arial" pitchFamily="34" charset="0"/>
                <a:ea typeface="ＭＳ Ｐゴシック" pitchFamily="34" charset="-128"/>
              </a:defRPr>
            </a:lvl3pPr>
            <a:lvl4pPr marL="1600200" indent="-228600" defTabSz="966788">
              <a:defRPr sz="2000">
                <a:solidFill>
                  <a:schemeClr val="tx1"/>
                </a:solidFill>
                <a:latin typeface="Arial" pitchFamily="34" charset="0"/>
                <a:ea typeface="ＭＳ Ｐゴシック" pitchFamily="34" charset="-128"/>
              </a:defRPr>
            </a:lvl4pPr>
            <a:lvl5pPr marL="2057400" indent="-228600" defTabSz="966788">
              <a:defRPr sz="2000">
                <a:solidFill>
                  <a:schemeClr val="tx1"/>
                </a:solidFill>
                <a:latin typeface="Arial" pitchFamily="34" charset="0"/>
                <a:ea typeface="ＭＳ Ｐゴシック" pitchFamily="34" charset="-128"/>
              </a:defRPr>
            </a:lvl5pPr>
            <a:lvl6pPr marL="25146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fld id="{C34FAA60-31CB-49AC-A330-B9851D483293}" type="slidenum">
              <a:rPr lang="en-US" sz="1300">
                <a:latin typeface="Times New Roman" pitchFamily="18" charset="0"/>
              </a:rPr>
              <a:pPr/>
              <a:t>6</a:t>
            </a:fld>
            <a:endParaRPr lang="en-US" sz="1300">
              <a:latin typeface="Times New Roman" pitchFamily="18" charset="0"/>
            </a:endParaRPr>
          </a:p>
        </p:txBody>
      </p:sp>
    </p:spTree>
    <p:extLst>
      <p:ext uri="{BB962C8B-B14F-4D97-AF65-F5344CB8AC3E}">
        <p14:creationId xmlns:p14="http://schemas.microsoft.com/office/powerpoint/2010/main" val="473390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47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000">
                <a:solidFill>
                  <a:schemeClr val="tx1"/>
                </a:solidFill>
                <a:latin typeface="Arial" pitchFamily="34" charset="0"/>
                <a:ea typeface="ＭＳ Ｐゴシック" pitchFamily="34" charset="-128"/>
              </a:defRPr>
            </a:lvl1pPr>
            <a:lvl2pPr marL="742950" indent="-285750" defTabSz="966788">
              <a:defRPr sz="2000">
                <a:solidFill>
                  <a:schemeClr val="tx1"/>
                </a:solidFill>
                <a:latin typeface="Arial" pitchFamily="34" charset="0"/>
                <a:ea typeface="ＭＳ Ｐゴシック" pitchFamily="34" charset="-128"/>
              </a:defRPr>
            </a:lvl2pPr>
            <a:lvl3pPr marL="1143000" indent="-228600" defTabSz="966788">
              <a:defRPr sz="2000">
                <a:solidFill>
                  <a:schemeClr val="tx1"/>
                </a:solidFill>
                <a:latin typeface="Arial" pitchFamily="34" charset="0"/>
                <a:ea typeface="ＭＳ Ｐゴシック" pitchFamily="34" charset="-128"/>
              </a:defRPr>
            </a:lvl3pPr>
            <a:lvl4pPr marL="1600200" indent="-228600" defTabSz="966788">
              <a:defRPr sz="2000">
                <a:solidFill>
                  <a:schemeClr val="tx1"/>
                </a:solidFill>
                <a:latin typeface="Arial" pitchFamily="34" charset="0"/>
                <a:ea typeface="ＭＳ Ｐゴシック" pitchFamily="34" charset="-128"/>
              </a:defRPr>
            </a:lvl4pPr>
            <a:lvl5pPr marL="2057400" indent="-228600" defTabSz="966788">
              <a:defRPr sz="2000">
                <a:solidFill>
                  <a:schemeClr val="tx1"/>
                </a:solidFill>
                <a:latin typeface="Arial" pitchFamily="34" charset="0"/>
                <a:ea typeface="ＭＳ Ｐゴシック" pitchFamily="34" charset="-128"/>
              </a:defRPr>
            </a:lvl5pPr>
            <a:lvl6pPr marL="25146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fld id="{F9B45D5C-AED5-4111-A132-611D18A995DE}" type="slidenum">
              <a:rPr lang="en-US" sz="1300">
                <a:latin typeface="Times New Roman" pitchFamily="18" charset="0"/>
              </a:rPr>
              <a:pPr/>
              <a:t>7</a:t>
            </a:fld>
            <a:endParaRPr lang="en-US" sz="1300">
              <a:latin typeface="Times New Roman" pitchFamily="18" charset="0"/>
            </a:endParaRPr>
          </a:p>
        </p:txBody>
      </p:sp>
    </p:spTree>
    <p:extLst>
      <p:ext uri="{BB962C8B-B14F-4D97-AF65-F5344CB8AC3E}">
        <p14:creationId xmlns:p14="http://schemas.microsoft.com/office/powerpoint/2010/main" val="2900406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000">
                <a:solidFill>
                  <a:schemeClr val="tx1"/>
                </a:solidFill>
                <a:latin typeface="Arial" pitchFamily="34" charset="0"/>
                <a:ea typeface="ＭＳ Ｐゴシック" pitchFamily="34" charset="-128"/>
              </a:defRPr>
            </a:lvl1pPr>
            <a:lvl2pPr marL="742950" indent="-285750" defTabSz="966788">
              <a:defRPr sz="2000">
                <a:solidFill>
                  <a:schemeClr val="tx1"/>
                </a:solidFill>
                <a:latin typeface="Arial" pitchFamily="34" charset="0"/>
                <a:ea typeface="ＭＳ Ｐゴシック" pitchFamily="34" charset="-128"/>
              </a:defRPr>
            </a:lvl2pPr>
            <a:lvl3pPr marL="1143000" indent="-228600" defTabSz="966788">
              <a:defRPr sz="2000">
                <a:solidFill>
                  <a:schemeClr val="tx1"/>
                </a:solidFill>
                <a:latin typeface="Arial" pitchFamily="34" charset="0"/>
                <a:ea typeface="ＭＳ Ｐゴシック" pitchFamily="34" charset="-128"/>
              </a:defRPr>
            </a:lvl3pPr>
            <a:lvl4pPr marL="1600200" indent="-228600" defTabSz="966788">
              <a:defRPr sz="2000">
                <a:solidFill>
                  <a:schemeClr val="tx1"/>
                </a:solidFill>
                <a:latin typeface="Arial" pitchFamily="34" charset="0"/>
                <a:ea typeface="ＭＳ Ｐゴシック" pitchFamily="34" charset="-128"/>
              </a:defRPr>
            </a:lvl4pPr>
            <a:lvl5pPr marL="2057400" indent="-228600" defTabSz="966788">
              <a:defRPr sz="2000">
                <a:solidFill>
                  <a:schemeClr val="tx1"/>
                </a:solidFill>
                <a:latin typeface="Arial" pitchFamily="34" charset="0"/>
                <a:ea typeface="ＭＳ Ｐゴシック" pitchFamily="34" charset="-128"/>
              </a:defRPr>
            </a:lvl5pPr>
            <a:lvl6pPr marL="25146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fld id="{AF85CD60-7CD8-4601-8371-A25E8F820A07}" type="slidenum">
              <a:rPr lang="en-US" sz="1300">
                <a:latin typeface="Times New Roman" pitchFamily="18" charset="0"/>
              </a:rPr>
              <a:pPr/>
              <a:t>8</a:t>
            </a:fld>
            <a:endParaRPr lang="en-US" sz="1300">
              <a:latin typeface="Times New Roman" pitchFamily="18" charset="0"/>
            </a:endParaRPr>
          </a:p>
        </p:txBody>
      </p:sp>
    </p:spTree>
    <p:extLst>
      <p:ext uri="{BB962C8B-B14F-4D97-AF65-F5344CB8AC3E}">
        <p14:creationId xmlns:p14="http://schemas.microsoft.com/office/powerpoint/2010/main" val="1119749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58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000">
                <a:solidFill>
                  <a:schemeClr val="tx1"/>
                </a:solidFill>
                <a:latin typeface="Arial" pitchFamily="34" charset="0"/>
                <a:ea typeface="ＭＳ Ｐゴシック" pitchFamily="34" charset="-128"/>
              </a:defRPr>
            </a:lvl1pPr>
            <a:lvl2pPr marL="742950" indent="-285750" defTabSz="966788">
              <a:defRPr sz="2000">
                <a:solidFill>
                  <a:schemeClr val="tx1"/>
                </a:solidFill>
                <a:latin typeface="Arial" pitchFamily="34" charset="0"/>
                <a:ea typeface="ＭＳ Ｐゴシック" pitchFamily="34" charset="-128"/>
              </a:defRPr>
            </a:lvl2pPr>
            <a:lvl3pPr marL="1143000" indent="-228600" defTabSz="966788">
              <a:defRPr sz="2000">
                <a:solidFill>
                  <a:schemeClr val="tx1"/>
                </a:solidFill>
                <a:latin typeface="Arial" pitchFamily="34" charset="0"/>
                <a:ea typeface="ＭＳ Ｐゴシック" pitchFamily="34" charset="-128"/>
              </a:defRPr>
            </a:lvl3pPr>
            <a:lvl4pPr marL="1600200" indent="-228600" defTabSz="966788">
              <a:defRPr sz="2000">
                <a:solidFill>
                  <a:schemeClr val="tx1"/>
                </a:solidFill>
                <a:latin typeface="Arial" pitchFamily="34" charset="0"/>
                <a:ea typeface="ＭＳ Ｐゴシック" pitchFamily="34" charset="-128"/>
              </a:defRPr>
            </a:lvl4pPr>
            <a:lvl5pPr marL="2057400" indent="-228600" defTabSz="966788">
              <a:defRPr sz="2000">
                <a:solidFill>
                  <a:schemeClr val="tx1"/>
                </a:solidFill>
                <a:latin typeface="Arial" pitchFamily="34" charset="0"/>
                <a:ea typeface="ＭＳ Ｐゴシック" pitchFamily="34" charset="-128"/>
              </a:defRPr>
            </a:lvl5pPr>
            <a:lvl6pPr marL="25146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fld id="{0EAC302A-7005-4B0F-A863-3043A8332D01}" type="slidenum">
              <a:rPr lang="en-US" sz="1300">
                <a:latin typeface="Times New Roman" pitchFamily="18" charset="0"/>
              </a:rPr>
              <a:pPr/>
              <a:t>9</a:t>
            </a:fld>
            <a:endParaRPr lang="en-US" sz="1300">
              <a:latin typeface="Times New Roman" pitchFamily="18" charset="0"/>
            </a:endParaRPr>
          </a:p>
        </p:txBody>
      </p:sp>
    </p:spTree>
    <p:extLst>
      <p:ext uri="{BB962C8B-B14F-4D97-AF65-F5344CB8AC3E}">
        <p14:creationId xmlns:p14="http://schemas.microsoft.com/office/powerpoint/2010/main" val="3571115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59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000">
                <a:solidFill>
                  <a:schemeClr val="tx1"/>
                </a:solidFill>
                <a:latin typeface="Arial" pitchFamily="34" charset="0"/>
                <a:ea typeface="ＭＳ Ｐゴシック" pitchFamily="34" charset="-128"/>
              </a:defRPr>
            </a:lvl1pPr>
            <a:lvl2pPr marL="742950" indent="-285750" defTabSz="966788">
              <a:defRPr sz="2000">
                <a:solidFill>
                  <a:schemeClr val="tx1"/>
                </a:solidFill>
                <a:latin typeface="Arial" pitchFamily="34" charset="0"/>
                <a:ea typeface="ＭＳ Ｐゴシック" pitchFamily="34" charset="-128"/>
              </a:defRPr>
            </a:lvl2pPr>
            <a:lvl3pPr marL="1143000" indent="-228600" defTabSz="966788">
              <a:defRPr sz="2000">
                <a:solidFill>
                  <a:schemeClr val="tx1"/>
                </a:solidFill>
                <a:latin typeface="Arial" pitchFamily="34" charset="0"/>
                <a:ea typeface="ＭＳ Ｐゴシック" pitchFamily="34" charset="-128"/>
              </a:defRPr>
            </a:lvl3pPr>
            <a:lvl4pPr marL="1600200" indent="-228600" defTabSz="966788">
              <a:defRPr sz="2000">
                <a:solidFill>
                  <a:schemeClr val="tx1"/>
                </a:solidFill>
                <a:latin typeface="Arial" pitchFamily="34" charset="0"/>
                <a:ea typeface="ＭＳ Ｐゴシック" pitchFamily="34" charset="-128"/>
              </a:defRPr>
            </a:lvl4pPr>
            <a:lvl5pPr marL="2057400" indent="-228600" defTabSz="966788">
              <a:defRPr sz="2000">
                <a:solidFill>
                  <a:schemeClr val="tx1"/>
                </a:solidFill>
                <a:latin typeface="Arial" pitchFamily="34" charset="0"/>
                <a:ea typeface="ＭＳ Ｐゴシック" pitchFamily="34" charset="-128"/>
              </a:defRPr>
            </a:lvl5pPr>
            <a:lvl6pPr marL="25146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defTabSz="966788"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fld id="{5876CCE3-E036-4F36-AA9A-481BB0A6D981}" type="slidenum">
              <a:rPr lang="en-US" sz="1300">
                <a:latin typeface="Times New Roman" pitchFamily="18" charset="0"/>
              </a:rPr>
              <a:pPr/>
              <a:t>10</a:t>
            </a:fld>
            <a:endParaRPr lang="en-US" sz="1300">
              <a:latin typeface="Times New Roman" pitchFamily="18" charset="0"/>
            </a:endParaRPr>
          </a:p>
        </p:txBody>
      </p:sp>
    </p:spTree>
    <p:extLst>
      <p:ext uri="{BB962C8B-B14F-4D97-AF65-F5344CB8AC3E}">
        <p14:creationId xmlns:p14="http://schemas.microsoft.com/office/powerpoint/2010/main" val="2422003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3450">
              <a:defRPr sz="1600">
                <a:solidFill>
                  <a:schemeClr val="tx1"/>
                </a:solidFill>
                <a:latin typeface="Tahoma" pitchFamily="34" charset="0"/>
                <a:ea typeface="ＭＳ Ｐゴシック" pitchFamily="34" charset="-128"/>
              </a:defRPr>
            </a:lvl1pPr>
            <a:lvl2pPr marL="742950" indent="-285750" defTabSz="933450">
              <a:defRPr sz="1600">
                <a:solidFill>
                  <a:schemeClr val="tx1"/>
                </a:solidFill>
                <a:latin typeface="Tahoma" pitchFamily="34" charset="0"/>
                <a:ea typeface="ＭＳ Ｐゴシック" pitchFamily="34" charset="-128"/>
              </a:defRPr>
            </a:lvl2pPr>
            <a:lvl3pPr marL="1143000" indent="-228600" defTabSz="933450">
              <a:defRPr sz="1600">
                <a:solidFill>
                  <a:schemeClr val="tx1"/>
                </a:solidFill>
                <a:latin typeface="Tahoma" pitchFamily="34" charset="0"/>
                <a:ea typeface="ＭＳ Ｐゴシック" pitchFamily="34" charset="-128"/>
              </a:defRPr>
            </a:lvl3pPr>
            <a:lvl4pPr marL="1600200" indent="-228600" defTabSz="933450">
              <a:defRPr sz="1600">
                <a:solidFill>
                  <a:schemeClr val="tx1"/>
                </a:solidFill>
                <a:latin typeface="Tahoma" pitchFamily="34" charset="0"/>
                <a:ea typeface="ＭＳ Ｐゴシック" pitchFamily="34" charset="-128"/>
              </a:defRPr>
            </a:lvl4pPr>
            <a:lvl5pPr marL="2057400" indent="-228600" defTabSz="933450">
              <a:defRPr sz="1600">
                <a:solidFill>
                  <a:schemeClr val="tx1"/>
                </a:solidFill>
                <a:latin typeface="Tahoma" pitchFamily="34" charset="0"/>
                <a:ea typeface="ＭＳ Ｐゴシック" pitchFamily="34" charset="-128"/>
              </a:defRPr>
            </a:lvl5pPr>
            <a:lvl6pPr marL="25146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6pPr>
            <a:lvl7pPr marL="29718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7pPr>
            <a:lvl8pPr marL="34290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8pPr>
            <a:lvl9pPr marL="38862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9pPr>
          </a:lstStyle>
          <a:p>
            <a:fld id="{4284F0DF-593E-4635-97A0-06039336D3FB}" type="slidenum">
              <a:rPr lang="en-US" sz="1200">
                <a:latin typeface="Times New Roman" pitchFamily="18" charset="0"/>
              </a:rPr>
              <a:pPr/>
              <a:t>19</a:t>
            </a:fld>
            <a:endParaRPr lang="en-US" sz="1200">
              <a:latin typeface="Times New Roman" pitchFamily="18"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657447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3450">
              <a:defRPr sz="1600">
                <a:solidFill>
                  <a:schemeClr val="tx1"/>
                </a:solidFill>
                <a:latin typeface="Tahoma" pitchFamily="34" charset="0"/>
                <a:ea typeface="ＭＳ Ｐゴシック" pitchFamily="34" charset="-128"/>
              </a:defRPr>
            </a:lvl1pPr>
            <a:lvl2pPr marL="742950" indent="-285750" defTabSz="933450">
              <a:defRPr sz="1600">
                <a:solidFill>
                  <a:schemeClr val="tx1"/>
                </a:solidFill>
                <a:latin typeface="Tahoma" pitchFamily="34" charset="0"/>
                <a:ea typeface="ＭＳ Ｐゴシック" pitchFamily="34" charset="-128"/>
              </a:defRPr>
            </a:lvl2pPr>
            <a:lvl3pPr marL="1143000" indent="-228600" defTabSz="933450">
              <a:defRPr sz="1600">
                <a:solidFill>
                  <a:schemeClr val="tx1"/>
                </a:solidFill>
                <a:latin typeface="Tahoma" pitchFamily="34" charset="0"/>
                <a:ea typeface="ＭＳ Ｐゴシック" pitchFamily="34" charset="-128"/>
              </a:defRPr>
            </a:lvl3pPr>
            <a:lvl4pPr marL="1600200" indent="-228600" defTabSz="933450">
              <a:defRPr sz="1600">
                <a:solidFill>
                  <a:schemeClr val="tx1"/>
                </a:solidFill>
                <a:latin typeface="Tahoma" pitchFamily="34" charset="0"/>
                <a:ea typeface="ＭＳ Ｐゴシック" pitchFamily="34" charset="-128"/>
              </a:defRPr>
            </a:lvl4pPr>
            <a:lvl5pPr marL="2057400" indent="-228600" defTabSz="933450">
              <a:defRPr sz="1600">
                <a:solidFill>
                  <a:schemeClr val="tx1"/>
                </a:solidFill>
                <a:latin typeface="Tahoma" pitchFamily="34" charset="0"/>
                <a:ea typeface="ＭＳ Ｐゴシック" pitchFamily="34" charset="-128"/>
              </a:defRPr>
            </a:lvl5pPr>
            <a:lvl6pPr marL="25146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6pPr>
            <a:lvl7pPr marL="29718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7pPr>
            <a:lvl8pPr marL="34290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8pPr>
            <a:lvl9pPr marL="3886200" indent="-228600" algn="ctr" defTabSz="933450" eaLnBrk="0" fontAlgn="base" hangingPunct="0">
              <a:spcBef>
                <a:spcPct val="0"/>
              </a:spcBef>
              <a:spcAft>
                <a:spcPct val="0"/>
              </a:spcAft>
              <a:defRPr sz="1600">
                <a:solidFill>
                  <a:schemeClr val="tx1"/>
                </a:solidFill>
                <a:latin typeface="Tahoma" pitchFamily="34" charset="0"/>
                <a:ea typeface="ＭＳ Ｐゴシック" pitchFamily="34" charset="-128"/>
              </a:defRPr>
            </a:lvl9pPr>
          </a:lstStyle>
          <a:p>
            <a:fld id="{E2192E09-1168-432E-9736-AEBAE66DAE8F}" type="slidenum">
              <a:rPr lang="en-US" sz="1200">
                <a:latin typeface="Times New Roman" pitchFamily="18" charset="0"/>
              </a:rPr>
              <a:pPr/>
              <a:t>20</a:t>
            </a:fld>
            <a:endParaRPr lang="en-US" sz="1200">
              <a:latin typeface="Times New Roman" pitchFamily="18"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extLst>
      <p:ext uri="{BB962C8B-B14F-4D97-AF65-F5344CB8AC3E}">
        <p14:creationId xmlns:p14="http://schemas.microsoft.com/office/powerpoint/2010/main" val="614489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AD58F290-4B9F-43C0-9BAB-945AA08EB847}"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746BD5A-0713-4B2F-9B28-C657312792FF}" type="slidenum">
              <a:rPr lang="ar-SA" altLang="en-US" smtClean="0"/>
              <a:pPr>
                <a:defRPr/>
              </a:pPr>
              <a:t>‹#›</a:t>
            </a:fld>
            <a:endParaRPr lang="en-US" altLang="en-US"/>
          </a:p>
        </p:txBody>
      </p:sp>
    </p:spTree>
    <p:extLst>
      <p:ext uri="{BB962C8B-B14F-4D97-AF65-F5344CB8AC3E}">
        <p14:creationId xmlns:p14="http://schemas.microsoft.com/office/powerpoint/2010/main" val="40349559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6E23B63A-8FCB-48A1-9935-3A90FFB021F7}"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A611930-971E-46C1-A777-F81BFF2BACD1}" type="slidenum">
              <a:rPr lang="ar-SA" altLang="en-US" smtClean="0"/>
              <a:pPr>
                <a:defRPr/>
              </a:pPr>
              <a:t>‹#›</a:t>
            </a:fld>
            <a:endParaRPr lang="en-US" altLang="en-US"/>
          </a:p>
        </p:txBody>
      </p:sp>
    </p:spTree>
    <p:extLst>
      <p:ext uri="{BB962C8B-B14F-4D97-AF65-F5344CB8AC3E}">
        <p14:creationId xmlns:p14="http://schemas.microsoft.com/office/powerpoint/2010/main" val="2235346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A1F1ACA2-DBD2-48DF-AFAB-B9A2FFFBB7A8}"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B7776BC-D709-4FFF-A740-B76B441DA0AF}" type="slidenum">
              <a:rPr lang="ar-SA" altLang="en-US" smtClean="0"/>
              <a:pPr>
                <a:defRPr/>
              </a:pPr>
              <a:t>‹#›</a:t>
            </a:fld>
            <a:endParaRPr lang="en-US" altLang="en-US"/>
          </a:p>
        </p:txBody>
      </p:sp>
    </p:spTree>
    <p:extLst>
      <p:ext uri="{BB962C8B-B14F-4D97-AF65-F5344CB8AC3E}">
        <p14:creationId xmlns:p14="http://schemas.microsoft.com/office/powerpoint/2010/main" val="190498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49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noChangeArrowheads="1"/>
          </p:cNvSpPr>
          <p:nvPr>
            <p:ph type="dt" sz="half" idx="10"/>
          </p:nvPr>
        </p:nvSpPr>
        <p:spPr>
          <a:xfrm>
            <a:off x="457200" y="6356350"/>
            <a:ext cx="2133600" cy="365125"/>
          </a:xfrm>
          <a:prstGeom prst="rect">
            <a:avLst/>
          </a:prstGeom>
        </p:spPr>
        <p:txBody>
          <a:bodyPr/>
          <a:lstStyle>
            <a:lvl1pPr>
              <a:defRPr smtClean="0"/>
            </a:lvl1pPr>
          </a:lstStyle>
          <a:p>
            <a:pPr>
              <a:defRPr/>
            </a:pPr>
            <a:fld id="{14EB4E62-5792-4664-8156-36B1B6C759CA}" type="datetime1">
              <a:rPr lang="en-US" smtClean="0"/>
              <a:t>10/3/2018</a:t>
            </a:fld>
            <a:endParaRPr lang="en-US"/>
          </a:p>
        </p:txBody>
      </p:sp>
      <p:sp>
        <p:nvSpPr>
          <p:cNvPr id="8" name="Rectangle 8"/>
          <p:cNvSpPr>
            <a:spLocks noGrp="1" noChangeArrowheads="1"/>
          </p:cNvSpPr>
          <p:nvPr>
            <p:ph type="sldNum" sz="quarter" idx="12"/>
          </p:nvPr>
        </p:nvSpPr>
        <p:spPr>
          <a:xfrm>
            <a:off x="8388424" y="6453336"/>
            <a:ext cx="662268" cy="365125"/>
          </a:xfrm>
        </p:spPr>
        <p:txBody>
          <a:bodyPr/>
          <a:lstStyle>
            <a:lvl1pPr>
              <a:defRPr smtClean="0"/>
            </a:lvl1pPr>
          </a:lstStyle>
          <a:p>
            <a:pPr>
              <a:defRPr/>
            </a:pPr>
            <a:fld id="{383D1DA5-57B7-4B16-BA41-F3703B6D532E}" type="slidenum">
              <a:rPr lang="en-US" smtClean="0"/>
              <a:pPr>
                <a:defRPr/>
              </a:pPr>
              <a:t>‹#›</a:t>
            </a:fld>
            <a:endParaRPr lang="en-US" dirty="0"/>
          </a:p>
        </p:txBody>
      </p:sp>
      <p:sp>
        <p:nvSpPr>
          <p:cNvPr id="9" name="Footer Placeholder 18"/>
          <p:cNvSpPr>
            <a:spLocks noGrp="1"/>
          </p:cNvSpPr>
          <p:nvPr>
            <p:ph type="ftr" sz="quarter" idx="11"/>
          </p:nvPr>
        </p:nvSpPr>
        <p:spPr>
          <a:xfrm>
            <a:off x="2667000" y="6356350"/>
            <a:ext cx="3352800" cy="365125"/>
          </a:xfrm>
          <a:prstGeom prst="rect">
            <a:avLst/>
          </a:prstGeom>
        </p:spPr>
        <p:txBody>
          <a:bodyPr/>
          <a:lstStyle/>
          <a:p>
            <a:endParaRPr lang="en-US" dirty="0">
              <a:solidFill>
                <a:srgbClr val="04617B">
                  <a:shade val="90000"/>
                </a:srgbClr>
              </a:solidFill>
            </a:endParaRPr>
          </a:p>
        </p:txBody>
      </p:sp>
    </p:spTree>
    <p:extLst>
      <p:ext uri="{BB962C8B-B14F-4D97-AF65-F5344CB8AC3E}">
        <p14:creationId xmlns:p14="http://schemas.microsoft.com/office/powerpoint/2010/main" val="3540013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9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noChangeArrowheads="1"/>
          </p:cNvSpPr>
          <p:nvPr>
            <p:ph type="dt" sz="half" idx="10"/>
          </p:nvPr>
        </p:nvSpPr>
        <p:spPr>
          <a:xfrm>
            <a:off x="457200" y="6356350"/>
            <a:ext cx="2133600" cy="365125"/>
          </a:xfrm>
          <a:prstGeom prst="rect">
            <a:avLst/>
          </a:prstGeom>
        </p:spPr>
        <p:txBody>
          <a:bodyPr/>
          <a:lstStyle>
            <a:lvl1pPr>
              <a:defRPr smtClean="0"/>
            </a:lvl1pPr>
          </a:lstStyle>
          <a:p>
            <a:pPr>
              <a:defRPr/>
            </a:pPr>
            <a:fld id="{714A67CF-0D3C-4829-95AF-363F18A007A6}" type="datetime1">
              <a:rPr lang="en-US" smtClean="0"/>
              <a:t>10/3/2018</a:t>
            </a:fld>
            <a:endParaRPr lang="en-US"/>
          </a:p>
        </p:txBody>
      </p:sp>
      <p:sp>
        <p:nvSpPr>
          <p:cNvPr id="8" name="Rectangle 8"/>
          <p:cNvSpPr>
            <a:spLocks noGrp="1" noChangeArrowheads="1"/>
          </p:cNvSpPr>
          <p:nvPr>
            <p:ph type="sldNum" sz="quarter" idx="12"/>
          </p:nvPr>
        </p:nvSpPr>
        <p:spPr/>
        <p:txBody>
          <a:bodyPr/>
          <a:lstStyle>
            <a:lvl1pPr>
              <a:defRPr smtClean="0"/>
            </a:lvl1pPr>
          </a:lstStyle>
          <a:p>
            <a:pPr>
              <a:defRPr/>
            </a:pPr>
            <a:fld id="{7AE8C10D-77B4-4A5E-A6C7-29065755358B}" type="slidenum">
              <a:rPr lang="en-US" smtClean="0"/>
              <a:pPr>
                <a:defRPr/>
              </a:pPr>
              <a:t>‹#›</a:t>
            </a:fld>
            <a:endParaRPr lang="en-US" dirty="0"/>
          </a:p>
        </p:txBody>
      </p:sp>
      <p:sp>
        <p:nvSpPr>
          <p:cNvPr id="9" name="Footer Placeholder 18"/>
          <p:cNvSpPr>
            <a:spLocks noGrp="1"/>
          </p:cNvSpPr>
          <p:nvPr>
            <p:ph type="ftr" sz="quarter" idx="11"/>
          </p:nvPr>
        </p:nvSpPr>
        <p:spPr>
          <a:xfrm>
            <a:off x="2667000" y="6356350"/>
            <a:ext cx="3352800" cy="365125"/>
          </a:xfrm>
          <a:prstGeom prst="rect">
            <a:avLst/>
          </a:prstGeom>
        </p:spPr>
        <p:txBody>
          <a:bodyPr/>
          <a:lstStyle/>
          <a:p>
            <a:endParaRPr lang="en-US" dirty="0">
              <a:solidFill>
                <a:srgbClr val="04617B">
                  <a:shade val="90000"/>
                </a:srgbClr>
              </a:solidFill>
            </a:endParaRPr>
          </a:p>
        </p:txBody>
      </p:sp>
    </p:spTree>
    <p:extLst>
      <p:ext uri="{BB962C8B-B14F-4D97-AF65-F5344CB8AC3E}">
        <p14:creationId xmlns:p14="http://schemas.microsoft.com/office/powerpoint/2010/main" val="989024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Rectangle 6"/>
          <p:cNvSpPr>
            <a:spLocks noGrp="1" noChangeArrowheads="1"/>
          </p:cNvSpPr>
          <p:nvPr>
            <p:ph type="sldNum" sz="quarter" idx="12"/>
          </p:nvPr>
        </p:nvSpPr>
        <p:spPr>
          <a:xfrm>
            <a:off x="8324850" y="6462713"/>
            <a:ext cx="676275" cy="276225"/>
          </a:xfrm>
          <a:ln/>
        </p:spPr>
        <p:txBody>
          <a:bodyPr/>
          <a:lstStyle>
            <a:lvl1pPr rtl="1">
              <a:defRPr/>
            </a:lvl1pPr>
          </a:lstStyle>
          <a:p>
            <a:fld id="{0B427D01-BC83-47EE-A3C3-2D04BB07BF3A}" type="slidenum">
              <a:rPr lang="en-US" smtClean="0"/>
              <a:pPr/>
              <a:t>‹#›</a:t>
            </a:fld>
            <a:endParaRPr lang="en-US" dirty="0"/>
          </a:p>
        </p:txBody>
      </p:sp>
      <p:sp>
        <p:nvSpPr>
          <p:cNvPr id="4" name="Title 1"/>
          <p:cNvSpPr>
            <a:spLocks noGrp="1"/>
          </p:cNvSpPr>
          <p:nvPr>
            <p:ph type="title"/>
          </p:nvPr>
        </p:nvSpPr>
        <p:spPr>
          <a:xfrm>
            <a:off x="533400" y="228600"/>
            <a:ext cx="7763435" cy="779929"/>
          </a:xfrm>
        </p:spPr>
        <p:txBody>
          <a:bodyPr/>
          <a:lstStyle>
            <a:lvl1pPr>
              <a:defRPr>
                <a:latin typeface="Times New Roman" pitchFamily="18" charset="0"/>
                <a:cs typeface="B Titr" pitchFamily="2" charset="-78"/>
              </a:defRPr>
            </a:lvl1pPr>
          </a:lstStyle>
          <a:p>
            <a:r>
              <a:rPr lang="en-US" dirty="0" smtClean="0"/>
              <a:t>Click to edit Master title style</a:t>
            </a:r>
            <a:endParaRPr lang="en-US" dirty="0"/>
          </a:p>
        </p:txBody>
      </p:sp>
      <p:sp>
        <p:nvSpPr>
          <p:cNvPr id="5" name="Content Placeholder 2"/>
          <p:cNvSpPr>
            <a:spLocks noGrp="1"/>
          </p:cNvSpPr>
          <p:nvPr>
            <p:ph sz="half" idx="1"/>
          </p:nvPr>
        </p:nvSpPr>
        <p:spPr>
          <a:xfrm>
            <a:off x="533400" y="1600200"/>
            <a:ext cx="3810000" cy="4648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378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7504" y="980728"/>
            <a:ext cx="8928992" cy="5472608"/>
          </a:xfrm>
        </p:spPr>
        <p:txBody>
          <a:bodyPr/>
          <a:lstStyle>
            <a:lvl1pPr marL="457200" indent="-457200" algn="r" rtl="1">
              <a:spcAft>
                <a:spcPts val="1000"/>
              </a:spcAft>
              <a:buClr>
                <a:srgbClr val="C00000"/>
              </a:buClr>
              <a:buSzPct val="85000"/>
              <a:buFont typeface="Wingdings" panose="05000000000000000000" pitchFamily="2" charset="2"/>
              <a:buChar char="q"/>
              <a:defRPr sz="2600" baseline="0">
                <a:latin typeface="Times New Roman" panose="02020603050405020304" pitchFamily="18" charset="0"/>
                <a:cs typeface="B Nazanin" panose="00000400000000000000" pitchFamily="2" charset="-78"/>
              </a:defRPr>
            </a:lvl1pPr>
            <a:lvl2pPr marL="914400" indent="-342900" algn="r" rtl="1">
              <a:spcBef>
                <a:spcPts val="600"/>
              </a:spcBef>
              <a:spcAft>
                <a:spcPts val="600"/>
              </a:spcAft>
              <a:buClr>
                <a:srgbClr val="C00000"/>
              </a:buClr>
              <a:buFont typeface="Wingdings" panose="05000000000000000000" pitchFamily="2" charset="2"/>
              <a:buChar char="§"/>
              <a:defRPr sz="2400" b="0" baseline="0">
                <a:latin typeface="Times New Roman" panose="02020603050405020304" pitchFamily="18" charset="0"/>
                <a:cs typeface="B Nazanin" panose="00000400000000000000" pitchFamily="2" charset="-78"/>
              </a:defRPr>
            </a:lvl2pPr>
            <a:lvl3pPr marL="1371600" indent="-228600" algn="r" rtl="1">
              <a:spcBef>
                <a:spcPts val="300"/>
              </a:spcBef>
              <a:spcAft>
                <a:spcPts val="300"/>
              </a:spcAft>
              <a:buClr>
                <a:srgbClr val="C00000"/>
              </a:buClr>
              <a:defRPr sz="2000" baseline="0">
                <a:latin typeface="Times New Roman" panose="02020603050405020304" pitchFamily="18" charset="0"/>
                <a:cs typeface="B Nazanin" panose="00000400000000000000" pitchFamily="2" charset="-78"/>
              </a:defRPr>
            </a:lvl3pPr>
            <a:lvl4pPr algn="r" rtl="1">
              <a:defRPr>
                <a:cs typeface="B Nazanin" panose="00000400000000000000" pitchFamily="2" charset="-78"/>
              </a:defRPr>
            </a:lvl4pPr>
            <a:lvl5pPr algn="r" rtl="1">
              <a:defRPr>
                <a:cs typeface="B Nazanin" panose="00000400000000000000" pitchFamily="2" charset="-78"/>
              </a:defRPr>
            </a:lvl5pPr>
          </a:lstStyle>
          <a:p>
            <a:pPr lvl="0"/>
            <a:r>
              <a:rPr lang="fa-IR" dirty="0" smtClean="0"/>
              <a:t>متن فارسی متن </a:t>
            </a:r>
            <a:r>
              <a:rPr lang="en-US" dirty="0" smtClean="0"/>
              <a:t>English</a:t>
            </a:r>
          </a:p>
          <a:p>
            <a:pPr lvl="1"/>
            <a:r>
              <a:rPr lang="fa-IR" dirty="0" smtClean="0"/>
              <a:t>متن فارسی متن </a:t>
            </a:r>
            <a:r>
              <a:rPr lang="en-US" dirty="0" smtClean="0"/>
              <a:t>English</a:t>
            </a:r>
          </a:p>
          <a:p>
            <a:pPr lvl="2"/>
            <a:r>
              <a:rPr lang="fa-IR" dirty="0" smtClean="0"/>
              <a:t>متن فارسی متن </a:t>
            </a:r>
            <a:r>
              <a:rPr lang="en-US" dirty="0" smtClean="0"/>
              <a:t>English</a:t>
            </a:r>
          </a:p>
        </p:txBody>
      </p:sp>
      <p:sp>
        <p:nvSpPr>
          <p:cNvPr id="7" name="Date Placeholder 6"/>
          <p:cNvSpPr>
            <a:spLocks noGrp="1"/>
          </p:cNvSpPr>
          <p:nvPr>
            <p:ph type="dt" sz="half" idx="10"/>
          </p:nvPr>
        </p:nvSpPr>
        <p:spPr>
          <a:xfrm>
            <a:off x="107504" y="6453336"/>
            <a:ext cx="2057400" cy="365125"/>
          </a:xfrm>
        </p:spPr>
        <p:txBody>
          <a:bodyPr/>
          <a:lstStyle/>
          <a:p>
            <a:pPr>
              <a:defRPr/>
            </a:pPr>
            <a:fld id="{F37CDE5F-1E38-438B-A827-B5ADA4DF2A71}" type="datetime1">
              <a:rPr lang="en-US" smtClean="0"/>
              <a:t>10/3/2018</a:t>
            </a:fld>
            <a:endParaRPr lang="en-US" dirty="0"/>
          </a:p>
        </p:txBody>
      </p:sp>
      <p:sp>
        <p:nvSpPr>
          <p:cNvPr id="8" name="Footer Placeholder 7"/>
          <p:cNvSpPr>
            <a:spLocks noGrp="1"/>
          </p:cNvSpPr>
          <p:nvPr>
            <p:ph type="ftr" sz="quarter" idx="11"/>
          </p:nvPr>
        </p:nvSpPr>
        <p:spPr>
          <a:xfrm>
            <a:off x="3028950" y="6453336"/>
            <a:ext cx="3086100" cy="365125"/>
          </a:xfrm>
        </p:spPr>
        <p:txBody>
          <a:bodyPr/>
          <a:lstStyle/>
          <a:p>
            <a:pPr>
              <a:defRPr/>
            </a:pPr>
            <a:endParaRPr lang="en-US" dirty="0"/>
          </a:p>
        </p:txBody>
      </p:sp>
      <p:sp>
        <p:nvSpPr>
          <p:cNvPr id="9" name="Slide Number Placeholder 8"/>
          <p:cNvSpPr>
            <a:spLocks noGrp="1"/>
          </p:cNvSpPr>
          <p:nvPr>
            <p:ph type="sldNum" sz="quarter" idx="12"/>
          </p:nvPr>
        </p:nvSpPr>
        <p:spPr>
          <a:xfrm>
            <a:off x="8446236" y="6493194"/>
            <a:ext cx="662268" cy="325267"/>
          </a:xfrm>
        </p:spPr>
        <p:txBody>
          <a:bodyPr/>
          <a:lstStyle/>
          <a:p>
            <a:pPr>
              <a:defRPr/>
            </a:pPr>
            <a:fld id="{5BDFA25D-6EEE-4500-A440-36752B2ACF2F}" type="slidenum">
              <a:rPr lang="en-US" smtClean="0"/>
              <a:pPr>
                <a:defRPr/>
              </a:pPr>
              <a:t>‹#›</a:t>
            </a:fld>
            <a:endParaRPr lang="en-US" dirty="0"/>
          </a:p>
        </p:txBody>
      </p:sp>
    </p:spTree>
    <p:extLst>
      <p:ext uri="{BB962C8B-B14F-4D97-AF65-F5344CB8AC3E}">
        <p14:creationId xmlns:p14="http://schemas.microsoft.com/office/powerpoint/2010/main" val="2154609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2A898120-469D-4FB4-A94F-4CB397A0DE14}" type="datetime1">
              <a:rPr lang="en-US" smtClean="0"/>
              <a:t>10/3/2018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73EE8C9-1C39-4175-981E-151FB2291595}" type="slidenum">
              <a:rPr lang="ar-SA" altLang="en-US" smtClean="0"/>
              <a:pPr>
                <a:defRPr/>
              </a:pPr>
              <a:t>‹#›</a:t>
            </a:fld>
            <a:endParaRPr lang="en-US" altLang="en-US"/>
          </a:p>
        </p:txBody>
      </p:sp>
    </p:spTree>
    <p:extLst>
      <p:ext uri="{BB962C8B-B14F-4D97-AF65-F5344CB8AC3E}">
        <p14:creationId xmlns:p14="http://schemas.microsoft.com/office/powerpoint/2010/main" val="319870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8CF666FD-0F75-47EC-B0C0-C110E700B174}" type="datetime1">
              <a:rPr lang="en-US" altLang="en-US" smtClean="0"/>
              <a:t>10/3/2018</a:t>
            </a:fld>
            <a:endParaRPr lang="en-US" alt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374228" y="6453336"/>
            <a:ext cx="662268" cy="365125"/>
          </a:xfrm>
        </p:spPr>
        <p:txBody>
          <a:bodyPr/>
          <a:lstStyle/>
          <a:p>
            <a:pPr>
              <a:defRPr/>
            </a:pPr>
            <a:fld id="{C7879241-4954-4432-A989-BF9F5510604F}" type="slidenum">
              <a:rPr lang="ar-SA" altLang="en-US" smtClean="0"/>
              <a:pPr>
                <a:defRPr/>
              </a:pPr>
              <a:t>‹#›</a:t>
            </a:fld>
            <a:endParaRPr lang="en-US" altLang="en-US"/>
          </a:p>
        </p:txBody>
      </p:sp>
    </p:spTree>
    <p:extLst>
      <p:ext uri="{BB962C8B-B14F-4D97-AF65-F5344CB8AC3E}">
        <p14:creationId xmlns:p14="http://schemas.microsoft.com/office/powerpoint/2010/main" val="4155663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5BC8A999-23AA-4F46-8BBB-72D54C7B5CC4}" type="datetime1">
              <a:rPr lang="en-US" smtClean="0"/>
              <a:t>10/3/2018</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7819091-04B2-4714-886F-CC1FF993FD83}" type="slidenum">
              <a:rPr lang="ar-SA" altLang="en-US" smtClean="0"/>
              <a:pPr>
                <a:defRPr/>
              </a:pPr>
              <a:t>‹#›</a:t>
            </a:fld>
            <a:endParaRPr lang="en-US" altLang="en-US"/>
          </a:p>
        </p:txBody>
      </p:sp>
    </p:spTree>
    <p:extLst>
      <p:ext uri="{BB962C8B-B14F-4D97-AF65-F5344CB8AC3E}">
        <p14:creationId xmlns:p14="http://schemas.microsoft.com/office/powerpoint/2010/main" val="1762949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0BF0D910-358E-4B8E-BCC9-1EE4B24288DC}" type="datetime1">
              <a:rPr lang="en-US" smtClean="0"/>
              <a:t>10/3/2018</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8388424" y="6448251"/>
            <a:ext cx="662268" cy="365125"/>
          </a:xfrm>
        </p:spPr>
        <p:txBody>
          <a:bodyPr/>
          <a:lstStyle/>
          <a:p>
            <a:pPr>
              <a:defRPr/>
            </a:pPr>
            <a:fld id="{91F113FB-04D3-49FE-9569-4B41BE4D4DB6}" type="slidenum">
              <a:rPr lang="ar-SA" altLang="en-US" smtClean="0"/>
              <a:pPr>
                <a:defRPr/>
              </a:pPr>
              <a:t>‹#›</a:t>
            </a:fld>
            <a:endParaRPr lang="en-US" altLang="en-US"/>
          </a:p>
        </p:txBody>
      </p:sp>
    </p:spTree>
    <p:extLst>
      <p:ext uri="{BB962C8B-B14F-4D97-AF65-F5344CB8AC3E}">
        <p14:creationId xmlns:p14="http://schemas.microsoft.com/office/powerpoint/2010/main" val="1206308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520259"/>
            <a:ext cx="2057400" cy="365125"/>
          </a:xfrm>
        </p:spPr>
        <p:txBody>
          <a:bodyPr/>
          <a:lstStyle/>
          <a:p>
            <a:pPr>
              <a:defRPr/>
            </a:pPr>
            <a:fld id="{16D6EB17-1B13-4BFE-8647-5D893CA4E67A}" type="datetime1">
              <a:rPr lang="en-US" smtClean="0"/>
              <a:t>10/3/2018</a:t>
            </a:fld>
            <a:endParaRPr lang="en-US"/>
          </a:p>
        </p:txBody>
      </p:sp>
      <p:sp>
        <p:nvSpPr>
          <p:cNvPr id="3" name="Footer Placeholder 2"/>
          <p:cNvSpPr>
            <a:spLocks noGrp="1"/>
          </p:cNvSpPr>
          <p:nvPr>
            <p:ph type="ftr" sz="quarter" idx="11"/>
          </p:nvPr>
        </p:nvSpPr>
        <p:spPr>
          <a:xfrm>
            <a:off x="3028950" y="6520259"/>
            <a:ext cx="3086100" cy="365125"/>
          </a:xfrm>
        </p:spPr>
        <p:txBody>
          <a:bodyPr/>
          <a:lstStyle/>
          <a:p>
            <a:pPr>
              <a:defRPr/>
            </a:pPr>
            <a:endParaRPr lang="en-US" dirty="0"/>
          </a:p>
        </p:txBody>
      </p:sp>
      <p:sp>
        <p:nvSpPr>
          <p:cNvPr id="4" name="Slide Number Placeholder 3"/>
          <p:cNvSpPr>
            <a:spLocks noGrp="1"/>
          </p:cNvSpPr>
          <p:nvPr>
            <p:ph type="sldNum" sz="quarter" idx="12"/>
          </p:nvPr>
        </p:nvSpPr>
        <p:spPr>
          <a:xfrm>
            <a:off x="8414017" y="6453336"/>
            <a:ext cx="662268" cy="365125"/>
          </a:xfrm>
        </p:spPr>
        <p:txBody>
          <a:bodyPr/>
          <a:lstStyle/>
          <a:p>
            <a:pPr>
              <a:defRPr/>
            </a:pPr>
            <a:fld id="{47808659-05B7-4D73-AB94-9A3E01B2AF9D}" type="slidenum">
              <a:rPr lang="ar-SA" altLang="en-US" smtClean="0"/>
              <a:pPr>
                <a:defRPr/>
              </a:pPr>
              <a:t>‹#›</a:t>
            </a:fld>
            <a:endParaRPr lang="en-US" altLang="en-US"/>
          </a:p>
        </p:txBody>
      </p:sp>
      <p:sp>
        <p:nvSpPr>
          <p:cNvPr id="5" name="Content Placeholder 2"/>
          <p:cNvSpPr>
            <a:spLocks noGrp="1"/>
          </p:cNvSpPr>
          <p:nvPr>
            <p:ph idx="1" hasCustomPrompt="1"/>
          </p:nvPr>
        </p:nvSpPr>
        <p:spPr>
          <a:xfrm>
            <a:off x="107504" y="980728"/>
            <a:ext cx="8928992" cy="5472608"/>
          </a:xfrm>
        </p:spPr>
        <p:txBody>
          <a:bodyPr/>
          <a:lstStyle>
            <a:lvl1pPr marL="457200" indent="-457200" algn="r" rtl="1">
              <a:spcAft>
                <a:spcPts val="1000"/>
              </a:spcAft>
              <a:buClr>
                <a:srgbClr val="C00000"/>
              </a:buClr>
              <a:buSzPct val="85000"/>
              <a:buFont typeface="Wingdings" panose="05000000000000000000" pitchFamily="2" charset="2"/>
              <a:buChar char="q"/>
              <a:defRPr sz="2600" baseline="0">
                <a:latin typeface="Times New Roman" panose="02020603050405020304" pitchFamily="18" charset="0"/>
                <a:cs typeface="B Nazanin" panose="00000400000000000000" pitchFamily="2" charset="-78"/>
              </a:defRPr>
            </a:lvl1pPr>
            <a:lvl2pPr marL="914400" indent="-342900" algn="r" rtl="1">
              <a:spcBef>
                <a:spcPts val="600"/>
              </a:spcBef>
              <a:spcAft>
                <a:spcPts val="600"/>
              </a:spcAft>
              <a:buClr>
                <a:srgbClr val="C00000"/>
              </a:buClr>
              <a:buFont typeface="Wingdings" panose="05000000000000000000" pitchFamily="2" charset="2"/>
              <a:buChar char="§"/>
              <a:defRPr sz="2400" b="0" baseline="0">
                <a:latin typeface="Times New Roman" panose="02020603050405020304" pitchFamily="18" charset="0"/>
                <a:cs typeface="B Nazanin" panose="00000400000000000000" pitchFamily="2" charset="-78"/>
              </a:defRPr>
            </a:lvl2pPr>
            <a:lvl3pPr marL="1371600" indent="-228600" algn="r" rtl="1">
              <a:spcBef>
                <a:spcPts val="300"/>
              </a:spcBef>
              <a:spcAft>
                <a:spcPts val="300"/>
              </a:spcAft>
              <a:buClr>
                <a:srgbClr val="C00000"/>
              </a:buClr>
              <a:defRPr sz="2000" baseline="0">
                <a:latin typeface="Times New Roman" panose="02020603050405020304" pitchFamily="18" charset="0"/>
                <a:cs typeface="B Nazanin" panose="00000400000000000000" pitchFamily="2" charset="-78"/>
              </a:defRPr>
            </a:lvl3pPr>
            <a:lvl4pPr algn="r" rtl="1">
              <a:defRPr>
                <a:cs typeface="B Nazanin" panose="00000400000000000000" pitchFamily="2" charset="-78"/>
              </a:defRPr>
            </a:lvl4pPr>
            <a:lvl5pPr algn="r" rtl="1">
              <a:defRPr>
                <a:cs typeface="B Nazanin" panose="00000400000000000000" pitchFamily="2" charset="-78"/>
              </a:defRPr>
            </a:lvl5pPr>
          </a:lstStyle>
          <a:p>
            <a:pPr lvl="0"/>
            <a:r>
              <a:rPr lang="fa-IR" dirty="0" smtClean="0"/>
              <a:t>متن فارسی متن </a:t>
            </a:r>
            <a:r>
              <a:rPr lang="en-US" dirty="0" smtClean="0"/>
              <a:t>English</a:t>
            </a:r>
          </a:p>
          <a:p>
            <a:pPr lvl="1"/>
            <a:r>
              <a:rPr lang="fa-IR" dirty="0" smtClean="0"/>
              <a:t>متن فارسی متن </a:t>
            </a:r>
            <a:r>
              <a:rPr lang="en-US" dirty="0" smtClean="0"/>
              <a:t>English</a:t>
            </a:r>
          </a:p>
          <a:p>
            <a:pPr lvl="2"/>
            <a:r>
              <a:rPr lang="fa-IR" dirty="0" smtClean="0"/>
              <a:t>متن فارسی متن </a:t>
            </a:r>
            <a:r>
              <a:rPr lang="en-US" dirty="0" smtClean="0"/>
              <a:t>English</a:t>
            </a:r>
          </a:p>
        </p:txBody>
      </p:sp>
    </p:spTree>
    <p:extLst>
      <p:ext uri="{BB962C8B-B14F-4D97-AF65-F5344CB8AC3E}">
        <p14:creationId xmlns:p14="http://schemas.microsoft.com/office/powerpoint/2010/main" val="204639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EFFF5C56-B3D8-4DB8-8561-421CF2A045E3}" type="datetime1">
              <a:rPr lang="en-US" smtClean="0"/>
              <a:t>10/3/2018</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773DF20-D986-434B-9F18-EC62BF641BE4}" type="slidenum">
              <a:rPr lang="ar-SA" altLang="en-US" smtClean="0"/>
              <a:pPr>
                <a:defRPr/>
              </a:pPr>
              <a:t>‹#›</a:t>
            </a:fld>
            <a:endParaRPr lang="en-US" altLang="en-US"/>
          </a:p>
        </p:txBody>
      </p:sp>
    </p:spTree>
    <p:extLst>
      <p:ext uri="{BB962C8B-B14F-4D97-AF65-F5344CB8AC3E}">
        <p14:creationId xmlns:p14="http://schemas.microsoft.com/office/powerpoint/2010/main" val="28703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ABBD6EF2-E3BF-4332-BE3E-B11A8DA8799D}" type="datetime1">
              <a:rPr lang="en-US" smtClean="0"/>
              <a:t>10/3/2018</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11C872A-5609-4A08-8051-22614E522BEA}" type="slidenum">
              <a:rPr lang="ar-SA" altLang="en-US" smtClean="0"/>
              <a:pPr>
                <a:defRPr/>
              </a:pPr>
              <a:t>‹#›</a:t>
            </a:fld>
            <a:endParaRPr lang="en-US" altLang="en-US"/>
          </a:p>
        </p:txBody>
      </p:sp>
    </p:spTree>
    <p:extLst>
      <p:ext uri="{BB962C8B-B14F-4D97-AF65-F5344CB8AC3E}">
        <p14:creationId xmlns:p14="http://schemas.microsoft.com/office/powerpoint/2010/main" val="1050714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E8567C7-5863-4C64-83D3-AEC5A7D390DD}" type="datetime1">
              <a:rPr lang="en-US" smtClean="0"/>
              <a:t>10/3/2018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853082" y="6356351"/>
            <a:ext cx="6622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746BD5A-0713-4B2F-9B28-C657312792FF}" type="slidenum">
              <a:rPr lang="ar-SA" altLang="en-US" smtClean="0"/>
              <a:pPr>
                <a:defRPr/>
              </a:pPr>
              <a:t>‹#›</a:t>
            </a:fld>
            <a:endParaRPr lang="en-US" altLang="en-US"/>
          </a:p>
        </p:txBody>
      </p:sp>
      <p:sp>
        <p:nvSpPr>
          <p:cNvPr id="8" name="Rectangle 7"/>
          <p:cNvSpPr/>
          <p:nvPr userDrawn="1"/>
        </p:nvSpPr>
        <p:spPr>
          <a:xfrm>
            <a:off x="-14808" y="0"/>
            <a:ext cx="91588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4808" y="15205"/>
            <a:ext cx="9158808" cy="914400"/>
          </a:xfrm>
          <a:prstGeom prst="rect">
            <a:avLst/>
          </a:prstGeom>
        </p:spPr>
        <p:txBody>
          <a:bodyPr vert="horz" lIns="91440" tIns="45720" rIns="91440" bIns="45720" rtlCol="0" anchor="ctr">
            <a:normAutofit/>
          </a:bodyPr>
          <a:lstStyle/>
          <a:p>
            <a:r>
              <a:rPr lang="fa-IR" dirty="0" smtClean="0"/>
              <a:t>عنوان</a:t>
            </a:r>
            <a:endParaRPr lang="en-US" dirty="0"/>
          </a:p>
        </p:txBody>
      </p:sp>
    </p:spTree>
    <p:extLst>
      <p:ext uri="{BB962C8B-B14F-4D97-AF65-F5344CB8AC3E}">
        <p14:creationId xmlns:p14="http://schemas.microsoft.com/office/powerpoint/2010/main" val="3008183511"/>
      </p:ext>
    </p:extLst>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 id="2147484243" r:id="rId5"/>
    <p:sldLayoutId id="2147484244" r:id="rId6"/>
    <p:sldLayoutId id="2147484245" r:id="rId7"/>
    <p:sldLayoutId id="2147484246" r:id="rId8"/>
    <p:sldLayoutId id="2147484247" r:id="rId9"/>
    <p:sldLayoutId id="2147484248" r:id="rId10"/>
    <p:sldLayoutId id="2147484249" r:id="rId11"/>
    <p:sldLayoutId id="2147484250" r:id="rId12"/>
    <p:sldLayoutId id="2147484251" r:id="rId13"/>
    <p:sldLayoutId id="2147484252" r:id="rId14"/>
  </p:sldLayoutIdLst>
  <p:hf hdr="0" ftr="0" dt="0"/>
  <p:txStyles>
    <p:title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28.wmf"/></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0.xml"/><Relationship Id="rId16"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21.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9.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31.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5.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19312" y="255814"/>
            <a:ext cx="8253413" cy="6197522"/>
          </a:xfrm>
        </p:spPr>
        <p:txBody>
          <a:bodyPr>
            <a:normAutofit/>
          </a:bodyPr>
          <a:lstStyle/>
          <a:p>
            <a:pPr marR="45720" lvl="0">
              <a:lnSpc>
                <a:spcPct val="200000"/>
              </a:lnSpc>
              <a:spcBef>
                <a:spcPts val="0"/>
              </a:spcBef>
              <a:buClr>
                <a:srgbClr val="0BD0D9"/>
              </a:buClr>
              <a:buSzPct val="85000"/>
            </a:pPr>
            <a:r>
              <a:rPr lang="en-US" sz="3600" b="1" dirty="0" smtClean="0">
                <a:solidFill>
                  <a:schemeClr val="bg1"/>
                </a:solidFill>
                <a:latin typeface="Times New Roman" pitchFamily="18" charset="0"/>
                <a:ea typeface="+mn-ea"/>
                <a:cs typeface="B Nazanin" pitchFamily="2" charset="-78"/>
              </a:rPr>
              <a:t/>
            </a:r>
            <a:br>
              <a:rPr lang="en-US" sz="3600" b="1" dirty="0" smtClean="0">
                <a:solidFill>
                  <a:schemeClr val="bg1"/>
                </a:solidFill>
                <a:latin typeface="Times New Roman" pitchFamily="18" charset="0"/>
                <a:ea typeface="+mn-ea"/>
                <a:cs typeface="B Nazanin" pitchFamily="2" charset="-78"/>
              </a:rPr>
            </a:br>
            <a:r>
              <a:rPr lang="en-US" sz="3600" b="1" dirty="0" smtClean="0">
                <a:solidFill>
                  <a:schemeClr val="bg1"/>
                </a:solidFill>
                <a:latin typeface="Times New Roman" pitchFamily="18" charset="0"/>
                <a:ea typeface="+mn-ea"/>
                <a:cs typeface="B Nazanin" pitchFamily="2" charset="-78"/>
              </a:rPr>
              <a:t>Internet of Things (</a:t>
            </a:r>
            <a:r>
              <a:rPr lang="en-US" sz="3600" b="1" dirty="0" err="1" smtClean="0">
                <a:solidFill>
                  <a:schemeClr val="bg1"/>
                </a:solidFill>
                <a:latin typeface="Times New Roman" pitchFamily="18" charset="0"/>
                <a:ea typeface="+mn-ea"/>
                <a:cs typeface="B Nazanin" pitchFamily="2" charset="-78"/>
              </a:rPr>
              <a:t>IoT</a:t>
            </a:r>
            <a:r>
              <a:rPr lang="en-US" sz="3600" b="1" dirty="0" smtClean="0">
                <a:solidFill>
                  <a:schemeClr val="bg1"/>
                </a:solidFill>
                <a:latin typeface="Times New Roman" pitchFamily="18" charset="0"/>
                <a:ea typeface="+mn-ea"/>
                <a:cs typeface="B Nazanin" pitchFamily="2" charset="-78"/>
              </a:rPr>
              <a:t>)</a:t>
            </a:r>
            <a:r>
              <a:rPr lang="fa-IR" sz="3600" b="1" dirty="0" smtClean="0">
                <a:solidFill>
                  <a:schemeClr val="bg1"/>
                </a:solidFill>
                <a:latin typeface="Times New Roman" pitchFamily="18" charset="0"/>
                <a:ea typeface="+mn-ea"/>
                <a:cs typeface="B Nazanin" pitchFamily="2" charset="-78"/>
              </a:rPr>
              <a:t> </a:t>
            </a:r>
            <a:r>
              <a:rPr lang="fa-IR" sz="3600" b="1" dirty="0">
                <a:solidFill>
                  <a:schemeClr val="bg1"/>
                </a:solidFill>
                <a:latin typeface="Times New Roman" pitchFamily="18" charset="0"/>
                <a:ea typeface="+mn-ea"/>
                <a:cs typeface="B Nazanin" pitchFamily="2" charset="-78"/>
              </a:rPr>
              <a:t/>
            </a:r>
            <a:br>
              <a:rPr lang="fa-IR" sz="3600" b="1" dirty="0">
                <a:solidFill>
                  <a:schemeClr val="bg1"/>
                </a:solidFill>
                <a:latin typeface="Times New Roman" pitchFamily="18" charset="0"/>
                <a:ea typeface="+mn-ea"/>
                <a:cs typeface="B Nazanin" pitchFamily="2" charset="-78"/>
              </a:rPr>
            </a:br>
            <a:r>
              <a:rPr lang="en-US" sz="3000" b="1" dirty="0" smtClean="0">
                <a:solidFill>
                  <a:schemeClr val="bg1"/>
                </a:solidFill>
                <a:latin typeface="Times New Roman" pitchFamily="18" charset="0"/>
                <a:ea typeface="+mn-ea"/>
                <a:cs typeface="B Nazanin" pitchFamily="2" charset="-78"/>
              </a:rPr>
              <a:t>Professor: Dr</a:t>
            </a:r>
            <a:r>
              <a:rPr lang="en-US" sz="3000" b="1" dirty="0" smtClean="0">
                <a:latin typeface="Times New Roman" pitchFamily="18" charset="0"/>
                <a:ea typeface="+mn-ea"/>
                <a:cs typeface="B Nazanin" pitchFamily="2" charset="-78"/>
              </a:rPr>
              <a:t>. </a:t>
            </a:r>
            <a:r>
              <a:rPr lang="en-US" sz="3000" b="1" dirty="0" err="1" smtClean="0">
                <a:latin typeface="Times New Roman" pitchFamily="18" charset="0"/>
                <a:ea typeface="+mn-ea"/>
                <a:cs typeface="B Nazanin" pitchFamily="2" charset="-78"/>
              </a:rPr>
              <a:t>Sadoon</a:t>
            </a:r>
            <a:r>
              <a:rPr lang="en-US" sz="3000" b="1" dirty="0" smtClean="0">
                <a:latin typeface="Times New Roman" pitchFamily="18" charset="0"/>
                <a:ea typeface="+mn-ea"/>
                <a:cs typeface="B Nazanin" pitchFamily="2" charset="-78"/>
              </a:rPr>
              <a:t> </a:t>
            </a:r>
            <a:r>
              <a:rPr lang="en-US" sz="3000" b="1" dirty="0" err="1" smtClean="0">
                <a:latin typeface="Times New Roman" pitchFamily="18" charset="0"/>
                <a:ea typeface="+mn-ea"/>
                <a:cs typeface="B Nazanin" pitchFamily="2" charset="-78"/>
              </a:rPr>
              <a:t>Azizi</a:t>
            </a:r>
            <a:r>
              <a:rPr lang="fa-IR" sz="3000" b="1" dirty="0">
                <a:solidFill>
                  <a:schemeClr val="bg1"/>
                </a:solidFill>
                <a:latin typeface="Times New Roman" pitchFamily="18" charset="0"/>
                <a:ea typeface="+mn-ea"/>
                <a:cs typeface="B Nazanin" pitchFamily="2" charset="-78"/>
              </a:rPr>
              <a:t/>
            </a:r>
            <a:br>
              <a:rPr lang="fa-IR" sz="3000" b="1" dirty="0">
                <a:solidFill>
                  <a:schemeClr val="bg1"/>
                </a:solidFill>
                <a:latin typeface="Times New Roman" pitchFamily="18" charset="0"/>
                <a:ea typeface="+mn-ea"/>
                <a:cs typeface="B Nazanin" pitchFamily="2" charset="-78"/>
              </a:rPr>
            </a:br>
            <a:r>
              <a:rPr lang="en-US" sz="2800" dirty="0">
                <a:solidFill>
                  <a:schemeClr val="bg1"/>
                </a:solidFill>
                <a:latin typeface="Times New Roman" pitchFamily="18" charset="0"/>
                <a:ea typeface="+mn-ea"/>
                <a:cs typeface="B Nazanin" pitchFamily="2" charset="-78"/>
              </a:rPr>
              <a:t>s.azizi@uok.ac.ir</a:t>
            </a:r>
            <a:r>
              <a:rPr lang="fa-IR" sz="2800" dirty="0">
                <a:solidFill>
                  <a:schemeClr val="bg1"/>
                </a:solidFill>
                <a:latin typeface="Times New Roman" pitchFamily="18" charset="0"/>
                <a:ea typeface="+mn-ea"/>
                <a:cs typeface="B Nazanin" pitchFamily="2" charset="-78"/>
              </a:rPr>
              <a:t/>
            </a:r>
            <a:br>
              <a:rPr lang="fa-IR" sz="2800" dirty="0">
                <a:solidFill>
                  <a:schemeClr val="bg1"/>
                </a:solidFill>
                <a:latin typeface="Times New Roman" pitchFamily="18" charset="0"/>
                <a:ea typeface="+mn-ea"/>
                <a:cs typeface="B Nazanin" pitchFamily="2" charset="-78"/>
              </a:rPr>
            </a:br>
            <a:r>
              <a:rPr lang="en-US" sz="2700" dirty="0" smtClean="0">
                <a:solidFill>
                  <a:schemeClr val="bg1"/>
                </a:solidFill>
                <a:latin typeface="Times New Roman" pitchFamily="18" charset="0"/>
                <a:ea typeface="+mn-ea"/>
                <a:cs typeface="B Nazanin" pitchFamily="2" charset="-78"/>
              </a:rPr>
              <a:t>Faculty of Engineering</a:t>
            </a:r>
            <a:br>
              <a:rPr lang="en-US" sz="2700" dirty="0" smtClean="0">
                <a:solidFill>
                  <a:schemeClr val="bg1"/>
                </a:solidFill>
                <a:latin typeface="Times New Roman" pitchFamily="18" charset="0"/>
                <a:ea typeface="+mn-ea"/>
                <a:cs typeface="B Nazanin" pitchFamily="2" charset="-78"/>
              </a:rPr>
            </a:br>
            <a:r>
              <a:rPr lang="en-US" sz="2700" dirty="0" smtClean="0">
                <a:latin typeface="Times New Roman" pitchFamily="18" charset="0"/>
                <a:ea typeface="+mn-ea"/>
                <a:cs typeface="B Nazanin" pitchFamily="2" charset="-78"/>
              </a:rPr>
              <a:t>Department of computer and IT </a:t>
            </a:r>
            <a:r>
              <a:rPr lang="en-US" sz="2700" dirty="0" smtClean="0">
                <a:latin typeface="Times New Roman" pitchFamily="18" charset="0"/>
                <a:ea typeface="+mn-ea"/>
                <a:cs typeface="B Nazanin" pitchFamily="2" charset="-78"/>
              </a:rPr>
              <a:t>engineering</a:t>
            </a:r>
            <a:endParaRPr lang="en-US" sz="2700" dirty="0">
              <a:solidFill>
                <a:schemeClr val="bg1"/>
              </a:solidFill>
            </a:endParaRPr>
          </a:p>
        </p:txBody>
      </p:sp>
      <p:pic>
        <p:nvPicPr>
          <p:cNvPr id="7" name="Picture 3" descr="F:\UoK\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0886" y="255814"/>
            <a:ext cx="3421778"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2742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533400" y="44624"/>
            <a:ext cx="7772400" cy="795337"/>
          </a:xfrm>
        </p:spPr>
        <p:txBody>
          <a:bodyPr/>
          <a:lstStyle/>
          <a:p>
            <a:r>
              <a:rPr lang="en-US" dirty="0" smtClean="0">
                <a:ea typeface="ＭＳ Ｐゴシック" pitchFamily="34" charset="-128"/>
              </a:rPr>
              <a:t>A review on HTTP</a:t>
            </a:r>
            <a:endParaRPr lang="en-US" sz="2400" b="1" dirty="0" smtClean="0">
              <a:latin typeface="Times New Roman" panose="02020603050405020304" pitchFamily="18" charset="0"/>
              <a:ea typeface="ＭＳ Ｐゴシック" pitchFamily="34" charset="-128"/>
              <a:cs typeface="Times New Roman" panose="02020603050405020304" pitchFamily="18" charset="0"/>
            </a:endParaRPr>
          </a:p>
        </p:txBody>
      </p:sp>
      <p:sp>
        <p:nvSpPr>
          <p:cNvPr id="51205" name="Rectangle 3"/>
          <p:cNvSpPr>
            <a:spLocks noGrp="1" noChangeArrowheads="1"/>
          </p:cNvSpPr>
          <p:nvPr>
            <p:ph sz="half" idx="1"/>
          </p:nvPr>
        </p:nvSpPr>
        <p:spPr>
          <a:xfrm>
            <a:off x="362857" y="1489075"/>
            <a:ext cx="3980543" cy="4648200"/>
          </a:xfrm>
        </p:spPr>
        <p:txBody>
          <a:bodyPr>
            <a:normAutofit fontScale="92500" lnSpcReduction="10000"/>
          </a:bodyPr>
          <a:lstStyle/>
          <a:p>
            <a:pPr algn="just">
              <a:lnSpc>
                <a:spcPct val="100000"/>
              </a:lnSpc>
              <a:spcBef>
                <a:spcPts val="1200"/>
              </a:spcBef>
              <a:buNone/>
            </a:pPr>
            <a:r>
              <a:rPr lang="en-US" sz="2400" dirty="0" err="1" smtClean="0">
                <a:solidFill>
                  <a:srgbClr val="CC0000"/>
                </a:solidFill>
                <a:ea typeface="ＭＳ Ｐゴシック" pitchFamily="34" charset="-128"/>
              </a:rPr>
              <a:t>HyperText</a:t>
            </a:r>
            <a:r>
              <a:rPr lang="en-US" sz="2400" dirty="0" smtClean="0">
                <a:solidFill>
                  <a:srgbClr val="CC0000"/>
                </a:solidFill>
                <a:ea typeface="ＭＳ Ｐゴシック" pitchFamily="34" charset="-128"/>
              </a:rPr>
              <a:t> Transfer Protocol (HTTP)</a:t>
            </a:r>
          </a:p>
          <a:p>
            <a:pPr algn="just">
              <a:lnSpc>
                <a:spcPct val="100000"/>
              </a:lnSpc>
              <a:spcBef>
                <a:spcPts val="1200"/>
              </a:spcBef>
            </a:pPr>
            <a:r>
              <a:rPr lang="en-US" sz="2400" dirty="0" smtClean="0">
                <a:ea typeface="ＭＳ Ｐゴシック" pitchFamily="34" charset="-128"/>
              </a:rPr>
              <a:t>Application layer protocol for web</a:t>
            </a:r>
            <a:endParaRPr lang="fa-IR" sz="2400" dirty="0" smtClean="0">
              <a:ea typeface="ＭＳ Ｐゴシック" pitchFamily="34" charset="-128"/>
            </a:endParaRPr>
          </a:p>
          <a:p>
            <a:pPr algn="just">
              <a:lnSpc>
                <a:spcPct val="100000"/>
              </a:lnSpc>
              <a:spcBef>
                <a:spcPts val="1200"/>
              </a:spcBef>
            </a:pPr>
            <a:r>
              <a:rPr lang="en-US" sz="2400" dirty="0" smtClean="0">
                <a:ea typeface="ＭＳ Ｐゴシック" pitchFamily="34" charset="-128"/>
              </a:rPr>
              <a:t>Client-Server model</a:t>
            </a:r>
            <a:endParaRPr lang="en-US" altLang="ja-JP" sz="2400" dirty="0" smtClean="0">
              <a:ea typeface="ＭＳ Ｐゴシック" pitchFamily="34" charset="-128"/>
            </a:endParaRPr>
          </a:p>
          <a:p>
            <a:pPr lvl="1" algn="just">
              <a:lnSpc>
                <a:spcPct val="100000"/>
              </a:lnSpc>
              <a:spcBef>
                <a:spcPts val="1200"/>
              </a:spcBef>
            </a:pPr>
            <a:r>
              <a:rPr lang="en-US" i="1" dirty="0" smtClean="0">
                <a:solidFill>
                  <a:srgbClr val="CC0000"/>
                </a:solidFill>
                <a:ea typeface="ＭＳ Ｐゴシック" pitchFamily="34" charset="-128"/>
              </a:rPr>
              <a:t>Client: </a:t>
            </a:r>
            <a:r>
              <a:rPr lang="en-US" dirty="0" smtClean="0">
                <a:ea typeface="ＭＳ Ｐゴシック" pitchFamily="34" charset="-128"/>
              </a:rPr>
              <a:t>A browser that requests, receives and shows web contents.</a:t>
            </a:r>
            <a:endParaRPr lang="fa-IR" i="1" dirty="0" smtClean="0">
              <a:solidFill>
                <a:srgbClr val="CC0000"/>
              </a:solidFill>
              <a:ea typeface="ＭＳ Ｐゴシック" pitchFamily="34" charset="-128"/>
            </a:endParaRPr>
          </a:p>
          <a:p>
            <a:pPr lvl="1" algn="just">
              <a:lnSpc>
                <a:spcPct val="100000"/>
              </a:lnSpc>
              <a:spcBef>
                <a:spcPts val="1200"/>
              </a:spcBef>
            </a:pPr>
            <a:r>
              <a:rPr lang="en-US" i="1" dirty="0" smtClean="0">
                <a:solidFill>
                  <a:srgbClr val="CC0000"/>
                </a:solidFill>
                <a:ea typeface="ＭＳ Ｐゴシック" pitchFamily="34" charset="-128"/>
              </a:rPr>
              <a:t>Server: </a:t>
            </a:r>
            <a:r>
              <a:rPr lang="en-US" dirty="0" smtClean="0">
                <a:ea typeface="ＭＳ Ｐゴシック" pitchFamily="34" charset="-128"/>
              </a:rPr>
              <a:t>Web service provider which replies  the needed content to the requests that users made.</a:t>
            </a:r>
            <a:endParaRPr lang="fa-IR" i="1" dirty="0" smtClean="0">
              <a:solidFill>
                <a:srgbClr val="CC0000"/>
              </a:solidFill>
              <a:ea typeface="ＭＳ Ｐゴシック" pitchFamily="34" charset="-128"/>
            </a:endParaRPr>
          </a:p>
        </p:txBody>
      </p:sp>
      <p:sp>
        <p:nvSpPr>
          <p:cNvPr id="51206" name="Text Box 7"/>
          <p:cNvSpPr txBox="1">
            <a:spLocks noChangeArrowheads="1"/>
          </p:cNvSpPr>
          <p:nvPr/>
        </p:nvSpPr>
        <p:spPr bwMode="auto">
          <a:xfrm>
            <a:off x="4565650" y="2455863"/>
            <a:ext cx="15843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600"/>
              <a:t>PC running</a:t>
            </a:r>
          </a:p>
          <a:p>
            <a:pPr algn="ctr">
              <a:spcBef>
                <a:spcPct val="0"/>
              </a:spcBef>
              <a:buClrTx/>
              <a:buSzTx/>
              <a:buFontTx/>
              <a:buNone/>
            </a:pPr>
            <a:r>
              <a:rPr lang="en-US" sz="1600"/>
              <a:t>Firefox browser</a:t>
            </a:r>
            <a:endParaRPr lang="en-US" sz="2400"/>
          </a:p>
        </p:txBody>
      </p:sp>
      <p:sp>
        <p:nvSpPr>
          <p:cNvPr id="51207" name="Text Box 9"/>
          <p:cNvSpPr txBox="1">
            <a:spLocks noChangeArrowheads="1"/>
          </p:cNvSpPr>
          <p:nvPr/>
        </p:nvSpPr>
        <p:spPr bwMode="auto">
          <a:xfrm>
            <a:off x="7508875" y="3836988"/>
            <a:ext cx="1346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600"/>
              <a:t>server </a:t>
            </a:r>
          </a:p>
          <a:p>
            <a:pPr algn="ctr">
              <a:spcBef>
                <a:spcPct val="0"/>
              </a:spcBef>
              <a:buClrTx/>
              <a:buSzTx/>
              <a:buFontTx/>
              <a:buNone/>
            </a:pPr>
            <a:r>
              <a:rPr lang="en-US" sz="1600"/>
              <a:t>running</a:t>
            </a:r>
          </a:p>
          <a:p>
            <a:pPr algn="ctr">
              <a:spcBef>
                <a:spcPct val="0"/>
              </a:spcBef>
              <a:buClrTx/>
              <a:buSzTx/>
              <a:buFontTx/>
              <a:buNone/>
            </a:pPr>
            <a:r>
              <a:rPr lang="en-US" sz="1600"/>
              <a:t>Apache Web</a:t>
            </a:r>
          </a:p>
          <a:p>
            <a:pPr algn="ctr">
              <a:spcBef>
                <a:spcPct val="0"/>
              </a:spcBef>
              <a:buClrTx/>
              <a:buSzTx/>
              <a:buFontTx/>
              <a:buNone/>
            </a:pPr>
            <a:r>
              <a:rPr lang="en-US" sz="1600"/>
              <a:t>server</a:t>
            </a:r>
            <a:endParaRPr lang="en-US" sz="2400"/>
          </a:p>
        </p:txBody>
      </p:sp>
      <p:sp>
        <p:nvSpPr>
          <p:cNvPr id="51208" name="Text Box 23"/>
          <p:cNvSpPr txBox="1">
            <a:spLocks noChangeArrowheads="1"/>
          </p:cNvSpPr>
          <p:nvPr/>
        </p:nvSpPr>
        <p:spPr bwMode="auto">
          <a:xfrm>
            <a:off x="4819650" y="5218113"/>
            <a:ext cx="15255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600"/>
              <a:t>iphone running</a:t>
            </a:r>
          </a:p>
          <a:p>
            <a:pPr algn="ctr">
              <a:spcBef>
                <a:spcPct val="0"/>
              </a:spcBef>
              <a:buClrTx/>
              <a:buSzTx/>
              <a:buFontTx/>
              <a:buNone/>
            </a:pPr>
            <a:r>
              <a:rPr lang="en-US" sz="1600"/>
              <a:t>Safari browser</a:t>
            </a:r>
            <a:endParaRPr lang="en-US" sz="2400"/>
          </a:p>
        </p:txBody>
      </p:sp>
      <p:grpSp>
        <p:nvGrpSpPr>
          <p:cNvPr id="2" name="Group 35"/>
          <p:cNvGrpSpPr>
            <a:grpSpLocks/>
          </p:cNvGrpSpPr>
          <p:nvPr/>
        </p:nvGrpSpPr>
        <p:grpSpPr bwMode="auto">
          <a:xfrm>
            <a:off x="5778500" y="2136775"/>
            <a:ext cx="2101850" cy="946150"/>
            <a:chOff x="3640" y="1346"/>
            <a:chExt cx="1324" cy="596"/>
          </a:xfrm>
        </p:grpSpPr>
        <p:sp>
          <p:nvSpPr>
            <p:cNvPr id="51257" name="Line 19"/>
            <p:cNvSpPr>
              <a:spLocks noChangeShapeType="1"/>
            </p:cNvSpPr>
            <p:nvPr/>
          </p:nvSpPr>
          <p:spPr bwMode="auto">
            <a:xfrm>
              <a:off x="3640" y="1346"/>
              <a:ext cx="1324" cy="596"/>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58" name="Text Box 24"/>
            <p:cNvSpPr txBox="1">
              <a:spLocks noChangeArrowheads="1"/>
            </p:cNvSpPr>
            <p:nvPr/>
          </p:nvSpPr>
          <p:spPr bwMode="auto">
            <a:xfrm rot="1422049">
              <a:off x="3860" y="1445"/>
              <a:ext cx="91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rtl="1">
                <a:spcBef>
                  <a:spcPct val="0"/>
                </a:spcBef>
                <a:buClrTx/>
                <a:buSzTx/>
                <a:buFontTx/>
                <a:buNone/>
              </a:pPr>
              <a:r>
                <a:rPr lang="en-US" sz="1600" dirty="0">
                  <a:solidFill>
                    <a:srgbClr val="CC0000"/>
                  </a:solidFill>
                </a:rPr>
                <a:t>HTTP </a:t>
              </a:r>
              <a:r>
                <a:rPr lang="en-US" sz="1600" dirty="0" smtClean="0">
                  <a:solidFill>
                    <a:srgbClr val="CC0000"/>
                  </a:solidFill>
                </a:rPr>
                <a:t>request</a:t>
              </a:r>
              <a:endParaRPr lang="en-US" sz="2400" dirty="0">
                <a:solidFill>
                  <a:srgbClr val="CC0000"/>
                </a:solidFill>
              </a:endParaRPr>
            </a:p>
          </p:txBody>
        </p:sp>
      </p:grpSp>
      <p:grpSp>
        <p:nvGrpSpPr>
          <p:cNvPr id="3" name="Group 36"/>
          <p:cNvGrpSpPr>
            <a:grpSpLocks/>
          </p:cNvGrpSpPr>
          <p:nvPr/>
        </p:nvGrpSpPr>
        <p:grpSpPr bwMode="auto">
          <a:xfrm>
            <a:off x="5889625" y="2344738"/>
            <a:ext cx="1971675" cy="904875"/>
            <a:chOff x="4141" y="394"/>
            <a:chExt cx="1242" cy="570"/>
          </a:xfrm>
        </p:grpSpPr>
        <p:sp>
          <p:nvSpPr>
            <p:cNvPr id="51255" name="Line 20"/>
            <p:cNvSpPr>
              <a:spLocks noChangeShapeType="1"/>
            </p:cNvSpPr>
            <p:nvPr/>
          </p:nvSpPr>
          <p:spPr bwMode="auto">
            <a:xfrm flipH="1" flipV="1">
              <a:off x="4141" y="394"/>
              <a:ext cx="1242" cy="570"/>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56" name="Text Box 26"/>
            <p:cNvSpPr txBox="1">
              <a:spLocks noChangeArrowheads="1"/>
            </p:cNvSpPr>
            <p:nvPr/>
          </p:nvSpPr>
          <p:spPr bwMode="auto">
            <a:xfrm rot="1411598">
              <a:off x="4304" y="706"/>
              <a:ext cx="101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600" dirty="0">
                  <a:solidFill>
                    <a:srgbClr val="CC0000"/>
                  </a:solidFill>
                </a:rPr>
                <a:t>HTTP response</a:t>
              </a:r>
              <a:endParaRPr lang="en-US" sz="2400" dirty="0">
                <a:solidFill>
                  <a:srgbClr val="CC0000"/>
                </a:solidFill>
              </a:endParaRPr>
            </a:p>
          </p:txBody>
        </p:sp>
      </p:grpSp>
      <p:grpSp>
        <p:nvGrpSpPr>
          <p:cNvPr id="4" name="Group 37"/>
          <p:cNvGrpSpPr>
            <a:grpSpLocks/>
          </p:cNvGrpSpPr>
          <p:nvPr/>
        </p:nvGrpSpPr>
        <p:grpSpPr bwMode="auto">
          <a:xfrm rot="-3183056">
            <a:off x="5754688" y="3630613"/>
            <a:ext cx="2101850" cy="946150"/>
            <a:chOff x="3640" y="1346"/>
            <a:chExt cx="1324" cy="596"/>
          </a:xfrm>
        </p:grpSpPr>
        <p:sp>
          <p:nvSpPr>
            <p:cNvPr id="51253" name="Line 19"/>
            <p:cNvSpPr>
              <a:spLocks noChangeShapeType="1"/>
            </p:cNvSpPr>
            <p:nvPr/>
          </p:nvSpPr>
          <p:spPr bwMode="auto">
            <a:xfrm>
              <a:off x="3640" y="1346"/>
              <a:ext cx="1324" cy="596"/>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54" name="Text Box 24"/>
            <p:cNvSpPr txBox="1">
              <a:spLocks noChangeArrowheads="1"/>
            </p:cNvSpPr>
            <p:nvPr/>
          </p:nvSpPr>
          <p:spPr bwMode="auto">
            <a:xfrm rot="1422049">
              <a:off x="3860" y="1445"/>
              <a:ext cx="91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600" dirty="0">
                  <a:solidFill>
                    <a:srgbClr val="CC0000"/>
                  </a:solidFill>
                </a:rPr>
                <a:t>HTTP request</a:t>
              </a:r>
              <a:endParaRPr lang="en-US" sz="2400" dirty="0">
                <a:solidFill>
                  <a:srgbClr val="CC0000"/>
                </a:solidFill>
              </a:endParaRPr>
            </a:p>
          </p:txBody>
        </p:sp>
      </p:grpSp>
      <p:grpSp>
        <p:nvGrpSpPr>
          <p:cNvPr id="5" name="Group 40"/>
          <p:cNvGrpSpPr>
            <a:grpSpLocks/>
          </p:cNvGrpSpPr>
          <p:nvPr/>
        </p:nvGrpSpPr>
        <p:grpSpPr bwMode="auto">
          <a:xfrm rot="-3264937">
            <a:off x="5800725" y="3870325"/>
            <a:ext cx="1971675" cy="904875"/>
            <a:chOff x="4141" y="394"/>
            <a:chExt cx="1242" cy="570"/>
          </a:xfrm>
        </p:grpSpPr>
        <p:sp>
          <p:nvSpPr>
            <p:cNvPr id="51251" name="Line 20"/>
            <p:cNvSpPr>
              <a:spLocks noChangeShapeType="1"/>
            </p:cNvSpPr>
            <p:nvPr/>
          </p:nvSpPr>
          <p:spPr bwMode="auto">
            <a:xfrm flipH="1" flipV="1">
              <a:off x="4141" y="394"/>
              <a:ext cx="1242" cy="570"/>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52" name="Text Box 26"/>
            <p:cNvSpPr txBox="1">
              <a:spLocks noChangeArrowheads="1"/>
            </p:cNvSpPr>
            <p:nvPr/>
          </p:nvSpPr>
          <p:spPr bwMode="auto">
            <a:xfrm rot="1411598">
              <a:off x="4304" y="706"/>
              <a:ext cx="101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600">
                  <a:solidFill>
                    <a:srgbClr val="CC0000"/>
                  </a:solidFill>
                </a:rPr>
                <a:t>HTTP response</a:t>
              </a:r>
              <a:endParaRPr lang="en-US" sz="2400">
                <a:solidFill>
                  <a:srgbClr val="CC0000"/>
                </a:solidFill>
              </a:endParaRPr>
            </a:p>
          </p:txBody>
        </p:sp>
      </p:grpSp>
      <p:pic>
        <p:nvPicPr>
          <p:cNvPr id="51214" name="Picture 43" descr="iphone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4286250"/>
            <a:ext cx="382588"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15" name="Group 44"/>
          <p:cNvGrpSpPr>
            <a:grpSpLocks/>
          </p:cNvGrpSpPr>
          <p:nvPr/>
        </p:nvGrpSpPr>
        <p:grpSpPr bwMode="auto">
          <a:xfrm>
            <a:off x="4757738" y="1468438"/>
            <a:ext cx="1066800" cy="1079500"/>
            <a:chOff x="-44" y="1473"/>
            <a:chExt cx="981" cy="1105"/>
          </a:xfrm>
        </p:grpSpPr>
        <p:pic>
          <p:nvPicPr>
            <p:cNvPr id="51249" name="Picture 45"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0" name="Freeform 46"/>
            <p:cNvSpPr>
              <a:spLocks/>
            </p:cNvSpPr>
            <p:nvPr/>
          </p:nvSpPr>
          <p:spPr bwMode="auto">
            <a:xfrm flipH="1">
              <a:off x="374" y="1579"/>
              <a:ext cx="477" cy="506"/>
            </a:xfrm>
            <a:custGeom>
              <a:avLst/>
              <a:gdLst>
                <a:gd name="T0" fmla="*/ 0 w 356"/>
                <a:gd name="T1" fmla="*/ 0 h 368"/>
                <a:gd name="T2" fmla="*/ 7497 w 356"/>
                <a:gd name="T3" fmla="*/ 469 h 368"/>
                <a:gd name="T4" fmla="*/ 8894 w 356"/>
                <a:gd name="T5" fmla="*/ 9780 h 368"/>
                <a:gd name="T6" fmla="*/ 1960 w 356"/>
                <a:gd name="T7" fmla="*/ 12231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51216" name="Group 47"/>
          <p:cNvGrpSpPr>
            <a:grpSpLocks/>
          </p:cNvGrpSpPr>
          <p:nvPr/>
        </p:nvGrpSpPr>
        <p:grpSpPr bwMode="auto">
          <a:xfrm>
            <a:off x="7878763" y="2633663"/>
            <a:ext cx="695325" cy="1282700"/>
            <a:chOff x="4140" y="429"/>
            <a:chExt cx="1425" cy="2396"/>
          </a:xfrm>
        </p:grpSpPr>
        <p:sp>
          <p:nvSpPr>
            <p:cNvPr id="51217" name="Freeform 48"/>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18" name="Rectangle 49"/>
            <p:cNvSpPr>
              <a:spLocks noChangeArrowheads="1"/>
            </p:cNvSpPr>
            <p:nvPr/>
          </p:nvSpPr>
          <p:spPr bwMode="auto">
            <a:xfrm>
              <a:off x="4205" y="429"/>
              <a:ext cx="1048" cy="2283"/>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219" name="Freeform 50"/>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20" name="Freeform 51"/>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21" name="Rectangle 52"/>
            <p:cNvSpPr>
              <a:spLocks noChangeArrowheads="1"/>
            </p:cNvSpPr>
            <p:nvPr/>
          </p:nvSpPr>
          <p:spPr bwMode="auto">
            <a:xfrm>
              <a:off x="4212" y="693"/>
              <a:ext cx="595"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51222" name="Group 53"/>
            <p:cNvGrpSpPr>
              <a:grpSpLocks/>
            </p:cNvGrpSpPr>
            <p:nvPr/>
          </p:nvGrpSpPr>
          <p:grpSpPr bwMode="auto">
            <a:xfrm>
              <a:off x="4749" y="668"/>
              <a:ext cx="581" cy="145"/>
              <a:chOff x="614" y="2568"/>
              <a:chExt cx="725" cy="139"/>
            </a:xfrm>
          </p:grpSpPr>
          <p:sp>
            <p:nvSpPr>
              <p:cNvPr id="51247" name="AutoShape 54"/>
              <p:cNvSpPr>
                <a:spLocks noChangeArrowheads="1"/>
              </p:cNvSpPr>
              <p:nvPr/>
            </p:nvSpPr>
            <p:spPr bwMode="auto">
              <a:xfrm>
                <a:off x="613" y="2569"/>
                <a:ext cx="727"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8" name="AutoShape 55"/>
              <p:cNvSpPr>
                <a:spLocks noChangeArrowheads="1"/>
              </p:cNvSpPr>
              <p:nvPr/>
            </p:nvSpPr>
            <p:spPr bwMode="auto">
              <a:xfrm>
                <a:off x="629" y="2586"/>
                <a:ext cx="694" cy="9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1223" name="Rectangle 56"/>
            <p:cNvSpPr>
              <a:spLocks noChangeArrowheads="1"/>
            </p:cNvSpPr>
            <p:nvPr/>
          </p:nvSpPr>
          <p:spPr bwMode="auto">
            <a:xfrm>
              <a:off x="4225" y="1019"/>
              <a:ext cx="595"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51224" name="Group 57"/>
            <p:cNvGrpSpPr>
              <a:grpSpLocks/>
            </p:cNvGrpSpPr>
            <p:nvPr/>
          </p:nvGrpSpPr>
          <p:grpSpPr bwMode="auto">
            <a:xfrm>
              <a:off x="4747" y="994"/>
              <a:ext cx="581" cy="134"/>
              <a:chOff x="614" y="2568"/>
              <a:chExt cx="725" cy="139"/>
            </a:xfrm>
          </p:grpSpPr>
          <p:sp>
            <p:nvSpPr>
              <p:cNvPr id="51245" name="AutoShape 58"/>
              <p:cNvSpPr>
                <a:spLocks noChangeArrowheads="1"/>
              </p:cNvSpPr>
              <p:nvPr/>
            </p:nvSpPr>
            <p:spPr bwMode="auto">
              <a:xfrm>
                <a:off x="616" y="2569"/>
                <a:ext cx="723" cy="138"/>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6" name="AutoShape 59"/>
              <p:cNvSpPr>
                <a:spLocks noChangeArrowheads="1"/>
              </p:cNvSpPr>
              <p:nvPr/>
            </p:nvSpPr>
            <p:spPr bwMode="auto">
              <a:xfrm>
                <a:off x="632" y="2588"/>
                <a:ext cx="690" cy="102"/>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1225" name="Rectangle 60"/>
            <p:cNvSpPr>
              <a:spLocks noChangeArrowheads="1"/>
            </p:cNvSpPr>
            <p:nvPr/>
          </p:nvSpPr>
          <p:spPr bwMode="auto">
            <a:xfrm>
              <a:off x="4218" y="1357"/>
              <a:ext cx="595"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1226" name="Rectangle 61"/>
            <p:cNvSpPr>
              <a:spLocks noChangeArrowheads="1"/>
            </p:cNvSpPr>
            <p:nvPr/>
          </p:nvSpPr>
          <p:spPr bwMode="auto">
            <a:xfrm>
              <a:off x="4228" y="1654"/>
              <a:ext cx="595"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51227" name="Group 62"/>
            <p:cNvGrpSpPr>
              <a:grpSpLocks/>
            </p:cNvGrpSpPr>
            <p:nvPr/>
          </p:nvGrpSpPr>
          <p:grpSpPr bwMode="auto">
            <a:xfrm>
              <a:off x="4735" y="1627"/>
              <a:ext cx="582" cy="151"/>
              <a:chOff x="614" y="2568"/>
              <a:chExt cx="725" cy="139"/>
            </a:xfrm>
          </p:grpSpPr>
          <p:sp>
            <p:nvSpPr>
              <p:cNvPr id="51243" name="AutoShape 63"/>
              <p:cNvSpPr>
                <a:spLocks noChangeArrowheads="1"/>
              </p:cNvSpPr>
              <p:nvPr/>
            </p:nvSpPr>
            <p:spPr bwMode="auto">
              <a:xfrm>
                <a:off x="614" y="2568"/>
                <a:ext cx="725"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4" name="AutoShape 64"/>
              <p:cNvSpPr>
                <a:spLocks noChangeArrowheads="1"/>
              </p:cNvSpPr>
              <p:nvPr/>
            </p:nvSpPr>
            <p:spPr bwMode="auto">
              <a:xfrm>
                <a:off x="631" y="2584"/>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1228" name="Freeform 65"/>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51229" name="Group 66"/>
            <p:cNvGrpSpPr>
              <a:grpSpLocks/>
            </p:cNvGrpSpPr>
            <p:nvPr/>
          </p:nvGrpSpPr>
          <p:grpSpPr bwMode="auto">
            <a:xfrm>
              <a:off x="4739" y="1327"/>
              <a:ext cx="582" cy="139"/>
              <a:chOff x="614" y="2568"/>
              <a:chExt cx="725" cy="139"/>
            </a:xfrm>
          </p:grpSpPr>
          <p:sp>
            <p:nvSpPr>
              <p:cNvPr id="51241" name="AutoShape 67"/>
              <p:cNvSpPr>
                <a:spLocks noChangeArrowheads="1"/>
              </p:cNvSpPr>
              <p:nvPr/>
            </p:nvSpPr>
            <p:spPr bwMode="auto">
              <a:xfrm>
                <a:off x="614" y="2568"/>
                <a:ext cx="725"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2" name="AutoShape 68"/>
              <p:cNvSpPr>
                <a:spLocks noChangeArrowheads="1"/>
              </p:cNvSpPr>
              <p:nvPr/>
            </p:nvSpPr>
            <p:spPr bwMode="auto">
              <a:xfrm>
                <a:off x="630" y="2583"/>
                <a:ext cx="693"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1230" name="Rectangle 69"/>
            <p:cNvSpPr>
              <a:spLocks noChangeArrowheads="1"/>
            </p:cNvSpPr>
            <p:nvPr/>
          </p:nvSpPr>
          <p:spPr bwMode="auto">
            <a:xfrm>
              <a:off x="5249" y="432"/>
              <a:ext cx="68" cy="2286"/>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51231" name="Freeform 70"/>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32" name="Freeform 71"/>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33" name="Oval 72"/>
            <p:cNvSpPr>
              <a:spLocks noChangeArrowheads="1"/>
            </p:cNvSpPr>
            <p:nvPr/>
          </p:nvSpPr>
          <p:spPr bwMode="auto">
            <a:xfrm>
              <a:off x="5516" y="2611"/>
              <a:ext cx="49"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4" name="Freeform 73"/>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35" name="AutoShape 74"/>
            <p:cNvSpPr>
              <a:spLocks noChangeArrowheads="1"/>
            </p:cNvSpPr>
            <p:nvPr/>
          </p:nvSpPr>
          <p:spPr bwMode="auto">
            <a:xfrm>
              <a:off x="4140" y="2677"/>
              <a:ext cx="1201" cy="148"/>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51236" name="AutoShape 75"/>
            <p:cNvSpPr>
              <a:spLocks noChangeArrowheads="1"/>
            </p:cNvSpPr>
            <p:nvPr/>
          </p:nvSpPr>
          <p:spPr bwMode="auto">
            <a:xfrm>
              <a:off x="4205" y="2712"/>
              <a:ext cx="1070" cy="80"/>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51237" name="Oval 76"/>
            <p:cNvSpPr>
              <a:spLocks noChangeArrowheads="1"/>
            </p:cNvSpPr>
            <p:nvPr/>
          </p:nvSpPr>
          <p:spPr bwMode="auto">
            <a:xfrm>
              <a:off x="4309" y="2383"/>
              <a:ext cx="156"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8" name="Oval 77"/>
            <p:cNvSpPr>
              <a:spLocks noChangeArrowheads="1"/>
            </p:cNvSpPr>
            <p:nvPr/>
          </p:nvSpPr>
          <p:spPr bwMode="auto">
            <a:xfrm>
              <a:off x="4485" y="2383"/>
              <a:ext cx="163" cy="14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51239" name="Oval 78"/>
            <p:cNvSpPr>
              <a:spLocks noChangeArrowheads="1"/>
            </p:cNvSpPr>
            <p:nvPr/>
          </p:nvSpPr>
          <p:spPr bwMode="auto">
            <a:xfrm>
              <a:off x="4661" y="2380"/>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0" name="Rectangle 79"/>
            <p:cNvSpPr>
              <a:spLocks noChangeArrowheads="1"/>
            </p:cNvSpPr>
            <p:nvPr/>
          </p:nvSpPr>
          <p:spPr bwMode="auto">
            <a:xfrm>
              <a:off x="5061" y="1835"/>
              <a:ext cx="88" cy="762"/>
            </a:xfrm>
            <a:prstGeom prst="rect">
              <a:avLst/>
            </a:prstGeom>
            <a:solidFill>
              <a:srgbClr val="292929"/>
            </a:solidFill>
            <a:ln w="9525">
              <a:solidFill>
                <a:schemeClr val="tx1"/>
              </a:solidFill>
              <a:miter lim="800000"/>
              <a:headEnd/>
              <a:tailEnd/>
            </a:ln>
          </p:spPr>
          <p:txBody>
            <a:bodyPr wrap="none" anchor="ctr"/>
            <a:lstStyle/>
            <a:p>
              <a:endParaRPr lang="en-US"/>
            </a:p>
          </p:txBody>
        </p:sp>
      </p:grpSp>
      <p:sp>
        <p:nvSpPr>
          <p:cNvPr id="8" name="Slide Number Placeholder 7"/>
          <p:cNvSpPr>
            <a:spLocks noGrp="1"/>
          </p:cNvSpPr>
          <p:nvPr>
            <p:ph type="sldNum" sz="quarter" idx="12"/>
          </p:nvPr>
        </p:nvSpPr>
        <p:spPr/>
        <p:txBody>
          <a:bodyPr/>
          <a:lstStyle/>
          <a:p>
            <a:pPr>
              <a:defRPr/>
            </a:pPr>
            <a:fld id="{C7879241-4954-4432-A989-BF9F5510604F}" type="slidenum">
              <a:rPr lang="ar-SA" altLang="en-US" smtClean="0"/>
              <a:pPr>
                <a:defRPr/>
              </a:pPr>
              <a:t>10</a:t>
            </a:fld>
            <a:endParaRPr lang="en-US" altLang="en-US"/>
          </a:p>
        </p:txBody>
      </p:sp>
    </p:spTree>
    <p:extLst>
      <p:ext uri="{BB962C8B-B14F-4D97-AF65-F5344CB8AC3E}">
        <p14:creationId xmlns:p14="http://schemas.microsoft.com/office/powerpoint/2010/main" val="3245118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nodeType="afterGroup">
                            <p:stCondLst>
                              <p:cond delay="500"/>
                            </p:stCondLst>
                            <p:childTnLst>
                              <p:par>
                                <p:cTn id="18" presetID="22" presetClass="entr" presetSubtype="2"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righ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2"/>
          <p:cNvSpPr>
            <a:spLocks noGrp="1" noChangeArrowheads="1"/>
          </p:cNvSpPr>
          <p:nvPr>
            <p:ph type="title"/>
          </p:nvPr>
        </p:nvSpPr>
        <p:spPr>
          <a:xfrm>
            <a:off x="98328" y="36876"/>
            <a:ext cx="8382000" cy="846728"/>
          </a:xfrm>
        </p:spPr>
        <p:txBody>
          <a:bodyPr/>
          <a:lstStyle/>
          <a:p>
            <a:pPr>
              <a:defRPr/>
            </a:pPr>
            <a:r>
              <a:rPr lang="en-US" dirty="0" smtClean="0"/>
              <a:t>Transport services and protocols</a:t>
            </a:r>
            <a:endParaRPr lang="en-US" dirty="0"/>
          </a:p>
        </p:txBody>
      </p:sp>
      <p:sp>
        <p:nvSpPr>
          <p:cNvPr id="4103" name="Rectangle 3"/>
          <p:cNvSpPr>
            <a:spLocks noGrp="1" noChangeArrowheads="1"/>
          </p:cNvSpPr>
          <p:nvPr>
            <p:ph sz="half" idx="1"/>
          </p:nvPr>
        </p:nvSpPr>
        <p:spPr>
          <a:xfrm>
            <a:off x="404813" y="1206648"/>
            <a:ext cx="4388413" cy="5114925"/>
          </a:xfrm>
        </p:spPr>
        <p:txBody>
          <a:bodyPr>
            <a:normAutofit fontScale="92500" lnSpcReduction="20000"/>
          </a:bodyPr>
          <a:lstStyle/>
          <a:p>
            <a:pPr algn="l">
              <a:lnSpc>
                <a:spcPct val="100000"/>
              </a:lnSpc>
              <a:spcBef>
                <a:spcPts val="1200"/>
              </a:spcBef>
              <a:buFont typeface="Wingdings" charset="0"/>
              <a:buChar char="v"/>
              <a:defRPr/>
            </a:pPr>
            <a:r>
              <a:rPr lang="en-US" sz="2400" dirty="0"/>
              <a:t> </a:t>
            </a:r>
            <a:r>
              <a:rPr lang="en-US" sz="2400" dirty="0" smtClean="0"/>
              <a:t>Creates a </a:t>
            </a:r>
            <a:r>
              <a:rPr lang="en-US" sz="2400" dirty="0" smtClean="0">
                <a:solidFill>
                  <a:srgbClr val="C00000"/>
                </a:solidFill>
              </a:rPr>
              <a:t>logical connection </a:t>
            </a:r>
            <a:r>
              <a:rPr lang="en-US" sz="2400" dirty="0" smtClean="0"/>
              <a:t>between the running application processes on different hosts</a:t>
            </a:r>
            <a:endParaRPr lang="fa-IR" sz="2400" dirty="0" smtClean="0">
              <a:solidFill>
                <a:srgbClr val="C00000"/>
              </a:solidFill>
            </a:endParaRPr>
          </a:p>
          <a:p>
            <a:pPr algn="l">
              <a:lnSpc>
                <a:spcPct val="100000"/>
              </a:lnSpc>
              <a:spcBef>
                <a:spcPts val="1200"/>
              </a:spcBef>
              <a:buFont typeface="Wingdings" charset="0"/>
              <a:buChar char="v"/>
              <a:defRPr/>
            </a:pPr>
            <a:r>
              <a:rPr lang="en-US" sz="2400" dirty="0" smtClean="0"/>
              <a:t>Transport protocols run on the edge systems</a:t>
            </a:r>
          </a:p>
          <a:p>
            <a:pPr lvl="1" algn="l">
              <a:lnSpc>
                <a:spcPct val="100000"/>
              </a:lnSpc>
              <a:spcBef>
                <a:spcPts val="1200"/>
              </a:spcBef>
              <a:buFont typeface="Wingdings" charset="0"/>
              <a:buChar char="§"/>
              <a:defRPr/>
            </a:pPr>
            <a:r>
              <a:rPr lang="en-US" dirty="0" smtClean="0"/>
              <a:t>Sender: breaks the sending messages into </a:t>
            </a:r>
            <a:r>
              <a:rPr lang="en-US" dirty="0" smtClean="0">
                <a:solidFill>
                  <a:srgbClr val="C00000"/>
                </a:solidFill>
              </a:rPr>
              <a:t>segments</a:t>
            </a:r>
            <a:r>
              <a:rPr lang="en-US" dirty="0" smtClean="0"/>
              <a:t> and delivers them to the network layer</a:t>
            </a:r>
            <a:endParaRPr lang="fa-IR" dirty="0" smtClean="0"/>
          </a:p>
          <a:p>
            <a:pPr lvl="1" algn="l">
              <a:lnSpc>
                <a:spcPct val="100000"/>
              </a:lnSpc>
              <a:spcBef>
                <a:spcPts val="1200"/>
              </a:spcBef>
              <a:buFont typeface="Wingdings" charset="0"/>
              <a:buChar char="§"/>
              <a:defRPr/>
            </a:pPr>
            <a:r>
              <a:rPr lang="en-US" dirty="0" smtClean="0"/>
              <a:t>Receiver: Gathers the segments and delivers them to the application layer</a:t>
            </a:r>
            <a:endParaRPr lang="fa-IR" dirty="0" smtClean="0"/>
          </a:p>
          <a:p>
            <a:pPr algn="l">
              <a:lnSpc>
                <a:spcPct val="100000"/>
              </a:lnSpc>
              <a:spcBef>
                <a:spcPts val="1200"/>
              </a:spcBef>
              <a:buFont typeface="Wingdings" charset="0"/>
              <a:buChar char="v"/>
              <a:defRPr/>
            </a:pPr>
            <a:r>
              <a:rPr lang="en-US" sz="2400" dirty="0" smtClean="0"/>
              <a:t>Two transport protocol in internet:</a:t>
            </a:r>
          </a:p>
          <a:p>
            <a:pPr lvl="1" algn="l">
              <a:lnSpc>
                <a:spcPct val="100000"/>
              </a:lnSpc>
              <a:spcBef>
                <a:spcPts val="1200"/>
              </a:spcBef>
              <a:buFont typeface="Wingdings" charset="0"/>
              <a:buChar char="v"/>
              <a:defRPr/>
            </a:pPr>
            <a:r>
              <a:rPr lang="en-US" sz="2200" dirty="0" smtClean="0"/>
              <a:t>TCP and UDP</a:t>
            </a:r>
            <a:endParaRPr lang="fa-IR" sz="2200" dirty="0" smtClean="0"/>
          </a:p>
        </p:txBody>
      </p:sp>
      <p:grpSp>
        <p:nvGrpSpPr>
          <p:cNvPr id="18435" name="Group 894"/>
          <p:cNvGrpSpPr>
            <a:grpSpLocks/>
          </p:cNvGrpSpPr>
          <p:nvPr/>
        </p:nvGrpSpPr>
        <p:grpSpPr bwMode="auto">
          <a:xfrm>
            <a:off x="5102225" y="1601788"/>
            <a:ext cx="3540125" cy="4545012"/>
            <a:chOff x="3277" y="974"/>
            <a:chExt cx="2230" cy="2863"/>
          </a:xfrm>
        </p:grpSpPr>
        <p:sp>
          <p:nvSpPr>
            <p:cNvPr id="18464" name="Freeform 895"/>
            <p:cNvSpPr>
              <a:spLocks/>
            </p:cNvSpPr>
            <p:nvPr/>
          </p:nvSpPr>
          <p:spPr bwMode="auto">
            <a:xfrm>
              <a:off x="3277" y="1079"/>
              <a:ext cx="1094" cy="675"/>
            </a:xfrm>
            <a:custGeom>
              <a:avLst/>
              <a:gdLst>
                <a:gd name="T0" fmla="*/ 805 w 1036"/>
                <a:gd name="T1" fmla="*/ 11 h 675"/>
                <a:gd name="T2" fmla="*/ 485 w 1036"/>
                <a:gd name="T3" fmla="*/ 53 h 675"/>
                <a:gd name="T4" fmla="*/ 257 w 1036"/>
                <a:gd name="T5" fmla="*/ 129 h 675"/>
                <a:gd name="T6" fmla="*/ 190 w 1036"/>
                <a:gd name="T7" fmla="*/ 229 h 675"/>
                <a:gd name="T8" fmla="*/ 26 w 1036"/>
                <a:gd name="T9" fmla="*/ 297 h 675"/>
                <a:gd name="T10" fmla="*/ 22 w 1036"/>
                <a:gd name="T11" fmla="*/ 459 h 675"/>
                <a:gd name="T12" fmla="*/ 164 w 1036"/>
                <a:gd name="T13" fmla="*/ 489 h 675"/>
                <a:gd name="T14" fmla="*/ 570 w 1036"/>
                <a:gd name="T15" fmla="*/ 489 h 675"/>
                <a:gd name="T16" fmla="*/ 742 w 1036"/>
                <a:gd name="T17" fmla="*/ 555 h 675"/>
                <a:gd name="T18" fmla="*/ 935 w 1036"/>
                <a:gd name="T19" fmla="*/ 657 h 675"/>
                <a:gd name="T20" fmla="*/ 1081 w 1036"/>
                <a:gd name="T21" fmla="*/ 661 h 675"/>
                <a:gd name="T22" fmla="*/ 1183 w 1036"/>
                <a:gd name="T23" fmla="*/ 603 h 675"/>
                <a:gd name="T24" fmla="*/ 1234 w 1036"/>
                <a:gd name="T25" fmla="*/ 445 h 675"/>
                <a:gd name="T26" fmla="*/ 1266 w 1036"/>
                <a:gd name="T27" fmla="*/ 291 h 675"/>
                <a:gd name="T28" fmla="*/ 1270 w 1036"/>
                <a:gd name="T29" fmla="*/ 107 h 675"/>
                <a:gd name="T30" fmla="*/ 1161 w 1036"/>
                <a:gd name="T31" fmla="*/ 17 h 675"/>
                <a:gd name="T32" fmla="*/ 964 w 1036"/>
                <a:gd name="T33" fmla="*/ 3 h 675"/>
                <a:gd name="T34" fmla="*/ 805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465" name="Group 896"/>
            <p:cNvGrpSpPr>
              <a:grpSpLocks/>
            </p:cNvGrpSpPr>
            <p:nvPr/>
          </p:nvGrpSpPr>
          <p:grpSpPr bwMode="auto">
            <a:xfrm>
              <a:off x="3383" y="1920"/>
              <a:ext cx="919" cy="588"/>
              <a:chOff x="2889" y="1631"/>
              <a:chExt cx="980" cy="743"/>
            </a:xfrm>
          </p:grpSpPr>
          <p:sp>
            <p:nvSpPr>
              <p:cNvPr id="4508" name="Rectangle 897"/>
              <p:cNvSpPr>
                <a:spLocks noChangeArrowheads="1"/>
              </p:cNvSpPr>
              <p:nvPr/>
            </p:nvSpPr>
            <p:spPr bwMode="auto">
              <a:xfrm>
                <a:off x="3046" y="1841"/>
                <a:ext cx="663" cy="533"/>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509" name="AutoShape 898"/>
              <p:cNvSpPr>
                <a:spLocks noChangeArrowheads="1"/>
              </p:cNvSpPr>
              <p:nvPr/>
            </p:nvSpPr>
            <p:spPr bwMode="auto">
              <a:xfrm>
                <a:off x="2889" y="1631"/>
                <a:ext cx="980" cy="253"/>
              </a:xfrm>
              <a:prstGeom prst="triangle">
                <a:avLst>
                  <a:gd name="adj" fmla="val 50000"/>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solidFill>
                    <a:srgbClr val="00CCFF"/>
                  </a:solidFill>
                  <a:latin typeface="Arial" charset="0"/>
                  <a:ea typeface="ＭＳ Ｐゴシック" charset="0"/>
                </a:endParaRPr>
              </a:p>
            </p:txBody>
          </p:sp>
        </p:grpSp>
        <p:sp>
          <p:nvSpPr>
            <p:cNvPr id="18466" name="Freeform 899"/>
            <p:cNvSpPr>
              <a:spLocks/>
            </p:cNvSpPr>
            <p:nvPr/>
          </p:nvSpPr>
          <p:spPr bwMode="auto">
            <a:xfrm>
              <a:off x="3379" y="2788"/>
              <a:ext cx="2032" cy="1049"/>
            </a:xfrm>
            <a:custGeom>
              <a:avLst/>
              <a:gdLst>
                <a:gd name="T0" fmla="*/ 1044 w 2032"/>
                <a:gd name="T1" fmla="*/ 26 h 1049"/>
                <a:gd name="T2" fmla="*/ 847 w 2032"/>
                <a:gd name="T3" fmla="*/ 125 h 1049"/>
                <a:gd name="T4" fmla="*/ 580 w 2032"/>
                <a:gd name="T5" fmla="*/ 68 h 1049"/>
                <a:gd name="T6" fmla="*/ 143 w 2032"/>
                <a:gd name="T7" fmla="*/ 170 h 1049"/>
                <a:gd name="T8" fmla="*/ 48 w 2032"/>
                <a:gd name="T9" fmla="*/ 374 h 1049"/>
                <a:gd name="T10" fmla="*/ 41 w 2032"/>
                <a:gd name="T11" fmla="*/ 680 h 1049"/>
                <a:gd name="T12" fmla="*/ 294 w 2032"/>
                <a:gd name="T13" fmla="*/ 744 h 1049"/>
                <a:gd name="T14" fmla="*/ 660 w 2032"/>
                <a:gd name="T15" fmla="*/ 893 h 1049"/>
                <a:gd name="T16" fmla="*/ 1088 w 2032"/>
                <a:gd name="T17" fmla="*/ 1014 h 1049"/>
                <a:gd name="T18" fmla="*/ 1525 w 2032"/>
                <a:gd name="T19" fmla="*/ 1031 h 1049"/>
                <a:gd name="T20" fmla="*/ 1831 w 2032"/>
                <a:gd name="T21" fmla="*/ 907 h 1049"/>
                <a:gd name="T22" fmla="*/ 2015 w 2032"/>
                <a:gd name="T23" fmla="*/ 714 h 1049"/>
                <a:gd name="T24" fmla="*/ 1931 w 2032"/>
                <a:gd name="T25" fmla="*/ 251 h 1049"/>
                <a:gd name="T26" fmla="*/ 1658 w 2032"/>
                <a:gd name="T27" fmla="*/ 114 h 1049"/>
                <a:gd name="T28" fmla="*/ 1355 w 2032"/>
                <a:gd name="T29" fmla="*/ 15 h 1049"/>
                <a:gd name="T30" fmla="*/ 1044 w 2032"/>
                <a:gd name="T31" fmla="*/ 2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2" name="Line 900"/>
            <p:cNvSpPr>
              <a:spLocks noChangeShapeType="1"/>
            </p:cNvSpPr>
            <p:nvPr/>
          </p:nvSpPr>
          <p:spPr bwMode="auto">
            <a:xfrm rot="-5400000">
              <a:off x="4942" y="3252"/>
              <a:ext cx="330" cy="88"/>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33" name="Line 901"/>
            <p:cNvSpPr>
              <a:spLocks noChangeShapeType="1"/>
            </p:cNvSpPr>
            <p:nvPr/>
          </p:nvSpPr>
          <p:spPr bwMode="auto">
            <a:xfrm rot="5400000" flipV="1">
              <a:off x="5034" y="3429"/>
              <a:ext cx="2" cy="54"/>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34" name="Line 902"/>
            <p:cNvSpPr>
              <a:spLocks noChangeShapeType="1"/>
            </p:cNvSpPr>
            <p:nvPr/>
          </p:nvSpPr>
          <p:spPr bwMode="auto">
            <a:xfrm rot="-5400000">
              <a:off x="5151" y="3225"/>
              <a:ext cx="0" cy="72"/>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35" name="Line 903"/>
            <p:cNvSpPr>
              <a:spLocks noChangeShapeType="1"/>
            </p:cNvSpPr>
            <p:nvPr/>
          </p:nvSpPr>
          <p:spPr bwMode="auto">
            <a:xfrm flipH="1">
              <a:off x="3827" y="2977"/>
              <a:ext cx="160" cy="29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36" name="Line 904"/>
            <p:cNvSpPr>
              <a:spLocks noChangeShapeType="1"/>
            </p:cNvSpPr>
            <p:nvPr/>
          </p:nvSpPr>
          <p:spPr bwMode="auto">
            <a:xfrm>
              <a:off x="3843" y="3009"/>
              <a:ext cx="1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37" name="Line 905"/>
            <p:cNvSpPr>
              <a:spLocks noChangeShapeType="1"/>
            </p:cNvSpPr>
            <p:nvPr/>
          </p:nvSpPr>
          <p:spPr bwMode="auto">
            <a:xfrm>
              <a:off x="3680" y="3221"/>
              <a:ext cx="17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38" name="Line 906"/>
            <p:cNvSpPr>
              <a:spLocks noChangeShapeType="1"/>
            </p:cNvSpPr>
            <p:nvPr/>
          </p:nvSpPr>
          <p:spPr bwMode="auto">
            <a:xfrm>
              <a:off x="3914" y="3271"/>
              <a:ext cx="309"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39" name="Line 907"/>
            <p:cNvSpPr>
              <a:spLocks noChangeShapeType="1"/>
            </p:cNvSpPr>
            <p:nvPr/>
          </p:nvSpPr>
          <p:spPr bwMode="auto">
            <a:xfrm flipH="1">
              <a:off x="4065" y="3213"/>
              <a:ext cx="34" cy="5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40" name="Line 908"/>
            <p:cNvSpPr>
              <a:spLocks noChangeShapeType="1"/>
            </p:cNvSpPr>
            <p:nvPr/>
          </p:nvSpPr>
          <p:spPr bwMode="auto">
            <a:xfrm>
              <a:off x="3947" y="3269"/>
              <a:ext cx="1" cy="5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41" name="Line 909"/>
            <p:cNvSpPr>
              <a:spLocks noChangeShapeType="1"/>
            </p:cNvSpPr>
            <p:nvPr/>
          </p:nvSpPr>
          <p:spPr bwMode="auto">
            <a:xfrm flipH="1" flipV="1">
              <a:off x="4197" y="3274"/>
              <a:ext cx="0" cy="4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42" name="Line 910"/>
            <p:cNvSpPr>
              <a:spLocks noChangeShapeType="1"/>
            </p:cNvSpPr>
            <p:nvPr/>
          </p:nvSpPr>
          <p:spPr bwMode="auto">
            <a:xfrm>
              <a:off x="4248" y="3185"/>
              <a:ext cx="317" cy="17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43" name="Line 911"/>
            <p:cNvSpPr>
              <a:spLocks noChangeShapeType="1"/>
            </p:cNvSpPr>
            <p:nvPr/>
          </p:nvSpPr>
          <p:spPr bwMode="auto">
            <a:xfrm>
              <a:off x="3901" y="3144"/>
              <a:ext cx="51"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44" name="Line 912"/>
            <p:cNvSpPr>
              <a:spLocks noChangeShapeType="1"/>
            </p:cNvSpPr>
            <p:nvPr/>
          </p:nvSpPr>
          <p:spPr bwMode="auto">
            <a:xfrm>
              <a:off x="3809" y="2257"/>
              <a:ext cx="148"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45" name="Line 913"/>
            <p:cNvSpPr>
              <a:spLocks noChangeShapeType="1"/>
            </p:cNvSpPr>
            <p:nvPr/>
          </p:nvSpPr>
          <p:spPr bwMode="auto">
            <a:xfrm flipV="1">
              <a:off x="3711" y="2354"/>
              <a:ext cx="106" cy="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18481" name="Group 914"/>
            <p:cNvGrpSpPr>
              <a:grpSpLocks/>
            </p:cNvGrpSpPr>
            <p:nvPr/>
          </p:nvGrpSpPr>
          <p:grpSpPr bwMode="auto">
            <a:xfrm>
              <a:off x="3535" y="2207"/>
              <a:ext cx="319" cy="222"/>
              <a:chOff x="2967" y="478"/>
              <a:chExt cx="788" cy="625"/>
            </a:xfrm>
          </p:grpSpPr>
          <p:pic>
            <p:nvPicPr>
              <p:cNvPr id="18841" name="Picture 915" descr="access_point_stylized_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2" y="559"/>
                <a:ext cx="57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 name="Picture 916" descr="antenna_radiation_styliz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7" y="478"/>
                <a:ext cx="78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82" name="Freeform 917"/>
            <p:cNvSpPr>
              <a:spLocks/>
            </p:cNvSpPr>
            <p:nvPr/>
          </p:nvSpPr>
          <p:spPr bwMode="auto">
            <a:xfrm>
              <a:off x="4419" y="2224"/>
              <a:ext cx="828" cy="425"/>
            </a:xfrm>
            <a:custGeom>
              <a:avLst/>
              <a:gdLst>
                <a:gd name="T0" fmla="*/ 382 w 828"/>
                <a:gd name="T1" fmla="*/ 30 h 425"/>
                <a:gd name="T2" fmla="*/ 370 w 828"/>
                <a:gd name="T3" fmla="*/ 30 h 425"/>
                <a:gd name="T4" fmla="*/ 126 w 828"/>
                <a:gd name="T5" fmla="*/ 32 h 425"/>
                <a:gd name="T6" fmla="*/ 6 w 828"/>
                <a:gd name="T7" fmla="*/ 126 h 425"/>
                <a:gd name="T8" fmla="*/ 92 w 828"/>
                <a:gd name="T9" fmla="*/ 274 h 425"/>
                <a:gd name="T10" fmla="*/ 292 w 828"/>
                <a:gd name="T11" fmla="*/ 384 h 425"/>
                <a:gd name="T12" fmla="*/ 540 w 828"/>
                <a:gd name="T13" fmla="*/ 416 h 425"/>
                <a:gd name="T14" fmla="*/ 698 w 828"/>
                <a:gd name="T15" fmla="*/ 330 h 425"/>
                <a:gd name="T16" fmla="*/ 776 w 828"/>
                <a:gd name="T17" fmla="*/ 170 h 425"/>
                <a:gd name="T18" fmla="*/ 792 w 828"/>
                <a:gd name="T19" fmla="*/ 22 h 425"/>
                <a:gd name="T20" fmla="*/ 560 w 828"/>
                <a:gd name="T21" fmla="*/ 38 h 425"/>
                <a:gd name="T22" fmla="*/ 382 w 828"/>
                <a:gd name="T23" fmla="*/ 3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3" name="Freeform 918"/>
            <p:cNvSpPr>
              <a:spLocks/>
            </p:cNvSpPr>
            <p:nvPr/>
          </p:nvSpPr>
          <p:spPr bwMode="auto">
            <a:xfrm>
              <a:off x="4417" y="1263"/>
              <a:ext cx="1090" cy="709"/>
            </a:xfrm>
            <a:custGeom>
              <a:avLst/>
              <a:gdLst>
                <a:gd name="T0" fmla="*/ 1748 w 765"/>
                <a:gd name="T1" fmla="*/ 56 h 459"/>
                <a:gd name="T2" fmla="*/ 1185 w 765"/>
                <a:gd name="T3" fmla="*/ 399 h 459"/>
                <a:gd name="T4" fmla="*/ 396 w 765"/>
                <a:gd name="T5" fmla="*/ 568 h 459"/>
                <a:gd name="T6" fmla="*/ 57 w 765"/>
                <a:gd name="T7" fmla="*/ 1914 h 459"/>
                <a:gd name="T8" fmla="*/ 741 w 765"/>
                <a:gd name="T9" fmla="*/ 2529 h 459"/>
                <a:gd name="T10" fmla="*/ 1425 w 765"/>
                <a:gd name="T11" fmla="*/ 2424 h 459"/>
                <a:gd name="T12" fmla="*/ 2405 w 765"/>
                <a:gd name="T13" fmla="*/ 2529 h 459"/>
                <a:gd name="T14" fmla="*/ 2878 w 765"/>
                <a:gd name="T15" fmla="*/ 2470 h 459"/>
                <a:gd name="T16" fmla="*/ 3098 w 765"/>
                <a:gd name="T17" fmla="*/ 2119 h 459"/>
                <a:gd name="T18" fmla="*/ 3092 w 765"/>
                <a:gd name="T19" fmla="*/ 899 h 459"/>
                <a:gd name="T20" fmla="*/ 2729 w 765"/>
                <a:gd name="T21" fmla="*/ 196 h 459"/>
                <a:gd name="T22" fmla="*/ 1748 w 765"/>
                <a:gd name="T23" fmla="*/ 56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gradFill rotWithShape="1">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49" name="Line 919"/>
            <p:cNvSpPr>
              <a:spLocks noChangeShapeType="1"/>
            </p:cNvSpPr>
            <p:nvPr/>
          </p:nvSpPr>
          <p:spPr bwMode="auto">
            <a:xfrm>
              <a:off x="4659" y="2404"/>
              <a:ext cx="103" cy="7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0" name="Line 920"/>
            <p:cNvSpPr>
              <a:spLocks noChangeShapeType="1"/>
            </p:cNvSpPr>
            <p:nvPr/>
          </p:nvSpPr>
          <p:spPr bwMode="auto">
            <a:xfrm>
              <a:off x="4720" y="2354"/>
              <a:ext cx="176"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1" name="Line 921"/>
            <p:cNvSpPr>
              <a:spLocks noChangeShapeType="1"/>
            </p:cNvSpPr>
            <p:nvPr/>
          </p:nvSpPr>
          <p:spPr bwMode="auto">
            <a:xfrm flipV="1">
              <a:off x="4869" y="2408"/>
              <a:ext cx="85" cy="6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2" name="Line 922"/>
            <p:cNvSpPr>
              <a:spLocks noChangeShapeType="1"/>
            </p:cNvSpPr>
            <p:nvPr/>
          </p:nvSpPr>
          <p:spPr bwMode="auto">
            <a:xfrm>
              <a:off x="4235" y="1632"/>
              <a:ext cx="321" cy="2"/>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3" name="Line 923"/>
            <p:cNvSpPr>
              <a:spLocks noChangeShapeType="1"/>
            </p:cNvSpPr>
            <p:nvPr/>
          </p:nvSpPr>
          <p:spPr bwMode="auto">
            <a:xfrm>
              <a:off x="4635" y="2961"/>
              <a:ext cx="246" cy="11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4" name="Line 924"/>
            <p:cNvSpPr>
              <a:spLocks noChangeShapeType="1"/>
            </p:cNvSpPr>
            <p:nvPr/>
          </p:nvSpPr>
          <p:spPr bwMode="auto">
            <a:xfrm flipV="1">
              <a:off x="4244" y="2953"/>
              <a:ext cx="203" cy="12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5" name="Line 925"/>
            <p:cNvSpPr>
              <a:spLocks noChangeShapeType="1"/>
            </p:cNvSpPr>
            <p:nvPr/>
          </p:nvSpPr>
          <p:spPr bwMode="auto">
            <a:xfrm flipV="1">
              <a:off x="4271" y="3137"/>
              <a:ext cx="61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6" name="Line 926"/>
            <p:cNvSpPr>
              <a:spLocks noChangeShapeType="1"/>
            </p:cNvSpPr>
            <p:nvPr/>
          </p:nvSpPr>
          <p:spPr bwMode="auto">
            <a:xfrm flipV="1">
              <a:off x="4773" y="1572"/>
              <a:ext cx="78" cy="5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7" name="Line 927"/>
            <p:cNvSpPr>
              <a:spLocks noChangeShapeType="1"/>
            </p:cNvSpPr>
            <p:nvPr/>
          </p:nvSpPr>
          <p:spPr bwMode="auto">
            <a:xfrm>
              <a:off x="4665" y="1681"/>
              <a:ext cx="0" cy="52"/>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8" name="Line 928"/>
            <p:cNvSpPr>
              <a:spLocks noChangeShapeType="1"/>
            </p:cNvSpPr>
            <p:nvPr/>
          </p:nvSpPr>
          <p:spPr bwMode="auto">
            <a:xfrm flipV="1">
              <a:off x="4773" y="1616"/>
              <a:ext cx="166" cy="18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59" name="Line 929"/>
            <p:cNvSpPr>
              <a:spLocks noChangeShapeType="1"/>
            </p:cNvSpPr>
            <p:nvPr/>
          </p:nvSpPr>
          <p:spPr bwMode="auto">
            <a:xfrm>
              <a:off x="5003" y="1615"/>
              <a:ext cx="0" cy="12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60" name="Line 930"/>
            <p:cNvSpPr>
              <a:spLocks noChangeShapeType="1"/>
            </p:cNvSpPr>
            <p:nvPr/>
          </p:nvSpPr>
          <p:spPr bwMode="auto">
            <a:xfrm>
              <a:off x="4785" y="1808"/>
              <a:ext cx="119"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61" name="Line 931"/>
            <p:cNvSpPr>
              <a:spLocks noChangeShapeType="1"/>
            </p:cNvSpPr>
            <p:nvPr/>
          </p:nvSpPr>
          <p:spPr bwMode="auto">
            <a:xfrm>
              <a:off x="5134" y="1802"/>
              <a:ext cx="11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62" name="Line 932"/>
            <p:cNvSpPr>
              <a:spLocks noChangeShapeType="1"/>
            </p:cNvSpPr>
            <p:nvPr/>
          </p:nvSpPr>
          <p:spPr bwMode="auto">
            <a:xfrm flipH="1">
              <a:off x="4596" y="1850"/>
              <a:ext cx="62" cy="444"/>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63" name="Line 933"/>
            <p:cNvSpPr>
              <a:spLocks noChangeShapeType="1"/>
            </p:cNvSpPr>
            <p:nvPr/>
          </p:nvSpPr>
          <p:spPr bwMode="auto">
            <a:xfrm flipH="1">
              <a:off x="4969" y="1850"/>
              <a:ext cx="70" cy="45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64" name="Line 934"/>
            <p:cNvSpPr>
              <a:spLocks noChangeShapeType="1"/>
            </p:cNvSpPr>
            <p:nvPr/>
          </p:nvSpPr>
          <p:spPr bwMode="auto">
            <a:xfrm flipV="1">
              <a:off x="4581" y="2569"/>
              <a:ext cx="143" cy="27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165" name="Line 935"/>
            <p:cNvSpPr>
              <a:spLocks noChangeShapeType="1"/>
            </p:cNvSpPr>
            <p:nvPr/>
          </p:nvSpPr>
          <p:spPr bwMode="auto">
            <a:xfrm>
              <a:off x="5257" y="1801"/>
              <a:ext cx="112" cy="0"/>
            </a:xfrm>
            <a:prstGeom prst="line">
              <a:avLst/>
            </a:prstGeom>
            <a:noFill/>
            <a:ln w="9525">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18501" name="Group 936"/>
            <p:cNvGrpSpPr>
              <a:grpSpLocks/>
            </p:cNvGrpSpPr>
            <p:nvPr/>
          </p:nvGrpSpPr>
          <p:grpSpPr bwMode="auto">
            <a:xfrm>
              <a:off x="3813" y="1163"/>
              <a:ext cx="295" cy="391"/>
              <a:chOff x="1653" y="3023"/>
              <a:chExt cx="622" cy="911"/>
            </a:xfrm>
          </p:grpSpPr>
          <p:sp>
            <p:nvSpPr>
              <p:cNvPr id="18824" name="Line 270"/>
              <p:cNvSpPr>
                <a:spLocks noChangeShapeType="1"/>
              </p:cNvSpPr>
              <p:nvPr/>
            </p:nvSpPr>
            <p:spPr bwMode="auto">
              <a:xfrm flipH="1">
                <a:off x="1766" y="3287"/>
                <a:ext cx="188" cy="586"/>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25" name="Line 271"/>
              <p:cNvSpPr>
                <a:spLocks noChangeShapeType="1"/>
              </p:cNvSpPr>
              <p:nvPr/>
            </p:nvSpPr>
            <p:spPr bwMode="auto">
              <a:xfrm>
                <a:off x="1954" y="3287"/>
                <a:ext cx="188" cy="58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26" name="Line 272"/>
              <p:cNvSpPr>
                <a:spLocks noChangeShapeType="1"/>
              </p:cNvSpPr>
              <p:nvPr/>
            </p:nvSpPr>
            <p:spPr bwMode="auto">
              <a:xfrm>
                <a:off x="1766"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27" name="Line 273"/>
              <p:cNvSpPr>
                <a:spLocks noChangeShapeType="1"/>
              </p:cNvSpPr>
              <p:nvPr/>
            </p:nvSpPr>
            <p:spPr bwMode="auto">
              <a:xfrm flipH="1">
                <a:off x="1954"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28" name="Line 274"/>
              <p:cNvSpPr>
                <a:spLocks noChangeShapeType="1"/>
              </p:cNvSpPr>
              <p:nvPr/>
            </p:nvSpPr>
            <p:spPr bwMode="auto">
              <a:xfrm>
                <a:off x="1954" y="3300"/>
                <a:ext cx="0" cy="63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29" name="Line 275"/>
              <p:cNvSpPr>
                <a:spLocks noChangeShapeType="1"/>
              </p:cNvSpPr>
              <p:nvPr/>
            </p:nvSpPr>
            <p:spPr bwMode="auto">
              <a:xfrm flipV="1">
                <a:off x="1766" y="3810"/>
                <a:ext cx="188" cy="6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0" name="Line 276"/>
              <p:cNvSpPr>
                <a:spLocks noChangeShapeType="1"/>
              </p:cNvSpPr>
              <p:nvPr/>
            </p:nvSpPr>
            <p:spPr bwMode="auto">
              <a:xfrm flipH="1" flipV="1">
                <a:off x="1954" y="3810"/>
                <a:ext cx="188" cy="60"/>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1" name="Line 277"/>
              <p:cNvSpPr>
                <a:spLocks noChangeShapeType="1"/>
              </p:cNvSpPr>
              <p:nvPr/>
            </p:nvSpPr>
            <p:spPr bwMode="auto">
              <a:xfrm>
                <a:off x="1846" y="3618"/>
                <a:ext cx="108"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2" name="Line 278"/>
              <p:cNvSpPr>
                <a:spLocks noChangeShapeType="1"/>
              </p:cNvSpPr>
              <p:nvPr/>
            </p:nvSpPr>
            <p:spPr bwMode="auto">
              <a:xfrm flipV="1">
                <a:off x="1954" y="3618"/>
                <a:ext cx="114"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3" name="Line 279"/>
              <p:cNvSpPr>
                <a:spLocks noChangeShapeType="1"/>
              </p:cNvSpPr>
              <p:nvPr/>
            </p:nvSpPr>
            <p:spPr bwMode="auto">
              <a:xfrm>
                <a:off x="1810" y="3704"/>
                <a:ext cx="139" cy="65"/>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4" name="Line 280"/>
              <p:cNvSpPr>
                <a:spLocks noChangeShapeType="1"/>
              </p:cNvSpPr>
              <p:nvPr/>
            </p:nvSpPr>
            <p:spPr bwMode="auto">
              <a:xfrm flipV="1">
                <a:off x="1954" y="3717"/>
                <a:ext cx="140" cy="57"/>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5" name="Line 281"/>
              <p:cNvSpPr>
                <a:spLocks noChangeShapeType="1"/>
              </p:cNvSpPr>
              <p:nvPr/>
            </p:nvSpPr>
            <p:spPr bwMode="auto">
              <a:xfrm flipV="1">
                <a:off x="1954" y="3530"/>
                <a:ext cx="72" cy="2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6" name="Line 282"/>
              <p:cNvSpPr>
                <a:spLocks noChangeShapeType="1"/>
              </p:cNvSpPr>
              <p:nvPr/>
            </p:nvSpPr>
            <p:spPr bwMode="auto">
              <a:xfrm flipV="1">
                <a:off x="1954" y="3409"/>
                <a:ext cx="45" cy="1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7" name="Line 283"/>
              <p:cNvSpPr>
                <a:spLocks noChangeShapeType="1"/>
              </p:cNvSpPr>
              <p:nvPr/>
            </p:nvSpPr>
            <p:spPr bwMode="auto">
              <a:xfrm>
                <a:off x="1873" y="3522"/>
                <a:ext cx="87" cy="32"/>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838" name="Line 284"/>
              <p:cNvSpPr>
                <a:spLocks noChangeShapeType="1"/>
              </p:cNvSpPr>
              <p:nvPr/>
            </p:nvSpPr>
            <p:spPr bwMode="auto">
              <a:xfrm>
                <a:off x="1912" y="3404"/>
                <a:ext cx="50" cy="31"/>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504" name="Oval 952"/>
              <p:cNvSpPr>
                <a:spLocks noChangeArrowheads="1"/>
              </p:cNvSpPr>
              <p:nvPr/>
            </p:nvSpPr>
            <p:spPr bwMode="auto">
              <a:xfrm>
                <a:off x="1921" y="3233"/>
                <a:ext cx="63" cy="68"/>
              </a:xfrm>
              <a:prstGeom prst="ellipse">
                <a:avLst/>
              </a:prstGeom>
              <a:solidFill>
                <a:srgbClr val="808080"/>
              </a:solidFill>
              <a:ln w="9525">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pic>
            <p:nvPicPr>
              <p:cNvPr id="18840" name="Picture 953" descr="cell_tower_radiation_gr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53" y="3023"/>
                <a:ext cx="622"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502" name="Group 954"/>
            <p:cNvGrpSpPr>
              <a:grpSpLocks/>
            </p:cNvGrpSpPr>
            <p:nvPr/>
          </p:nvGrpSpPr>
          <p:grpSpPr bwMode="auto">
            <a:xfrm>
              <a:off x="3962" y="1516"/>
              <a:ext cx="286" cy="160"/>
              <a:chOff x="3843" y="1516"/>
              <a:chExt cx="286" cy="160"/>
            </a:xfrm>
          </p:grpSpPr>
          <p:sp>
            <p:nvSpPr>
              <p:cNvPr id="4480" name="Line 955"/>
              <p:cNvSpPr>
                <a:spLocks noChangeShapeType="1"/>
              </p:cNvSpPr>
              <p:nvPr/>
            </p:nvSpPr>
            <p:spPr bwMode="auto">
              <a:xfrm>
                <a:off x="3843" y="1516"/>
                <a:ext cx="96" cy="60"/>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18816" name="Oval 407"/>
              <p:cNvSpPr>
                <a:spLocks noChangeArrowheads="1"/>
              </p:cNvSpPr>
              <p:nvPr/>
            </p:nvSpPr>
            <p:spPr bwMode="auto">
              <a:xfrm>
                <a:off x="3884" y="1616"/>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817" name="Rectangle 410"/>
              <p:cNvSpPr>
                <a:spLocks noChangeArrowheads="1"/>
              </p:cNvSpPr>
              <p:nvPr/>
            </p:nvSpPr>
            <p:spPr bwMode="auto">
              <a:xfrm>
                <a:off x="3884" y="1610"/>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818" name="Oval 411"/>
              <p:cNvSpPr>
                <a:spLocks noChangeArrowheads="1"/>
              </p:cNvSpPr>
              <p:nvPr/>
            </p:nvSpPr>
            <p:spPr bwMode="auto">
              <a:xfrm>
                <a:off x="3883" y="1569"/>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819" name="Group 959"/>
              <p:cNvGrpSpPr>
                <a:grpSpLocks/>
              </p:cNvGrpSpPr>
              <p:nvPr/>
            </p:nvGrpSpPr>
            <p:grpSpPr bwMode="auto">
              <a:xfrm>
                <a:off x="3932" y="1587"/>
                <a:ext cx="138" cy="33"/>
                <a:chOff x="2468" y="1332"/>
                <a:chExt cx="310" cy="60"/>
              </a:xfrm>
            </p:grpSpPr>
            <p:sp>
              <p:nvSpPr>
                <p:cNvPr id="18822" name="Freeform 96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23" name="Freeform 96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85" name="Line 962"/>
              <p:cNvSpPr>
                <a:spLocks noChangeShapeType="1"/>
              </p:cNvSpPr>
              <p:nvPr/>
            </p:nvSpPr>
            <p:spPr bwMode="auto">
              <a:xfrm>
                <a:off x="3884" y="1602"/>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86" name="Line 963"/>
              <p:cNvSpPr>
                <a:spLocks noChangeShapeType="1"/>
              </p:cNvSpPr>
              <p:nvPr/>
            </p:nvSpPr>
            <p:spPr bwMode="auto">
              <a:xfrm>
                <a:off x="4127" y="1604"/>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03" name="Group 964"/>
            <p:cNvGrpSpPr>
              <a:grpSpLocks/>
            </p:cNvGrpSpPr>
            <p:nvPr/>
          </p:nvGrpSpPr>
          <p:grpSpPr bwMode="auto">
            <a:xfrm>
              <a:off x="4537" y="1571"/>
              <a:ext cx="246" cy="110"/>
              <a:chOff x="4334" y="1470"/>
              <a:chExt cx="246" cy="107"/>
            </a:xfrm>
          </p:grpSpPr>
          <p:sp>
            <p:nvSpPr>
              <p:cNvPr id="1880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80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80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810" name="Group 968"/>
              <p:cNvGrpSpPr>
                <a:grpSpLocks/>
              </p:cNvGrpSpPr>
              <p:nvPr/>
            </p:nvGrpSpPr>
            <p:grpSpPr bwMode="auto">
              <a:xfrm>
                <a:off x="4383" y="1488"/>
                <a:ext cx="138" cy="33"/>
                <a:chOff x="2468" y="1332"/>
                <a:chExt cx="310" cy="60"/>
              </a:xfrm>
            </p:grpSpPr>
            <p:sp>
              <p:nvSpPr>
                <p:cNvPr id="18813" name="Freeform 96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14" name="Freeform 97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76" name="Line 971"/>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77" name="Line 972"/>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04" name="Group 973"/>
            <p:cNvGrpSpPr>
              <a:grpSpLocks/>
            </p:cNvGrpSpPr>
            <p:nvPr/>
          </p:nvGrpSpPr>
          <p:grpSpPr bwMode="auto">
            <a:xfrm>
              <a:off x="4544" y="1737"/>
              <a:ext cx="246" cy="110"/>
              <a:chOff x="4334" y="1470"/>
              <a:chExt cx="246" cy="107"/>
            </a:xfrm>
          </p:grpSpPr>
          <p:sp>
            <p:nvSpPr>
              <p:cNvPr id="1879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80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80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802" name="Group 977"/>
              <p:cNvGrpSpPr>
                <a:grpSpLocks/>
              </p:cNvGrpSpPr>
              <p:nvPr/>
            </p:nvGrpSpPr>
            <p:grpSpPr bwMode="auto">
              <a:xfrm>
                <a:off x="4383" y="1488"/>
                <a:ext cx="138" cy="33"/>
                <a:chOff x="2468" y="1332"/>
                <a:chExt cx="310" cy="60"/>
              </a:xfrm>
            </p:grpSpPr>
            <p:sp>
              <p:nvSpPr>
                <p:cNvPr id="18805" name="Freeform 97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06" name="Freeform 97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68" name="Line 980"/>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69" name="Line 981"/>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05" name="Group 982"/>
            <p:cNvGrpSpPr>
              <a:grpSpLocks/>
            </p:cNvGrpSpPr>
            <p:nvPr/>
          </p:nvGrpSpPr>
          <p:grpSpPr bwMode="auto">
            <a:xfrm>
              <a:off x="4890" y="1738"/>
              <a:ext cx="246" cy="110"/>
              <a:chOff x="4334" y="1470"/>
              <a:chExt cx="246" cy="107"/>
            </a:xfrm>
          </p:grpSpPr>
          <p:sp>
            <p:nvSpPr>
              <p:cNvPr id="1879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9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9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94" name="Group 986"/>
              <p:cNvGrpSpPr>
                <a:grpSpLocks/>
              </p:cNvGrpSpPr>
              <p:nvPr/>
            </p:nvGrpSpPr>
            <p:grpSpPr bwMode="auto">
              <a:xfrm>
                <a:off x="4383" y="1488"/>
                <a:ext cx="138" cy="33"/>
                <a:chOff x="2468" y="1332"/>
                <a:chExt cx="310" cy="60"/>
              </a:xfrm>
            </p:grpSpPr>
            <p:sp>
              <p:nvSpPr>
                <p:cNvPr id="18797" name="Freeform 98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98" name="Freeform 98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60" name="Line 989"/>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61" name="Line 990"/>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06" name="Group 991"/>
            <p:cNvGrpSpPr>
              <a:grpSpLocks/>
            </p:cNvGrpSpPr>
            <p:nvPr/>
          </p:nvGrpSpPr>
          <p:grpSpPr bwMode="auto">
            <a:xfrm>
              <a:off x="4844" y="1508"/>
              <a:ext cx="246" cy="110"/>
              <a:chOff x="4334" y="1470"/>
              <a:chExt cx="246" cy="107"/>
            </a:xfrm>
          </p:grpSpPr>
          <p:sp>
            <p:nvSpPr>
              <p:cNvPr id="1878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8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8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86" name="Group 995"/>
              <p:cNvGrpSpPr>
                <a:grpSpLocks/>
              </p:cNvGrpSpPr>
              <p:nvPr/>
            </p:nvGrpSpPr>
            <p:grpSpPr bwMode="auto">
              <a:xfrm>
                <a:off x="4383" y="1488"/>
                <a:ext cx="138" cy="33"/>
                <a:chOff x="2468" y="1332"/>
                <a:chExt cx="310" cy="60"/>
              </a:xfrm>
            </p:grpSpPr>
            <p:sp>
              <p:nvSpPr>
                <p:cNvPr id="18789" name="Freeform 99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90" name="Freeform 99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52" name="Line 998"/>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53" name="Line 999"/>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07" name="Group 1000"/>
            <p:cNvGrpSpPr>
              <a:grpSpLocks/>
            </p:cNvGrpSpPr>
            <p:nvPr/>
          </p:nvGrpSpPr>
          <p:grpSpPr bwMode="auto">
            <a:xfrm>
              <a:off x="4874" y="2296"/>
              <a:ext cx="310" cy="130"/>
              <a:chOff x="4334" y="1470"/>
              <a:chExt cx="246" cy="107"/>
            </a:xfrm>
          </p:grpSpPr>
          <p:sp>
            <p:nvSpPr>
              <p:cNvPr id="1877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7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7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78" name="Group 1004"/>
              <p:cNvGrpSpPr>
                <a:grpSpLocks/>
              </p:cNvGrpSpPr>
              <p:nvPr/>
            </p:nvGrpSpPr>
            <p:grpSpPr bwMode="auto">
              <a:xfrm>
                <a:off x="4383" y="1488"/>
                <a:ext cx="138" cy="33"/>
                <a:chOff x="2468" y="1332"/>
                <a:chExt cx="310" cy="60"/>
              </a:xfrm>
            </p:grpSpPr>
            <p:sp>
              <p:nvSpPr>
                <p:cNvPr id="18781" name="Freeform 100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82" name="Freeform 100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44" name="Line 1007"/>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45" name="Line 1008"/>
              <p:cNvSpPr>
                <a:spLocks noChangeShapeType="1"/>
              </p:cNvSpPr>
              <p:nvPr/>
            </p:nvSpPr>
            <p:spPr bwMode="auto">
              <a:xfrm>
                <a:off x="4578" y="1505"/>
                <a:ext cx="0" cy="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sp>
          <p:nvSpPr>
            <p:cNvPr id="4173" name="Line 1009"/>
            <p:cNvSpPr>
              <a:spLocks noChangeShapeType="1"/>
            </p:cNvSpPr>
            <p:nvPr/>
          </p:nvSpPr>
          <p:spPr bwMode="auto">
            <a:xfrm>
              <a:off x="4049" y="2358"/>
              <a:ext cx="428"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18509" name="Group 1010"/>
            <p:cNvGrpSpPr>
              <a:grpSpLocks/>
            </p:cNvGrpSpPr>
            <p:nvPr/>
          </p:nvGrpSpPr>
          <p:grpSpPr bwMode="auto">
            <a:xfrm>
              <a:off x="4464" y="2288"/>
              <a:ext cx="310" cy="130"/>
              <a:chOff x="4334" y="1470"/>
              <a:chExt cx="246" cy="107"/>
            </a:xfrm>
          </p:grpSpPr>
          <p:sp>
            <p:nvSpPr>
              <p:cNvPr id="1876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6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6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70" name="Group 1014"/>
              <p:cNvGrpSpPr>
                <a:grpSpLocks/>
              </p:cNvGrpSpPr>
              <p:nvPr/>
            </p:nvGrpSpPr>
            <p:grpSpPr bwMode="auto">
              <a:xfrm>
                <a:off x="4383" y="1488"/>
                <a:ext cx="138" cy="33"/>
                <a:chOff x="2468" y="1332"/>
                <a:chExt cx="310" cy="60"/>
              </a:xfrm>
            </p:grpSpPr>
            <p:sp>
              <p:nvSpPr>
                <p:cNvPr id="18773" name="Freeform 101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4" name="Freeform 101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36" name="Line 1017"/>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37" name="Line 1018"/>
              <p:cNvSpPr>
                <a:spLocks noChangeShapeType="1"/>
              </p:cNvSpPr>
              <p:nvPr/>
            </p:nvSpPr>
            <p:spPr bwMode="auto">
              <a:xfrm>
                <a:off x="4578" y="1505"/>
                <a:ext cx="0" cy="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10" name="Group 1019"/>
            <p:cNvGrpSpPr>
              <a:grpSpLocks/>
            </p:cNvGrpSpPr>
            <p:nvPr/>
          </p:nvGrpSpPr>
          <p:grpSpPr bwMode="auto">
            <a:xfrm>
              <a:off x="4660" y="2464"/>
              <a:ext cx="310" cy="130"/>
              <a:chOff x="4334" y="1470"/>
              <a:chExt cx="246" cy="107"/>
            </a:xfrm>
          </p:grpSpPr>
          <p:sp>
            <p:nvSpPr>
              <p:cNvPr id="1875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6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6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62" name="Group 1023"/>
              <p:cNvGrpSpPr>
                <a:grpSpLocks/>
              </p:cNvGrpSpPr>
              <p:nvPr/>
            </p:nvGrpSpPr>
            <p:grpSpPr bwMode="auto">
              <a:xfrm>
                <a:off x="4383" y="1488"/>
                <a:ext cx="138" cy="33"/>
                <a:chOff x="2468" y="1332"/>
                <a:chExt cx="310" cy="60"/>
              </a:xfrm>
            </p:grpSpPr>
            <p:sp>
              <p:nvSpPr>
                <p:cNvPr id="18765" name="Freeform 102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66" name="Freeform 102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28" name="Line 1026"/>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29" name="Line 1027"/>
              <p:cNvSpPr>
                <a:spLocks noChangeShapeType="1"/>
              </p:cNvSpPr>
              <p:nvPr/>
            </p:nvSpPr>
            <p:spPr bwMode="auto">
              <a:xfrm>
                <a:off x="4578" y="1505"/>
                <a:ext cx="0" cy="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11" name="Group 1028"/>
            <p:cNvGrpSpPr>
              <a:grpSpLocks/>
            </p:cNvGrpSpPr>
            <p:nvPr/>
          </p:nvGrpSpPr>
          <p:grpSpPr bwMode="auto">
            <a:xfrm>
              <a:off x="4782" y="3028"/>
              <a:ext cx="392" cy="154"/>
              <a:chOff x="4334" y="1470"/>
              <a:chExt cx="246" cy="107"/>
            </a:xfrm>
          </p:grpSpPr>
          <p:sp>
            <p:nvSpPr>
              <p:cNvPr id="1875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5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5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54" name="Group 1032"/>
              <p:cNvGrpSpPr>
                <a:grpSpLocks/>
              </p:cNvGrpSpPr>
              <p:nvPr/>
            </p:nvGrpSpPr>
            <p:grpSpPr bwMode="auto">
              <a:xfrm>
                <a:off x="4383" y="1488"/>
                <a:ext cx="138" cy="33"/>
                <a:chOff x="2468" y="1332"/>
                <a:chExt cx="310" cy="60"/>
              </a:xfrm>
            </p:grpSpPr>
            <p:sp>
              <p:nvSpPr>
                <p:cNvPr id="18757" name="Freeform 103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58" name="Freeform 103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20" name="Line 1035"/>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21" name="Line 1036"/>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12" name="Group 1037"/>
            <p:cNvGrpSpPr>
              <a:grpSpLocks/>
            </p:cNvGrpSpPr>
            <p:nvPr/>
          </p:nvGrpSpPr>
          <p:grpSpPr bwMode="auto">
            <a:xfrm>
              <a:off x="4388" y="2840"/>
              <a:ext cx="392" cy="154"/>
              <a:chOff x="4334" y="1470"/>
              <a:chExt cx="246" cy="107"/>
            </a:xfrm>
          </p:grpSpPr>
          <p:sp>
            <p:nvSpPr>
              <p:cNvPr id="1874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4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4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46" name="Group 1041"/>
              <p:cNvGrpSpPr>
                <a:grpSpLocks/>
              </p:cNvGrpSpPr>
              <p:nvPr/>
            </p:nvGrpSpPr>
            <p:grpSpPr bwMode="auto">
              <a:xfrm>
                <a:off x="4383" y="1488"/>
                <a:ext cx="138" cy="33"/>
                <a:chOff x="2468" y="1332"/>
                <a:chExt cx="310" cy="60"/>
              </a:xfrm>
            </p:grpSpPr>
            <p:sp>
              <p:nvSpPr>
                <p:cNvPr id="18749" name="Freeform 104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50" name="Freeform 104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12" name="Line 1044"/>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13" name="Line 1045"/>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13" name="Group 1046"/>
            <p:cNvGrpSpPr>
              <a:grpSpLocks/>
            </p:cNvGrpSpPr>
            <p:nvPr/>
          </p:nvGrpSpPr>
          <p:grpSpPr bwMode="auto">
            <a:xfrm>
              <a:off x="3932" y="3056"/>
              <a:ext cx="392" cy="154"/>
              <a:chOff x="4334" y="1470"/>
              <a:chExt cx="246" cy="107"/>
            </a:xfrm>
          </p:grpSpPr>
          <p:sp>
            <p:nvSpPr>
              <p:cNvPr id="1873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3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3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38" name="Group 1050"/>
              <p:cNvGrpSpPr>
                <a:grpSpLocks/>
              </p:cNvGrpSpPr>
              <p:nvPr/>
            </p:nvGrpSpPr>
            <p:grpSpPr bwMode="auto">
              <a:xfrm>
                <a:off x="4383" y="1488"/>
                <a:ext cx="138" cy="33"/>
                <a:chOff x="2468" y="1332"/>
                <a:chExt cx="310" cy="60"/>
              </a:xfrm>
            </p:grpSpPr>
            <p:sp>
              <p:nvSpPr>
                <p:cNvPr id="18741" name="Freeform 105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2" name="Freeform 105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04" name="Line 1053"/>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405" name="Line 1054"/>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14" name="Group 1055"/>
            <p:cNvGrpSpPr>
              <a:grpSpLocks/>
            </p:cNvGrpSpPr>
            <p:nvPr/>
          </p:nvGrpSpPr>
          <p:grpSpPr bwMode="auto">
            <a:xfrm>
              <a:off x="3812" y="2296"/>
              <a:ext cx="246" cy="108"/>
              <a:chOff x="4334" y="1470"/>
              <a:chExt cx="246" cy="107"/>
            </a:xfrm>
          </p:grpSpPr>
          <p:sp>
            <p:nvSpPr>
              <p:cNvPr id="1872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1872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1872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18730" name="Group 1059"/>
              <p:cNvGrpSpPr>
                <a:grpSpLocks/>
              </p:cNvGrpSpPr>
              <p:nvPr/>
            </p:nvGrpSpPr>
            <p:grpSpPr bwMode="auto">
              <a:xfrm>
                <a:off x="4383" y="1488"/>
                <a:ext cx="138" cy="33"/>
                <a:chOff x="2468" y="1332"/>
                <a:chExt cx="310" cy="60"/>
              </a:xfrm>
            </p:grpSpPr>
            <p:sp>
              <p:nvSpPr>
                <p:cNvPr id="18733" name="Freeform 106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34" name="Freeform 106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96" name="Line 1062"/>
              <p:cNvSpPr>
                <a:spLocks noChangeShapeType="1"/>
              </p:cNvSpPr>
              <p:nvPr/>
            </p:nvSpPr>
            <p:spPr bwMode="auto">
              <a:xfrm>
                <a:off x="4335" y="1503"/>
                <a:ext cx="0" cy="49"/>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4397" name="Line 1063"/>
              <p:cNvSpPr>
                <a:spLocks noChangeShapeType="1"/>
              </p:cNvSpPr>
              <p:nvPr/>
            </p:nvSpPr>
            <p:spPr bwMode="auto">
              <a:xfrm>
                <a:off x="4578" y="1505"/>
                <a:ext cx="0" cy="4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18515" name="Group 1064"/>
            <p:cNvGrpSpPr>
              <a:grpSpLocks/>
            </p:cNvGrpSpPr>
            <p:nvPr/>
          </p:nvGrpSpPr>
          <p:grpSpPr bwMode="auto">
            <a:xfrm>
              <a:off x="4511" y="3153"/>
              <a:ext cx="281" cy="266"/>
              <a:chOff x="5072" y="3611"/>
              <a:chExt cx="459" cy="380"/>
            </a:xfrm>
          </p:grpSpPr>
          <p:grpSp>
            <p:nvGrpSpPr>
              <p:cNvPr id="18713" name="Group 1065"/>
              <p:cNvGrpSpPr>
                <a:grpSpLocks/>
              </p:cNvGrpSpPr>
              <p:nvPr/>
            </p:nvGrpSpPr>
            <p:grpSpPr bwMode="auto">
              <a:xfrm>
                <a:off x="5144" y="3611"/>
                <a:ext cx="387" cy="99"/>
                <a:chOff x="5030" y="2639"/>
                <a:chExt cx="387" cy="99"/>
              </a:xfrm>
            </p:grpSpPr>
            <p:sp>
              <p:nvSpPr>
                <p:cNvPr id="18715" name="Freeform 1066"/>
                <p:cNvSpPr>
                  <a:spLocks/>
                </p:cNvSpPr>
                <p:nvPr/>
              </p:nvSpPr>
              <p:spPr bwMode="auto">
                <a:xfrm>
                  <a:off x="5134" y="2657"/>
                  <a:ext cx="69" cy="55"/>
                </a:xfrm>
                <a:custGeom>
                  <a:avLst/>
                  <a:gdLst>
                    <a:gd name="T0" fmla="*/ 1 w 199"/>
                    <a:gd name="T1" fmla="*/ 0 h 232"/>
                    <a:gd name="T2" fmla="*/ 1 w 199"/>
                    <a:gd name="T3" fmla="*/ 0 h 232"/>
                    <a:gd name="T4" fmla="*/ 1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1 h 232"/>
                    <a:gd name="T24" fmla="*/ 1 w 199"/>
                    <a:gd name="T25" fmla="*/ 1 h 232"/>
                    <a:gd name="T26" fmla="*/ 1 w 199"/>
                    <a:gd name="T27" fmla="*/ 1 h 232"/>
                    <a:gd name="T28" fmla="*/ 1 w 199"/>
                    <a:gd name="T29" fmla="*/ 1 h 232"/>
                    <a:gd name="T30" fmla="*/ 2 w 199"/>
                    <a:gd name="T31" fmla="*/ 1 h 232"/>
                    <a:gd name="T32" fmla="*/ 2 w 199"/>
                    <a:gd name="T33" fmla="*/ 1 h 232"/>
                    <a:gd name="T34" fmla="*/ 2 w 199"/>
                    <a:gd name="T35" fmla="*/ 1 h 232"/>
                    <a:gd name="T36" fmla="*/ 2 w 199"/>
                    <a:gd name="T37" fmla="*/ 1 h 232"/>
                    <a:gd name="T38" fmla="*/ 2 w 199"/>
                    <a:gd name="T39" fmla="*/ 1 h 232"/>
                    <a:gd name="T40" fmla="*/ 2 w 199"/>
                    <a:gd name="T41" fmla="*/ 1 h 232"/>
                    <a:gd name="T42" fmla="*/ 2 w 199"/>
                    <a:gd name="T43" fmla="*/ 1 h 232"/>
                    <a:gd name="T44" fmla="*/ 2 w 199"/>
                    <a:gd name="T45" fmla="*/ 1 h 232"/>
                    <a:gd name="T46" fmla="*/ 2 w 199"/>
                    <a:gd name="T47" fmla="*/ 1 h 232"/>
                    <a:gd name="T48" fmla="*/ 2 w 199"/>
                    <a:gd name="T49" fmla="*/ 1 h 232"/>
                    <a:gd name="T50" fmla="*/ 2 w 199"/>
                    <a:gd name="T51" fmla="*/ 1 h 232"/>
                    <a:gd name="T52" fmla="*/ 1 w 199"/>
                    <a:gd name="T53" fmla="*/ 1 h 232"/>
                    <a:gd name="T54" fmla="*/ 1 w 199"/>
                    <a:gd name="T55" fmla="*/ 1 h 232"/>
                    <a:gd name="T56" fmla="*/ 1 w 199"/>
                    <a:gd name="T57" fmla="*/ 1 h 232"/>
                    <a:gd name="T58" fmla="*/ 1 w 199"/>
                    <a:gd name="T59" fmla="*/ 0 h 232"/>
                    <a:gd name="T60" fmla="*/ 1 w 199"/>
                    <a:gd name="T61" fmla="*/ 0 h 232"/>
                    <a:gd name="T62" fmla="*/ 1 w 199"/>
                    <a:gd name="T63" fmla="*/ 0 h 232"/>
                    <a:gd name="T64" fmla="*/ 1 w 199"/>
                    <a:gd name="T65" fmla="*/ 0 h 232"/>
                    <a:gd name="T66" fmla="*/ 1 w 199"/>
                    <a:gd name="T67" fmla="*/ 0 h 232"/>
                    <a:gd name="T68" fmla="*/ 1 w 199"/>
                    <a:gd name="T69" fmla="*/ 0 h 232"/>
                    <a:gd name="T70" fmla="*/ 1 w 199"/>
                    <a:gd name="T71" fmla="*/ 0 h 232"/>
                    <a:gd name="T72" fmla="*/ 1 w 199"/>
                    <a:gd name="T73" fmla="*/ 0 h 232"/>
                    <a:gd name="T74" fmla="*/ 2 w 199"/>
                    <a:gd name="T75" fmla="*/ 0 h 232"/>
                    <a:gd name="T76" fmla="*/ 2 w 199"/>
                    <a:gd name="T77" fmla="*/ 0 h 232"/>
                    <a:gd name="T78" fmla="*/ 2 w 199"/>
                    <a:gd name="T79" fmla="*/ 0 h 232"/>
                    <a:gd name="T80" fmla="*/ 3 w 199"/>
                    <a:gd name="T81" fmla="*/ 0 h 232"/>
                    <a:gd name="T82" fmla="*/ 3 w 199"/>
                    <a:gd name="T83" fmla="*/ 0 h 232"/>
                    <a:gd name="T84" fmla="*/ 2 w 199"/>
                    <a:gd name="T85" fmla="*/ 0 h 232"/>
                    <a:gd name="T86" fmla="*/ 2 w 199"/>
                    <a:gd name="T87" fmla="*/ 0 h 232"/>
                    <a:gd name="T88" fmla="*/ 2 w 199"/>
                    <a:gd name="T89" fmla="*/ 0 h 232"/>
                    <a:gd name="T90" fmla="*/ 2 w 199"/>
                    <a:gd name="T91" fmla="*/ 0 h 232"/>
                    <a:gd name="T92" fmla="*/ 1 w 199"/>
                    <a:gd name="T93" fmla="*/ 0 h 232"/>
                    <a:gd name="T94" fmla="*/ 1 w 199"/>
                    <a:gd name="T95" fmla="*/ 0 h 232"/>
                    <a:gd name="T96" fmla="*/ 1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16" name="Freeform 1067"/>
                <p:cNvSpPr>
                  <a:spLocks/>
                </p:cNvSpPr>
                <p:nvPr/>
              </p:nvSpPr>
              <p:spPr bwMode="auto">
                <a:xfrm>
                  <a:off x="5252" y="2656"/>
                  <a:ext cx="47" cy="42"/>
                </a:xfrm>
                <a:custGeom>
                  <a:avLst/>
                  <a:gdLst>
                    <a:gd name="T0" fmla="*/ 2 w 128"/>
                    <a:gd name="T1" fmla="*/ 0 h 180"/>
                    <a:gd name="T2" fmla="*/ 2 w 128"/>
                    <a:gd name="T3" fmla="*/ 0 h 180"/>
                    <a:gd name="T4" fmla="*/ 2 w 128"/>
                    <a:gd name="T5" fmla="*/ 0 h 180"/>
                    <a:gd name="T6" fmla="*/ 2 w 128"/>
                    <a:gd name="T7" fmla="*/ 0 h 180"/>
                    <a:gd name="T8" fmla="*/ 1 w 128"/>
                    <a:gd name="T9" fmla="*/ 0 h 180"/>
                    <a:gd name="T10" fmla="*/ 1 w 128"/>
                    <a:gd name="T11" fmla="*/ 0 h 180"/>
                    <a:gd name="T12" fmla="*/ 1 w 128"/>
                    <a:gd name="T13" fmla="*/ 0 h 180"/>
                    <a:gd name="T14" fmla="*/ 1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1 w 128"/>
                    <a:gd name="T29" fmla="*/ 0 h 180"/>
                    <a:gd name="T30" fmla="*/ 1 w 128"/>
                    <a:gd name="T31" fmla="*/ 0 h 180"/>
                    <a:gd name="T32" fmla="*/ 1 w 128"/>
                    <a:gd name="T33" fmla="*/ 0 h 180"/>
                    <a:gd name="T34" fmla="*/ 1 w 128"/>
                    <a:gd name="T35" fmla="*/ 0 h 180"/>
                    <a:gd name="T36" fmla="*/ 1 w 128"/>
                    <a:gd name="T37" fmla="*/ 0 h 180"/>
                    <a:gd name="T38" fmla="*/ 2 w 128"/>
                    <a:gd name="T39" fmla="*/ 0 h 180"/>
                    <a:gd name="T40" fmla="*/ 2 w 128"/>
                    <a:gd name="T41" fmla="*/ 0 h 180"/>
                    <a:gd name="T42" fmla="*/ 2 w 128"/>
                    <a:gd name="T43" fmla="*/ 0 h 180"/>
                    <a:gd name="T44" fmla="*/ 2 w 128"/>
                    <a:gd name="T45" fmla="*/ 0 h 180"/>
                    <a:gd name="T46" fmla="*/ 2 w 128"/>
                    <a:gd name="T47" fmla="*/ 0 h 180"/>
                    <a:gd name="T48" fmla="*/ 2 w 128"/>
                    <a:gd name="T49" fmla="*/ 0 h 180"/>
                    <a:gd name="T50" fmla="*/ 2 w 128"/>
                    <a:gd name="T51" fmla="*/ 0 h 180"/>
                    <a:gd name="T52" fmla="*/ 2 w 128"/>
                    <a:gd name="T53" fmla="*/ 0 h 180"/>
                    <a:gd name="T54" fmla="*/ 1 w 128"/>
                    <a:gd name="T55" fmla="*/ 0 h 180"/>
                    <a:gd name="T56" fmla="*/ 1 w 128"/>
                    <a:gd name="T57" fmla="*/ 0 h 180"/>
                    <a:gd name="T58" fmla="*/ 1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1 w 128"/>
                    <a:gd name="T71" fmla="*/ 0 h 180"/>
                    <a:gd name="T72" fmla="*/ 1 w 128"/>
                    <a:gd name="T73" fmla="*/ 0 h 180"/>
                    <a:gd name="T74" fmla="*/ 1 w 128"/>
                    <a:gd name="T75" fmla="*/ 0 h 180"/>
                    <a:gd name="T76" fmla="*/ 1 w 128"/>
                    <a:gd name="T77" fmla="*/ 0 h 180"/>
                    <a:gd name="T78" fmla="*/ 2 w 128"/>
                    <a:gd name="T79" fmla="*/ 0 h 180"/>
                    <a:gd name="T80" fmla="*/ 2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17" name="Freeform 1068"/>
                <p:cNvSpPr>
                  <a:spLocks/>
                </p:cNvSpPr>
                <p:nvPr/>
              </p:nvSpPr>
              <p:spPr bwMode="auto">
                <a:xfrm>
                  <a:off x="5089" y="2646"/>
                  <a:ext cx="114" cy="88"/>
                </a:xfrm>
                <a:custGeom>
                  <a:avLst/>
                  <a:gdLst>
                    <a:gd name="T0" fmla="*/ 1 w 322"/>
                    <a:gd name="T1" fmla="*/ 0 h 378"/>
                    <a:gd name="T2" fmla="*/ 1 w 322"/>
                    <a:gd name="T3" fmla="*/ 0 h 378"/>
                    <a:gd name="T4" fmla="*/ 0 w 322"/>
                    <a:gd name="T5" fmla="*/ 0 h 378"/>
                    <a:gd name="T6" fmla="*/ 0 w 322"/>
                    <a:gd name="T7" fmla="*/ 1 h 378"/>
                    <a:gd name="T8" fmla="*/ 0 w 322"/>
                    <a:gd name="T9" fmla="*/ 1 h 378"/>
                    <a:gd name="T10" fmla="*/ 0 w 322"/>
                    <a:gd name="T11" fmla="*/ 1 h 378"/>
                    <a:gd name="T12" fmla="*/ 0 w 322"/>
                    <a:gd name="T13" fmla="*/ 1 h 378"/>
                    <a:gd name="T14" fmla="*/ 0 w 322"/>
                    <a:gd name="T15" fmla="*/ 1 h 378"/>
                    <a:gd name="T16" fmla="*/ 1 w 322"/>
                    <a:gd name="T17" fmla="*/ 1 h 378"/>
                    <a:gd name="T18" fmla="*/ 1 w 322"/>
                    <a:gd name="T19" fmla="*/ 1 h 378"/>
                    <a:gd name="T20" fmla="*/ 2 w 322"/>
                    <a:gd name="T21" fmla="*/ 1 h 378"/>
                    <a:gd name="T22" fmla="*/ 2 w 322"/>
                    <a:gd name="T23" fmla="*/ 1 h 378"/>
                    <a:gd name="T24" fmla="*/ 3 w 322"/>
                    <a:gd name="T25" fmla="*/ 1 h 378"/>
                    <a:gd name="T26" fmla="*/ 4 w 322"/>
                    <a:gd name="T27" fmla="*/ 1 h 378"/>
                    <a:gd name="T28" fmla="*/ 4 w 322"/>
                    <a:gd name="T29" fmla="*/ 1 h 378"/>
                    <a:gd name="T30" fmla="*/ 5 w 322"/>
                    <a:gd name="T31" fmla="*/ 1 h 378"/>
                    <a:gd name="T32" fmla="*/ 5 w 322"/>
                    <a:gd name="T33" fmla="*/ 1 h 378"/>
                    <a:gd name="T34" fmla="*/ 5 w 322"/>
                    <a:gd name="T35" fmla="*/ 1 h 378"/>
                    <a:gd name="T36" fmla="*/ 5 w 322"/>
                    <a:gd name="T37" fmla="*/ 1 h 378"/>
                    <a:gd name="T38" fmla="*/ 5 w 322"/>
                    <a:gd name="T39" fmla="*/ 1 h 378"/>
                    <a:gd name="T40" fmla="*/ 5 w 322"/>
                    <a:gd name="T41" fmla="*/ 1 h 378"/>
                    <a:gd name="T42" fmla="*/ 4 w 322"/>
                    <a:gd name="T43" fmla="*/ 1 h 378"/>
                    <a:gd name="T44" fmla="*/ 4 w 322"/>
                    <a:gd name="T45" fmla="*/ 1 h 378"/>
                    <a:gd name="T46" fmla="*/ 3 w 322"/>
                    <a:gd name="T47" fmla="*/ 1 h 378"/>
                    <a:gd name="T48" fmla="*/ 2 w 322"/>
                    <a:gd name="T49" fmla="*/ 1 h 378"/>
                    <a:gd name="T50" fmla="*/ 2 w 322"/>
                    <a:gd name="T51" fmla="*/ 1 h 378"/>
                    <a:gd name="T52" fmla="*/ 2 w 322"/>
                    <a:gd name="T53" fmla="*/ 1 h 378"/>
                    <a:gd name="T54" fmla="*/ 1 w 322"/>
                    <a:gd name="T55" fmla="*/ 1 h 378"/>
                    <a:gd name="T56" fmla="*/ 1 w 322"/>
                    <a:gd name="T57" fmla="*/ 1 h 378"/>
                    <a:gd name="T58" fmla="*/ 1 w 322"/>
                    <a:gd name="T59" fmla="*/ 1 h 378"/>
                    <a:gd name="T60" fmla="*/ 0 w 322"/>
                    <a:gd name="T61" fmla="*/ 1 h 378"/>
                    <a:gd name="T62" fmla="*/ 1 w 322"/>
                    <a:gd name="T63" fmla="*/ 1 h 378"/>
                    <a:gd name="T64" fmla="*/ 1 w 322"/>
                    <a:gd name="T65" fmla="*/ 0 h 378"/>
                    <a:gd name="T66" fmla="*/ 1 w 322"/>
                    <a:gd name="T67" fmla="*/ 0 h 378"/>
                    <a:gd name="T68" fmla="*/ 1 w 322"/>
                    <a:gd name="T69" fmla="*/ 0 h 378"/>
                    <a:gd name="T70" fmla="*/ 2 w 322"/>
                    <a:gd name="T71" fmla="*/ 0 h 378"/>
                    <a:gd name="T72" fmla="*/ 2 w 322"/>
                    <a:gd name="T73" fmla="*/ 0 h 378"/>
                    <a:gd name="T74" fmla="*/ 3 w 322"/>
                    <a:gd name="T75" fmla="*/ 0 h 378"/>
                    <a:gd name="T76" fmla="*/ 4 w 322"/>
                    <a:gd name="T77" fmla="*/ 0 h 378"/>
                    <a:gd name="T78" fmla="*/ 4 w 322"/>
                    <a:gd name="T79" fmla="*/ 0 h 378"/>
                    <a:gd name="T80" fmla="*/ 4 w 322"/>
                    <a:gd name="T81" fmla="*/ 0 h 378"/>
                    <a:gd name="T82" fmla="*/ 4 w 322"/>
                    <a:gd name="T83" fmla="*/ 0 h 378"/>
                    <a:gd name="T84" fmla="*/ 3 w 322"/>
                    <a:gd name="T85" fmla="*/ 0 h 378"/>
                    <a:gd name="T86" fmla="*/ 2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18" name="Freeform 1069"/>
                <p:cNvSpPr>
                  <a:spLocks/>
                </p:cNvSpPr>
                <p:nvPr/>
              </p:nvSpPr>
              <p:spPr bwMode="auto">
                <a:xfrm>
                  <a:off x="5250" y="2643"/>
                  <a:ext cx="99" cy="59"/>
                </a:xfrm>
                <a:custGeom>
                  <a:avLst/>
                  <a:gdLst>
                    <a:gd name="T0" fmla="*/ 3 w 283"/>
                    <a:gd name="T1" fmla="*/ 0 h 252"/>
                    <a:gd name="T2" fmla="*/ 3 w 283"/>
                    <a:gd name="T3" fmla="*/ 0 h 252"/>
                    <a:gd name="T4" fmla="*/ 4 w 283"/>
                    <a:gd name="T5" fmla="*/ 0 h 252"/>
                    <a:gd name="T6" fmla="*/ 4 w 283"/>
                    <a:gd name="T7" fmla="*/ 0 h 252"/>
                    <a:gd name="T8" fmla="*/ 4 w 283"/>
                    <a:gd name="T9" fmla="*/ 0 h 252"/>
                    <a:gd name="T10" fmla="*/ 4 w 283"/>
                    <a:gd name="T11" fmla="*/ 0 h 252"/>
                    <a:gd name="T12" fmla="*/ 4 w 283"/>
                    <a:gd name="T13" fmla="*/ 0 h 252"/>
                    <a:gd name="T14" fmla="*/ 3 w 283"/>
                    <a:gd name="T15" fmla="*/ 0 h 252"/>
                    <a:gd name="T16" fmla="*/ 3 w 283"/>
                    <a:gd name="T17" fmla="*/ 1 h 252"/>
                    <a:gd name="T18" fmla="*/ 3 w 283"/>
                    <a:gd name="T19" fmla="*/ 1 h 252"/>
                    <a:gd name="T20" fmla="*/ 3 w 283"/>
                    <a:gd name="T21" fmla="*/ 1 h 252"/>
                    <a:gd name="T22" fmla="*/ 3 w 283"/>
                    <a:gd name="T23" fmla="*/ 1 h 252"/>
                    <a:gd name="T24" fmla="*/ 3 w 283"/>
                    <a:gd name="T25" fmla="*/ 1 h 252"/>
                    <a:gd name="T26" fmla="*/ 3 w 283"/>
                    <a:gd name="T27" fmla="*/ 1 h 252"/>
                    <a:gd name="T28" fmla="*/ 3 w 283"/>
                    <a:gd name="T29" fmla="*/ 1 h 252"/>
                    <a:gd name="T30" fmla="*/ 3 w 283"/>
                    <a:gd name="T31" fmla="*/ 1 h 252"/>
                    <a:gd name="T32" fmla="*/ 3 w 283"/>
                    <a:gd name="T33" fmla="*/ 1 h 252"/>
                    <a:gd name="T34" fmla="*/ 3 w 283"/>
                    <a:gd name="T35" fmla="*/ 1 h 252"/>
                    <a:gd name="T36" fmla="*/ 3 w 283"/>
                    <a:gd name="T37" fmla="*/ 1 h 252"/>
                    <a:gd name="T38" fmla="*/ 3 w 283"/>
                    <a:gd name="T39" fmla="*/ 1 h 252"/>
                    <a:gd name="T40" fmla="*/ 3 w 283"/>
                    <a:gd name="T41" fmla="*/ 1 h 252"/>
                    <a:gd name="T42" fmla="*/ 3 w 283"/>
                    <a:gd name="T43" fmla="*/ 1 h 252"/>
                    <a:gd name="T44" fmla="*/ 4 w 283"/>
                    <a:gd name="T45" fmla="*/ 1 h 252"/>
                    <a:gd name="T46" fmla="*/ 4 w 283"/>
                    <a:gd name="T47" fmla="*/ 1 h 252"/>
                    <a:gd name="T48" fmla="*/ 4 w 283"/>
                    <a:gd name="T49" fmla="*/ 0 h 252"/>
                    <a:gd name="T50" fmla="*/ 4 w 283"/>
                    <a:gd name="T51" fmla="*/ 0 h 252"/>
                    <a:gd name="T52" fmla="*/ 4 w 283"/>
                    <a:gd name="T53" fmla="*/ 0 h 252"/>
                    <a:gd name="T54" fmla="*/ 4 w 283"/>
                    <a:gd name="T55" fmla="*/ 0 h 252"/>
                    <a:gd name="T56" fmla="*/ 4 w 283"/>
                    <a:gd name="T57" fmla="*/ 0 h 252"/>
                    <a:gd name="T58" fmla="*/ 3 w 283"/>
                    <a:gd name="T59" fmla="*/ 0 h 252"/>
                    <a:gd name="T60" fmla="*/ 3 w 283"/>
                    <a:gd name="T61" fmla="*/ 0 h 252"/>
                    <a:gd name="T62" fmla="*/ 3 w 283"/>
                    <a:gd name="T63" fmla="*/ 0 h 252"/>
                    <a:gd name="T64" fmla="*/ 3 w 283"/>
                    <a:gd name="T65" fmla="*/ 0 h 252"/>
                    <a:gd name="T66" fmla="*/ 2 w 283"/>
                    <a:gd name="T67" fmla="*/ 0 h 252"/>
                    <a:gd name="T68" fmla="*/ 2 w 283"/>
                    <a:gd name="T69" fmla="*/ 0 h 252"/>
                    <a:gd name="T70" fmla="*/ 2 w 283"/>
                    <a:gd name="T71" fmla="*/ 0 h 252"/>
                    <a:gd name="T72" fmla="*/ 2 w 283"/>
                    <a:gd name="T73" fmla="*/ 0 h 252"/>
                    <a:gd name="T74" fmla="*/ 1 w 283"/>
                    <a:gd name="T75" fmla="*/ 0 h 252"/>
                    <a:gd name="T76" fmla="*/ 1 w 283"/>
                    <a:gd name="T77" fmla="*/ 0 h 252"/>
                    <a:gd name="T78" fmla="*/ 1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1 w 283"/>
                    <a:gd name="T95" fmla="*/ 0 h 252"/>
                    <a:gd name="T96" fmla="*/ 1 w 283"/>
                    <a:gd name="T97" fmla="*/ 0 h 252"/>
                    <a:gd name="T98" fmla="*/ 1 w 283"/>
                    <a:gd name="T99" fmla="*/ 0 h 252"/>
                    <a:gd name="T100" fmla="*/ 1 w 283"/>
                    <a:gd name="T101" fmla="*/ 0 h 252"/>
                    <a:gd name="T102" fmla="*/ 1 w 283"/>
                    <a:gd name="T103" fmla="*/ 0 h 252"/>
                    <a:gd name="T104" fmla="*/ 2 w 283"/>
                    <a:gd name="T105" fmla="*/ 0 h 252"/>
                    <a:gd name="T106" fmla="*/ 2 w 283"/>
                    <a:gd name="T107" fmla="*/ 0 h 252"/>
                    <a:gd name="T108" fmla="*/ 2 w 283"/>
                    <a:gd name="T109" fmla="*/ 0 h 252"/>
                    <a:gd name="T110" fmla="*/ 2 w 283"/>
                    <a:gd name="T111" fmla="*/ 0 h 252"/>
                    <a:gd name="T112" fmla="*/ 3 w 283"/>
                    <a:gd name="T113" fmla="*/ 0 h 252"/>
                    <a:gd name="T114" fmla="*/ 3 w 283"/>
                    <a:gd name="T115" fmla="*/ 0 h 252"/>
                    <a:gd name="T116" fmla="*/ 3 w 283"/>
                    <a:gd name="T117" fmla="*/ 0 h 252"/>
                    <a:gd name="T118" fmla="*/ 3 w 283"/>
                    <a:gd name="T119" fmla="*/ 0 h 252"/>
                    <a:gd name="T120" fmla="*/ 3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19" name="Freeform 1070"/>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1 h 238"/>
                    <a:gd name="T10" fmla="*/ 1 w 114"/>
                    <a:gd name="T11" fmla="*/ 1 h 238"/>
                    <a:gd name="T12" fmla="*/ 1 w 114"/>
                    <a:gd name="T13" fmla="*/ 1 h 238"/>
                    <a:gd name="T14" fmla="*/ 1 w 114"/>
                    <a:gd name="T15" fmla="*/ 1 h 238"/>
                    <a:gd name="T16" fmla="*/ 1 w 114"/>
                    <a:gd name="T17" fmla="*/ 1 h 238"/>
                    <a:gd name="T18" fmla="*/ 1 w 114"/>
                    <a:gd name="T19" fmla="*/ 1 h 238"/>
                    <a:gd name="T20" fmla="*/ 2 w 114"/>
                    <a:gd name="T21" fmla="*/ 1 h 238"/>
                    <a:gd name="T22" fmla="*/ 2 w 114"/>
                    <a:gd name="T23" fmla="*/ 1 h 238"/>
                    <a:gd name="T24" fmla="*/ 2 w 114"/>
                    <a:gd name="T25" fmla="*/ 1 h 238"/>
                    <a:gd name="T26" fmla="*/ 2 w 114"/>
                    <a:gd name="T27" fmla="*/ 1 h 238"/>
                    <a:gd name="T28" fmla="*/ 2 w 114"/>
                    <a:gd name="T29" fmla="*/ 1 h 238"/>
                    <a:gd name="T30" fmla="*/ 2 w 114"/>
                    <a:gd name="T31" fmla="*/ 1 h 238"/>
                    <a:gd name="T32" fmla="*/ 1 w 114"/>
                    <a:gd name="T33" fmla="*/ 1 h 238"/>
                    <a:gd name="T34" fmla="*/ 1 w 114"/>
                    <a:gd name="T35" fmla="*/ 1 h 238"/>
                    <a:gd name="T36" fmla="*/ 1 w 114"/>
                    <a:gd name="T37" fmla="*/ 0 h 238"/>
                    <a:gd name="T38" fmla="*/ 1 w 114"/>
                    <a:gd name="T39" fmla="*/ 0 h 238"/>
                    <a:gd name="T40" fmla="*/ 1 w 114"/>
                    <a:gd name="T41" fmla="*/ 0 h 238"/>
                    <a:gd name="T42" fmla="*/ 0 w 114"/>
                    <a:gd name="T43" fmla="*/ 0 h 238"/>
                    <a:gd name="T44" fmla="*/ 0 w 114"/>
                    <a:gd name="T45" fmla="*/ 0 h 238"/>
                    <a:gd name="T46" fmla="*/ 0 w 114"/>
                    <a:gd name="T47" fmla="*/ 0 h 238"/>
                    <a:gd name="T48" fmla="*/ 0 w 114"/>
                    <a:gd name="T49" fmla="*/ 0 h 238"/>
                    <a:gd name="T50" fmla="*/ 1 w 114"/>
                    <a:gd name="T51" fmla="*/ 0 h 238"/>
                    <a:gd name="T52" fmla="*/ 1 w 114"/>
                    <a:gd name="T53" fmla="*/ 0 h 238"/>
                    <a:gd name="T54" fmla="*/ 1 w 114"/>
                    <a:gd name="T55" fmla="*/ 0 h 238"/>
                    <a:gd name="T56" fmla="*/ 1 w 114"/>
                    <a:gd name="T57" fmla="*/ 0 h 238"/>
                    <a:gd name="T58" fmla="*/ 1 w 114"/>
                    <a:gd name="T59" fmla="*/ 0 h 238"/>
                    <a:gd name="T60" fmla="*/ 1 w 114"/>
                    <a:gd name="T61" fmla="*/ 0 h 238"/>
                    <a:gd name="T62" fmla="*/ 2 w 114"/>
                    <a:gd name="T63" fmla="*/ 0 h 238"/>
                    <a:gd name="T64" fmla="*/ 2 w 114"/>
                    <a:gd name="T65" fmla="*/ 0 h 238"/>
                    <a:gd name="T66" fmla="*/ 2 w 114"/>
                    <a:gd name="T67" fmla="*/ 0 h 238"/>
                    <a:gd name="T68" fmla="*/ 1 w 114"/>
                    <a:gd name="T69" fmla="*/ 0 h 238"/>
                    <a:gd name="T70" fmla="*/ 1 w 114"/>
                    <a:gd name="T71" fmla="*/ 0 h 238"/>
                    <a:gd name="T72" fmla="*/ 1 w 114"/>
                    <a:gd name="T73" fmla="*/ 0 h 238"/>
                    <a:gd name="T74" fmla="*/ 1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20" name="Freeform 1071"/>
                <p:cNvSpPr>
                  <a:spLocks/>
                </p:cNvSpPr>
                <p:nvPr/>
              </p:nvSpPr>
              <p:spPr bwMode="auto">
                <a:xfrm>
                  <a:off x="5330" y="2639"/>
                  <a:ext cx="87" cy="73"/>
                </a:xfrm>
                <a:custGeom>
                  <a:avLst/>
                  <a:gdLst>
                    <a:gd name="T0" fmla="*/ 3 w 246"/>
                    <a:gd name="T1" fmla="*/ 0 h 310"/>
                    <a:gd name="T2" fmla="*/ 4 w 246"/>
                    <a:gd name="T3" fmla="*/ 0 h 310"/>
                    <a:gd name="T4" fmla="*/ 4 w 246"/>
                    <a:gd name="T5" fmla="*/ 0 h 310"/>
                    <a:gd name="T6" fmla="*/ 4 w 246"/>
                    <a:gd name="T7" fmla="*/ 0 h 310"/>
                    <a:gd name="T8" fmla="*/ 3 w 246"/>
                    <a:gd name="T9" fmla="*/ 1 h 310"/>
                    <a:gd name="T10" fmla="*/ 3 w 246"/>
                    <a:gd name="T11" fmla="*/ 1 h 310"/>
                    <a:gd name="T12" fmla="*/ 2 w 246"/>
                    <a:gd name="T13" fmla="*/ 1 h 310"/>
                    <a:gd name="T14" fmla="*/ 2 w 246"/>
                    <a:gd name="T15" fmla="*/ 1 h 310"/>
                    <a:gd name="T16" fmla="*/ 2 w 246"/>
                    <a:gd name="T17" fmla="*/ 1 h 310"/>
                    <a:gd name="T18" fmla="*/ 2 w 246"/>
                    <a:gd name="T19" fmla="*/ 1 h 310"/>
                    <a:gd name="T20" fmla="*/ 2 w 246"/>
                    <a:gd name="T21" fmla="*/ 1 h 310"/>
                    <a:gd name="T22" fmla="*/ 2 w 246"/>
                    <a:gd name="T23" fmla="*/ 1 h 310"/>
                    <a:gd name="T24" fmla="*/ 2 w 246"/>
                    <a:gd name="T25" fmla="*/ 1 h 310"/>
                    <a:gd name="T26" fmla="*/ 2 w 246"/>
                    <a:gd name="T27" fmla="*/ 1 h 310"/>
                    <a:gd name="T28" fmla="*/ 2 w 246"/>
                    <a:gd name="T29" fmla="*/ 1 h 310"/>
                    <a:gd name="T30" fmla="*/ 3 w 246"/>
                    <a:gd name="T31" fmla="*/ 1 h 310"/>
                    <a:gd name="T32" fmla="*/ 3 w 246"/>
                    <a:gd name="T33" fmla="*/ 1 h 310"/>
                    <a:gd name="T34" fmla="*/ 4 w 246"/>
                    <a:gd name="T35" fmla="*/ 1 h 310"/>
                    <a:gd name="T36" fmla="*/ 4 w 246"/>
                    <a:gd name="T37" fmla="*/ 0 h 310"/>
                    <a:gd name="T38" fmla="*/ 4 w 246"/>
                    <a:gd name="T39" fmla="*/ 0 h 310"/>
                    <a:gd name="T40" fmla="*/ 4 w 246"/>
                    <a:gd name="T41" fmla="*/ 0 h 310"/>
                    <a:gd name="T42" fmla="*/ 3 w 246"/>
                    <a:gd name="T43" fmla="*/ 0 h 310"/>
                    <a:gd name="T44" fmla="*/ 3 w 246"/>
                    <a:gd name="T45" fmla="*/ 0 h 310"/>
                    <a:gd name="T46" fmla="*/ 2 w 246"/>
                    <a:gd name="T47" fmla="*/ 0 h 310"/>
                    <a:gd name="T48" fmla="*/ 2 w 246"/>
                    <a:gd name="T49" fmla="*/ 0 h 310"/>
                    <a:gd name="T50" fmla="*/ 1 w 246"/>
                    <a:gd name="T51" fmla="*/ 0 h 310"/>
                    <a:gd name="T52" fmla="*/ 1 w 246"/>
                    <a:gd name="T53" fmla="*/ 0 h 310"/>
                    <a:gd name="T54" fmla="*/ 1 w 246"/>
                    <a:gd name="T55" fmla="*/ 0 h 310"/>
                    <a:gd name="T56" fmla="*/ 0 w 246"/>
                    <a:gd name="T57" fmla="*/ 0 h 310"/>
                    <a:gd name="T58" fmla="*/ 0 w 246"/>
                    <a:gd name="T59" fmla="*/ 0 h 310"/>
                    <a:gd name="T60" fmla="*/ 0 w 246"/>
                    <a:gd name="T61" fmla="*/ 0 h 310"/>
                    <a:gd name="T62" fmla="*/ 0 w 246"/>
                    <a:gd name="T63" fmla="*/ 0 h 310"/>
                    <a:gd name="T64" fmla="*/ 1 w 246"/>
                    <a:gd name="T65" fmla="*/ 0 h 310"/>
                    <a:gd name="T66" fmla="*/ 1 w 246"/>
                    <a:gd name="T67" fmla="*/ 0 h 310"/>
                    <a:gd name="T68" fmla="*/ 2 w 246"/>
                    <a:gd name="T69" fmla="*/ 0 h 310"/>
                    <a:gd name="T70" fmla="*/ 2 w 246"/>
                    <a:gd name="T71" fmla="*/ 0 h 310"/>
                    <a:gd name="T72" fmla="*/ 2 w 246"/>
                    <a:gd name="T73" fmla="*/ 0 h 310"/>
                    <a:gd name="T74" fmla="*/ 3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21" name="Freeform 1072"/>
                <p:cNvSpPr>
                  <a:spLocks/>
                </p:cNvSpPr>
                <p:nvPr/>
              </p:nvSpPr>
              <p:spPr bwMode="auto">
                <a:xfrm>
                  <a:off x="5115" y="2660"/>
                  <a:ext cx="69" cy="55"/>
                </a:xfrm>
                <a:custGeom>
                  <a:avLst/>
                  <a:gdLst>
                    <a:gd name="T0" fmla="*/ 1 w 198"/>
                    <a:gd name="T1" fmla="*/ 0 h 236"/>
                    <a:gd name="T2" fmla="*/ 1 w 198"/>
                    <a:gd name="T3" fmla="*/ 0 h 236"/>
                    <a:gd name="T4" fmla="*/ 1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1 h 236"/>
                    <a:gd name="T24" fmla="*/ 1 w 198"/>
                    <a:gd name="T25" fmla="*/ 1 h 236"/>
                    <a:gd name="T26" fmla="*/ 1 w 198"/>
                    <a:gd name="T27" fmla="*/ 1 h 236"/>
                    <a:gd name="T28" fmla="*/ 1 w 198"/>
                    <a:gd name="T29" fmla="*/ 1 h 236"/>
                    <a:gd name="T30" fmla="*/ 2 w 198"/>
                    <a:gd name="T31" fmla="*/ 1 h 236"/>
                    <a:gd name="T32" fmla="*/ 2 w 198"/>
                    <a:gd name="T33" fmla="*/ 1 h 236"/>
                    <a:gd name="T34" fmla="*/ 2 w 198"/>
                    <a:gd name="T35" fmla="*/ 1 h 236"/>
                    <a:gd name="T36" fmla="*/ 2 w 198"/>
                    <a:gd name="T37" fmla="*/ 1 h 236"/>
                    <a:gd name="T38" fmla="*/ 2 w 198"/>
                    <a:gd name="T39" fmla="*/ 1 h 236"/>
                    <a:gd name="T40" fmla="*/ 2 w 198"/>
                    <a:gd name="T41" fmla="*/ 1 h 236"/>
                    <a:gd name="T42" fmla="*/ 2 w 198"/>
                    <a:gd name="T43" fmla="*/ 1 h 236"/>
                    <a:gd name="T44" fmla="*/ 2 w 198"/>
                    <a:gd name="T45" fmla="*/ 1 h 236"/>
                    <a:gd name="T46" fmla="*/ 2 w 198"/>
                    <a:gd name="T47" fmla="*/ 1 h 236"/>
                    <a:gd name="T48" fmla="*/ 2 w 198"/>
                    <a:gd name="T49" fmla="*/ 1 h 236"/>
                    <a:gd name="T50" fmla="*/ 2 w 198"/>
                    <a:gd name="T51" fmla="*/ 1 h 236"/>
                    <a:gd name="T52" fmla="*/ 2 w 198"/>
                    <a:gd name="T53" fmla="*/ 1 h 236"/>
                    <a:gd name="T54" fmla="*/ 2 w 198"/>
                    <a:gd name="T55" fmla="*/ 1 h 236"/>
                    <a:gd name="T56" fmla="*/ 2 w 198"/>
                    <a:gd name="T57" fmla="*/ 1 h 236"/>
                    <a:gd name="T58" fmla="*/ 1 w 198"/>
                    <a:gd name="T59" fmla="*/ 1 h 236"/>
                    <a:gd name="T60" fmla="*/ 1 w 198"/>
                    <a:gd name="T61" fmla="*/ 1 h 236"/>
                    <a:gd name="T62" fmla="*/ 1 w 198"/>
                    <a:gd name="T63" fmla="*/ 1 h 236"/>
                    <a:gd name="T64" fmla="*/ 1 w 198"/>
                    <a:gd name="T65" fmla="*/ 1 h 236"/>
                    <a:gd name="T66" fmla="*/ 1 w 198"/>
                    <a:gd name="T67" fmla="*/ 1 h 236"/>
                    <a:gd name="T68" fmla="*/ 1 w 198"/>
                    <a:gd name="T69" fmla="*/ 1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1 w 198"/>
                    <a:gd name="T83" fmla="*/ 0 h 236"/>
                    <a:gd name="T84" fmla="*/ 1 w 198"/>
                    <a:gd name="T85" fmla="*/ 0 h 236"/>
                    <a:gd name="T86" fmla="*/ 1 w 198"/>
                    <a:gd name="T87" fmla="*/ 0 h 236"/>
                    <a:gd name="T88" fmla="*/ 1 w 198"/>
                    <a:gd name="T89" fmla="*/ 0 h 236"/>
                    <a:gd name="T90" fmla="*/ 1 w 198"/>
                    <a:gd name="T91" fmla="*/ 0 h 236"/>
                    <a:gd name="T92" fmla="*/ 2 w 198"/>
                    <a:gd name="T93" fmla="*/ 0 h 236"/>
                    <a:gd name="T94" fmla="*/ 2 w 198"/>
                    <a:gd name="T95" fmla="*/ 0 h 236"/>
                    <a:gd name="T96" fmla="*/ 2 w 198"/>
                    <a:gd name="T97" fmla="*/ 0 h 236"/>
                    <a:gd name="T98" fmla="*/ 2 w 198"/>
                    <a:gd name="T99" fmla="*/ 0 h 236"/>
                    <a:gd name="T100" fmla="*/ 2 w 198"/>
                    <a:gd name="T101" fmla="*/ 0 h 236"/>
                    <a:gd name="T102" fmla="*/ 3 w 198"/>
                    <a:gd name="T103" fmla="*/ 0 h 236"/>
                    <a:gd name="T104" fmla="*/ 3 w 198"/>
                    <a:gd name="T105" fmla="*/ 0 h 236"/>
                    <a:gd name="T106" fmla="*/ 3 w 198"/>
                    <a:gd name="T107" fmla="*/ 0 h 236"/>
                    <a:gd name="T108" fmla="*/ 3 w 198"/>
                    <a:gd name="T109" fmla="*/ 0 h 236"/>
                    <a:gd name="T110" fmla="*/ 2 w 198"/>
                    <a:gd name="T111" fmla="*/ 0 h 236"/>
                    <a:gd name="T112" fmla="*/ 2 w 198"/>
                    <a:gd name="T113" fmla="*/ 0 h 236"/>
                    <a:gd name="T114" fmla="*/ 2 w 198"/>
                    <a:gd name="T115" fmla="*/ 0 h 236"/>
                    <a:gd name="T116" fmla="*/ 2 w 198"/>
                    <a:gd name="T117" fmla="*/ 0 h 236"/>
                    <a:gd name="T118" fmla="*/ 1 w 198"/>
                    <a:gd name="T119" fmla="*/ 0 h 236"/>
                    <a:gd name="T120" fmla="*/ 1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18722" name="Freeform 1073"/>
                <p:cNvSpPr>
                  <a:spLocks/>
                </p:cNvSpPr>
                <p:nvPr/>
              </p:nvSpPr>
              <p:spPr bwMode="auto">
                <a:xfrm>
                  <a:off x="5233" y="2660"/>
                  <a:ext cx="47" cy="42"/>
                </a:xfrm>
                <a:custGeom>
                  <a:avLst/>
                  <a:gdLst>
                    <a:gd name="T0" fmla="*/ 2 w 128"/>
                    <a:gd name="T1" fmla="*/ 0 h 183"/>
                    <a:gd name="T2" fmla="*/ 2 w 128"/>
                    <a:gd name="T3" fmla="*/ 0 h 183"/>
                    <a:gd name="T4" fmla="*/ 2 w 128"/>
                    <a:gd name="T5" fmla="*/ 0 h 183"/>
                    <a:gd name="T6" fmla="*/ 2 w 128"/>
                    <a:gd name="T7" fmla="*/ 0 h 183"/>
                    <a:gd name="T8" fmla="*/ 1 w 128"/>
                    <a:gd name="T9" fmla="*/ 0 h 183"/>
                    <a:gd name="T10" fmla="*/ 1 w 128"/>
                    <a:gd name="T11" fmla="*/ 0 h 183"/>
                    <a:gd name="T12" fmla="*/ 1 w 128"/>
                    <a:gd name="T13" fmla="*/ 0 h 183"/>
                    <a:gd name="T14" fmla="*/ 1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1 w 128"/>
                    <a:gd name="T31" fmla="*/ 0 h 183"/>
                    <a:gd name="T32" fmla="*/ 1 w 128"/>
                    <a:gd name="T33" fmla="*/ 0 h 183"/>
                    <a:gd name="T34" fmla="*/ 1 w 128"/>
                    <a:gd name="T35" fmla="*/ 0 h 183"/>
                    <a:gd name="T36" fmla="*/ 1 w 128"/>
                    <a:gd name="T37" fmla="*/ 0 h 183"/>
                    <a:gd name="T38" fmla="*/ 1 w 128"/>
                    <a:gd name="T39" fmla="*/ 0 h 183"/>
                    <a:gd name="T40" fmla="*/ 2 w 128"/>
                    <a:gd name="T41" fmla="*/ 0 h 183"/>
                    <a:gd name="T42" fmla="*/ 2 w 128"/>
                    <a:gd name="T43" fmla="*/ 0 h 183"/>
                    <a:gd name="T44" fmla="*/ 2 w 128"/>
                    <a:gd name="T45" fmla="*/ 0 h 183"/>
                    <a:gd name="T46" fmla="*/ 2 w 128"/>
                    <a:gd name="T47" fmla="*/ 0 h 183"/>
                    <a:gd name="T48" fmla="*/ 2 w 128"/>
                    <a:gd name="T49" fmla="*/ 0 h 183"/>
                    <a:gd name="T50" fmla="*/ 2 w 128"/>
                    <a:gd name="T51" fmla="*/ 0 h 183"/>
                    <a:gd name="T52" fmla="*/ 2 w 128"/>
                    <a:gd name="T53" fmla="*/ 0 h 183"/>
                    <a:gd name="T54" fmla="*/ 1 w 128"/>
                    <a:gd name="T55" fmla="*/ 0 h 183"/>
                    <a:gd name="T56" fmla="*/ 1 w 128"/>
                    <a:gd name="T57" fmla="*/ 0 h 183"/>
                    <a:gd name="T58" fmla="*/ 1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1 w 128"/>
                    <a:gd name="T71" fmla="*/ 0 h 183"/>
                    <a:gd name="T72" fmla="*/ 1 w 128"/>
                    <a:gd name="T73" fmla="*/ 0 h 183"/>
                    <a:gd name="T74" fmla="*/ 1 w 128"/>
                    <a:gd name="T75" fmla="*/ 0 h 183"/>
                    <a:gd name="T76" fmla="*/ 1 w 128"/>
                    <a:gd name="T77" fmla="*/ 0 h 183"/>
                    <a:gd name="T78" fmla="*/ 2 w 128"/>
                    <a:gd name="T79" fmla="*/ 0 h 183"/>
                    <a:gd name="T80" fmla="*/ 2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18723" name="Freeform 1074"/>
                <p:cNvSpPr>
                  <a:spLocks/>
                </p:cNvSpPr>
                <p:nvPr/>
              </p:nvSpPr>
              <p:spPr bwMode="auto">
                <a:xfrm>
                  <a:off x="5070" y="2650"/>
                  <a:ext cx="112" cy="88"/>
                </a:xfrm>
                <a:custGeom>
                  <a:avLst/>
                  <a:gdLst>
                    <a:gd name="T0" fmla="*/ 1 w 323"/>
                    <a:gd name="T1" fmla="*/ 0 h 379"/>
                    <a:gd name="T2" fmla="*/ 1 w 323"/>
                    <a:gd name="T3" fmla="*/ 0 h 379"/>
                    <a:gd name="T4" fmla="*/ 0 w 323"/>
                    <a:gd name="T5" fmla="*/ 0 h 379"/>
                    <a:gd name="T6" fmla="*/ 0 w 323"/>
                    <a:gd name="T7" fmla="*/ 1 h 379"/>
                    <a:gd name="T8" fmla="*/ 0 w 323"/>
                    <a:gd name="T9" fmla="*/ 1 h 379"/>
                    <a:gd name="T10" fmla="*/ 0 w 323"/>
                    <a:gd name="T11" fmla="*/ 1 h 379"/>
                    <a:gd name="T12" fmla="*/ 0 w 323"/>
                    <a:gd name="T13" fmla="*/ 1 h 379"/>
                    <a:gd name="T14" fmla="*/ 0 w 323"/>
                    <a:gd name="T15" fmla="*/ 1 h 379"/>
                    <a:gd name="T16" fmla="*/ 1 w 323"/>
                    <a:gd name="T17" fmla="*/ 1 h 379"/>
                    <a:gd name="T18" fmla="*/ 1 w 323"/>
                    <a:gd name="T19" fmla="*/ 1 h 379"/>
                    <a:gd name="T20" fmla="*/ 2 w 323"/>
                    <a:gd name="T21" fmla="*/ 1 h 379"/>
                    <a:gd name="T22" fmla="*/ 2 w 323"/>
                    <a:gd name="T23" fmla="*/ 1 h 379"/>
                    <a:gd name="T24" fmla="*/ 3 w 323"/>
                    <a:gd name="T25" fmla="*/ 1 h 379"/>
                    <a:gd name="T26" fmla="*/ 3 w 323"/>
                    <a:gd name="T27" fmla="*/ 1 h 379"/>
                    <a:gd name="T28" fmla="*/ 4 w 323"/>
                    <a:gd name="T29" fmla="*/ 1 h 379"/>
                    <a:gd name="T30" fmla="*/ 4 w 323"/>
                    <a:gd name="T31" fmla="*/ 1 h 379"/>
                    <a:gd name="T32" fmla="*/ 5 w 323"/>
                    <a:gd name="T33" fmla="*/ 1 h 379"/>
                    <a:gd name="T34" fmla="*/ 5 w 323"/>
                    <a:gd name="T35" fmla="*/ 1 h 379"/>
                    <a:gd name="T36" fmla="*/ 5 w 323"/>
                    <a:gd name="T37" fmla="*/ 1 h 379"/>
                    <a:gd name="T38" fmla="*/ 5 w 323"/>
                    <a:gd name="T39" fmla="*/ 1 h 379"/>
                    <a:gd name="T40" fmla="*/ 4 w 323"/>
                    <a:gd name="T41" fmla="*/ 1 h 379"/>
                    <a:gd name="T42" fmla="*/ 4 w 323"/>
                    <a:gd name="T43" fmla="*/ 1 h 379"/>
                    <a:gd name="T44" fmla="*/ 3 w 323"/>
                    <a:gd name="T45" fmla="*/ 1 h 379"/>
                    <a:gd name="T46" fmla="*/ 3 w 323"/>
                    <a:gd name="T47" fmla="*/ 1 h 379"/>
                    <a:gd name="T48" fmla="*/ 2 w 323"/>
                    <a:gd name="T49" fmla="*/ 1 h 379"/>
                    <a:gd name="T50" fmla="*/ 2 w 323"/>
                    <a:gd name="T51" fmla="*/ 1 h 379"/>
                    <a:gd name="T52" fmla="*/ 2 w 323"/>
                    <a:gd name="T53" fmla="*/ 1 h 379"/>
                    <a:gd name="T54" fmla="*/ 1 w 323"/>
                    <a:gd name="T55" fmla="*/ 1 h 379"/>
                    <a:gd name="T56" fmla="*/ 1 w 323"/>
                    <a:gd name="T57" fmla="*/ 1 h 379"/>
                    <a:gd name="T58" fmla="*/ 0 w 323"/>
                    <a:gd name="T59" fmla="*/ 1 h 379"/>
                    <a:gd name="T60" fmla="*/ 0 w 323"/>
                    <a:gd name="T61" fmla="*/ 1 h 379"/>
                    <a:gd name="T62" fmla="*/ 1 w 323"/>
                    <a:gd name="T63" fmla="*/ 1 h 379"/>
                    <a:gd name="T64" fmla="*/ 1 w 323"/>
                    <a:gd name="T65" fmla="*/ 0 h 379"/>
                    <a:gd name="T66" fmla="*/ 1 w 323"/>
                    <a:gd name="T67" fmla="*/ 0 h 379"/>
                    <a:gd name="T68" fmla="*/ 1 w 323"/>
                    <a:gd name="T69" fmla="*/ 0 h 379"/>
                    <a:gd name="T70" fmla="*/ 2 w 323"/>
                    <a:gd name="T71" fmla="*/ 0 h 379"/>
                    <a:gd name="T72" fmla="*/ 2 w 323"/>
                    <a:gd name="T73" fmla="*/ 0 h 379"/>
                    <a:gd name="T74" fmla="*/ 3 w 323"/>
                    <a:gd name="T75" fmla="*/ 0 h 379"/>
                    <a:gd name="T76" fmla="*/ 3 w 323"/>
                    <a:gd name="T77" fmla="*/ 0 h 379"/>
                    <a:gd name="T78" fmla="*/ 4 w 323"/>
                    <a:gd name="T79" fmla="*/ 0 h 379"/>
                    <a:gd name="T80" fmla="*/ 4 w 323"/>
                    <a:gd name="T81" fmla="*/ 0 h 379"/>
                    <a:gd name="T82" fmla="*/ 3 w 323"/>
                    <a:gd name="T83" fmla="*/ 0 h 379"/>
                    <a:gd name="T84" fmla="*/ 3 w 323"/>
                    <a:gd name="T85" fmla="*/ 0 h 379"/>
                    <a:gd name="T86" fmla="*/ 2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18724" name="Freeform 1075"/>
                <p:cNvSpPr>
                  <a:spLocks/>
                </p:cNvSpPr>
                <p:nvPr/>
              </p:nvSpPr>
              <p:spPr bwMode="auto">
                <a:xfrm>
                  <a:off x="5229" y="2647"/>
                  <a:ext cx="99" cy="59"/>
                </a:xfrm>
                <a:custGeom>
                  <a:avLst/>
                  <a:gdLst>
                    <a:gd name="T0" fmla="*/ 4 w 282"/>
                    <a:gd name="T1" fmla="*/ 0 h 253"/>
                    <a:gd name="T2" fmla="*/ 4 w 282"/>
                    <a:gd name="T3" fmla="*/ 0 h 253"/>
                    <a:gd name="T4" fmla="*/ 4 w 282"/>
                    <a:gd name="T5" fmla="*/ 0 h 253"/>
                    <a:gd name="T6" fmla="*/ 4 w 282"/>
                    <a:gd name="T7" fmla="*/ 0 h 253"/>
                    <a:gd name="T8" fmla="*/ 4 w 282"/>
                    <a:gd name="T9" fmla="*/ 0 h 253"/>
                    <a:gd name="T10" fmla="*/ 4 w 282"/>
                    <a:gd name="T11" fmla="*/ 0 h 253"/>
                    <a:gd name="T12" fmla="*/ 4 w 282"/>
                    <a:gd name="T13" fmla="*/ 0 h 253"/>
                    <a:gd name="T14" fmla="*/ 4 w 282"/>
                    <a:gd name="T15" fmla="*/ 0 h 253"/>
                    <a:gd name="T16" fmla="*/ 4 w 282"/>
                    <a:gd name="T17" fmla="*/ 0 h 253"/>
                    <a:gd name="T18" fmla="*/ 4 w 282"/>
                    <a:gd name="T19" fmla="*/ 1 h 253"/>
                    <a:gd name="T20" fmla="*/ 3 w 282"/>
                    <a:gd name="T21" fmla="*/ 1 h 253"/>
                    <a:gd name="T22" fmla="*/ 3 w 282"/>
                    <a:gd name="T23" fmla="*/ 1 h 253"/>
                    <a:gd name="T24" fmla="*/ 3 w 282"/>
                    <a:gd name="T25" fmla="*/ 1 h 253"/>
                    <a:gd name="T26" fmla="*/ 3 w 282"/>
                    <a:gd name="T27" fmla="*/ 1 h 253"/>
                    <a:gd name="T28" fmla="*/ 3 w 282"/>
                    <a:gd name="T29" fmla="*/ 1 h 253"/>
                    <a:gd name="T30" fmla="*/ 3 w 282"/>
                    <a:gd name="T31" fmla="*/ 1 h 253"/>
                    <a:gd name="T32" fmla="*/ 3 w 282"/>
                    <a:gd name="T33" fmla="*/ 1 h 253"/>
                    <a:gd name="T34" fmla="*/ 3 w 282"/>
                    <a:gd name="T35" fmla="*/ 1 h 253"/>
                    <a:gd name="T36" fmla="*/ 3 w 282"/>
                    <a:gd name="T37" fmla="*/ 1 h 253"/>
                    <a:gd name="T38" fmla="*/ 3 w 282"/>
                    <a:gd name="T39" fmla="*/ 1 h 253"/>
                    <a:gd name="T40" fmla="*/ 3 w 282"/>
                    <a:gd name="T41" fmla="*/ 1 h 253"/>
                    <a:gd name="T42" fmla="*/ 4 w 282"/>
                    <a:gd name="T43" fmla="*/ 1 h 253"/>
                    <a:gd name="T44" fmla="*/ 4 w 282"/>
                    <a:gd name="T45" fmla="*/ 1 h 253"/>
                    <a:gd name="T46" fmla="*/ 4 w 282"/>
                    <a:gd name="T47" fmla="*/ 0 h 253"/>
                    <a:gd name="T48" fmla="*/ 4 w 282"/>
                    <a:gd name="T49" fmla="*/ 0 h 253"/>
                    <a:gd name="T50" fmla="*/ 4 w 282"/>
                    <a:gd name="T51" fmla="*/ 0 h 253"/>
                    <a:gd name="T52" fmla="*/ 4 w 282"/>
                    <a:gd name="T53" fmla="*/ 0 h 253"/>
                    <a:gd name="T54" fmla="*/ 4 w 282"/>
                    <a:gd name="T55" fmla="*/ 0 h 253"/>
                    <a:gd name="T56" fmla="*/ 4 w 282"/>
                    <a:gd name="T57" fmla="*/ 0 h 253"/>
                    <a:gd name="T58" fmla="*/ 4 w 282"/>
                    <a:gd name="T59" fmla="*/ 0 h 253"/>
                    <a:gd name="T60" fmla="*/ 3 w 282"/>
                    <a:gd name="T61" fmla="*/ 0 h 253"/>
                    <a:gd name="T62" fmla="*/ 3 w 282"/>
                    <a:gd name="T63" fmla="*/ 0 h 253"/>
                    <a:gd name="T64" fmla="*/ 3 w 282"/>
                    <a:gd name="T65" fmla="*/ 0 h 253"/>
                    <a:gd name="T66" fmla="*/ 2 w 282"/>
                    <a:gd name="T67" fmla="*/ 0 h 253"/>
                    <a:gd name="T68" fmla="*/ 2 w 282"/>
                    <a:gd name="T69" fmla="*/ 0 h 253"/>
                    <a:gd name="T70" fmla="*/ 2 w 282"/>
                    <a:gd name="T71" fmla="*/ 0 h 253"/>
                    <a:gd name="T72" fmla="*/ 1 w 282"/>
                    <a:gd name="T73" fmla="*/ 0 h 253"/>
                    <a:gd name="T74" fmla="*/ 1 w 282"/>
                    <a:gd name="T75" fmla="*/ 0 h 253"/>
                    <a:gd name="T76" fmla="*/ 1 w 282"/>
                    <a:gd name="T77" fmla="*/ 0 h 253"/>
                    <a:gd name="T78" fmla="*/ 1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1 w 282"/>
                    <a:gd name="T95" fmla="*/ 0 h 253"/>
                    <a:gd name="T96" fmla="*/ 1 w 282"/>
                    <a:gd name="T97" fmla="*/ 0 h 253"/>
                    <a:gd name="T98" fmla="*/ 1 w 282"/>
                    <a:gd name="T99" fmla="*/ 0 h 253"/>
                    <a:gd name="T100" fmla="*/ 1 w 282"/>
                    <a:gd name="T101" fmla="*/ 0 h 253"/>
                    <a:gd name="T102" fmla="*/ 1 w 282"/>
                    <a:gd name="T103" fmla="*/ 0 h 253"/>
                    <a:gd name="T104" fmla="*/ 2 w 282"/>
                    <a:gd name="T105" fmla="*/ 0 h 253"/>
                    <a:gd name="T106" fmla="*/ 2 w 282"/>
                    <a:gd name="T107" fmla="*/ 0 h 253"/>
                    <a:gd name="T108" fmla="*/ 2 w 282"/>
                    <a:gd name="T109" fmla="*/ 0 h 253"/>
                    <a:gd name="T110" fmla="*/ 2 w 282"/>
                    <a:gd name="T111" fmla="*/ 0 h 253"/>
                    <a:gd name="T112" fmla="*/ 3 w 282"/>
                    <a:gd name="T113" fmla="*/ 0 h 253"/>
                    <a:gd name="T114" fmla="*/ 3 w 282"/>
                    <a:gd name="T115" fmla="*/ 0 h 253"/>
                    <a:gd name="T116" fmla="*/ 3 w 282"/>
                    <a:gd name="T117" fmla="*/ 0 h 253"/>
                    <a:gd name="T118" fmla="*/ 3 w 282"/>
                    <a:gd name="T119" fmla="*/ 0 h 253"/>
                    <a:gd name="T120" fmla="*/ 4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18725" name="Freeform 1076"/>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1 w 115"/>
                    <a:gd name="T11" fmla="*/ 1 h 236"/>
                    <a:gd name="T12" fmla="*/ 1 w 115"/>
                    <a:gd name="T13" fmla="*/ 1 h 236"/>
                    <a:gd name="T14" fmla="*/ 1 w 115"/>
                    <a:gd name="T15" fmla="*/ 1 h 236"/>
                    <a:gd name="T16" fmla="*/ 1 w 115"/>
                    <a:gd name="T17" fmla="*/ 1 h 236"/>
                    <a:gd name="T18" fmla="*/ 1 w 115"/>
                    <a:gd name="T19" fmla="*/ 1 h 236"/>
                    <a:gd name="T20" fmla="*/ 2 w 115"/>
                    <a:gd name="T21" fmla="*/ 1 h 236"/>
                    <a:gd name="T22" fmla="*/ 2 w 115"/>
                    <a:gd name="T23" fmla="*/ 1 h 236"/>
                    <a:gd name="T24" fmla="*/ 2 w 115"/>
                    <a:gd name="T25" fmla="*/ 1 h 236"/>
                    <a:gd name="T26" fmla="*/ 2 w 115"/>
                    <a:gd name="T27" fmla="*/ 1 h 236"/>
                    <a:gd name="T28" fmla="*/ 2 w 115"/>
                    <a:gd name="T29" fmla="*/ 1 h 236"/>
                    <a:gd name="T30" fmla="*/ 2 w 115"/>
                    <a:gd name="T31" fmla="*/ 1 h 236"/>
                    <a:gd name="T32" fmla="*/ 1 w 115"/>
                    <a:gd name="T33" fmla="*/ 1 h 236"/>
                    <a:gd name="T34" fmla="*/ 1 w 115"/>
                    <a:gd name="T35" fmla="*/ 1 h 236"/>
                    <a:gd name="T36" fmla="*/ 1 w 115"/>
                    <a:gd name="T37" fmla="*/ 0 h 236"/>
                    <a:gd name="T38" fmla="*/ 1 w 115"/>
                    <a:gd name="T39" fmla="*/ 0 h 236"/>
                    <a:gd name="T40" fmla="*/ 1 w 115"/>
                    <a:gd name="T41" fmla="*/ 0 h 236"/>
                    <a:gd name="T42" fmla="*/ 0 w 115"/>
                    <a:gd name="T43" fmla="*/ 0 h 236"/>
                    <a:gd name="T44" fmla="*/ 0 w 115"/>
                    <a:gd name="T45" fmla="*/ 0 h 236"/>
                    <a:gd name="T46" fmla="*/ 0 w 115"/>
                    <a:gd name="T47" fmla="*/ 0 h 236"/>
                    <a:gd name="T48" fmla="*/ 0 w 115"/>
                    <a:gd name="T49" fmla="*/ 0 h 236"/>
                    <a:gd name="T50" fmla="*/ 1 w 115"/>
                    <a:gd name="T51" fmla="*/ 0 h 236"/>
                    <a:gd name="T52" fmla="*/ 1 w 115"/>
                    <a:gd name="T53" fmla="*/ 0 h 236"/>
                    <a:gd name="T54" fmla="*/ 1 w 115"/>
                    <a:gd name="T55" fmla="*/ 0 h 236"/>
                    <a:gd name="T56" fmla="*/ 1 w 115"/>
                    <a:gd name="T57" fmla="*/ 0 h 236"/>
                    <a:gd name="T58" fmla="*/ 1 w 115"/>
                    <a:gd name="T59" fmla="*/ 0 h 236"/>
                    <a:gd name="T60" fmla="*/ 2 w 115"/>
                    <a:gd name="T61" fmla="*/ 0 h 236"/>
                    <a:gd name="T62" fmla="*/ 2 w 115"/>
                    <a:gd name="T63" fmla="*/ 0 h 236"/>
                    <a:gd name="T64" fmla="*/ 2 w 115"/>
                    <a:gd name="T65" fmla="*/ 0 h 236"/>
                    <a:gd name="T66" fmla="*/ 1 w 115"/>
                    <a:gd name="T67" fmla="*/ 0 h 236"/>
                    <a:gd name="T68" fmla="*/ 1 w 115"/>
                    <a:gd name="T69" fmla="*/ 0 h 236"/>
                    <a:gd name="T70" fmla="*/ 1 w 115"/>
                    <a:gd name="T71" fmla="*/ 0 h 236"/>
                    <a:gd name="T72" fmla="*/ 1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18726" name="Freeform 1077"/>
                <p:cNvSpPr>
                  <a:spLocks/>
                </p:cNvSpPr>
                <p:nvPr/>
              </p:nvSpPr>
              <p:spPr bwMode="auto">
                <a:xfrm>
                  <a:off x="5311" y="2643"/>
                  <a:ext cx="87" cy="73"/>
                </a:xfrm>
                <a:custGeom>
                  <a:avLst/>
                  <a:gdLst>
                    <a:gd name="T0" fmla="*/ 3 w 245"/>
                    <a:gd name="T1" fmla="*/ 0 h 310"/>
                    <a:gd name="T2" fmla="*/ 4 w 245"/>
                    <a:gd name="T3" fmla="*/ 0 h 310"/>
                    <a:gd name="T4" fmla="*/ 4 w 245"/>
                    <a:gd name="T5" fmla="*/ 0 h 310"/>
                    <a:gd name="T6" fmla="*/ 4 w 245"/>
                    <a:gd name="T7" fmla="*/ 0 h 310"/>
                    <a:gd name="T8" fmla="*/ 3 w 245"/>
                    <a:gd name="T9" fmla="*/ 1 h 310"/>
                    <a:gd name="T10" fmla="*/ 3 w 245"/>
                    <a:gd name="T11" fmla="*/ 1 h 310"/>
                    <a:gd name="T12" fmla="*/ 2 w 245"/>
                    <a:gd name="T13" fmla="*/ 1 h 310"/>
                    <a:gd name="T14" fmla="*/ 2 w 245"/>
                    <a:gd name="T15" fmla="*/ 1 h 310"/>
                    <a:gd name="T16" fmla="*/ 2 w 245"/>
                    <a:gd name="T17" fmla="*/ 1 h 310"/>
                    <a:gd name="T18" fmla="*/ 2 w 245"/>
                    <a:gd name="T19" fmla="*/ 1 h 310"/>
                    <a:gd name="T20" fmla="*/ 2 w 245"/>
                    <a:gd name="T21" fmla="*/ 1 h 310"/>
                    <a:gd name="T22" fmla="*/ 2 w 245"/>
                    <a:gd name="T23" fmla="*/ 1 h 310"/>
                    <a:gd name="T24" fmla="*/ 2 w 245"/>
                    <a:gd name="T25" fmla="*/ 1 h 310"/>
                    <a:gd name="T26" fmla="*/ 2 w 245"/>
                    <a:gd name="T27" fmla="*/ 1 h 310"/>
                    <a:gd name="T28" fmla="*/ 2 w 245"/>
                    <a:gd name="T29" fmla="*/ 1 h 310"/>
                    <a:gd name="T30" fmla="*/ 3 w 245"/>
                    <a:gd name="T31" fmla="*/ 1 h 310"/>
                    <a:gd name="T32" fmla="*/ 3 w 245"/>
                    <a:gd name="T33" fmla="*/ 1 h 310"/>
                    <a:gd name="T34" fmla="*/ 4 w 245"/>
                    <a:gd name="T35" fmla="*/ 1 h 310"/>
                    <a:gd name="T36" fmla="*/ 4 w 245"/>
                    <a:gd name="T37" fmla="*/ 0 h 310"/>
                    <a:gd name="T38" fmla="*/ 4 w 245"/>
                    <a:gd name="T39" fmla="*/ 0 h 310"/>
                    <a:gd name="T40" fmla="*/ 4 w 245"/>
                    <a:gd name="T41" fmla="*/ 0 h 310"/>
                    <a:gd name="T42" fmla="*/ 3 w 245"/>
                    <a:gd name="T43" fmla="*/ 0 h 310"/>
                    <a:gd name="T44" fmla="*/ 3 w 245"/>
                    <a:gd name="T45" fmla="*/ 0 h 310"/>
                    <a:gd name="T46" fmla="*/ 2 w 245"/>
                    <a:gd name="T47" fmla="*/ 0 h 310"/>
                    <a:gd name="T48" fmla="*/ 2 w 245"/>
                    <a:gd name="T49" fmla="*/ 0 h 310"/>
                    <a:gd name="T50" fmla="*/ 1 w 245"/>
                    <a:gd name="T51" fmla="*/ 0 h 310"/>
                    <a:gd name="T52" fmla="*/ 1 w 245"/>
                    <a:gd name="T53" fmla="*/ 0 h 310"/>
                    <a:gd name="T54" fmla="*/ 1 w 245"/>
                    <a:gd name="T55" fmla="*/ 0 h 310"/>
                    <a:gd name="T56" fmla="*/ 0 w 245"/>
                    <a:gd name="T57" fmla="*/ 0 h 310"/>
                    <a:gd name="T58" fmla="*/ 0 w 245"/>
                    <a:gd name="T59" fmla="*/ 0 h 310"/>
                    <a:gd name="T60" fmla="*/ 0 w 245"/>
                    <a:gd name="T61" fmla="*/ 0 h 310"/>
                    <a:gd name="T62" fmla="*/ 1 w 245"/>
                    <a:gd name="T63" fmla="*/ 0 h 310"/>
                    <a:gd name="T64" fmla="*/ 1 w 245"/>
                    <a:gd name="T65" fmla="*/ 0 h 310"/>
                    <a:gd name="T66" fmla="*/ 1 w 245"/>
                    <a:gd name="T67" fmla="*/ 0 h 310"/>
                    <a:gd name="T68" fmla="*/ 2 w 245"/>
                    <a:gd name="T69" fmla="*/ 0 h 310"/>
                    <a:gd name="T70" fmla="*/ 2 w 245"/>
                    <a:gd name="T71" fmla="*/ 0 h 310"/>
                    <a:gd name="T72" fmla="*/ 2 w 245"/>
                    <a:gd name="T73" fmla="*/ 0 h 310"/>
                    <a:gd name="T74" fmla="*/ 3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18714" name="Picture 1078" descr="access_point_stylized_gray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516" name="Group 1079"/>
            <p:cNvGrpSpPr>
              <a:grpSpLocks/>
            </p:cNvGrpSpPr>
            <p:nvPr/>
          </p:nvGrpSpPr>
          <p:grpSpPr bwMode="auto">
            <a:xfrm>
              <a:off x="3552" y="2211"/>
              <a:ext cx="251" cy="226"/>
              <a:chOff x="5072" y="3611"/>
              <a:chExt cx="459" cy="380"/>
            </a:xfrm>
          </p:grpSpPr>
          <p:grpSp>
            <p:nvGrpSpPr>
              <p:cNvPr id="18699" name="Group 1080"/>
              <p:cNvGrpSpPr>
                <a:grpSpLocks/>
              </p:cNvGrpSpPr>
              <p:nvPr/>
            </p:nvGrpSpPr>
            <p:grpSpPr bwMode="auto">
              <a:xfrm>
                <a:off x="5144" y="3611"/>
                <a:ext cx="387" cy="99"/>
                <a:chOff x="5030" y="2639"/>
                <a:chExt cx="387" cy="99"/>
              </a:xfrm>
            </p:grpSpPr>
            <p:sp>
              <p:nvSpPr>
                <p:cNvPr id="18701" name="Freeform 1081"/>
                <p:cNvSpPr>
                  <a:spLocks/>
                </p:cNvSpPr>
                <p:nvPr/>
              </p:nvSpPr>
              <p:spPr bwMode="auto">
                <a:xfrm>
                  <a:off x="5134" y="2657"/>
                  <a:ext cx="69" cy="55"/>
                </a:xfrm>
                <a:custGeom>
                  <a:avLst/>
                  <a:gdLst>
                    <a:gd name="T0" fmla="*/ 1 w 199"/>
                    <a:gd name="T1" fmla="*/ 0 h 232"/>
                    <a:gd name="T2" fmla="*/ 1 w 199"/>
                    <a:gd name="T3" fmla="*/ 0 h 232"/>
                    <a:gd name="T4" fmla="*/ 1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1 h 232"/>
                    <a:gd name="T24" fmla="*/ 1 w 199"/>
                    <a:gd name="T25" fmla="*/ 1 h 232"/>
                    <a:gd name="T26" fmla="*/ 1 w 199"/>
                    <a:gd name="T27" fmla="*/ 1 h 232"/>
                    <a:gd name="T28" fmla="*/ 1 w 199"/>
                    <a:gd name="T29" fmla="*/ 1 h 232"/>
                    <a:gd name="T30" fmla="*/ 2 w 199"/>
                    <a:gd name="T31" fmla="*/ 1 h 232"/>
                    <a:gd name="T32" fmla="*/ 2 w 199"/>
                    <a:gd name="T33" fmla="*/ 1 h 232"/>
                    <a:gd name="T34" fmla="*/ 2 w 199"/>
                    <a:gd name="T35" fmla="*/ 1 h 232"/>
                    <a:gd name="T36" fmla="*/ 2 w 199"/>
                    <a:gd name="T37" fmla="*/ 1 h 232"/>
                    <a:gd name="T38" fmla="*/ 2 w 199"/>
                    <a:gd name="T39" fmla="*/ 1 h 232"/>
                    <a:gd name="T40" fmla="*/ 2 w 199"/>
                    <a:gd name="T41" fmla="*/ 1 h 232"/>
                    <a:gd name="T42" fmla="*/ 2 w 199"/>
                    <a:gd name="T43" fmla="*/ 1 h 232"/>
                    <a:gd name="T44" fmla="*/ 2 w 199"/>
                    <a:gd name="T45" fmla="*/ 1 h 232"/>
                    <a:gd name="T46" fmla="*/ 2 w 199"/>
                    <a:gd name="T47" fmla="*/ 1 h 232"/>
                    <a:gd name="T48" fmla="*/ 2 w 199"/>
                    <a:gd name="T49" fmla="*/ 1 h 232"/>
                    <a:gd name="T50" fmla="*/ 2 w 199"/>
                    <a:gd name="T51" fmla="*/ 1 h 232"/>
                    <a:gd name="T52" fmla="*/ 1 w 199"/>
                    <a:gd name="T53" fmla="*/ 1 h 232"/>
                    <a:gd name="T54" fmla="*/ 1 w 199"/>
                    <a:gd name="T55" fmla="*/ 1 h 232"/>
                    <a:gd name="T56" fmla="*/ 1 w 199"/>
                    <a:gd name="T57" fmla="*/ 1 h 232"/>
                    <a:gd name="T58" fmla="*/ 1 w 199"/>
                    <a:gd name="T59" fmla="*/ 0 h 232"/>
                    <a:gd name="T60" fmla="*/ 1 w 199"/>
                    <a:gd name="T61" fmla="*/ 0 h 232"/>
                    <a:gd name="T62" fmla="*/ 1 w 199"/>
                    <a:gd name="T63" fmla="*/ 0 h 232"/>
                    <a:gd name="T64" fmla="*/ 1 w 199"/>
                    <a:gd name="T65" fmla="*/ 0 h 232"/>
                    <a:gd name="T66" fmla="*/ 1 w 199"/>
                    <a:gd name="T67" fmla="*/ 0 h 232"/>
                    <a:gd name="T68" fmla="*/ 1 w 199"/>
                    <a:gd name="T69" fmla="*/ 0 h 232"/>
                    <a:gd name="T70" fmla="*/ 1 w 199"/>
                    <a:gd name="T71" fmla="*/ 0 h 232"/>
                    <a:gd name="T72" fmla="*/ 1 w 199"/>
                    <a:gd name="T73" fmla="*/ 0 h 232"/>
                    <a:gd name="T74" fmla="*/ 2 w 199"/>
                    <a:gd name="T75" fmla="*/ 0 h 232"/>
                    <a:gd name="T76" fmla="*/ 2 w 199"/>
                    <a:gd name="T77" fmla="*/ 0 h 232"/>
                    <a:gd name="T78" fmla="*/ 2 w 199"/>
                    <a:gd name="T79" fmla="*/ 0 h 232"/>
                    <a:gd name="T80" fmla="*/ 3 w 199"/>
                    <a:gd name="T81" fmla="*/ 0 h 232"/>
                    <a:gd name="T82" fmla="*/ 3 w 199"/>
                    <a:gd name="T83" fmla="*/ 0 h 232"/>
                    <a:gd name="T84" fmla="*/ 2 w 199"/>
                    <a:gd name="T85" fmla="*/ 0 h 232"/>
                    <a:gd name="T86" fmla="*/ 2 w 199"/>
                    <a:gd name="T87" fmla="*/ 0 h 232"/>
                    <a:gd name="T88" fmla="*/ 2 w 199"/>
                    <a:gd name="T89" fmla="*/ 0 h 232"/>
                    <a:gd name="T90" fmla="*/ 2 w 199"/>
                    <a:gd name="T91" fmla="*/ 0 h 232"/>
                    <a:gd name="T92" fmla="*/ 1 w 199"/>
                    <a:gd name="T93" fmla="*/ 0 h 232"/>
                    <a:gd name="T94" fmla="*/ 1 w 199"/>
                    <a:gd name="T95" fmla="*/ 0 h 232"/>
                    <a:gd name="T96" fmla="*/ 1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02" name="Freeform 1082"/>
                <p:cNvSpPr>
                  <a:spLocks/>
                </p:cNvSpPr>
                <p:nvPr/>
              </p:nvSpPr>
              <p:spPr bwMode="auto">
                <a:xfrm>
                  <a:off x="5252" y="2656"/>
                  <a:ext cx="47" cy="42"/>
                </a:xfrm>
                <a:custGeom>
                  <a:avLst/>
                  <a:gdLst>
                    <a:gd name="T0" fmla="*/ 2 w 128"/>
                    <a:gd name="T1" fmla="*/ 0 h 180"/>
                    <a:gd name="T2" fmla="*/ 2 w 128"/>
                    <a:gd name="T3" fmla="*/ 0 h 180"/>
                    <a:gd name="T4" fmla="*/ 2 w 128"/>
                    <a:gd name="T5" fmla="*/ 0 h 180"/>
                    <a:gd name="T6" fmla="*/ 2 w 128"/>
                    <a:gd name="T7" fmla="*/ 0 h 180"/>
                    <a:gd name="T8" fmla="*/ 1 w 128"/>
                    <a:gd name="T9" fmla="*/ 0 h 180"/>
                    <a:gd name="T10" fmla="*/ 1 w 128"/>
                    <a:gd name="T11" fmla="*/ 0 h 180"/>
                    <a:gd name="T12" fmla="*/ 1 w 128"/>
                    <a:gd name="T13" fmla="*/ 0 h 180"/>
                    <a:gd name="T14" fmla="*/ 1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1 w 128"/>
                    <a:gd name="T29" fmla="*/ 0 h 180"/>
                    <a:gd name="T30" fmla="*/ 1 w 128"/>
                    <a:gd name="T31" fmla="*/ 0 h 180"/>
                    <a:gd name="T32" fmla="*/ 1 w 128"/>
                    <a:gd name="T33" fmla="*/ 0 h 180"/>
                    <a:gd name="T34" fmla="*/ 1 w 128"/>
                    <a:gd name="T35" fmla="*/ 0 h 180"/>
                    <a:gd name="T36" fmla="*/ 1 w 128"/>
                    <a:gd name="T37" fmla="*/ 0 h 180"/>
                    <a:gd name="T38" fmla="*/ 2 w 128"/>
                    <a:gd name="T39" fmla="*/ 0 h 180"/>
                    <a:gd name="T40" fmla="*/ 2 w 128"/>
                    <a:gd name="T41" fmla="*/ 0 h 180"/>
                    <a:gd name="T42" fmla="*/ 2 w 128"/>
                    <a:gd name="T43" fmla="*/ 0 h 180"/>
                    <a:gd name="T44" fmla="*/ 2 w 128"/>
                    <a:gd name="T45" fmla="*/ 0 h 180"/>
                    <a:gd name="T46" fmla="*/ 2 w 128"/>
                    <a:gd name="T47" fmla="*/ 0 h 180"/>
                    <a:gd name="T48" fmla="*/ 2 w 128"/>
                    <a:gd name="T49" fmla="*/ 0 h 180"/>
                    <a:gd name="T50" fmla="*/ 2 w 128"/>
                    <a:gd name="T51" fmla="*/ 0 h 180"/>
                    <a:gd name="T52" fmla="*/ 2 w 128"/>
                    <a:gd name="T53" fmla="*/ 0 h 180"/>
                    <a:gd name="T54" fmla="*/ 1 w 128"/>
                    <a:gd name="T55" fmla="*/ 0 h 180"/>
                    <a:gd name="T56" fmla="*/ 1 w 128"/>
                    <a:gd name="T57" fmla="*/ 0 h 180"/>
                    <a:gd name="T58" fmla="*/ 1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1 w 128"/>
                    <a:gd name="T71" fmla="*/ 0 h 180"/>
                    <a:gd name="T72" fmla="*/ 1 w 128"/>
                    <a:gd name="T73" fmla="*/ 0 h 180"/>
                    <a:gd name="T74" fmla="*/ 1 w 128"/>
                    <a:gd name="T75" fmla="*/ 0 h 180"/>
                    <a:gd name="T76" fmla="*/ 1 w 128"/>
                    <a:gd name="T77" fmla="*/ 0 h 180"/>
                    <a:gd name="T78" fmla="*/ 2 w 128"/>
                    <a:gd name="T79" fmla="*/ 0 h 180"/>
                    <a:gd name="T80" fmla="*/ 2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03" name="Freeform 1083"/>
                <p:cNvSpPr>
                  <a:spLocks/>
                </p:cNvSpPr>
                <p:nvPr/>
              </p:nvSpPr>
              <p:spPr bwMode="auto">
                <a:xfrm>
                  <a:off x="5089" y="2646"/>
                  <a:ext cx="114" cy="88"/>
                </a:xfrm>
                <a:custGeom>
                  <a:avLst/>
                  <a:gdLst>
                    <a:gd name="T0" fmla="*/ 1 w 322"/>
                    <a:gd name="T1" fmla="*/ 0 h 378"/>
                    <a:gd name="T2" fmla="*/ 1 w 322"/>
                    <a:gd name="T3" fmla="*/ 0 h 378"/>
                    <a:gd name="T4" fmla="*/ 0 w 322"/>
                    <a:gd name="T5" fmla="*/ 0 h 378"/>
                    <a:gd name="T6" fmla="*/ 0 w 322"/>
                    <a:gd name="T7" fmla="*/ 1 h 378"/>
                    <a:gd name="T8" fmla="*/ 0 w 322"/>
                    <a:gd name="T9" fmla="*/ 1 h 378"/>
                    <a:gd name="T10" fmla="*/ 0 w 322"/>
                    <a:gd name="T11" fmla="*/ 1 h 378"/>
                    <a:gd name="T12" fmla="*/ 0 w 322"/>
                    <a:gd name="T13" fmla="*/ 1 h 378"/>
                    <a:gd name="T14" fmla="*/ 0 w 322"/>
                    <a:gd name="T15" fmla="*/ 1 h 378"/>
                    <a:gd name="T16" fmla="*/ 1 w 322"/>
                    <a:gd name="T17" fmla="*/ 1 h 378"/>
                    <a:gd name="T18" fmla="*/ 1 w 322"/>
                    <a:gd name="T19" fmla="*/ 1 h 378"/>
                    <a:gd name="T20" fmla="*/ 2 w 322"/>
                    <a:gd name="T21" fmla="*/ 1 h 378"/>
                    <a:gd name="T22" fmla="*/ 2 w 322"/>
                    <a:gd name="T23" fmla="*/ 1 h 378"/>
                    <a:gd name="T24" fmla="*/ 3 w 322"/>
                    <a:gd name="T25" fmla="*/ 1 h 378"/>
                    <a:gd name="T26" fmla="*/ 4 w 322"/>
                    <a:gd name="T27" fmla="*/ 1 h 378"/>
                    <a:gd name="T28" fmla="*/ 4 w 322"/>
                    <a:gd name="T29" fmla="*/ 1 h 378"/>
                    <a:gd name="T30" fmla="*/ 5 w 322"/>
                    <a:gd name="T31" fmla="*/ 1 h 378"/>
                    <a:gd name="T32" fmla="*/ 5 w 322"/>
                    <a:gd name="T33" fmla="*/ 1 h 378"/>
                    <a:gd name="T34" fmla="*/ 5 w 322"/>
                    <a:gd name="T35" fmla="*/ 1 h 378"/>
                    <a:gd name="T36" fmla="*/ 5 w 322"/>
                    <a:gd name="T37" fmla="*/ 1 h 378"/>
                    <a:gd name="T38" fmla="*/ 5 w 322"/>
                    <a:gd name="T39" fmla="*/ 1 h 378"/>
                    <a:gd name="T40" fmla="*/ 5 w 322"/>
                    <a:gd name="T41" fmla="*/ 1 h 378"/>
                    <a:gd name="T42" fmla="*/ 4 w 322"/>
                    <a:gd name="T43" fmla="*/ 1 h 378"/>
                    <a:gd name="T44" fmla="*/ 4 w 322"/>
                    <a:gd name="T45" fmla="*/ 1 h 378"/>
                    <a:gd name="T46" fmla="*/ 3 w 322"/>
                    <a:gd name="T47" fmla="*/ 1 h 378"/>
                    <a:gd name="T48" fmla="*/ 2 w 322"/>
                    <a:gd name="T49" fmla="*/ 1 h 378"/>
                    <a:gd name="T50" fmla="*/ 2 w 322"/>
                    <a:gd name="T51" fmla="*/ 1 h 378"/>
                    <a:gd name="T52" fmla="*/ 2 w 322"/>
                    <a:gd name="T53" fmla="*/ 1 h 378"/>
                    <a:gd name="T54" fmla="*/ 1 w 322"/>
                    <a:gd name="T55" fmla="*/ 1 h 378"/>
                    <a:gd name="T56" fmla="*/ 1 w 322"/>
                    <a:gd name="T57" fmla="*/ 1 h 378"/>
                    <a:gd name="T58" fmla="*/ 1 w 322"/>
                    <a:gd name="T59" fmla="*/ 1 h 378"/>
                    <a:gd name="T60" fmla="*/ 0 w 322"/>
                    <a:gd name="T61" fmla="*/ 1 h 378"/>
                    <a:gd name="T62" fmla="*/ 1 w 322"/>
                    <a:gd name="T63" fmla="*/ 1 h 378"/>
                    <a:gd name="T64" fmla="*/ 1 w 322"/>
                    <a:gd name="T65" fmla="*/ 0 h 378"/>
                    <a:gd name="T66" fmla="*/ 1 w 322"/>
                    <a:gd name="T67" fmla="*/ 0 h 378"/>
                    <a:gd name="T68" fmla="*/ 1 w 322"/>
                    <a:gd name="T69" fmla="*/ 0 h 378"/>
                    <a:gd name="T70" fmla="*/ 2 w 322"/>
                    <a:gd name="T71" fmla="*/ 0 h 378"/>
                    <a:gd name="T72" fmla="*/ 2 w 322"/>
                    <a:gd name="T73" fmla="*/ 0 h 378"/>
                    <a:gd name="T74" fmla="*/ 3 w 322"/>
                    <a:gd name="T75" fmla="*/ 0 h 378"/>
                    <a:gd name="T76" fmla="*/ 4 w 322"/>
                    <a:gd name="T77" fmla="*/ 0 h 378"/>
                    <a:gd name="T78" fmla="*/ 4 w 322"/>
                    <a:gd name="T79" fmla="*/ 0 h 378"/>
                    <a:gd name="T80" fmla="*/ 4 w 322"/>
                    <a:gd name="T81" fmla="*/ 0 h 378"/>
                    <a:gd name="T82" fmla="*/ 4 w 322"/>
                    <a:gd name="T83" fmla="*/ 0 h 378"/>
                    <a:gd name="T84" fmla="*/ 3 w 322"/>
                    <a:gd name="T85" fmla="*/ 0 h 378"/>
                    <a:gd name="T86" fmla="*/ 2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04" name="Freeform 1084"/>
                <p:cNvSpPr>
                  <a:spLocks/>
                </p:cNvSpPr>
                <p:nvPr/>
              </p:nvSpPr>
              <p:spPr bwMode="auto">
                <a:xfrm>
                  <a:off x="5250" y="2643"/>
                  <a:ext cx="99" cy="59"/>
                </a:xfrm>
                <a:custGeom>
                  <a:avLst/>
                  <a:gdLst>
                    <a:gd name="T0" fmla="*/ 3 w 283"/>
                    <a:gd name="T1" fmla="*/ 0 h 252"/>
                    <a:gd name="T2" fmla="*/ 3 w 283"/>
                    <a:gd name="T3" fmla="*/ 0 h 252"/>
                    <a:gd name="T4" fmla="*/ 4 w 283"/>
                    <a:gd name="T5" fmla="*/ 0 h 252"/>
                    <a:gd name="T6" fmla="*/ 4 w 283"/>
                    <a:gd name="T7" fmla="*/ 0 h 252"/>
                    <a:gd name="T8" fmla="*/ 4 w 283"/>
                    <a:gd name="T9" fmla="*/ 0 h 252"/>
                    <a:gd name="T10" fmla="*/ 4 w 283"/>
                    <a:gd name="T11" fmla="*/ 0 h 252"/>
                    <a:gd name="T12" fmla="*/ 4 w 283"/>
                    <a:gd name="T13" fmla="*/ 0 h 252"/>
                    <a:gd name="T14" fmla="*/ 3 w 283"/>
                    <a:gd name="T15" fmla="*/ 0 h 252"/>
                    <a:gd name="T16" fmla="*/ 3 w 283"/>
                    <a:gd name="T17" fmla="*/ 1 h 252"/>
                    <a:gd name="T18" fmla="*/ 3 w 283"/>
                    <a:gd name="T19" fmla="*/ 1 h 252"/>
                    <a:gd name="T20" fmla="*/ 3 w 283"/>
                    <a:gd name="T21" fmla="*/ 1 h 252"/>
                    <a:gd name="T22" fmla="*/ 3 w 283"/>
                    <a:gd name="T23" fmla="*/ 1 h 252"/>
                    <a:gd name="T24" fmla="*/ 3 w 283"/>
                    <a:gd name="T25" fmla="*/ 1 h 252"/>
                    <a:gd name="T26" fmla="*/ 3 w 283"/>
                    <a:gd name="T27" fmla="*/ 1 h 252"/>
                    <a:gd name="T28" fmla="*/ 3 w 283"/>
                    <a:gd name="T29" fmla="*/ 1 h 252"/>
                    <a:gd name="T30" fmla="*/ 3 w 283"/>
                    <a:gd name="T31" fmla="*/ 1 h 252"/>
                    <a:gd name="T32" fmla="*/ 3 w 283"/>
                    <a:gd name="T33" fmla="*/ 1 h 252"/>
                    <a:gd name="T34" fmla="*/ 3 w 283"/>
                    <a:gd name="T35" fmla="*/ 1 h 252"/>
                    <a:gd name="T36" fmla="*/ 3 w 283"/>
                    <a:gd name="T37" fmla="*/ 1 h 252"/>
                    <a:gd name="T38" fmla="*/ 3 w 283"/>
                    <a:gd name="T39" fmla="*/ 1 h 252"/>
                    <a:gd name="T40" fmla="*/ 3 w 283"/>
                    <a:gd name="T41" fmla="*/ 1 h 252"/>
                    <a:gd name="T42" fmla="*/ 3 w 283"/>
                    <a:gd name="T43" fmla="*/ 1 h 252"/>
                    <a:gd name="T44" fmla="*/ 4 w 283"/>
                    <a:gd name="T45" fmla="*/ 1 h 252"/>
                    <a:gd name="T46" fmla="*/ 4 w 283"/>
                    <a:gd name="T47" fmla="*/ 1 h 252"/>
                    <a:gd name="T48" fmla="*/ 4 w 283"/>
                    <a:gd name="T49" fmla="*/ 0 h 252"/>
                    <a:gd name="T50" fmla="*/ 4 w 283"/>
                    <a:gd name="T51" fmla="*/ 0 h 252"/>
                    <a:gd name="T52" fmla="*/ 4 w 283"/>
                    <a:gd name="T53" fmla="*/ 0 h 252"/>
                    <a:gd name="T54" fmla="*/ 4 w 283"/>
                    <a:gd name="T55" fmla="*/ 0 h 252"/>
                    <a:gd name="T56" fmla="*/ 4 w 283"/>
                    <a:gd name="T57" fmla="*/ 0 h 252"/>
                    <a:gd name="T58" fmla="*/ 3 w 283"/>
                    <a:gd name="T59" fmla="*/ 0 h 252"/>
                    <a:gd name="T60" fmla="*/ 3 w 283"/>
                    <a:gd name="T61" fmla="*/ 0 h 252"/>
                    <a:gd name="T62" fmla="*/ 3 w 283"/>
                    <a:gd name="T63" fmla="*/ 0 h 252"/>
                    <a:gd name="T64" fmla="*/ 3 w 283"/>
                    <a:gd name="T65" fmla="*/ 0 h 252"/>
                    <a:gd name="T66" fmla="*/ 2 w 283"/>
                    <a:gd name="T67" fmla="*/ 0 h 252"/>
                    <a:gd name="T68" fmla="*/ 2 w 283"/>
                    <a:gd name="T69" fmla="*/ 0 h 252"/>
                    <a:gd name="T70" fmla="*/ 2 w 283"/>
                    <a:gd name="T71" fmla="*/ 0 h 252"/>
                    <a:gd name="T72" fmla="*/ 2 w 283"/>
                    <a:gd name="T73" fmla="*/ 0 h 252"/>
                    <a:gd name="T74" fmla="*/ 1 w 283"/>
                    <a:gd name="T75" fmla="*/ 0 h 252"/>
                    <a:gd name="T76" fmla="*/ 1 w 283"/>
                    <a:gd name="T77" fmla="*/ 0 h 252"/>
                    <a:gd name="T78" fmla="*/ 1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1 w 283"/>
                    <a:gd name="T95" fmla="*/ 0 h 252"/>
                    <a:gd name="T96" fmla="*/ 1 w 283"/>
                    <a:gd name="T97" fmla="*/ 0 h 252"/>
                    <a:gd name="T98" fmla="*/ 1 w 283"/>
                    <a:gd name="T99" fmla="*/ 0 h 252"/>
                    <a:gd name="T100" fmla="*/ 1 w 283"/>
                    <a:gd name="T101" fmla="*/ 0 h 252"/>
                    <a:gd name="T102" fmla="*/ 1 w 283"/>
                    <a:gd name="T103" fmla="*/ 0 h 252"/>
                    <a:gd name="T104" fmla="*/ 2 w 283"/>
                    <a:gd name="T105" fmla="*/ 0 h 252"/>
                    <a:gd name="T106" fmla="*/ 2 w 283"/>
                    <a:gd name="T107" fmla="*/ 0 h 252"/>
                    <a:gd name="T108" fmla="*/ 2 w 283"/>
                    <a:gd name="T109" fmla="*/ 0 h 252"/>
                    <a:gd name="T110" fmla="*/ 2 w 283"/>
                    <a:gd name="T111" fmla="*/ 0 h 252"/>
                    <a:gd name="T112" fmla="*/ 3 w 283"/>
                    <a:gd name="T113" fmla="*/ 0 h 252"/>
                    <a:gd name="T114" fmla="*/ 3 w 283"/>
                    <a:gd name="T115" fmla="*/ 0 h 252"/>
                    <a:gd name="T116" fmla="*/ 3 w 283"/>
                    <a:gd name="T117" fmla="*/ 0 h 252"/>
                    <a:gd name="T118" fmla="*/ 3 w 283"/>
                    <a:gd name="T119" fmla="*/ 0 h 252"/>
                    <a:gd name="T120" fmla="*/ 3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05" name="Freeform 1085"/>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1 h 238"/>
                    <a:gd name="T10" fmla="*/ 1 w 114"/>
                    <a:gd name="T11" fmla="*/ 1 h 238"/>
                    <a:gd name="T12" fmla="*/ 1 w 114"/>
                    <a:gd name="T13" fmla="*/ 1 h 238"/>
                    <a:gd name="T14" fmla="*/ 1 w 114"/>
                    <a:gd name="T15" fmla="*/ 1 h 238"/>
                    <a:gd name="T16" fmla="*/ 1 w 114"/>
                    <a:gd name="T17" fmla="*/ 1 h 238"/>
                    <a:gd name="T18" fmla="*/ 1 w 114"/>
                    <a:gd name="T19" fmla="*/ 1 h 238"/>
                    <a:gd name="T20" fmla="*/ 2 w 114"/>
                    <a:gd name="T21" fmla="*/ 1 h 238"/>
                    <a:gd name="T22" fmla="*/ 2 w 114"/>
                    <a:gd name="T23" fmla="*/ 1 h 238"/>
                    <a:gd name="T24" fmla="*/ 2 w 114"/>
                    <a:gd name="T25" fmla="*/ 1 h 238"/>
                    <a:gd name="T26" fmla="*/ 2 w 114"/>
                    <a:gd name="T27" fmla="*/ 1 h 238"/>
                    <a:gd name="T28" fmla="*/ 2 w 114"/>
                    <a:gd name="T29" fmla="*/ 1 h 238"/>
                    <a:gd name="T30" fmla="*/ 2 w 114"/>
                    <a:gd name="T31" fmla="*/ 1 h 238"/>
                    <a:gd name="T32" fmla="*/ 1 w 114"/>
                    <a:gd name="T33" fmla="*/ 1 h 238"/>
                    <a:gd name="T34" fmla="*/ 1 w 114"/>
                    <a:gd name="T35" fmla="*/ 1 h 238"/>
                    <a:gd name="T36" fmla="*/ 1 w 114"/>
                    <a:gd name="T37" fmla="*/ 0 h 238"/>
                    <a:gd name="T38" fmla="*/ 1 w 114"/>
                    <a:gd name="T39" fmla="*/ 0 h 238"/>
                    <a:gd name="T40" fmla="*/ 1 w 114"/>
                    <a:gd name="T41" fmla="*/ 0 h 238"/>
                    <a:gd name="T42" fmla="*/ 0 w 114"/>
                    <a:gd name="T43" fmla="*/ 0 h 238"/>
                    <a:gd name="T44" fmla="*/ 0 w 114"/>
                    <a:gd name="T45" fmla="*/ 0 h 238"/>
                    <a:gd name="T46" fmla="*/ 0 w 114"/>
                    <a:gd name="T47" fmla="*/ 0 h 238"/>
                    <a:gd name="T48" fmla="*/ 0 w 114"/>
                    <a:gd name="T49" fmla="*/ 0 h 238"/>
                    <a:gd name="T50" fmla="*/ 1 w 114"/>
                    <a:gd name="T51" fmla="*/ 0 h 238"/>
                    <a:gd name="T52" fmla="*/ 1 w 114"/>
                    <a:gd name="T53" fmla="*/ 0 h 238"/>
                    <a:gd name="T54" fmla="*/ 1 w 114"/>
                    <a:gd name="T55" fmla="*/ 0 h 238"/>
                    <a:gd name="T56" fmla="*/ 1 w 114"/>
                    <a:gd name="T57" fmla="*/ 0 h 238"/>
                    <a:gd name="T58" fmla="*/ 1 w 114"/>
                    <a:gd name="T59" fmla="*/ 0 h 238"/>
                    <a:gd name="T60" fmla="*/ 1 w 114"/>
                    <a:gd name="T61" fmla="*/ 0 h 238"/>
                    <a:gd name="T62" fmla="*/ 2 w 114"/>
                    <a:gd name="T63" fmla="*/ 0 h 238"/>
                    <a:gd name="T64" fmla="*/ 2 w 114"/>
                    <a:gd name="T65" fmla="*/ 0 h 238"/>
                    <a:gd name="T66" fmla="*/ 2 w 114"/>
                    <a:gd name="T67" fmla="*/ 0 h 238"/>
                    <a:gd name="T68" fmla="*/ 1 w 114"/>
                    <a:gd name="T69" fmla="*/ 0 h 238"/>
                    <a:gd name="T70" fmla="*/ 1 w 114"/>
                    <a:gd name="T71" fmla="*/ 0 h 238"/>
                    <a:gd name="T72" fmla="*/ 1 w 114"/>
                    <a:gd name="T73" fmla="*/ 0 h 238"/>
                    <a:gd name="T74" fmla="*/ 1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06" name="Freeform 1086"/>
                <p:cNvSpPr>
                  <a:spLocks/>
                </p:cNvSpPr>
                <p:nvPr/>
              </p:nvSpPr>
              <p:spPr bwMode="auto">
                <a:xfrm>
                  <a:off x="5330" y="2639"/>
                  <a:ext cx="87" cy="73"/>
                </a:xfrm>
                <a:custGeom>
                  <a:avLst/>
                  <a:gdLst>
                    <a:gd name="T0" fmla="*/ 3 w 246"/>
                    <a:gd name="T1" fmla="*/ 0 h 310"/>
                    <a:gd name="T2" fmla="*/ 4 w 246"/>
                    <a:gd name="T3" fmla="*/ 0 h 310"/>
                    <a:gd name="T4" fmla="*/ 4 w 246"/>
                    <a:gd name="T5" fmla="*/ 0 h 310"/>
                    <a:gd name="T6" fmla="*/ 4 w 246"/>
                    <a:gd name="T7" fmla="*/ 0 h 310"/>
                    <a:gd name="T8" fmla="*/ 3 w 246"/>
                    <a:gd name="T9" fmla="*/ 1 h 310"/>
                    <a:gd name="T10" fmla="*/ 3 w 246"/>
                    <a:gd name="T11" fmla="*/ 1 h 310"/>
                    <a:gd name="T12" fmla="*/ 2 w 246"/>
                    <a:gd name="T13" fmla="*/ 1 h 310"/>
                    <a:gd name="T14" fmla="*/ 2 w 246"/>
                    <a:gd name="T15" fmla="*/ 1 h 310"/>
                    <a:gd name="T16" fmla="*/ 2 w 246"/>
                    <a:gd name="T17" fmla="*/ 1 h 310"/>
                    <a:gd name="T18" fmla="*/ 2 w 246"/>
                    <a:gd name="T19" fmla="*/ 1 h 310"/>
                    <a:gd name="T20" fmla="*/ 2 w 246"/>
                    <a:gd name="T21" fmla="*/ 1 h 310"/>
                    <a:gd name="T22" fmla="*/ 2 w 246"/>
                    <a:gd name="T23" fmla="*/ 1 h 310"/>
                    <a:gd name="T24" fmla="*/ 2 w 246"/>
                    <a:gd name="T25" fmla="*/ 1 h 310"/>
                    <a:gd name="T26" fmla="*/ 2 w 246"/>
                    <a:gd name="T27" fmla="*/ 1 h 310"/>
                    <a:gd name="T28" fmla="*/ 2 w 246"/>
                    <a:gd name="T29" fmla="*/ 1 h 310"/>
                    <a:gd name="T30" fmla="*/ 3 w 246"/>
                    <a:gd name="T31" fmla="*/ 1 h 310"/>
                    <a:gd name="T32" fmla="*/ 3 w 246"/>
                    <a:gd name="T33" fmla="*/ 1 h 310"/>
                    <a:gd name="T34" fmla="*/ 4 w 246"/>
                    <a:gd name="T35" fmla="*/ 1 h 310"/>
                    <a:gd name="T36" fmla="*/ 4 w 246"/>
                    <a:gd name="T37" fmla="*/ 0 h 310"/>
                    <a:gd name="T38" fmla="*/ 4 w 246"/>
                    <a:gd name="T39" fmla="*/ 0 h 310"/>
                    <a:gd name="T40" fmla="*/ 4 w 246"/>
                    <a:gd name="T41" fmla="*/ 0 h 310"/>
                    <a:gd name="T42" fmla="*/ 3 w 246"/>
                    <a:gd name="T43" fmla="*/ 0 h 310"/>
                    <a:gd name="T44" fmla="*/ 3 w 246"/>
                    <a:gd name="T45" fmla="*/ 0 h 310"/>
                    <a:gd name="T46" fmla="*/ 2 w 246"/>
                    <a:gd name="T47" fmla="*/ 0 h 310"/>
                    <a:gd name="T48" fmla="*/ 2 w 246"/>
                    <a:gd name="T49" fmla="*/ 0 h 310"/>
                    <a:gd name="T50" fmla="*/ 1 w 246"/>
                    <a:gd name="T51" fmla="*/ 0 h 310"/>
                    <a:gd name="T52" fmla="*/ 1 w 246"/>
                    <a:gd name="T53" fmla="*/ 0 h 310"/>
                    <a:gd name="T54" fmla="*/ 1 w 246"/>
                    <a:gd name="T55" fmla="*/ 0 h 310"/>
                    <a:gd name="T56" fmla="*/ 0 w 246"/>
                    <a:gd name="T57" fmla="*/ 0 h 310"/>
                    <a:gd name="T58" fmla="*/ 0 w 246"/>
                    <a:gd name="T59" fmla="*/ 0 h 310"/>
                    <a:gd name="T60" fmla="*/ 0 w 246"/>
                    <a:gd name="T61" fmla="*/ 0 h 310"/>
                    <a:gd name="T62" fmla="*/ 0 w 246"/>
                    <a:gd name="T63" fmla="*/ 0 h 310"/>
                    <a:gd name="T64" fmla="*/ 1 w 246"/>
                    <a:gd name="T65" fmla="*/ 0 h 310"/>
                    <a:gd name="T66" fmla="*/ 1 w 246"/>
                    <a:gd name="T67" fmla="*/ 0 h 310"/>
                    <a:gd name="T68" fmla="*/ 2 w 246"/>
                    <a:gd name="T69" fmla="*/ 0 h 310"/>
                    <a:gd name="T70" fmla="*/ 2 w 246"/>
                    <a:gd name="T71" fmla="*/ 0 h 310"/>
                    <a:gd name="T72" fmla="*/ 2 w 246"/>
                    <a:gd name="T73" fmla="*/ 0 h 310"/>
                    <a:gd name="T74" fmla="*/ 3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707" name="Freeform 1087"/>
                <p:cNvSpPr>
                  <a:spLocks/>
                </p:cNvSpPr>
                <p:nvPr/>
              </p:nvSpPr>
              <p:spPr bwMode="auto">
                <a:xfrm>
                  <a:off x="5115" y="2660"/>
                  <a:ext cx="69" cy="55"/>
                </a:xfrm>
                <a:custGeom>
                  <a:avLst/>
                  <a:gdLst>
                    <a:gd name="T0" fmla="*/ 1 w 198"/>
                    <a:gd name="T1" fmla="*/ 0 h 236"/>
                    <a:gd name="T2" fmla="*/ 1 w 198"/>
                    <a:gd name="T3" fmla="*/ 0 h 236"/>
                    <a:gd name="T4" fmla="*/ 1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1 h 236"/>
                    <a:gd name="T24" fmla="*/ 1 w 198"/>
                    <a:gd name="T25" fmla="*/ 1 h 236"/>
                    <a:gd name="T26" fmla="*/ 1 w 198"/>
                    <a:gd name="T27" fmla="*/ 1 h 236"/>
                    <a:gd name="T28" fmla="*/ 1 w 198"/>
                    <a:gd name="T29" fmla="*/ 1 h 236"/>
                    <a:gd name="T30" fmla="*/ 2 w 198"/>
                    <a:gd name="T31" fmla="*/ 1 h 236"/>
                    <a:gd name="T32" fmla="*/ 2 w 198"/>
                    <a:gd name="T33" fmla="*/ 1 h 236"/>
                    <a:gd name="T34" fmla="*/ 2 w 198"/>
                    <a:gd name="T35" fmla="*/ 1 h 236"/>
                    <a:gd name="T36" fmla="*/ 2 w 198"/>
                    <a:gd name="T37" fmla="*/ 1 h 236"/>
                    <a:gd name="T38" fmla="*/ 2 w 198"/>
                    <a:gd name="T39" fmla="*/ 1 h 236"/>
                    <a:gd name="T40" fmla="*/ 2 w 198"/>
                    <a:gd name="T41" fmla="*/ 1 h 236"/>
                    <a:gd name="T42" fmla="*/ 2 w 198"/>
                    <a:gd name="T43" fmla="*/ 1 h 236"/>
                    <a:gd name="T44" fmla="*/ 2 w 198"/>
                    <a:gd name="T45" fmla="*/ 1 h 236"/>
                    <a:gd name="T46" fmla="*/ 2 w 198"/>
                    <a:gd name="T47" fmla="*/ 1 h 236"/>
                    <a:gd name="T48" fmla="*/ 2 w 198"/>
                    <a:gd name="T49" fmla="*/ 1 h 236"/>
                    <a:gd name="T50" fmla="*/ 2 w 198"/>
                    <a:gd name="T51" fmla="*/ 1 h 236"/>
                    <a:gd name="T52" fmla="*/ 2 w 198"/>
                    <a:gd name="T53" fmla="*/ 1 h 236"/>
                    <a:gd name="T54" fmla="*/ 2 w 198"/>
                    <a:gd name="T55" fmla="*/ 1 h 236"/>
                    <a:gd name="T56" fmla="*/ 2 w 198"/>
                    <a:gd name="T57" fmla="*/ 1 h 236"/>
                    <a:gd name="T58" fmla="*/ 1 w 198"/>
                    <a:gd name="T59" fmla="*/ 1 h 236"/>
                    <a:gd name="T60" fmla="*/ 1 w 198"/>
                    <a:gd name="T61" fmla="*/ 1 h 236"/>
                    <a:gd name="T62" fmla="*/ 1 w 198"/>
                    <a:gd name="T63" fmla="*/ 1 h 236"/>
                    <a:gd name="T64" fmla="*/ 1 w 198"/>
                    <a:gd name="T65" fmla="*/ 1 h 236"/>
                    <a:gd name="T66" fmla="*/ 1 w 198"/>
                    <a:gd name="T67" fmla="*/ 1 h 236"/>
                    <a:gd name="T68" fmla="*/ 1 w 198"/>
                    <a:gd name="T69" fmla="*/ 1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1 w 198"/>
                    <a:gd name="T83" fmla="*/ 0 h 236"/>
                    <a:gd name="T84" fmla="*/ 1 w 198"/>
                    <a:gd name="T85" fmla="*/ 0 h 236"/>
                    <a:gd name="T86" fmla="*/ 1 w 198"/>
                    <a:gd name="T87" fmla="*/ 0 h 236"/>
                    <a:gd name="T88" fmla="*/ 1 w 198"/>
                    <a:gd name="T89" fmla="*/ 0 h 236"/>
                    <a:gd name="T90" fmla="*/ 1 w 198"/>
                    <a:gd name="T91" fmla="*/ 0 h 236"/>
                    <a:gd name="T92" fmla="*/ 2 w 198"/>
                    <a:gd name="T93" fmla="*/ 0 h 236"/>
                    <a:gd name="T94" fmla="*/ 2 w 198"/>
                    <a:gd name="T95" fmla="*/ 0 h 236"/>
                    <a:gd name="T96" fmla="*/ 2 w 198"/>
                    <a:gd name="T97" fmla="*/ 0 h 236"/>
                    <a:gd name="T98" fmla="*/ 2 w 198"/>
                    <a:gd name="T99" fmla="*/ 0 h 236"/>
                    <a:gd name="T100" fmla="*/ 2 w 198"/>
                    <a:gd name="T101" fmla="*/ 0 h 236"/>
                    <a:gd name="T102" fmla="*/ 3 w 198"/>
                    <a:gd name="T103" fmla="*/ 0 h 236"/>
                    <a:gd name="T104" fmla="*/ 3 w 198"/>
                    <a:gd name="T105" fmla="*/ 0 h 236"/>
                    <a:gd name="T106" fmla="*/ 3 w 198"/>
                    <a:gd name="T107" fmla="*/ 0 h 236"/>
                    <a:gd name="T108" fmla="*/ 3 w 198"/>
                    <a:gd name="T109" fmla="*/ 0 h 236"/>
                    <a:gd name="T110" fmla="*/ 2 w 198"/>
                    <a:gd name="T111" fmla="*/ 0 h 236"/>
                    <a:gd name="T112" fmla="*/ 2 w 198"/>
                    <a:gd name="T113" fmla="*/ 0 h 236"/>
                    <a:gd name="T114" fmla="*/ 2 w 198"/>
                    <a:gd name="T115" fmla="*/ 0 h 236"/>
                    <a:gd name="T116" fmla="*/ 2 w 198"/>
                    <a:gd name="T117" fmla="*/ 0 h 236"/>
                    <a:gd name="T118" fmla="*/ 1 w 198"/>
                    <a:gd name="T119" fmla="*/ 0 h 236"/>
                    <a:gd name="T120" fmla="*/ 1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18708" name="Freeform 1088"/>
                <p:cNvSpPr>
                  <a:spLocks/>
                </p:cNvSpPr>
                <p:nvPr/>
              </p:nvSpPr>
              <p:spPr bwMode="auto">
                <a:xfrm>
                  <a:off x="5233" y="2660"/>
                  <a:ext cx="47" cy="42"/>
                </a:xfrm>
                <a:custGeom>
                  <a:avLst/>
                  <a:gdLst>
                    <a:gd name="T0" fmla="*/ 2 w 128"/>
                    <a:gd name="T1" fmla="*/ 0 h 183"/>
                    <a:gd name="T2" fmla="*/ 2 w 128"/>
                    <a:gd name="T3" fmla="*/ 0 h 183"/>
                    <a:gd name="T4" fmla="*/ 2 w 128"/>
                    <a:gd name="T5" fmla="*/ 0 h 183"/>
                    <a:gd name="T6" fmla="*/ 2 w 128"/>
                    <a:gd name="T7" fmla="*/ 0 h 183"/>
                    <a:gd name="T8" fmla="*/ 1 w 128"/>
                    <a:gd name="T9" fmla="*/ 0 h 183"/>
                    <a:gd name="T10" fmla="*/ 1 w 128"/>
                    <a:gd name="T11" fmla="*/ 0 h 183"/>
                    <a:gd name="T12" fmla="*/ 1 w 128"/>
                    <a:gd name="T13" fmla="*/ 0 h 183"/>
                    <a:gd name="T14" fmla="*/ 1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1 w 128"/>
                    <a:gd name="T31" fmla="*/ 0 h 183"/>
                    <a:gd name="T32" fmla="*/ 1 w 128"/>
                    <a:gd name="T33" fmla="*/ 0 h 183"/>
                    <a:gd name="T34" fmla="*/ 1 w 128"/>
                    <a:gd name="T35" fmla="*/ 0 h 183"/>
                    <a:gd name="T36" fmla="*/ 1 w 128"/>
                    <a:gd name="T37" fmla="*/ 0 h 183"/>
                    <a:gd name="T38" fmla="*/ 1 w 128"/>
                    <a:gd name="T39" fmla="*/ 0 h 183"/>
                    <a:gd name="T40" fmla="*/ 2 w 128"/>
                    <a:gd name="T41" fmla="*/ 0 h 183"/>
                    <a:gd name="T42" fmla="*/ 2 w 128"/>
                    <a:gd name="T43" fmla="*/ 0 h 183"/>
                    <a:gd name="T44" fmla="*/ 2 w 128"/>
                    <a:gd name="T45" fmla="*/ 0 h 183"/>
                    <a:gd name="T46" fmla="*/ 2 w 128"/>
                    <a:gd name="T47" fmla="*/ 0 h 183"/>
                    <a:gd name="T48" fmla="*/ 2 w 128"/>
                    <a:gd name="T49" fmla="*/ 0 h 183"/>
                    <a:gd name="T50" fmla="*/ 2 w 128"/>
                    <a:gd name="T51" fmla="*/ 0 h 183"/>
                    <a:gd name="T52" fmla="*/ 2 w 128"/>
                    <a:gd name="T53" fmla="*/ 0 h 183"/>
                    <a:gd name="T54" fmla="*/ 1 w 128"/>
                    <a:gd name="T55" fmla="*/ 0 h 183"/>
                    <a:gd name="T56" fmla="*/ 1 w 128"/>
                    <a:gd name="T57" fmla="*/ 0 h 183"/>
                    <a:gd name="T58" fmla="*/ 1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1 w 128"/>
                    <a:gd name="T71" fmla="*/ 0 h 183"/>
                    <a:gd name="T72" fmla="*/ 1 w 128"/>
                    <a:gd name="T73" fmla="*/ 0 h 183"/>
                    <a:gd name="T74" fmla="*/ 1 w 128"/>
                    <a:gd name="T75" fmla="*/ 0 h 183"/>
                    <a:gd name="T76" fmla="*/ 1 w 128"/>
                    <a:gd name="T77" fmla="*/ 0 h 183"/>
                    <a:gd name="T78" fmla="*/ 2 w 128"/>
                    <a:gd name="T79" fmla="*/ 0 h 183"/>
                    <a:gd name="T80" fmla="*/ 2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18709" name="Freeform 1089"/>
                <p:cNvSpPr>
                  <a:spLocks/>
                </p:cNvSpPr>
                <p:nvPr/>
              </p:nvSpPr>
              <p:spPr bwMode="auto">
                <a:xfrm>
                  <a:off x="5070" y="2650"/>
                  <a:ext cx="112" cy="88"/>
                </a:xfrm>
                <a:custGeom>
                  <a:avLst/>
                  <a:gdLst>
                    <a:gd name="T0" fmla="*/ 1 w 323"/>
                    <a:gd name="T1" fmla="*/ 0 h 379"/>
                    <a:gd name="T2" fmla="*/ 1 w 323"/>
                    <a:gd name="T3" fmla="*/ 0 h 379"/>
                    <a:gd name="T4" fmla="*/ 0 w 323"/>
                    <a:gd name="T5" fmla="*/ 0 h 379"/>
                    <a:gd name="T6" fmla="*/ 0 w 323"/>
                    <a:gd name="T7" fmla="*/ 1 h 379"/>
                    <a:gd name="T8" fmla="*/ 0 w 323"/>
                    <a:gd name="T9" fmla="*/ 1 h 379"/>
                    <a:gd name="T10" fmla="*/ 0 w 323"/>
                    <a:gd name="T11" fmla="*/ 1 h 379"/>
                    <a:gd name="T12" fmla="*/ 0 w 323"/>
                    <a:gd name="T13" fmla="*/ 1 h 379"/>
                    <a:gd name="T14" fmla="*/ 0 w 323"/>
                    <a:gd name="T15" fmla="*/ 1 h 379"/>
                    <a:gd name="T16" fmla="*/ 1 w 323"/>
                    <a:gd name="T17" fmla="*/ 1 h 379"/>
                    <a:gd name="T18" fmla="*/ 1 w 323"/>
                    <a:gd name="T19" fmla="*/ 1 h 379"/>
                    <a:gd name="T20" fmla="*/ 2 w 323"/>
                    <a:gd name="T21" fmla="*/ 1 h 379"/>
                    <a:gd name="T22" fmla="*/ 2 w 323"/>
                    <a:gd name="T23" fmla="*/ 1 h 379"/>
                    <a:gd name="T24" fmla="*/ 3 w 323"/>
                    <a:gd name="T25" fmla="*/ 1 h 379"/>
                    <a:gd name="T26" fmla="*/ 3 w 323"/>
                    <a:gd name="T27" fmla="*/ 1 h 379"/>
                    <a:gd name="T28" fmla="*/ 4 w 323"/>
                    <a:gd name="T29" fmla="*/ 1 h 379"/>
                    <a:gd name="T30" fmla="*/ 4 w 323"/>
                    <a:gd name="T31" fmla="*/ 1 h 379"/>
                    <a:gd name="T32" fmla="*/ 5 w 323"/>
                    <a:gd name="T33" fmla="*/ 1 h 379"/>
                    <a:gd name="T34" fmla="*/ 5 w 323"/>
                    <a:gd name="T35" fmla="*/ 1 h 379"/>
                    <a:gd name="T36" fmla="*/ 5 w 323"/>
                    <a:gd name="T37" fmla="*/ 1 h 379"/>
                    <a:gd name="T38" fmla="*/ 5 w 323"/>
                    <a:gd name="T39" fmla="*/ 1 h 379"/>
                    <a:gd name="T40" fmla="*/ 4 w 323"/>
                    <a:gd name="T41" fmla="*/ 1 h 379"/>
                    <a:gd name="T42" fmla="*/ 4 w 323"/>
                    <a:gd name="T43" fmla="*/ 1 h 379"/>
                    <a:gd name="T44" fmla="*/ 3 w 323"/>
                    <a:gd name="T45" fmla="*/ 1 h 379"/>
                    <a:gd name="T46" fmla="*/ 3 w 323"/>
                    <a:gd name="T47" fmla="*/ 1 h 379"/>
                    <a:gd name="T48" fmla="*/ 2 w 323"/>
                    <a:gd name="T49" fmla="*/ 1 h 379"/>
                    <a:gd name="T50" fmla="*/ 2 w 323"/>
                    <a:gd name="T51" fmla="*/ 1 h 379"/>
                    <a:gd name="T52" fmla="*/ 2 w 323"/>
                    <a:gd name="T53" fmla="*/ 1 h 379"/>
                    <a:gd name="T54" fmla="*/ 1 w 323"/>
                    <a:gd name="T55" fmla="*/ 1 h 379"/>
                    <a:gd name="T56" fmla="*/ 1 w 323"/>
                    <a:gd name="T57" fmla="*/ 1 h 379"/>
                    <a:gd name="T58" fmla="*/ 0 w 323"/>
                    <a:gd name="T59" fmla="*/ 1 h 379"/>
                    <a:gd name="T60" fmla="*/ 0 w 323"/>
                    <a:gd name="T61" fmla="*/ 1 h 379"/>
                    <a:gd name="T62" fmla="*/ 1 w 323"/>
                    <a:gd name="T63" fmla="*/ 1 h 379"/>
                    <a:gd name="T64" fmla="*/ 1 w 323"/>
                    <a:gd name="T65" fmla="*/ 0 h 379"/>
                    <a:gd name="T66" fmla="*/ 1 w 323"/>
                    <a:gd name="T67" fmla="*/ 0 h 379"/>
                    <a:gd name="T68" fmla="*/ 1 w 323"/>
                    <a:gd name="T69" fmla="*/ 0 h 379"/>
                    <a:gd name="T70" fmla="*/ 2 w 323"/>
                    <a:gd name="T71" fmla="*/ 0 h 379"/>
                    <a:gd name="T72" fmla="*/ 2 w 323"/>
                    <a:gd name="T73" fmla="*/ 0 h 379"/>
                    <a:gd name="T74" fmla="*/ 3 w 323"/>
                    <a:gd name="T75" fmla="*/ 0 h 379"/>
                    <a:gd name="T76" fmla="*/ 3 w 323"/>
                    <a:gd name="T77" fmla="*/ 0 h 379"/>
                    <a:gd name="T78" fmla="*/ 4 w 323"/>
                    <a:gd name="T79" fmla="*/ 0 h 379"/>
                    <a:gd name="T80" fmla="*/ 4 w 323"/>
                    <a:gd name="T81" fmla="*/ 0 h 379"/>
                    <a:gd name="T82" fmla="*/ 3 w 323"/>
                    <a:gd name="T83" fmla="*/ 0 h 379"/>
                    <a:gd name="T84" fmla="*/ 3 w 323"/>
                    <a:gd name="T85" fmla="*/ 0 h 379"/>
                    <a:gd name="T86" fmla="*/ 2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18710" name="Freeform 1090"/>
                <p:cNvSpPr>
                  <a:spLocks/>
                </p:cNvSpPr>
                <p:nvPr/>
              </p:nvSpPr>
              <p:spPr bwMode="auto">
                <a:xfrm>
                  <a:off x="5229" y="2647"/>
                  <a:ext cx="99" cy="59"/>
                </a:xfrm>
                <a:custGeom>
                  <a:avLst/>
                  <a:gdLst>
                    <a:gd name="T0" fmla="*/ 4 w 282"/>
                    <a:gd name="T1" fmla="*/ 0 h 253"/>
                    <a:gd name="T2" fmla="*/ 4 w 282"/>
                    <a:gd name="T3" fmla="*/ 0 h 253"/>
                    <a:gd name="T4" fmla="*/ 4 w 282"/>
                    <a:gd name="T5" fmla="*/ 0 h 253"/>
                    <a:gd name="T6" fmla="*/ 4 w 282"/>
                    <a:gd name="T7" fmla="*/ 0 h 253"/>
                    <a:gd name="T8" fmla="*/ 4 w 282"/>
                    <a:gd name="T9" fmla="*/ 0 h 253"/>
                    <a:gd name="T10" fmla="*/ 4 w 282"/>
                    <a:gd name="T11" fmla="*/ 0 h 253"/>
                    <a:gd name="T12" fmla="*/ 4 w 282"/>
                    <a:gd name="T13" fmla="*/ 0 h 253"/>
                    <a:gd name="T14" fmla="*/ 4 w 282"/>
                    <a:gd name="T15" fmla="*/ 0 h 253"/>
                    <a:gd name="T16" fmla="*/ 4 w 282"/>
                    <a:gd name="T17" fmla="*/ 0 h 253"/>
                    <a:gd name="T18" fmla="*/ 4 w 282"/>
                    <a:gd name="T19" fmla="*/ 1 h 253"/>
                    <a:gd name="T20" fmla="*/ 3 w 282"/>
                    <a:gd name="T21" fmla="*/ 1 h 253"/>
                    <a:gd name="T22" fmla="*/ 3 w 282"/>
                    <a:gd name="T23" fmla="*/ 1 h 253"/>
                    <a:gd name="T24" fmla="*/ 3 w 282"/>
                    <a:gd name="T25" fmla="*/ 1 h 253"/>
                    <a:gd name="T26" fmla="*/ 3 w 282"/>
                    <a:gd name="T27" fmla="*/ 1 h 253"/>
                    <a:gd name="T28" fmla="*/ 3 w 282"/>
                    <a:gd name="T29" fmla="*/ 1 h 253"/>
                    <a:gd name="T30" fmla="*/ 3 w 282"/>
                    <a:gd name="T31" fmla="*/ 1 h 253"/>
                    <a:gd name="T32" fmla="*/ 3 w 282"/>
                    <a:gd name="T33" fmla="*/ 1 h 253"/>
                    <a:gd name="T34" fmla="*/ 3 w 282"/>
                    <a:gd name="T35" fmla="*/ 1 h 253"/>
                    <a:gd name="T36" fmla="*/ 3 w 282"/>
                    <a:gd name="T37" fmla="*/ 1 h 253"/>
                    <a:gd name="T38" fmla="*/ 3 w 282"/>
                    <a:gd name="T39" fmla="*/ 1 h 253"/>
                    <a:gd name="T40" fmla="*/ 3 w 282"/>
                    <a:gd name="T41" fmla="*/ 1 h 253"/>
                    <a:gd name="T42" fmla="*/ 4 w 282"/>
                    <a:gd name="T43" fmla="*/ 1 h 253"/>
                    <a:gd name="T44" fmla="*/ 4 w 282"/>
                    <a:gd name="T45" fmla="*/ 1 h 253"/>
                    <a:gd name="T46" fmla="*/ 4 w 282"/>
                    <a:gd name="T47" fmla="*/ 0 h 253"/>
                    <a:gd name="T48" fmla="*/ 4 w 282"/>
                    <a:gd name="T49" fmla="*/ 0 h 253"/>
                    <a:gd name="T50" fmla="*/ 4 w 282"/>
                    <a:gd name="T51" fmla="*/ 0 h 253"/>
                    <a:gd name="T52" fmla="*/ 4 w 282"/>
                    <a:gd name="T53" fmla="*/ 0 h 253"/>
                    <a:gd name="T54" fmla="*/ 4 w 282"/>
                    <a:gd name="T55" fmla="*/ 0 h 253"/>
                    <a:gd name="T56" fmla="*/ 4 w 282"/>
                    <a:gd name="T57" fmla="*/ 0 h 253"/>
                    <a:gd name="T58" fmla="*/ 4 w 282"/>
                    <a:gd name="T59" fmla="*/ 0 h 253"/>
                    <a:gd name="T60" fmla="*/ 3 w 282"/>
                    <a:gd name="T61" fmla="*/ 0 h 253"/>
                    <a:gd name="T62" fmla="*/ 3 w 282"/>
                    <a:gd name="T63" fmla="*/ 0 h 253"/>
                    <a:gd name="T64" fmla="*/ 3 w 282"/>
                    <a:gd name="T65" fmla="*/ 0 h 253"/>
                    <a:gd name="T66" fmla="*/ 2 w 282"/>
                    <a:gd name="T67" fmla="*/ 0 h 253"/>
                    <a:gd name="T68" fmla="*/ 2 w 282"/>
                    <a:gd name="T69" fmla="*/ 0 h 253"/>
                    <a:gd name="T70" fmla="*/ 2 w 282"/>
                    <a:gd name="T71" fmla="*/ 0 h 253"/>
                    <a:gd name="T72" fmla="*/ 1 w 282"/>
                    <a:gd name="T73" fmla="*/ 0 h 253"/>
                    <a:gd name="T74" fmla="*/ 1 w 282"/>
                    <a:gd name="T75" fmla="*/ 0 h 253"/>
                    <a:gd name="T76" fmla="*/ 1 w 282"/>
                    <a:gd name="T77" fmla="*/ 0 h 253"/>
                    <a:gd name="T78" fmla="*/ 1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1 w 282"/>
                    <a:gd name="T95" fmla="*/ 0 h 253"/>
                    <a:gd name="T96" fmla="*/ 1 w 282"/>
                    <a:gd name="T97" fmla="*/ 0 h 253"/>
                    <a:gd name="T98" fmla="*/ 1 w 282"/>
                    <a:gd name="T99" fmla="*/ 0 h 253"/>
                    <a:gd name="T100" fmla="*/ 1 w 282"/>
                    <a:gd name="T101" fmla="*/ 0 h 253"/>
                    <a:gd name="T102" fmla="*/ 1 w 282"/>
                    <a:gd name="T103" fmla="*/ 0 h 253"/>
                    <a:gd name="T104" fmla="*/ 2 w 282"/>
                    <a:gd name="T105" fmla="*/ 0 h 253"/>
                    <a:gd name="T106" fmla="*/ 2 w 282"/>
                    <a:gd name="T107" fmla="*/ 0 h 253"/>
                    <a:gd name="T108" fmla="*/ 2 w 282"/>
                    <a:gd name="T109" fmla="*/ 0 h 253"/>
                    <a:gd name="T110" fmla="*/ 2 w 282"/>
                    <a:gd name="T111" fmla="*/ 0 h 253"/>
                    <a:gd name="T112" fmla="*/ 3 w 282"/>
                    <a:gd name="T113" fmla="*/ 0 h 253"/>
                    <a:gd name="T114" fmla="*/ 3 w 282"/>
                    <a:gd name="T115" fmla="*/ 0 h 253"/>
                    <a:gd name="T116" fmla="*/ 3 w 282"/>
                    <a:gd name="T117" fmla="*/ 0 h 253"/>
                    <a:gd name="T118" fmla="*/ 3 w 282"/>
                    <a:gd name="T119" fmla="*/ 0 h 253"/>
                    <a:gd name="T120" fmla="*/ 4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18711" name="Freeform 1091"/>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1 w 115"/>
                    <a:gd name="T11" fmla="*/ 1 h 236"/>
                    <a:gd name="T12" fmla="*/ 1 w 115"/>
                    <a:gd name="T13" fmla="*/ 1 h 236"/>
                    <a:gd name="T14" fmla="*/ 1 w 115"/>
                    <a:gd name="T15" fmla="*/ 1 h 236"/>
                    <a:gd name="T16" fmla="*/ 1 w 115"/>
                    <a:gd name="T17" fmla="*/ 1 h 236"/>
                    <a:gd name="T18" fmla="*/ 1 w 115"/>
                    <a:gd name="T19" fmla="*/ 1 h 236"/>
                    <a:gd name="T20" fmla="*/ 2 w 115"/>
                    <a:gd name="T21" fmla="*/ 1 h 236"/>
                    <a:gd name="T22" fmla="*/ 2 w 115"/>
                    <a:gd name="T23" fmla="*/ 1 h 236"/>
                    <a:gd name="T24" fmla="*/ 2 w 115"/>
                    <a:gd name="T25" fmla="*/ 1 h 236"/>
                    <a:gd name="T26" fmla="*/ 2 w 115"/>
                    <a:gd name="T27" fmla="*/ 1 h 236"/>
                    <a:gd name="T28" fmla="*/ 2 w 115"/>
                    <a:gd name="T29" fmla="*/ 1 h 236"/>
                    <a:gd name="T30" fmla="*/ 2 w 115"/>
                    <a:gd name="T31" fmla="*/ 1 h 236"/>
                    <a:gd name="T32" fmla="*/ 1 w 115"/>
                    <a:gd name="T33" fmla="*/ 1 h 236"/>
                    <a:gd name="T34" fmla="*/ 1 w 115"/>
                    <a:gd name="T35" fmla="*/ 1 h 236"/>
                    <a:gd name="T36" fmla="*/ 1 w 115"/>
                    <a:gd name="T37" fmla="*/ 0 h 236"/>
                    <a:gd name="T38" fmla="*/ 1 w 115"/>
                    <a:gd name="T39" fmla="*/ 0 h 236"/>
                    <a:gd name="T40" fmla="*/ 1 w 115"/>
                    <a:gd name="T41" fmla="*/ 0 h 236"/>
                    <a:gd name="T42" fmla="*/ 0 w 115"/>
                    <a:gd name="T43" fmla="*/ 0 h 236"/>
                    <a:gd name="T44" fmla="*/ 0 w 115"/>
                    <a:gd name="T45" fmla="*/ 0 h 236"/>
                    <a:gd name="T46" fmla="*/ 0 w 115"/>
                    <a:gd name="T47" fmla="*/ 0 h 236"/>
                    <a:gd name="T48" fmla="*/ 0 w 115"/>
                    <a:gd name="T49" fmla="*/ 0 h 236"/>
                    <a:gd name="T50" fmla="*/ 1 w 115"/>
                    <a:gd name="T51" fmla="*/ 0 h 236"/>
                    <a:gd name="T52" fmla="*/ 1 w 115"/>
                    <a:gd name="T53" fmla="*/ 0 h 236"/>
                    <a:gd name="T54" fmla="*/ 1 w 115"/>
                    <a:gd name="T55" fmla="*/ 0 h 236"/>
                    <a:gd name="T56" fmla="*/ 1 w 115"/>
                    <a:gd name="T57" fmla="*/ 0 h 236"/>
                    <a:gd name="T58" fmla="*/ 1 w 115"/>
                    <a:gd name="T59" fmla="*/ 0 h 236"/>
                    <a:gd name="T60" fmla="*/ 2 w 115"/>
                    <a:gd name="T61" fmla="*/ 0 h 236"/>
                    <a:gd name="T62" fmla="*/ 2 w 115"/>
                    <a:gd name="T63" fmla="*/ 0 h 236"/>
                    <a:gd name="T64" fmla="*/ 2 w 115"/>
                    <a:gd name="T65" fmla="*/ 0 h 236"/>
                    <a:gd name="T66" fmla="*/ 1 w 115"/>
                    <a:gd name="T67" fmla="*/ 0 h 236"/>
                    <a:gd name="T68" fmla="*/ 1 w 115"/>
                    <a:gd name="T69" fmla="*/ 0 h 236"/>
                    <a:gd name="T70" fmla="*/ 1 w 115"/>
                    <a:gd name="T71" fmla="*/ 0 h 236"/>
                    <a:gd name="T72" fmla="*/ 1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18712" name="Freeform 1092"/>
                <p:cNvSpPr>
                  <a:spLocks/>
                </p:cNvSpPr>
                <p:nvPr/>
              </p:nvSpPr>
              <p:spPr bwMode="auto">
                <a:xfrm>
                  <a:off x="5311" y="2643"/>
                  <a:ext cx="87" cy="73"/>
                </a:xfrm>
                <a:custGeom>
                  <a:avLst/>
                  <a:gdLst>
                    <a:gd name="T0" fmla="*/ 3 w 245"/>
                    <a:gd name="T1" fmla="*/ 0 h 310"/>
                    <a:gd name="T2" fmla="*/ 4 w 245"/>
                    <a:gd name="T3" fmla="*/ 0 h 310"/>
                    <a:gd name="T4" fmla="*/ 4 w 245"/>
                    <a:gd name="T5" fmla="*/ 0 h 310"/>
                    <a:gd name="T6" fmla="*/ 4 w 245"/>
                    <a:gd name="T7" fmla="*/ 0 h 310"/>
                    <a:gd name="T8" fmla="*/ 3 w 245"/>
                    <a:gd name="T9" fmla="*/ 1 h 310"/>
                    <a:gd name="T10" fmla="*/ 3 w 245"/>
                    <a:gd name="T11" fmla="*/ 1 h 310"/>
                    <a:gd name="T12" fmla="*/ 2 w 245"/>
                    <a:gd name="T13" fmla="*/ 1 h 310"/>
                    <a:gd name="T14" fmla="*/ 2 w 245"/>
                    <a:gd name="T15" fmla="*/ 1 h 310"/>
                    <a:gd name="T16" fmla="*/ 2 w 245"/>
                    <a:gd name="T17" fmla="*/ 1 h 310"/>
                    <a:gd name="T18" fmla="*/ 2 w 245"/>
                    <a:gd name="T19" fmla="*/ 1 h 310"/>
                    <a:gd name="T20" fmla="*/ 2 w 245"/>
                    <a:gd name="T21" fmla="*/ 1 h 310"/>
                    <a:gd name="T22" fmla="*/ 2 w 245"/>
                    <a:gd name="T23" fmla="*/ 1 h 310"/>
                    <a:gd name="T24" fmla="*/ 2 w 245"/>
                    <a:gd name="T25" fmla="*/ 1 h 310"/>
                    <a:gd name="T26" fmla="*/ 2 w 245"/>
                    <a:gd name="T27" fmla="*/ 1 h 310"/>
                    <a:gd name="T28" fmla="*/ 2 w 245"/>
                    <a:gd name="T29" fmla="*/ 1 h 310"/>
                    <a:gd name="T30" fmla="*/ 3 w 245"/>
                    <a:gd name="T31" fmla="*/ 1 h 310"/>
                    <a:gd name="T32" fmla="*/ 3 w 245"/>
                    <a:gd name="T33" fmla="*/ 1 h 310"/>
                    <a:gd name="T34" fmla="*/ 4 w 245"/>
                    <a:gd name="T35" fmla="*/ 1 h 310"/>
                    <a:gd name="T36" fmla="*/ 4 w 245"/>
                    <a:gd name="T37" fmla="*/ 0 h 310"/>
                    <a:gd name="T38" fmla="*/ 4 w 245"/>
                    <a:gd name="T39" fmla="*/ 0 h 310"/>
                    <a:gd name="T40" fmla="*/ 4 w 245"/>
                    <a:gd name="T41" fmla="*/ 0 h 310"/>
                    <a:gd name="T42" fmla="*/ 3 w 245"/>
                    <a:gd name="T43" fmla="*/ 0 h 310"/>
                    <a:gd name="T44" fmla="*/ 3 w 245"/>
                    <a:gd name="T45" fmla="*/ 0 h 310"/>
                    <a:gd name="T46" fmla="*/ 2 w 245"/>
                    <a:gd name="T47" fmla="*/ 0 h 310"/>
                    <a:gd name="T48" fmla="*/ 2 w 245"/>
                    <a:gd name="T49" fmla="*/ 0 h 310"/>
                    <a:gd name="T50" fmla="*/ 1 w 245"/>
                    <a:gd name="T51" fmla="*/ 0 h 310"/>
                    <a:gd name="T52" fmla="*/ 1 w 245"/>
                    <a:gd name="T53" fmla="*/ 0 h 310"/>
                    <a:gd name="T54" fmla="*/ 1 w 245"/>
                    <a:gd name="T55" fmla="*/ 0 h 310"/>
                    <a:gd name="T56" fmla="*/ 0 w 245"/>
                    <a:gd name="T57" fmla="*/ 0 h 310"/>
                    <a:gd name="T58" fmla="*/ 0 w 245"/>
                    <a:gd name="T59" fmla="*/ 0 h 310"/>
                    <a:gd name="T60" fmla="*/ 0 w 245"/>
                    <a:gd name="T61" fmla="*/ 0 h 310"/>
                    <a:gd name="T62" fmla="*/ 1 w 245"/>
                    <a:gd name="T63" fmla="*/ 0 h 310"/>
                    <a:gd name="T64" fmla="*/ 1 w 245"/>
                    <a:gd name="T65" fmla="*/ 0 h 310"/>
                    <a:gd name="T66" fmla="*/ 1 w 245"/>
                    <a:gd name="T67" fmla="*/ 0 h 310"/>
                    <a:gd name="T68" fmla="*/ 2 w 245"/>
                    <a:gd name="T69" fmla="*/ 0 h 310"/>
                    <a:gd name="T70" fmla="*/ 2 w 245"/>
                    <a:gd name="T71" fmla="*/ 0 h 310"/>
                    <a:gd name="T72" fmla="*/ 2 w 245"/>
                    <a:gd name="T73" fmla="*/ 0 h 310"/>
                    <a:gd name="T74" fmla="*/ 3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18700" name="Picture 1093" descr="access_point_stylized_gray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82" name="Line 1094"/>
            <p:cNvSpPr>
              <a:spLocks noChangeShapeType="1"/>
            </p:cNvSpPr>
            <p:nvPr/>
          </p:nvSpPr>
          <p:spPr bwMode="auto">
            <a:xfrm rot="5400000" flipV="1">
              <a:off x="5034" y="3427"/>
              <a:ext cx="2" cy="54"/>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518" name="Group 1095"/>
            <p:cNvGrpSpPr>
              <a:grpSpLocks/>
            </p:cNvGrpSpPr>
            <p:nvPr/>
          </p:nvGrpSpPr>
          <p:grpSpPr bwMode="auto">
            <a:xfrm flipH="1">
              <a:off x="3638" y="2856"/>
              <a:ext cx="261" cy="235"/>
              <a:chOff x="2839" y="3501"/>
              <a:chExt cx="755" cy="803"/>
            </a:xfrm>
          </p:grpSpPr>
          <p:pic>
            <p:nvPicPr>
              <p:cNvPr id="18697" name="Picture 1096" descr="desktop_computer_stylized_mediu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98" name="Freeform 1097"/>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8519" name="Group 1098"/>
            <p:cNvGrpSpPr>
              <a:grpSpLocks/>
            </p:cNvGrpSpPr>
            <p:nvPr/>
          </p:nvGrpSpPr>
          <p:grpSpPr bwMode="auto">
            <a:xfrm flipH="1">
              <a:off x="3438" y="3121"/>
              <a:ext cx="304" cy="256"/>
              <a:chOff x="2839" y="3501"/>
              <a:chExt cx="755" cy="803"/>
            </a:xfrm>
          </p:grpSpPr>
          <p:pic>
            <p:nvPicPr>
              <p:cNvPr id="18695" name="Picture 1099"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96" name="Freeform 1100"/>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8520" name="Group 1101"/>
            <p:cNvGrpSpPr>
              <a:grpSpLocks/>
            </p:cNvGrpSpPr>
            <p:nvPr/>
          </p:nvGrpSpPr>
          <p:grpSpPr bwMode="auto">
            <a:xfrm flipH="1">
              <a:off x="3739" y="3311"/>
              <a:ext cx="269" cy="220"/>
              <a:chOff x="2839" y="3501"/>
              <a:chExt cx="755" cy="803"/>
            </a:xfrm>
          </p:grpSpPr>
          <p:pic>
            <p:nvPicPr>
              <p:cNvPr id="18693" name="Picture 1102" descr="desktop_computer_stylized_medi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94" name="Freeform 1103"/>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8521" name="Group 1104"/>
            <p:cNvGrpSpPr>
              <a:grpSpLocks/>
            </p:cNvGrpSpPr>
            <p:nvPr/>
          </p:nvGrpSpPr>
          <p:grpSpPr bwMode="auto">
            <a:xfrm>
              <a:off x="4126" y="3300"/>
              <a:ext cx="269" cy="221"/>
              <a:chOff x="2839" y="3501"/>
              <a:chExt cx="755" cy="803"/>
            </a:xfrm>
          </p:grpSpPr>
          <p:pic>
            <p:nvPicPr>
              <p:cNvPr id="18691" name="Picture 1105" descr="desktop_computer_stylized_medi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92" name="Freeform 1106"/>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pic>
          <p:nvPicPr>
            <p:cNvPr id="18522" name="Picture 1107" descr="car_icon_smal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5" y="1084"/>
              <a:ext cx="53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523" name="Group 1108"/>
            <p:cNvGrpSpPr>
              <a:grpSpLocks/>
            </p:cNvGrpSpPr>
            <p:nvPr/>
          </p:nvGrpSpPr>
          <p:grpSpPr bwMode="auto">
            <a:xfrm>
              <a:off x="3536" y="974"/>
              <a:ext cx="262" cy="243"/>
              <a:chOff x="2751" y="1851"/>
              <a:chExt cx="462" cy="478"/>
            </a:xfrm>
          </p:grpSpPr>
          <p:pic>
            <p:nvPicPr>
              <p:cNvPr id="18689" name="Picture 1109" descr="iphone_stylized_small"/>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90" name="Picture 1110" descr="antenna_radiation_stylize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524" name="Group 1111"/>
            <p:cNvGrpSpPr>
              <a:grpSpLocks/>
            </p:cNvGrpSpPr>
            <p:nvPr/>
          </p:nvGrpSpPr>
          <p:grpSpPr bwMode="auto">
            <a:xfrm>
              <a:off x="5191" y="3151"/>
              <a:ext cx="143" cy="303"/>
              <a:chOff x="4140" y="429"/>
              <a:chExt cx="1425" cy="2396"/>
            </a:xfrm>
          </p:grpSpPr>
          <p:sp>
            <p:nvSpPr>
              <p:cNvPr id="18657" name="Freeform 1112"/>
              <p:cNvSpPr>
                <a:spLocks/>
              </p:cNvSpPr>
              <p:nvPr/>
            </p:nvSpPr>
            <p:spPr bwMode="auto">
              <a:xfrm>
                <a:off x="5268" y="433"/>
                <a:ext cx="283" cy="2286"/>
              </a:xfrm>
              <a:custGeom>
                <a:avLst/>
                <a:gdLst>
                  <a:gd name="T0" fmla="*/ 26 w 354"/>
                  <a:gd name="T1" fmla="*/ 0 h 2742"/>
                  <a:gd name="T2" fmla="*/ 145 w 354"/>
                  <a:gd name="T3" fmla="*/ 164 h 2742"/>
                  <a:gd name="T4" fmla="*/ 142 w 354"/>
                  <a:gd name="T5" fmla="*/ 1268 h 2742"/>
                  <a:gd name="T6" fmla="*/ 0 w 354"/>
                  <a:gd name="T7" fmla="*/ 1325 h 2742"/>
                  <a:gd name="T8" fmla="*/ 26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3" name="Rectangle 1113"/>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8659" name="Freeform 1114"/>
              <p:cNvSpPr>
                <a:spLocks/>
              </p:cNvSpPr>
              <p:nvPr/>
            </p:nvSpPr>
            <p:spPr bwMode="auto">
              <a:xfrm>
                <a:off x="5321" y="570"/>
                <a:ext cx="169" cy="2115"/>
              </a:xfrm>
              <a:custGeom>
                <a:avLst/>
                <a:gdLst>
                  <a:gd name="T0" fmla="*/ 3 w 211"/>
                  <a:gd name="T1" fmla="*/ 0 h 2537"/>
                  <a:gd name="T2" fmla="*/ 87 w 211"/>
                  <a:gd name="T3" fmla="*/ 106 h 2537"/>
                  <a:gd name="T4" fmla="*/ 3 w 211"/>
                  <a:gd name="T5" fmla="*/ 1208 h 2537"/>
                  <a:gd name="T6" fmla="*/ 3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60" name="Freeform 1115"/>
              <p:cNvSpPr>
                <a:spLocks/>
              </p:cNvSpPr>
              <p:nvPr/>
            </p:nvSpPr>
            <p:spPr bwMode="auto">
              <a:xfrm>
                <a:off x="5284" y="1640"/>
                <a:ext cx="263" cy="189"/>
              </a:xfrm>
              <a:custGeom>
                <a:avLst/>
                <a:gdLst>
                  <a:gd name="T0" fmla="*/ 2 w 328"/>
                  <a:gd name="T1" fmla="*/ 0 h 226"/>
                  <a:gd name="T2" fmla="*/ 136 w 328"/>
                  <a:gd name="T3" fmla="*/ 62 h 226"/>
                  <a:gd name="T4" fmla="*/ 135 w 328"/>
                  <a:gd name="T5" fmla="*/ 110 h 226"/>
                  <a:gd name="T6" fmla="*/ 0 w 328"/>
                  <a:gd name="T7" fmla="*/ 4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6" name="Rectangle 1116"/>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662" name="Group 1117"/>
              <p:cNvGrpSpPr>
                <a:grpSpLocks/>
              </p:cNvGrpSpPr>
              <p:nvPr/>
            </p:nvGrpSpPr>
            <p:grpSpPr bwMode="auto">
              <a:xfrm>
                <a:off x="4749" y="668"/>
                <a:ext cx="581" cy="145"/>
                <a:chOff x="614" y="2568"/>
                <a:chExt cx="725" cy="139"/>
              </a:xfrm>
            </p:grpSpPr>
            <p:sp>
              <p:nvSpPr>
                <p:cNvPr id="4352" name="AutoShape 1118"/>
                <p:cNvSpPr>
                  <a:spLocks noChangeArrowheads="1"/>
                </p:cNvSpPr>
                <p:nvPr/>
              </p:nvSpPr>
              <p:spPr bwMode="auto">
                <a:xfrm>
                  <a:off x="613" y="2566"/>
                  <a:ext cx="721"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53" name="AutoShape 1119"/>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4328" name="Rectangle 1120"/>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664" name="Group 1121"/>
              <p:cNvGrpSpPr>
                <a:grpSpLocks/>
              </p:cNvGrpSpPr>
              <p:nvPr/>
            </p:nvGrpSpPr>
            <p:grpSpPr bwMode="auto">
              <a:xfrm>
                <a:off x="4747" y="994"/>
                <a:ext cx="581" cy="134"/>
                <a:chOff x="614" y="2568"/>
                <a:chExt cx="725" cy="139"/>
              </a:xfrm>
            </p:grpSpPr>
            <p:sp>
              <p:nvSpPr>
                <p:cNvPr id="4350" name="AutoShape 1122"/>
                <p:cNvSpPr>
                  <a:spLocks noChangeArrowheads="1"/>
                </p:cNvSpPr>
                <p:nvPr/>
              </p:nvSpPr>
              <p:spPr bwMode="auto">
                <a:xfrm>
                  <a:off x="615" y="2564"/>
                  <a:ext cx="721"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51" name="AutoShape 1123"/>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4330" name="Rectangle 1124"/>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31" name="Rectangle 1125"/>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667" name="Group 1126"/>
              <p:cNvGrpSpPr>
                <a:grpSpLocks/>
              </p:cNvGrpSpPr>
              <p:nvPr/>
            </p:nvGrpSpPr>
            <p:grpSpPr bwMode="auto">
              <a:xfrm>
                <a:off x="4735" y="1627"/>
                <a:ext cx="582" cy="151"/>
                <a:chOff x="614" y="2568"/>
                <a:chExt cx="725" cy="139"/>
              </a:xfrm>
            </p:grpSpPr>
            <p:sp>
              <p:nvSpPr>
                <p:cNvPr id="4348" name="AutoShape 1127"/>
                <p:cNvSpPr>
                  <a:spLocks noChangeArrowheads="1"/>
                </p:cNvSpPr>
                <p:nvPr/>
              </p:nvSpPr>
              <p:spPr bwMode="auto">
                <a:xfrm>
                  <a:off x="618" y="2579"/>
                  <a:ext cx="720" cy="131"/>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49" name="AutoShape 1128"/>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8668" name="Freeform 1129"/>
              <p:cNvSpPr>
                <a:spLocks/>
              </p:cNvSpPr>
              <p:nvPr/>
            </p:nvSpPr>
            <p:spPr bwMode="auto">
              <a:xfrm>
                <a:off x="5288" y="1354"/>
                <a:ext cx="263" cy="188"/>
              </a:xfrm>
              <a:custGeom>
                <a:avLst/>
                <a:gdLst>
                  <a:gd name="T0" fmla="*/ 2 w 328"/>
                  <a:gd name="T1" fmla="*/ 0 h 226"/>
                  <a:gd name="T2" fmla="*/ 136 w 328"/>
                  <a:gd name="T3" fmla="*/ 61 h 226"/>
                  <a:gd name="T4" fmla="*/ 135 w 328"/>
                  <a:gd name="T5" fmla="*/ 108 h 226"/>
                  <a:gd name="T6" fmla="*/ 0 w 328"/>
                  <a:gd name="T7" fmla="*/ 47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669" name="Group 1130"/>
              <p:cNvGrpSpPr>
                <a:grpSpLocks/>
              </p:cNvGrpSpPr>
              <p:nvPr/>
            </p:nvGrpSpPr>
            <p:grpSpPr bwMode="auto">
              <a:xfrm>
                <a:off x="4739" y="1327"/>
                <a:ext cx="582" cy="139"/>
                <a:chOff x="614" y="2568"/>
                <a:chExt cx="725" cy="139"/>
              </a:xfrm>
            </p:grpSpPr>
            <p:sp>
              <p:nvSpPr>
                <p:cNvPr id="4346" name="AutoShape 1131"/>
                <p:cNvSpPr>
                  <a:spLocks noChangeArrowheads="1"/>
                </p:cNvSpPr>
                <p:nvPr/>
              </p:nvSpPr>
              <p:spPr bwMode="auto">
                <a:xfrm>
                  <a:off x="613" y="2571"/>
                  <a:ext cx="73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47" name="AutoShape 1132"/>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4335" name="Rectangle 1133"/>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8671" name="Freeform 1134"/>
              <p:cNvSpPr>
                <a:spLocks/>
              </p:cNvSpPr>
              <p:nvPr/>
            </p:nvSpPr>
            <p:spPr bwMode="auto">
              <a:xfrm>
                <a:off x="5312" y="1007"/>
                <a:ext cx="237" cy="213"/>
              </a:xfrm>
              <a:custGeom>
                <a:avLst/>
                <a:gdLst>
                  <a:gd name="T0" fmla="*/ 2 w 296"/>
                  <a:gd name="T1" fmla="*/ 0 h 256"/>
                  <a:gd name="T2" fmla="*/ 120 w 296"/>
                  <a:gd name="T3" fmla="*/ 69 h 256"/>
                  <a:gd name="T4" fmla="*/ 122 w 296"/>
                  <a:gd name="T5" fmla="*/ 122 h 256"/>
                  <a:gd name="T6" fmla="*/ 0 w 296"/>
                  <a:gd name="T7" fmla="*/ 47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72" name="Freeform 1135"/>
              <p:cNvSpPr>
                <a:spLocks/>
              </p:cNvSpPr>
              <p:nvPr/>
            </p:nvSpPr>
            <p:spPr bwMode="auto">
              <a:xfrm>
                <a:off x="5315" y="680"/>
                <a:ext cx="244" cy="240"/>
              </a:xfrm>
              <a:custGeom>
                <a:avLst/>
                <a:gdLst>
                  <a:gd name="T0" fmla="*/ 0 w 304"/>
                  <a:gd name="T1" fmla="*/ 0 h 288"/>
                  <a:gd name="T2" fmla="*/ 126 w 304"/>
                  <a:gd name="T3" fmla="*/ 79 h 288"/>
                  <a:gd name="T4" fmla="*/ 118 w 304"/>
                  <a:gd name="T5" fmla="*/ 139 h 288"/>
                  <a:gd name="T6" fmla="*/ 3 w 304"/>
                  <a:gd name="T7" fmla="*/ 6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38" name="Oval 1136"/>
              <p:cNvSpPr>
                <a:spLocks noChangeArrowheads="1"/>
              </p:cNvSpPr>
              <p:nvPr/>
            </p:nvSpPr>
            <p:spPr bwMode="auto">
              <a:xfrm>
                <a:off x="5515" y="2611"/>
                <a:ext cx="50" cy="95"/>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8674" name="Freeform 1137"/>
              <p:cNvSpPr>
                <a:spLocks/>
              </p:cNvSpPr>
              <p:nvPr/>
            </p:nvSpPr>
            <p:spPr bwMode="auto">
              <a:xfrm>
                <a:off x="5302" y="2614"/>
                <a:ext cx="245" cy="200"/>
              </a:xfrm>
              <a:custGeom>
                <a:avLst/>
                <a:gdLst>
                  <a:gd name="T0" fmla="*/ 0 w 306"/>
                  <a:gd name="T1" fmla="*/ 51 h 240"/>
                  <a:gd name="T2" fmla="*/ 2 w 306"/>
                  <a:gd name="T3" fmla="*/ 116 h 240"/>
                  <a:gd name="T4" fmla="*/ 126 w 306"/>
                  <a:gd name="T5" fmla="*/ 53 h 240"/>
                  <a:gd name="T6" fmla="*/ 123 w 306"/>
                  <a:gd name="T7" fmla="*/ 0 h 240"/>
                  <a:gd name="T8" fmla="*/ 0 w 306"/>
                  <a:gd name="T9" fmla="*/ 51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0" name="AutoShape 1138"/>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41" name="AutoShape 1139"/>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42" name="Oval 1140"/>
              <p:cNvSpPr>
                <a:spLocks noChangeArrowheads="1"/>
              </p:cNvSpPr>
              <p:nvPr/>
            </p:nvSpPr>
            <p:spPr bwMode="auto">
              <a:xfrm>
                <a:off x="4309"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43" name="Oval 1141"/>
              <p:cNvSpPr>
                <a:spLocks noChangeArrowheads="1"/>
              </p:cNvSpPr>
              <p:nvPr/>
            </p:nvSpPr>
            <p:spPr bwMode="auto">
              <a:xfrm>
                <a:off x="4489" y="2382"/>
                <a:ext cx="159" cy="14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800">
                  <a:solidFill>
                    <a:srgbClr val="FF0000"/>
                  </a:solidFill>
                  <a:latin typeface="Arial" charset="0"/>
                  <a:ea typeface="ＭＳ Ｐゴシック" charset="0"/>
                  <a:cs typeface="Arial" charset="0"/>
                </a:endParaRPr>
              </a:p>
            </p:txBody>
          </p:sp>
          <p:sp>
            <p:nvSpPr>
              <p:cNvPr id="4344" name="Oval 1142"/>
              <p:cNvSpPr>
                <a:spLocks noChangeArrowheads="1"/>
              </p:cNvSpPr>
              <p:nvPr/>
            </p:nvSpPr>
            <p:spPr bwMode="auto">
              <a:xfrm>
                <a:off x="4658"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45" name="Rectangle 1143"/>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18525" name="Group 1144"/>
            <p:cNvGrpSpPr>
              <a:grpSpLocks/>
            </p:cNvGrpSpPr>
            <p:nvPr/>
          </p:nvGrpSpPr>
          <p:grpSpPr bwMode="auto">
            <a:xfrm>
              <a:off x="4992" y="3341"/>
              <a:ext cx="143" cy="303"/>
              <a:chOff x="4140" y="429"/>
              <a:chExt cx="1425" cy="2396"/>
            </a:xfrm>
          </p:grpSpPr>
          <p:sp>
            <p:nvSpPr>
              <p:cNvPr id="18625" name="Freeform 1145"/>
              <p:cNvSpPr>
                <a:spLocks/>
              </p:cNvSpPr>
              <p:nvPr/>
            </p:nvSpPr>
            <p:spPr bwMode="auto">
              <a:xfrm>
                <a:off x="5268" y="433"/>
                <a:ext cx="283" cy="2286"/>
              </a:xfrm>
              <a:custGeom>
                <a:avLst/>
                <a:gdLst>
                  <a:gd name="T0" fmla="*/ 26 w 354"/>
                  <a:gd name="T1" fmla="*/ 0 h 2742"/>
                  <a:gd name="T2" fmla="*/ 145 w 354"/>
                  <a:gd name="T3" fmla="*/ 164 h 2742"/>
                  <a:gd name="T4" fmla="*/ 142 w 354"/>
                  <a:gd name="T5" fmla="*/ 1268 h 2742"/>
                  <a:gd name="T6" fmla="*/ 0 w 354"/>
                  <a:gd name="T7" fmla="*/ 1325 h 2742"/>
                  <a:gd name="T8" fmla="*/ 26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91" name="Rectangle 1146"/>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8627" name="Freeform 1147"/>
              <p:cNvSpPr>
                <a:spLocks/>
              </p:cNvSpPr>
              <p:nvPr/>
            </p:nvSpPr>
            <p:spPr bwMode="auto">
              <a:xfrm>
                <a:off x="5321" y="570"/>
                <a:ext cx="169" cy="2115"/>
              </a:xfrm>
              <a:custGeom>
                <a:avLst/>
                <a:gdLst>
                  <a:gd name="T0" fmla="*/ 3 w 211"/>
                  <a:gd name="T1" fmla="*/ 0 h 2537"/>
                  <a:gd name="T2" fmla="*/ 87 w 211"/>
                  <a:gd name="T3" fmla="*/ 106 h 2537"/>
                  <a:gd name="T4" fmla="*/ 3 w 211"/>
                  <a:gd name="T5" fmla="*/ 1208 h 2537"/>
                  <a:gd name="T6" fmla="*/ 3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28" name="Freeform 1148"/>
              <p:cNvSpPr>
                <a:spLocks/>
              </p:cNvSpPr>
              <p:nvPr/>
            </p:nvSpPr>
            <p:spPr bwMode="auto">
              <a:xfrm>
                <a:off x="5284" y="1640"/>
                <a:ext cx="263" cy="189"/>
              </a:xfrm>
              <a:custGeom>
                <a:avLst/>
                <a:gdLst>
                  <a:gd name="T0" fmla="*/ 2 w 328"/>
                  <a:gd name="T1" fmla="*/ 0 h 226"/>
                  <a:gd name="T2" fmla="*/ 136 w 328"/>
                  <a:gd name="T3" fmla="*/ 62 h 226"/>
                  <a:gd name="T4" fmla="*/ 135 w 328"/>
                  <a:gd name="T5" fmla="*/ 110 h 226"/>
                  <a:gd name="T6" fmla="*/ 0 w 328"/>
                  <a:gd name="T7" fmla="*/ 4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94" name="Rectangle 1149"/>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630" name="Group 1150"/>
              <p:cNvGrpSpPr>
                <a:grpSpLocks/>
              </p:cNvGrpSpPr>
              <p:nvPr/>
            </p:nvGrpSpPr>
            <p:grpSpPr bwMode="auto">
              <a:xfrm>
                <a:off x="4749" y="668"/>
                <a:ext cx="581" cy="145"/>
                <a:chOff x="614" y="2568"/>
                <a:chExt cx="725" cy="139"/>
              </a:xfrm>
            </p:grpSpPr>
            <p:sp>
              <p:nvSpPr>
                <p:cNvPr id="4320" name="AutoShape 1151"/>
                <p:cNvSpPr>
                  <a:spLocks noChangeArrowheads="1"/>
                </p:cNvSpPr>
                <p:nvPr/>
              </p:nvSpPr>
              <p:spPr bwMode="auto">
                <a:xfrm>
                  <a:off x="613" y="2566"/>
                  <a:ext cx="721"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21" name="AutoShape 1152"/>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4296" name="Rectangle 1153"/>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632" name="Group 1154"/>
              <p:cNvGrpSpPr>
                <a:grpSpLocks/>
              </p:cNvGrpSpPr>
              <p:nvPr/>
            </p:nvGrpSpPr>
            <p:grpSpPr bwMode="auto">
              <a:xfrm>
                <a:off x="4747" y="994"/>
                <a:ext cx="581" cy="134"/>
                <a:chOff x="614" y="2568"/>
                <a:chExt cx="725" cy="139"/>
              </a:xfrm>
            </p:grpSpPr>
            <p:sp>
              <p:nvSpPr>
                <p:cNvPr id="4318" name="AutoShape 1155"/>
                <p:cNvSpPr>
                  <a:spLocks noChangeArrowheads="1"/>
                </p:cNvSpPr>
                <p:nvPr/>
              </p:nvSpPr>
              <p:spPr bwMode="auto">
                <a:xfrm>
                  <a:off x="615" y="2564"/>
                  <a:ext cx="721"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19" name="AutoShape 1156"/>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4298" name="Rectangle 1157"/>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299" name="Rectangle 1158"/>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8635" name="Group 1159"/>
              <p:cNvGrpSpPr>
                <a:grpSpLocks/>
              </p:cNvGrpSpPr>
              <p:nvPr/>
            </p:nvGrpSpPr>
            <p:grpSpPr bwMode="auto">
              <a:xfrm>
                <a:off x="4735" y="1627"/>
                <a:ext cx="582" cy="151"/>
                <a:chOff x="614" y="2568"/>
                <a:chExt cx="725" cy="139"/>
              </a:xfrm>
            </p:grpSpPr>
            <p:sp>
              <p:nvSpPr>
                <p:cNvPr id="4316" name="AutoShape 1160"/>
                <p:cNvSpPr>
                  <a:spLocks noChangeArrowheads="1"/>
                </p:cNvSpPr>
                <p:nvPr/>
              </p:nvSpPr>
              <p:spPr bwMode="auto">
                <a:xfrm>
                  <a:off x="618" y="2579"/>
                  <a:ext cx="720" cy="131"/>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17" name="AutoShape 1161"/>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8636" name="Freeform 1162"/>
              <p:cNvSpPr>
                <a:spLocks/>
              </p:cNvSpPr>
              <p:nvPr/>
            </p:nvSpPr>
            <p:spPr bwMode="auto">
              <a:xfrm>
                <a:off x="5288" y="1354"/>
                <a:ext cx="263" cy="188"/>
              </a:xfrm>
              <a:custGeom>
                <a:avLst/>
                <a:gdLst>
                  <a:gd name="T0" fmla="*/ 2 w 328"/>
                  <a:gd name="T1" fmla="*/ 0 h 226"/>
                  <a:gd name="T2" fmla="*/ 136 w 328"/>
                  <a:gd name="T3" fmla="*/ 61 h 226"/>
                  <a:gd name="T4" fmla="*/ 135 w 328"/>
                  <a:gd name="T5" fmla="*/ 108 h 226"/>
                  <a:gd name="T6" fmla="*/ 0 w 328"/>
                  <a:gd name="T7" fmla="*/ 47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637" name="Group 1163"/>
              <p:cNvGrpSpPr>
                <a:grpSpLocks/>
              </p:cNvGrpSpPr>
              <p:nvPr/>
            </p:nvGrpSpPr>
            <p:grpSpPr bwMode="auto">
              <a:xfrm>
                <a:off x="4739" y="1327"/>
                <a:ext cx="582" cy="139"/>
                <a:chOff x="614" y="2568"/>
                <a:chExt cx="725" cy="139"/>
              </a:xfrm>
            </p:grpSpPr>
            <p:sp>
              <p:nvSpPr>
                <p:cNvPr id="4314" name="AutoShape 1164"/>
                <p:cNvSpPr>
                  <a:spLocks noChangeArrowheads="1"/>
                </p:cNvSpPr>
                <p:nvPr/>
              </p:nvSpPr>
              <p:spPr bwMode="auto">
                <a:xfrm>
                  <a:off x="613" y="2571"/>
                  <a:ext cx="73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15" name="AutoShape 1165"/>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4303" name="Rectangle 1166"/>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8639" name="Freeform 1167"/>
              <p:cNvSpPr>
                <a:spLocks/>
              </p:cNvSpPr>
              <p:nvPr/>
            </p:nvSpPr>
            <p:spPr bwMode="auto">
              <a:xfrm>
                <a:off x="5312" y="1007"/>
                <a:ext cx="237" cy="213"/>
              </a:xfrm>
              <a:custGeom>
                <a:avLst/>
                <a:gdLst>
                  <a:gd name="T0" fmla="*/ 2 w 296"/>
                  <a:gd name="T1" fmla="*/ 0 h 256"/>
                  <a:gd name="T2" fmla="*/ 120 w 296"/>
                  <a:gd name="T3" fmla="*/ 69 h 256"/>
                  <a:gd name="T4" fmla="*/ 122 w 296"/>
                  <a:gd name="T5" fmla="*/ 122 h 256"/>
                  <a:gd name="T6" fmla="*/ 0 w 296"/>
                  <a:gd name="T7" fmla="*/ 47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40" name="Freeform 1168"/>
              <p:cNvSpPr>
                <a:spLocks/>
              </p:cNvSpPr>
              <p:nvPr/>
            </p:nvSpPr>
            <p:spPr bwMode="auto">
              <a:xfrm>
                <a:off x="5315" y="680"/>
                <a:ext cx="244" cy="240"/>
              </a:xfrm>
              <a:custGeom>
                <a:avLst/>
                <a:gdLst>
                  <a:gd name="T0" fmla="*/ 0 w 304"/>
                  <a:gd name="T1" fmla="*/ 0 h 288"/>
                  <a:gd name="T2" fmla="*/ 126 w 304"/>
                  <a:gd name="T3" fmla="*/ 79 h 288"/>
                  <a:gd name="T4" fmla="*/ 118 w 304"/>
                  <a:gd name="T5" fmla="*/ 139 h 288"/>
                  <a:gd name="T6" fmla="*/ 3 w 304"/>
                  <a:gd name="T7" fmla="*/ 6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6" name="Oval 1169"/>
              <p:cNvSpPr>
                <a:spLocks noChangeArrowheads="1"/>
              </p:cNvSpPr>
              <p:nvPr/>
            </p:nvSpPr>
            <p:spPr bwMode="auto">
              <a:xfrm>
                <a:off x="5515" y="2611"/>
                <a:ext cx="50" cy="95"/>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8642" name="Freeform 1170"/>
              <p:cNvSpPr>
                <a:spLocks/>
              </p:cNvSpPr>
              <p:nvPr/>
            </p:nvSpPr>
            <p:spPr bwMode="auto">
              <a:xfrm>
                <a:off x="5302" y="2614"/>
                <a:ext cx="245" cy="200"/>
              </a:xfrm>
              <a:custGeom>
                <a:avLst/>
                <a:gdLst>
                  <a:gd name="T0" fmla="*/ 0 w 306"/>
                  <a:gd name="T1" fmla="*/ 51 h 240"/>
                  <a:gd name="T2" fmla="*/ 2 w 306"/>
                  <a:gd name="T3" fmla="*/ 116 h 240"/>
                  <a:gd name="T4" fmla="*/ 126 w 306"/>
                  <a:gd name="T5" fmla="*/ 53 h 240"/>
                  <a:gd name="T6" fmla="*/ 123 w 306"/>
                  <a:gd name="T7" fmla="*/ 0 h 240"/>
                  <a:gd name="T8" fmla="*/ 0 w 306"/>
                  <a:gd name="T9" fmla="*/ 51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8" name="AutoShape 1171"/>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09" name="AutoShape 1172"/>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10" name="Oval 1173"/>
              <p:cNvSpPr>
                <a:spLocks noChangeArrowheads="1"/>
              </p:cNvSpPr>
              <p:nvPr/>
            </p:nvSpPr>
            <p:spPr bwMode="auto">
              <a:xfrm>
                <a:off x="4309"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11" name="Oval 1174"/>
              <p:cNvSpPr>
                <a:spLocks noChangeArrowheads="1"/>
              </p:cNvSpPr>
              <p:nvPr/>
            </p:nvSpPr>
            <p:spPr bwMode="auto">
              <a:xfrm>
                <a:off x="4489" y="2382"/>
                <a:ext cx="159" cy="14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800">
                  <a:solidFill>
                    <a:srgbClr val="FF0000"/>
                  </a:solidFill>
                  <a:latin typeface="Arial" charset="0"/>
                  <a:ea typeface="ＭＳ Ｐゴシック" charset="0"/>
                  <a:cs typeface="Arial" charset="0"/>
                </a:endParaRPr>
              </a:p>
            </p:txBody>
          </p:sp>
          <p:sp>
            <p:nvSpPr>
              <p:cNvPr id="4312" name="Oval 1175"/>
              <p:cNvSpPr>
                <a:spLocks noChangeArrowheads="1"/>
              </p:cNvSpPr>
              <p:nvPr/>
            </p:nvSpPr>
            <p:spPr bwMode="auto">
              <a:xfrm>
                <a:off x="4658"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313" name="Rectangle 1176"/>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18526" name="Group 1177"/>
            <p:cNvGrpSpPr>
              <a:grpSpLocks/>
            </p:cNvGrpSpPr>
            <p:nvPr/>
          </p:nvGrpSpPr>
          <p:grpSpPr bwMode="auto">
            <a:xfrm>
              <a:off x="3340" y="1287"/>
              <a:ext cx="337" cy="257"/>
              <a:chOff x="877" y="1008"/>
              <a:chExt cx="2747" cy="2591"/>
            </a:xfrm>
          </p:grpSpPr>
          <p:pic>
            <p:nvPicPr>
              <p:cNvPr id="18602" name="Picture 1178" descr="antenna_stylized"/>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03" name="Picture 1179" descr="laptop_keyboar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04" name="Freeform 1180"/>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605" name="Picture 1181" descr="scree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06" name="Freeform 1182"/>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07" name="Freeform 1183"/>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08" name="Freeform 1184"/>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09" name="Freeform 1185"/>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0" name="Freeform 1186"/>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1" name="Freeform 1187"/>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612" name="Group 1188"/>
              <p:cNvGrpSpPr>
                <a:grpSpLocks/>
              </p:cNvGrpSpPr>
              <p:nvPr/>
            </p:nvGrpSpPr>
            <p:grpSpPr bwMode="auto">
              <a:xfrm>
                <a:off x="1709" y="3008"/>
                <a:ext cx="507" cy="234"/>
                <a:chOff x="1740" y="2642"/>
                <a:chExt cx="752" cy="327"/>
              </a:xfrm>
            </p:grpSpPr>
            <p:sp>
              <p:nvSpPr>
                <p:cNvPr id="18619" name="Freeform 1189"/>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20" name="Freeform 1190"/>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21" name="Freeform 1191"/>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22" name="Freeform 1192"/>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23" name="Freeform 1193"/>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24" name="Freeform 1194"/>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613" name="Freeform 1195"/>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4" name="Freeform 1196"/>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5" name="Freeform 1197"/>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6" name="Freeform 1198"/>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7" name="Freeform 1199"/>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18" name="Freeform 1200"/>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527" name="Group 1201"/>
            <p:cNvGrpSpPr>
              <a:grpSpLocks/>
            </p:cNvGrpSpPr>
            <p:nvPr/>
          </p:nvGrpSpPr>
          <p:grpSpPr bwMode="auto">
            <a:xfrm>
              <a:off x="4329" y="3456"/>
              <a:ext cx="299" cy="257"/>
              <a:chOff x="877" y="1008"/>
              <a:chExt cx="2747" cy="2591"/>
            </a:xfrm>
          </p:grpSpPr>
          <p:pic>
            <p:nvPicPr>
              <p:cNvPr id="18579" name="Picture 1202" descr="antenna_stylize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80" name="Picture 1203" descr="laptop_keyboar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81" name="Freeform 1204"/>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582" name="Picture 1205" descr="scree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83" name="Freeform 1206"/>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84" name="Freeform 1207"/>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85" name="Freeform 1208"/>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86" name="Freeform 1209"/>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87" name="Freeform 1210"/>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88" name="Freeform 1211"/>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589" name="Group 1212"/>
              <p:cNvGrpSpPr>
                <a:grpSpLocks/>
              </p:cNvGrpSpPr>
              <p:nvPr/>
            </p:nvGrpSpPr>
            <p:grpSpPr bwMode="auto">
              <a:xfrm>
                <a:off x="1709" y="3008"/>
                <a:ext cx="507" cy="234"/>
                <a:chOff x="1740" y="2642"/>
                <a:chExt cx="752" cy="327"/>
              </a:xfrm>
            </p:grpSpPr>
            <p:sp>
              <p:nvSpPr>
                <p:cNvPr id="18596" name="Freeform 1213"/>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7" name="Freeform 1214"/>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8" name="Freeform 1215"/>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9" name="Freeform 1216"/>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00" name="Freeform 1217"/>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01" name="Freeform 1218"/>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590" name="Freeform 1219"/>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1" name="Freeform 1220"/>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2" name="Freeform 1221"/>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3" name="Freeform 1222"/>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4" name="Freeform 1223"/>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95" name="Freeform 1224"/>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528" name="Group 1225"/>
            <p:cNvGrpSpPr>
              <a:grpSpLocks/>
            </p:cNvGrpSpPr>
            <p:nvPr/>
          </p:nvGrpSpPr>
          <p:grpSpPr bwMode="auto">
            <a:xfrm>
              <a:off x="3503" y="1916"/>
              <a:ext cx="280" cy="257"/>
              <a:chOff x="877" y="1008"/>
              <a:chExt cx="2747" cy="2591"/>
            </a:xfrm>
          </p:grpSpPr>
          <p:pic>
            <p:nvPicPr>
              <p:cNvPr id="18556" name="Picture 1226" descr="antenna_stylized"/>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57" name="Picture 1227" descr="laptop_keyboar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58" name="Freeform 1228"/>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559" name="Picture 1229" descr="screen"/>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60" name="Freeform 1230"/>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1" name="Freeform 1231"/>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2" name="Freeform 1232"/>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3" name="Freeform 1233"/>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4" name="Freeform 1234"/>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5" name="Freeform 1235"/>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566" name="Group 1236"/>
              <p:cNvGrpSpPr>
                <a:grpSpLocks/>
              </p:cNvGrpSpPr>
              <p:nvPr/>
            </p:nvGrpSpPr>
            <p:grpSpPr bwMode="auto">
              <a:xfrm>
                <a:off x="1709" y="3008"/>
                <a:ext cx="507" cy="234"/>
                <a:chOff x="1740" y="2642"/>
                <a:chExt cx="752" cy="327"/>
              </a:xfrm>
            </p:grpSpPr>
            <p:sp>
              <p:nvSpPr>
                <p:cNvPr id="18573" name="Freeform 1237"/>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4" name="Freeform 1238"/>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5" name="Freeform 1239"/>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6" name="Freeform 1240"/>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7" name="Freeform 1241"/>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8" name="Freeform 1242"/>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567" name="Freeform 1243"/>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8" name="Freeform 1244"/>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69" name="Freeform 1245"/>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0" name="Freeform 1246"/>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1" name="Freeform 1247"/>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72" name="Freeform 1248"/>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529" name="Group 1249"/>
            <p:cNvGrpSpPr>
              <a:grpSpLocks/>
            </p:cNvGrpSpPr>
            <p:nvPr/>
          </p:nvGrpSpPr>
          <p:grpSpPr bwMode="auto">
            <a:xfrm flipH="1">
              <a:off x="3742" y="2030"/>
              <a:ext cx="261" cy="235"/>
              <a:chOff x="2839" y="3501"/>
              <a:chExt cx="755" cy="803"/>
            </a:xfrm>
          </p:grpSpPr>
          <p:pic>
            <p:nvPicPr>
              <p:cNvPr id="18554" name="Picture 1250" descr="desktop_computer_stylized_mediu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55" name="Freeform 1251"/>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8530" name="Group 1252"/>
            <p:cNvGrpSpPr>
              <a:grpSpLocks/>
            </p:cNvGrpSpPr>
            <p:nvPr/>
          </p:nvGrpSpPr>
          <p:grpSpPr bwMode="auto">
            <a:xfrm>
              <a:off x="4603" y="3416"/>
              <a:ext cx="299" cy="257"/>
              <a:chOff x="877" y="1008"/>
              <a:chExt cx="2747" cy="2591"/>
            </a:xfrm>
          </p:grpSpPr>
          <p:pic>
            <p:nvPicPr>
              <p:cNvPr id="18531" name="Picture 1253" descr="antenna_stylize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2" name="Picture 1254" descr="laptop_keyboar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3" name="Freeform 1255"/>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534" name="Picture 1256" descr="scree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5" name="Freeform 1257"/>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6" name="Freeform 1258"/>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 name="Freeform 1259"/>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 name="Freeform 1260"/>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9" name="Freeform 1261"/>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0" name="Freeform 1262"/>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541" name="Group 1263"/>
              <p:cNvGrpSpPr>
                <a:grpSpLocks/>
              </p:cNvGrpSpPr>
              <p:nvPr/>
            </p:nvGrpSpPr>
            <p:grpSpPr bwMode="auto">
              <a:xfrm>
                <a:off x="1709" y="3008"/>
                <a:ext cx="507" cy="234"/>
                <a:chOff x="1740" y="2642"/>
                <a:chExt cx="752" cy="327"/>
              </a:xfrm>
            </p:grpSpPr>
            <p:sp>
              <p:nvSpPr>
                <p:cNvPr id="18548" name="Freeform 1264"/>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9" name="Freeform 1265"/>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50" name="Freeform 1266"/>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51" name="Freeform 1267"/>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52" name="Freeform 1268"/>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53" name="Freeform 1269"/>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542" name="Freeform 1270"/>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3" name="Freeform 1271"/>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4" name="Freeform 1272"/>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5" name="Freeform 1273"/>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6" name="Freeform 1274"/>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47" name="Freeform 1275"/>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35485" name="Group 669"/>
          <p:cNvGrpSpPr>
            <a:grpSpLocks/>
          </p:cNvGrpSpPr>
          <p:nvPr/>
        </p:nvGrpSpPr>
        <p:grpSpPr bwMode="auto">
          <a:xfrm>
            <a:off x="7856538" y="4454525"/>
            <a:ext cx="1057275" cy="957263"/>
            <a:chOff x="-153" y="1680"/>
            <a:chExt cx="666" cy="603"/>
          </a:xfrm>
        </p:grpSpPr>
        <p:grpSp>
          <p:nvGrpSpPr>
            <p:cNvPr id="18455" name="Group 670"/>
            <p:cNvGrpSpPr>
              <a:grpSpLocks/>
            </p:cNvGrpSpPr>
            <p:nvPr/>
          </p:nvGrpSpPr>
          <p:grpSpPr bwMode="auto">
            <a:xfrm>
              <a:off x="0" y="1680"/>
              <a:ext cx="513" cy="538"/>
              <a:chOff x="4180" y="744"/>
              <a:chExt cx="513" cy="538"/>
            </a:xfrm>
          </p:grpSpPr>
          <p:sp>
            <p:nvSpPr>
              <p:cNvPr id="4122" name="Rectangle 671"/>
              <p:cNvSpPr>
                <a:spLocks noChangeArrowheads="1"/>
              </p:cNvSpPr>
              <p:nvPr/>
            </p:nvSpPr>
            <p:spPr bwMode="auto">
              <a:xfrm>
                <a:off x="4242" y="747"/>
                <a:ext cx="426" cy="489"/>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23" name="Rectangle 672"/>
              <p:cNvSpPr>
                <a:spLocks noChangeArrowheads="1"/>
              </p:cNvSpPr>
              <p:nvPr/>
            </p:nvSpPr>
            <p:spPr bwMode="auto">
              <a:xfrm>
                <a:off x="4221" y="762"/>
                <a:ext cx="435" cy="504"/>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24" name="Rectangle 673"/>
              <p:cNvSpPr>
                <a:spLocks noChangeArrowheads="1"/>
              </p:cNvSpPr>
              <p:nvPr/>
            </p:nvSpPr>
            <p:spPr bwMode="auto">
              <a:xfrm>
                <a:off x="4224" y="873"/>
                <a:ext cx="426" cy="10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25" name="Text Box 674"/>
              <p:cNvSpPr txBox="1">
                <a:spLocks noChangeArrowheads="1"/>
              </p:cNvSpPr>
              <p:nvPr/>
            </p:nvSpPr>
            <p:spPr bwMode="auto">
              <a:xfrm>
                <a:off x="4180" y="744"/>
                <a:ext cx="513" cy="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000" smtClean="0"/>
                  <a:t>application</a:t>
                </a:r>
              </a:p>
              <a:p>
                <a:pPr>
                  <a:defRPr/>
                </a:pPr>
                <a:r>
                  <a:rPr lang="en-US" sz="1000" smtClean="0">
                    <a:solidFill>
                      <a:schemeClr val="bg1"/>
                    </a:solidFill>
                  </a:rPr>
                  <a:t>transport</a:t>
                </a:r>
                <a:endParaRPr lang="en-US" sz="1000" smtClean="0"/>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4126" name="Line 675"/>
              <p:cNvSpPr>
                <a:spLocks noChangeShapeType="1"/>
              </p:cNvSpPr>
              <p:nvPr/>
            </p:nvSpPr>
            <p:spPr bwMode="auto">
              <a:xfrm>
                <a:off x="4221" y="978"/>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27" name="Line 676"/>
              <p:cNvSpPr>
                <a:spLocks noChangeShapeType="1"/>
              </p:cNvSpPr>
              <p:nvPr/>
            </p:nvSpPr>
            <p:spPr bwMode="auto">
              <a:xfrm>
                <a:off x="4227" y="1065"/>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28" name="Line 677"/>
              <p:cNvSpPr>
                <a:spLocks noChangeShapeType="1"/>
              </p:cNvSpPr>
              <p:nvPr/>
            </p:nvSpPr>
            <p:spPr bwMode="auto">
              <a:xfrm>
                <a:off x="4227" y="1152"/>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8456" name="Freeform 678"/>
            <p:cNvSpPr>
              <a:spLocks/>
            </p:cNvSpPr>
            <p:nvPr/>
          </p:nvSpPr>
          <p:spPr bwMode="auto">
            <a:xfrm>
              <a:off x="-153" y="1689"/>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 h="594">
                  <a:moveTo>
                    <a:pt x="0" y="594"/>
                  </a:moveTo>
                  <a:lnTo>
                    <a:pt x="192" y="0"/>
                  </a:lnTo>
                  <a:lnTo>
                    <a:pt x="192" y="515"/>
                  </a:lnTo>
                  <a:lnTo>
                    <a:pt x="0" y="594"/>
                  </a:lnTo>
                  <a:close/>
                </a:path>
              </a:pathLst>
            </a:custGeom>
            <a:gradFill rotWithShape="1">
              <a:gsLst>
                <a:gs pos="0">
                  <a:schemeClr val="bg1"/>
                </a:gs>
                <a:gs pos="100000">
                  <a:srgbClr val="FF0000"/>
                </a:gs>
              </a:gsLst>
              <a:lin ang="0" scaled="1"/>
            </a:gradFill>
            <a:ln w="9525" cap="flat" cmpd="sng">
              <a:solidFill>
                <a:srgbClr val="FF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5114" name="Group 298"/>
          <p:cNvGrpSpPr>
            <a:grpSpLocks/>
          </p:cNvGrpSpPr>
          <p:nvPr/>
        </p:nvGrpSpPr>
        <p:grpSpPr bwMode="auto">
          <a:xfrm rot="2937887">
            <a:off x="5389563" y="3022600"/>
            <a:ext cx="3781425" cy="434975"/>
            <a:chOff x="2937" y="3579"/>
            <a:chExt cx="2382" cy="274"/>
          </a:xfrm>
        </p:grpSpPr>
        <p:sp>
          <p:nvSpPr>
            <p:cNvPr id="4116" name="Rectangle 295"/>
            <p:cNvSpPr>
              <a:spLocks noChangeArrowheads="1"/>
            </p:cNvSpPr>
            <p:nvPr/>
          </p:nvSpPr>
          <p:spPr bwMode="auto">
            <a:xfrm>
              <a:off x="3166" y="3630"/>
              <a:ext cx="1920" cy="174"/>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17" name="Text Box 293"/>
            <p:cNvSpPr txBox="1">
              <a:spLocks noChangeArrowheads="1"/>
            </p:cNvSpPr>
            <p:nvPr/>
          </p:nvSpPr>
          <p:spPr bwMode="auto">
            <a:xfrm>
              <a:off x="3399" y="3591"/>
              <a:ext cx="1497"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fa-IR" sz="2000" dirty="0" smtClean="0">
                  <a:solidFill>
                    <a:schemeClr val="bg1"/>
                  </a:solidFill>
                  <a:cs typeface="B Nazanin" pitchFamily="2" charset="-78"/>
                </a:rPr>
                <a:t>انتقال انتها به انتهای منطقی</a:t>
              </a:r>
              <a:endParaRPr lang="en-US" sz="2000" dirty="0" smtClean="0">
                <a:cs typeface="B Nazanin" pitchFamily="2" charset="-78"/>
              </a:endParaRPr>
            </a:p>
          </p:txBody>
        </p:sp>
        <p:sp>
          <p:nvSpPr>
            <p:cNvPr id="18453" name="Freeform 296"/>
            <p:cNvSpPr>
              <a:spLocks/>
            </p:cNvSpPr>
            <p:nvPr/>
          </p:nvSpPr>
          <p:spPr bwMode="auto">
            <a:xfrm>
              <a:off x="2937" y="3579"/>
              <a:ext cx="282" cy="264"/>
            </a:xfrm>
            <a:custGeom>
              <a:avLst/>
              <a:gdLst>
                <a:gd name="T0" fmla="*/ 282 w 282"/>
                <a:gd name="T1" fmla="*/ 0 h 264"/>
                <a:gd name="T2" fmla="*/ 282 w 282"/>
                <a:gd name="T3" fmla="*/ 264 h 264"/>
                <a:gd name="T4" fmla="*/ 0 w 282"/>
                <a:gd name="T5" fmla="*/ 129 h 264"/>
                <a:gd name="T6" fmla="*/ 282 w 282"/>
                <a:gd name="T7" fmla="*/ 0 h 2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264">
                  <a:moveTo>
                    <a:pt x="282" y="0"/>
                  </a:moveTo>
                  <a:cubicBezTo>
                    <a:pt x="282" y="132"/>
                    <a:pt x="282" y="264"/>
                    <a:pt x="282" y="264"/>
                  </a:cubicBezTo>
                  <a:cubicBezTo>
                    <a:pt x="159" y="150"/>
                    <a:pt x="0" y="153"/>
                    <a:pt x="0" y="129"/>
                  </a:cubicBezTo>
                  <a:cubicBezTo>
                    <a:pt x="0" y="108"/>
                    <a:pt x="153" y="108"/>
                    <a:pt x="282" y="0"/>
                  </a:cubicBezTo>
                  <a:close/>
                </a:path>
              </a:pathLst>
            </a:custGeom>
            <a:solidFill>
              <a:srgbClr val="FF0000"/>
            </a:solidFill>
            <a:ln>
              <a:noFill/>
            </a:ln>
            <a:effectLst/>
            <a:extLst>
              <a:ext uri="{91240B29-F687-4F45-9708-019B960494DF}">
                <a14:hiddenLine xmlns:a14="http://schemas.microsoft.com/office/drawing/2010/main" w="9525" cap="flat" cmpd="sng">
                  <a:solidFill>
                    <a:srgbClr val="FF0000"/>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54" name="Freeform 297"/>
            <p:cNvSpPr>
              <a:spLocks/>
            </p:cNvSpPr>
            <p:nvPr/>
          </p:nvSpPr>
          <p:spPr bwMode="auto">
            <a:xfrm flipH="1">
              <a:off x="5037" y="3589"/>
              <a:ext cx="282" cy="264"/>
            </a:xfrm>
            <a:custGeom>
              <a:avLst/>
              <a:gdLst>
                <a:gd name="T0" fmla="*/ 282 w 282"/>
                <a:gd name="T1" fmla="*/ 0 h 264"/>
                <a:gd name="T2" fmla="*/ 282 w 282"/>
                <a:gd name="T3" fmla="*/ 264 h 264"/>
                <a:gd name="T4" fmla="*/ 0 w 282"/>
                <a:gd name="T5" fmla="*/ 129 h 264"/>
                <a:gd name="T6" fmla="*/ 282 w 282"/>
                <a:gd name="T7" fmla="*/ 0 h 2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264">
                  <a:moveTo>
                    <a:pt x="282" y="0"/>
                  </a:moveTo>
                  <a:cubicBezTo>
                    <a:pt x="282" y="132"/>
                    <a:pt x="282" y="264"/>
                    <a:pt x="282" y="264"/>
                  </a:cubicBezTo>
                  <a:cubicBezTo>
                    <a:pt x="159" y="150"/>
                    <a:pt x="0" y="153"/>
                    <a:pt x="0" y="129"/>
                  </a:cubicBezTo>
                  <a:cubicBezTo>
                    <a:pt x="0" y="108"/>
                    <a:pt x="153" y="108"/>
                    <a:pt x="282" y="0"/>
                  </a:cubicBezTo>
                  <a:close/>
                </a:path>
              </a:pathLst>
            </a:custGeom>
            <a:solidFill>
              <a:srgbClr val="FF0000"/>
            </a:solidFill>
            <a:ln>
              <a:noFill/>
            </a:ln>
            <a:effectLst/>
            <a:extLst>
              <a:ext uri="{91240B29-F687-4F45-9708-019B960494DF}">
                <a14:hiddenLine xmlns:a14="http://schemas.microsoft.com/office/drawing/2010/main" w="9525" cap="flat" cmpd="sng">
                  <a:solidFill>
                    <a:srgbClr val="FF0000"/>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5681" name="Group 865"/>
          <p:cNvGrpSpPr>
            <a:grpSpLocks/>
          </p:cNvGrpSpPr>
          <p:nvPr/>
        </p:nvGrpSpPr>
        <p:grpSpPr bwMode="auto">
          <a:xfrm>
            <a:off x="5462588" y="1296988"/>
            <a:ext cx="1057275" cy="957262"/>
            <a:chOff x="-153" y="1680"/>
            <a:chExt cx="666" cy="603"/>
          </a:xfrm>
        </p:grpSpPr>
        <p:grpSp>
          <p:nvGrpSpPr>
            <p:cNvPr id="18442" name="Group 866"/>
            <p:cNvGrpSpPr>
              <a:grpSpLocks/>
            </p:cNvGrpSpPr>
            <p:nvPr/>
          </p:nvGrpSpPr>
          <p:grpSpPr bwMode="auto">
            <a:xfrm>
              <a:off x="0" y="1680"/>
              <a:ext cx="513" cy="538"/>
              <a:chOff x="4180" y="744"/>
              <a:chExt cx="513" cy="538"/>
            </a:xfrm>
          </p:grpSpPr>
          <p:sp>
            <p:nvSpPr>
              <p:cNvPr id="4109" name="Rectangle 867"/>
              <p:cNvSpPr>
                <a:spLocks noChangeArrowheads="1"/>
              </p:cNvSpPr>
              <p:nvPr/>
            </p:nvSpPr>
            <p:spPr bwMode="auto">
              <a:xfrm>
                <a:off x="4242" y="747"/>
                <a:ext cx="426" cy="489"/>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10" name="Rectangle 868"/>
              <p:cNvSpPr>
                <a:spLocks noChangeArrowheads="1"/>
              </p:cNvSpPr>
              <p:nvPr/>
            </p:nvSpPr>
            <p:spPr bwMode="auto">
              <a:xfrm>
                <a:off x="4221" y="762"/>
                <a:ext cx="435" cy="504"/>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11" name="Rectangle 869"/>
              <p:cNvSpPr>
                <a:spLocks noChangeArrowheads="1"/>
              </p:cNvSpPr>
              <p:nvPr/>
            </p:nvSpPr>
            <p:spPr bwMode="auto">
              <a:xfrm>
                <a:off x="4224" y="873"/>
                <a:ext cx="426" cy="10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12" name="Text Box 870"/>
              <p:cNvSpPr txBox="1">
                <a:spLocks noChangeArrowheads="1"/>
              </p:cNvSpPr>
              <p:nvPr/>
            </p:nvSpPr>
            <p:spPr bwMode="auto">
              <a:xfrm>
                <a:off x="4180" y="744"/>
                <a:ext cx="513" cy="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000" smtClean="0"/>
                  <a:t>application</a:t>
                </a:r>
              </a:p>
              <a:p>
                <a:pPr>
                  <a:defRPr/>
                </a:pPr>
                <a:r>
                  <a:rPr lang="en-US" sz="1000" smtClean="0">
                    <a:solidFill>
                      <a:schemeClr val="bg1"/>
                    </a:solidFill>
                  </a:rPr>
                  <a:t>transport</a:t>
                </a:r>
                <a:endParaRPr lang="en-US" sz="1000" smtClean="0"/>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4113" name="Line 871"/>
              <p:cNvSpPr>
                <a:spLocks noChangeShapeType="1"/>
              </p:cNvSpPr>
              <p:nvPr/>
            </p:nvSpPr>
            <p:spPr bwMode="auto">
              <a:xfrm>
                <a:off x="4221" y="978"/>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14" name="Line 872"/>
              <p:cNvSpPr>
                <a:spLocks noChangeShapeType="1"/>
              </p:cNvSpPr>
              <p:nvPr/>
            </p:nvSpPr>
            <p:spPr bwMode="auto">
              <a:xfrm>
                <a:off x="4227" y="1065"/>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4115" name="Line 873"/>
              <p:cNvSpPr>
                <a:spLocks noChangeShapeType="1"/>
              </p:cNvSpPr>
              <p:nvPr/>
            </p:nvSpPr>
            <p:spPr bwMode="auto">
              <a:xfrm>
                <a:off x="4227" y="1152"/>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8443" name="Freeform 874"/>
            <p:cNvSpPr>
              <a:spLocks/>
            </p:cNvSpPr>
            <p:nvPr/>
          </p:nvSpPr>
          <p:spPr bwMode="auto">
            <a:xfrm>
              <a:off x="-153" y="1689"/>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 h="594">
                  <a:moveTo>
                    <a:pt x="0" y="594"/>
                  </a:moveTo>
                  <a:lnTo>
                    <a:pt x="192" y="0"/>
                  </a:lnTo>
                  <a:lnTo>
                    <a:pt x="192" y="515"/>
                  </a:lnTo>
                  <a:lnTo>
                    <a:pt x="0" y="594"/>
                  </a:lnTo>
                  <a:close/>
                </a:path>
              </a:pathLst>
            </a:custGeom>
            <a:gradFill rotWithShape="1">
              <a:gsLst>
                <a:gs pos="0">
                  <a:schemeClr val="bg1"/>
                </a:gs>
                <a:gs pos="100000">
                  <a:srgbClr val="FF0000"/>
                </a:gs>
              </a:gsLst>
              <a:lin ang="0" scaled="1"/>
            </a:gradFill>
            <a:ln w="9525" cap="flat" cmpd="sng">
              <a:solidFill>
                <a:srgbClr val="FF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11</a:t>
            </a:fld>
            <a:endParaRPr lang="en-US" altLang="en-US"/>
          </a:p>
        </p:txBody>
      </p:sp>
    </p:spTree>
    <p:extLst>
      <p:ext uri="{BB962C8B-B14F-4D97-AF65-F5344CB8AC3E}">
        <p14:creationId xmlns:p14="http://schemas.microsoft.com/office/powerpoint/2010/main" val="32805062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35485"/>
                                        </p:tgtEl>
                                        <p:attrNameLst>
                                          <p:attrName>style.visibility</p:attrName>
                                        </p:attrNameLst>
                                      </p:cBhvr>
                                      <p:to>
                                        <p:strVal val="visible"/>
                                      </p:to>
                                    </p:set>
                                    <p:animEffect transition="in" filter="wipe(left)">
                                      <p:cBhvr>
                                        <p:cTn id="7" dur="500"/>
                                        <p:tgtEl>
                                          <p:spTgt spid="35485"/>
                                        </p:tgtEl>
                                      </p:cBhvr>
                                    </p:animEffect>
                                  </p:childTnLst>
                                </p:cTn>
                              </p:par>
                            </p:childTnLst>
                          </p:cTn>
                        </p:par>
                        <p:par>
                          <p:cTn id="8" fill="hold" nodeType="afterGroup">
                            <p:stCondLst>
                              <p:cond delay="500"/>
                            </p:stCondLst>
                            <p:childTnLst>
                              <p:par>
                                <p:cTn id="9" presetID="9" presetClass="entr" presetSubtype="0" fill="hold" nodeType="afterEffect">
                                  <p:stCondLst>
                                    <p:cond delay="1000"/>
                                  </p:stCondLst>
                                  <p:childTnLst>
                                    <p:set>
                                      <p:cBhvr>
                                        <p:cTn id="10" dur="1" fill="hold">
                                          <p:stCondLst>
                                            <p:cond delay="0"/>
                                          </p:stCondLst>
                                        </p:cTn>
                                        <p:tgtEl>
                                          <p:spTgt spid="35114"/>
                                        </p:tgtEl>
                                        <p:attrNameLst>
                                          <p:attrName>style.visibility</p:attrName>
                                        </p:attrNameLst>
                                      </p:cBhvr>
                                      <p:to>
                                        <p:strVal val="visible"/>
                                      </p:to>
                                    </p:set>
                                    <p:animEffect transition="in" filter="dissolve">
                                      <p:cBhvr>
                                        <p:cTn id="11" dur="500"/>
                                        <p:tgtEl>
                                          <p:spTgt spid="35114"/>
                                        </p:tgtEl>
                                      </p:cBhvr>
                                    </p:animEffect>
                                  </p:childTnLst>
                                </p:cTn>
                              </p:par>
                              <p:par>
                                <p:cTn id="12" presetID="22" presetClass="entr" presetSubtype="8" fill="hold" nodeType="withEffect">
                                  <p:stCondLst>
                                    <p:cond delay="0"/>
                                  </p:stCondLst>
                                  <p:childTnLst>
                                    <p:set>
                                      <p:cBhvr>
                                        <p:cTn id="13" dur="1" fill="hold">
                                          <p:stCondLst>
                                            <p:cond delay="0"/>
                                          </p:stCondLst>
                                        </p:cTn>
                                        <p:tgtEl>
                                          <p:spTgt spid="35681"/>
                                        </p:tgtEl>
                                        <p:attrNameLst>
                                          <p:attrName>style.visibility</p:attrName>
                                        </p:attrNameLst>
                                      </p:cBhvr>
                                      <p:to>
                                        <p:strVal val="visible"/>
                                      </p:to>
                                    </p:set>
                                    <p:animEffect transition="in" filter="wipe(left)">
                                      <p:cBhvr>
                                        <p:cTn id="14" dur="500"/>
                                        <p:tgtEl>
                                          <p:spTgt spid="35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
          <p:cNvSpPr>
            <a:spLocks noGrp="1" noChangeArrowheads="1"/>
          </p:cNvSpPr>
          <p:nvPr>
            <p:ph type="title"/>
          </p:nvPr>
        </p:nvSpPr>
        <p:spPr>
          <a:xfrm>
            <a:off x="279400" y="44624"/>
            <a:ext cx="8008928" cy="910149"/>
          </a:xfrm>
        </p:spPr>
        <p:txBody>
          <a:bodyPr/>
          <a:lstStyle/>
          <a:p>
            <a:pPr>
              <a:defRPr/>
            </a:pPr>
            <a:r>
              <a:rPr lang="en-US" dirty="0" smtClean="0"/>
              <a:t>Transport protocols in the internet</a:t>
            </a:r>
            <a:endParaRPr lang="en-US" dirty="0"/>
          </a:p>
        </p:txBody>
      </p:sp>
      <p:sp>
        <p:nvSpPr>
          <p:cNvPr id="6151" name="Rectangle 3"/>
          <p:cNvSpPr>
            <a:spLocks noGrp="1" noChangeArrowheads="1"/>
          </p:cNvSpPr>
          <p:nvPr>
            <p:ph sz="half" idx="1"/>
          </p:nvPr>
        </p:nvSpPr>
        <p:spPr>
          <a:xfrm>
            <a:off x="438150" y="1124745"/>
            <a:ext cx="3971925" cy="5390356"/>
          </a:xfrm>
        </p:spPr>
        <p:txBody>
          <a:bodyPr>
            <a:normAutofit fontScale="92500" lnSpcReduction="20000"/>
          </a:bodyPr>
          <a:lstStyle/>
          <a:p>
            <a:pPr marL="519113" indent="-519113" algn="l">
              <a:buSzPct val="90000"/>
              <a:buFont typeface="Wingdings" panose="05000000000000000000" pitchFamily="2" charset="2"/>
              <a:buChar char="q"/>
            </a:pPr>
            <a:r>
              <a:rPr lang="en-US" dirty="0" smtClean="0">
                <a:ea typeface="ＭＳ Ｐゴシック" pitchFamily="34" charset="-128"/>
              </a:rPr>
              <a:t>TCP</a:t>
            </a:r>
            <a:endParaRPr lang="fa-IR" dirty="0" smtClean="0">
              <a:ea typeface="ＭＳ Ｐゴシック" pitchFamily="34" charset="-128"/>
            </a:endParaRPr>
          </a:p>
          <a:p>
            <a:pPr lvl="1" algn="l"/>
            <a:r>
              <a:rPr lang="en-US" dirty="0" smtClean="0">
                <a:ea typeface="ＭＳ Ｐゴシック" pitchFamily="34" charset="-128"/>
              </a:rPr>
              <a:t>Connection-Oriented</a:t>
            </a:r>
            <a:endParaRPr lang="fa-IR" dirty="0" smtClean="0">
              <a:ea typeface="ＭＳ Ｐゴシック" pitchFamily="34" charset="-128"/>
            </a:endParaRPr>
          </a:p>
          <a:p>
            <a:pPr lvl="1" algn="l"/>
            <a:r>
              <a:rPr lang="en-US" dirty="0" smtClean="0">
                <a:ea typeface="ＭＳ Ｐゴシック" pitchFamily="34" charset="-128"/>
              </a:rPr>
              <a:t>Reliable</a:t>
            </a:r>
            <a:endParaRPr lang="fa-IR" dirty="0" smtClean="0">
              <a:ea typeface="ＭＳ Ｐゴシック" pitchFamily="34" charset="-128"/>
            </a:endParaRPr>
          </a:p>
          <a:p>
            <a:pPr lvl="1" algn="l"/>
            <a:r>
              <a:rPr lang="en-US" dirty="0" smtClean="0">
                <a:ea typeface="ＭＳ Ｐゴシック" pitchFamily="34" charset="-128"/>
              </a:rPr>
              <a:t>In-Sequence delivery</a:t>
            </a:r>
            <a:endParaRPr lang="fa-IR" dirty="0" smtClean="0">
              <a:ea typeface="ＭＳ Ｐゴシック" pitchFamily="34" charset="-128"/>
            </a:endParaRPr>
          </a:p>
          <a:p>
            <a:pPr lvl="1" algn="l"/>
            <a:r>
              <a:rPr lang="en-US" dirty="0" smtClean="0">
                <a:ea typeface="ＭＳ Ｐゴシック" pitchFamily="34" charset="-128"/>
              </a:rPr>
              <a:t>Flow control</a:t>
            </a:r>
            <a:endParaRPr lang="fa-IR" dirty="0" smtClean="0">
              <a:ea typeface="ＭＳ Ｐゴシック" pitchFamily="34" charset="-128"/>
            </a:endParaRPr>
          </a:p>
          <a:p>
            <a:pPr lvl="1" algn="l"/>
            <a:r>
              <a:rPr lang="en-US" dirty="0" smtClean="0">
                <a:ea typeface="ＭＳ Ｐゴシック" pitchFamily="34" charset="-128"/>
              </a:rPr>
              <a:t>Congestion control</a:t>
            </a:r>
          </a:p>
          <a:p>
            <a:pPr marL="457200" lvl="1" indent="0" algn="l">
              <a:buNone/>
            </a:pPr>
            <a:endParaRPr lang="en-US" dirty="0" smtClean="0">
              <a:ea typeface="ＭＳ Ｐゴシック" pitchFamily="34" charset="-128"/>
            </a:endParaRPr>
          </a:p>
          <a:p>
            <a:pPr marL="463550" indent="-463550" algn="l">
              <a:buSzPct val="90000"/>
              <a:buFont typeface="Wingdings" panose="05000000000000000000" pitchFamily="2" charset="2"/>
              <a:buChar char="q"/>
            </a:pPr>
            <a:r>
              <a:rPr lang="en-US" dirty="0" smtClean="0">
                <a:ea typeface="ＭＳ Ｐゴシック" pitchFamily="34" charset="-128"/>
              </a:rPr>
              <a:t>UDP</a:t>
            </a:r>
            <a:endParaRPr lang="fa-IR" dirty="0" smtClean="0">
              <a:ea typeface="ＭＳ Ｐゴシック" pitchFamily="34" charset="-128"/>
            </a:endParaRPr>
          </a:p>
          <a:p>
            <a:pPr lvl="1" algn="l"/>
            <a:r>
              <a:rPr lang="en-US" dirty="0" smtClean="0">
                <a:ea typeface="ＭＳ Ｐゴシック" pitchFamily="34" charset="-128"/>
              </a:rPr>
              <a:t>Connectionless</a:t>
            </a:r>
            <a:endParaRPr lang="fa-IR" dirty="0" smtClean="0">
              <a:ea typeface="ＭＳ Ｐゴシック" pitchFamily="34" charset="-128"/>
            </a:endParaRPr>
          </a:p>
          <a:p>
            <a:pPr lvl="1" algn="l"/>
            <a:r>
              <a:rPr lang="en-US" dirty="0" smtClean="0">
                <a:ea typeface="ＭＳ Ｐゴシック" pitchFamily="34" charset="-128"/>
              </a:rPr>
              <a:t>Unreliable</a:t>
            </a:r>
            <a:endParaRPr lang="fa-IR" dirty="0" smtClean="0">
              <a:ea typeface="ＭＳ Ｐゴシック" pitchFamily="34" charset="-128"/>
            </a:endParaRPr>
          </a:p>
          <a:p>
            <a:pPr lvl="1" algn="l"/>
            <a:r>
              <a:rPr lang="en-US" dirty="0" smtClean="0">
                <a:ea typeface="ＭＳ Ｐゴシック" pitchFamily="34" charset="-128"/>
              </a:rPr>
              <a:t>Non In-Sequence delivery</a:t>
            </a:r>
          </a:p>
          <a:p>
            <a:pPr algn="l"/>
            <a:r>
              <a:rPr lang="en-US" dirty="0" smtClean="0">
                <a:ea typeface="ＭＳ Ｐゴシック" pitchFamily="34" charset="-128"/>
              </a:rPr>
              <a:t>Services that are not provided:</a:t>
            </a:r>
            <a:endParaRPr lang="fa-IR" dirty="0" smtClean="0">
              <a:ea typeface="ＭＳ Ｐゴシック" pitchFamily="34" charset="-128"/>
            </a:endParaRPr>
          </a:p>
          <a:p>
            <a:pPr lvl="1" algn="l"/>
            <a:r>
              <a:rPr lang="en-US" dirty="0" smtClean="0">
                <a:ea typeface="ＭＳ Ｐゴシック" pitchFamily="34" charset="-128"/>
              </a:rPr>
              <a:t>Implicit delay</a:t>
            </a:r>
            <a:endParaRPr lang="fa-IR" dirty="0" smtClean="0">
              <a:ea typeface="ＭＳ Ｐゴシック" pitchFamily="34" charset="-128"/>
            </a:endParaRPr>
          </a:p>
          <a:p>
            <a:pPr lvl="1" algn="l"/>
            <a:r>
              <a:rPr lang="en-US" dirty="0" smtClean="0">
                <a:ea typeface="ＭＳ Ｐゴシック" pitchFamily="34" charset="-128"/>
              </a:rPr>
              <a:t>Implicit bandwidth</a:t>
            </a:r>
            <a:endParaRPr lang="fa-IR" dirty="0" smtClean="0">
              <a:ea typeface="ＭＳ Ｐゴシック" pitchFamily="34" charset="-128"/>
            </a:endParaRPr>
          </a:p>
        </p:txBody>
      </p:sp>
      <p:grpSp>
        <p:nvGrpSpPr>
          <p:cNvPr id="20483" name="Group 940"/>
          <p:cNvGrpSpPr>
            <a:grpSpLocks/>
          </p:cNvGrpSpPr>
          <p:nvPr/>
        </p:nvGrpSpPr>
        <p:grpSpPr bwMode="auto">
          <a:xfrm>
            <a:off x="5048250" y="1524000"/>
            <a:ext cx="3540125" cy="4545013"/>
            <a:chOff x="3277" y="974"/>
            <a:chExt cx="2230" cy="2863"/>
          </a:xfrm>
        </p:grpSpPr>
        <p:sp>
          <p:nvSpPr>
            <p:cNvPr id="20613" name="Freeform 941"/>
            <p:cNvSpPr>
              <a:spLocks/>
            </p:cNvSpPr>
            <p:nvPr/>
          </p:nvSpPr>
          <p:spPr bwMode="auto">
            <a:xfrm>
              <a:off x="3277" y="1079"/>
              <a:ext cx="1094" cy="675"/>
            </a:xfrm>
            <a:custGeom>
              <a:avLst/>
              <a:gdLst>
                <a:gd name="T0" fmla="*/ 805 w 1036"/>
                <a:gd name="T1" fmla="*/ 11 h 675"/>
                <a:gd name="T2" fmla="*/ 485 w 1036"/>
                <a:gd name="T3" fmla="*/ 53 h 675"/>
                <a:gd name="T4" fmla="*/ 257 w 1036"/>
                <a:gd name="T5" fmla="*/ 129 h 675"/>
                <a:gd name="T6" fmla="*/ 190 w 1036"/>
                <a:gd name="T7" fmla="*/ 229 h 675"/>
                <a:gd name="T8" fmla="*/ 26 w 1036"/>
                <a:gd name="T9" fmla="*/ 297 h 675"/>
                <a:gd name="T10" fmla="*/ 22 w 1036"/>
                <a:gd name="T11" fmla="*/ 459 h 675"/>
                <a:gd name="T12" fmla="*/ 164 w 1036"/>
                <a:gd name="T13" fmla="*/ 489 h 675"/>
                <a:gd name="T14" fmla="*/ 570 w 1036"/>
                <a:gd name="T15" fmla="*/ 489 h 675"/>
                <a:gd name="T16" fmla="*/ 742 w 1036"/>
                <a:gd name="T17" fmla="*/ 555 h 675"/>
                <a:gd name="T18" fmla="*/ 935 w 1036"/>
                <a:gd name="T19" fmla="*/ 657 h 675"/>
                <a:gd name="T20" fmla="*/ 1081 w 1036"/>
                <a:gd name="T21" fmla="*/ 661 h 675"/>
                <a:gd name="T22" fmla="*/ 1183 w 1036"/>
                <a:gd name="T23" fmla="*/ 603 h 675"/>
                <a:gd name="T24" fmla="*/ 1234 w 1036"/>
                <a:gd name="T25" fmla="*/ 445 h 675"/>
                <a:gd name="T26" fmla="*/ 1266 w 1036"/>
                <a:gd name="T27" fmla="*/ 291 h 675"/>
                <a:gd name="T28" fmla="*/ 1270 w 1036"/>
                <a:gd name="T29" fmla="*/ 107 h 675"/>
                <a:gd name="T30" fmla="*/ 1161 w 1036"/>
                <a:gd name="T31" fmla="*/ 17 h 675"/>
                <a:gd name="T32" fmla="*/ 964 w 1036"/>
                <a:gd name="T33" fmla="*/ 3 h 675"/>
                <a:gd name="T34" fmla="*/ 805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614" name="Group 942"/>
            <p:cNvGrpSpPr>
              <a:grpSpLocks/>
            </p:cNvGrpSpPr>
            <p:nvPr/>
          </p:nvGrpSpPr>
          <p:grpSpPr bwMode="auto">
            <a:xfrm>
              <a:off x="3383" y="1920"/>
              <a:ext cx="919" cy="588"/>
              <a:chOff x="2889" y="1631"/>
              <a:chExt cx="980" cy="743"/>
            </a:xfrm>
          </p:grpSpPr>
          <p:sp>
            <p:nvSpPr>
              <p:cNvPr id="6657" name="Rectangle 943"/>
              <p:cNvSpPr>
                <a:spLocks noChangeArrowheads="1"/>
              </p:cNvSpPr>
              <p:nvPr/>
            </p:nvSpPr>
            <p:spPr bwMode="auto">
              <a:xfrm>
                <a:off x="3046" y="1841"/>
                <a:ext cx="663" cy="533"/>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658" name="AutoShape 944"/>
              <p:cNvSpPr>
                <a:spLocks noChangeArrowheads="1"/>
              </p:cNvSpPr>
              <p:nvPr/>
            </p:nvSpPr>
            <p:spPr bwMode="auto">
              <a:xfrm>
                <a:off x="2889" y="1631"/>
                <a:ext cx="980" cy="253"/>
              </a:xfrm>
              <a:prstGeom prst="triangle">
                <a:avLst>
                  <a:gd name="adj" fmla="val 50000"/>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solidFill>
                    <a:srgbClr val="00CCFF"/>
                  </a:solidFill>
                  <a:latin typeface="Arial" charset="0"/>
                  <a:ea typeface="ＭＳ Ｐゴシック" charset="0"/>
                </a:endParaRPr>
              </a:p>
            </p:txBody>
          </p:sp>
        </p:grpSp>
        <p:sp>
          <p:nvSpPr>
            <p:cNvPr id="20615" name="Freeform 945"/>
            <p:cNvSpPr>
              <a:spLocks/>
            </p:cNvSpPr>
            <p:nvPr/>
          </p:nvSpPr>
          <p:spPr bwMode="auto">
            <a:xfrm>
              <a:off x="3379" y="2788"/>
              <a:ext cx="2032" cy="1049"/>
            </a:xfrm>
            <a:custGeom>
              <a:avLst/>
              <a:gdLst>
                <a:gd name="T0" fmla="*/ 1044 w 2032"/>
                <a:gd name="T1" fmla="*/ 26 h 1049"/>
                <a:gd name="T2" fmla="*/ 847 w 2032"/>
                <a:gd name="T3" fmla="*/ 125 h 1049"/>
                <a:gd name="T4" fmla="*/ 580 w 2032"/>
                <a:gd name="T5" fmla="*/ 68 h 1049"/>
                <a:gd name="T6" fmla="*/ 143 w 2032"/>
                <a:gd name="T7" fmla="*/ 170 h 1049"/>
                <a:gd name="T8" fmla="*/ 48 w 2032"/>
                <a:gd name="T9" fmla="*/ 374 h 1049"/>
                <a:gd name="T10" fmla="*/ 41 w 2032"/>
                <a:gd name="T11" fmla="*/ 680 h 1049"/>
                <a:gd name="T12" fmla="*/ 294 w 2032"/>
                <a:gd name="T13" fmla="*/ 744 h 1049"/>
                <a:gd name="T14" fmla="*/ 660 w 2032"/>
                <a:gd name="T15" fmla="*/ 893 h 1049"/>
                <a:gd name="T16" fmla="*/ 1088 w 2032"/>
                <a:gd name="T17" fmla="*/ 1014 h 1049"/>
                <a:gd name="T18" fmla="*/ 1525 w 2032"/>
                <a:gd name="T19" fmla="*/ 1031 h 1049"/>
                <a:gd name="T20" fmla="*/ 1831 w 2032"/>
                <a:gd name="T21" fmla="*/ 907 h 1049"/>
                <a:gd name="T22" fmla="*/ 2015 w 2032"/>
                <a:gd name="T23" fmla="*/ 714 h 1049"/>
                <a:gd name="T24" fmla="*/ 1931 w 2032"/>
                <a:gd name="T25" fmla="*/ 251 h 1049"/>
                <a:gd name="T26" fmla="*/ 1658 w 2032"/>
                <a:gd name="T27" fmla="*/ 114 h 1049"/>
                <a:gd name="T28" fmla="*/ 1355 w 2032"/>
                <a:gd name="T29" fmla="*/ 15 h 1049"/>
                <a:gd name="T30" fmla="*/ 1044 w 2032"/>
                <a:gd name="T31" fmla="*/ 2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81" name="Line 946"/>
            <p:cNvSpPr>
              <a:spLocks noChangeShapeType="1"/>
            </p:cNvSpPr>
            <p:nvPr/>
          </p:nvSpPr>
          <p:spPr bwMode="auto">
            <a:xfrm rot="-5400000">
              <a:off x="4942" y="3252"/>
              <a:ext cx="330" cy="88"/>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82" name="Line 947"/>
            <p:cNvSpPr>
              <a:spLocks noChangeShapeType="1"/>
            </p:cNvSpPr>
            <p:nvPr/>
          </p:nvSpPr>
          <p:spPr bwMode="auto">
            <a:xfrm rot="5400000" flipV="1">
              <a:off x="5034" y="3429"/>
              <a:ext cx="2" cy="54"/>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83" name="Line 948"/>
            <p:cNvSpPr>
              <a:spLocks noChangeShapeType="1"/>
            </p:cNvSpPr>
            <p:nvPr/>
          </p:nvSpPr>
          <p:spPr bwMode="auto">
            <a:xfrm rot="-5400000">
              <a:off x="5151" y="3225"/>
              <a:ext cx="0" cy="72"/>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84" name="Line 949"/>
            <p:cNvSpPr>
              <a:spLocks noChangeShapeType="1"/>
            </p:cNvSpPr>
            <p:nvPr/>
          </p:nvSpPr>
          <p:spPr bwMode="auto">
            <a:xfrm flipH="1">
              <a:off x="3827" y="2977"/>
              <a:ext cx="160" cy="29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85" name="Line 950"/>
            <p:cNvSpPr>
              <a:spLocks noChangeShapeType="1"/>
            </p:cNvSpPr>
            <p:nvPr/>
          </p:nvSpPr>
          <p:spPr bwMode="auto">
            <a:xfrm>
              <a:off x="3843" y="3009"/>
              <a:ext cx="1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86" name="Line 951"/>
            <p:cNvSpPr>
              <a:spLocks noChangeShapeType="1"/>
            </p:cNvSpPr>
            <p:nvPr/>
          </p:nvSpPr>
          <p:spPr bwMode="auto">
            <a:xfrm>
              <a:off x="3680" y="3221"/>
              <a:ext cx="17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87" name="Line 952"/>
            <p:cNvSpPr>
              <a:spLocks noChangeShapeType="1"/>
            </p:cNvSpPr>
            <p:nvPr/>
          </p:nvSpPr>
          <p:spPr bwMode="auto">
            <a:xfrm>
              <a:off x="3914" y="3271"/>
              <a:ext cx="309"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88" name="Line 953"/>
            <p:cNvSpPr>
              <a:spLocks noChangeShapeType="1"/>
            </p:cNvSpPr>
            <p:nvPr/>
          </p:nvSpPr>
          <p:spPr bwMode="auto">
            <a:xfrm flipH="1">
              <a:off x="4065" y="3213"/>
              <a:ext cx="34" cy="5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89" name="Line 954"/>
            <p:cNvSpPr>
              <a:spLocks noChangeShapeType="1"/>
            </p:cNvSpPr>
            <p:nvPr/>
          </p:nvSpPr>
          <p:spPr bwMode="auto">
            <a:xfrm>
              <a:off x="3947" y="3269"/>
              <a:ext cx="1" cy="5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90" name="Line 955"/>
            <p:cNvSpPr>
              <a:spLocks noChangeShapeType="1"/>
            </p:cNvSpPr>
            <p:nvPr/>
          </p:nvSpPr>
          <p:spPr bwMode="auto">
            <a:xfrm flipH="1" flipV="1">
              <a:off x="4197" y="3274"/>
              <a:ext cx="0" cy="4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91" name="Line 956"/>
            <p:cNvSpPr>
              <a:spLocks noChangeShapeType="1"/>
            </p:cNvSpPr>
            <p:nvPr/>
          </p:nvSpPr>
          <p:spPr bwMode="auto">
            <a:xfrm>
              <a:off x="4248" y="3185"/>
              <a:ext cx="317" cy="17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92" name="Line 957"/>
            <p:cNvSpPr>
              <a:spLocks noChangeShapeType="1"/>
            </p:cNvSpPr>
            <p:nvPr/>
          </p:nvSpPr>
          <p:spPr bwMode="auto">
            <a:xfrm>
              <a:off x="3901" y="3144"/>
              <a:ext cx="51"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93" name="Line 958"/>
            <p:cNvSpPr>
              <a:spLocks noChangeShapeType="1"/>
            </p:cNvSpPr>
            <p:nvPr/>
          </p:nvSpPr>
          <p:spPr bwMode="auto">
            <a:xfrm>
              <a:off x="3809" y="2257"/>
              <a:ext cx="148"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94" name="Line 959"/>
            <p:cNvSpPr>
              <a:spLocks noChangeShapeType="1"/>
            </p:cNvSpPr>
            <p:nvPr/>
          </p:nvSpPr>
          <p:spPr bwMode="auto">
            <a:xfrm flipV="1">
              <a:off x="3711" y="2354"/>
              <a:ext cx="106" cy="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20630" name="Group 960"/>
            <p:cNvGrpSpPr>
              <a:grpSpLocks/>
            </p:cNvGrpSpPr>
            <p:nvPr/>
          </p:nvGrpSpPr>
          <p:grpSpPr bwMode="auto">
            <a:xfrm>
              <a:off x="3535" y="2207"/>
              <a:ext cx="319" cy="222"/>
              <a:chOff x="2967" y="478"/>
              <a:chExt cx="788" cy="625"/>
            </a:xfrm>
          </p:grpSpPr>
          <p:pic>
            <p:nvPicPr>
              <p:cNvPr id="20990" name="Picture 961" descr="access_point_stylized_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2" y="559"/>
                <a:ext cx="57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1" name="Picture 962" descr="antenna_radiation_styliz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7" y="478"/>
                <a:ext cx="78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631" name="Freeform 963"/>
            <p:cNvSpPr>
              <a:spLocks/>
            </p:cNvSpPr>
            <p:nvPr/>
          </p:nvSpPr>
          <p:spPr bwMode="auto">
            <a:xfrm>
              <a:off x="4419" y="2224"/>
              <a:ext cx="828" cy="425"/>
            </a:xfrm>
            <a:custGeom>
              <a:avLst/>
              <a:gdLst>
                <a:gd name="T0" fmla="*/ 382 w 828"/>
                <a:gd name="T1" fmla="*/ 30 h 425"/>
                <a:gd name="T2" fmla="*/ 370 w 828"/>
                <a:gd name="T3" fmla="*/ 30 h 425"/>
                <a:gd name="T4" fmla="*/ 126 w 828"/>
                <a:gd name="T5" fmla="*/ 32 h 425"/>
                <a:gd name="T6" fmla="*/ 6 w 828"/>
                <a:gd name="T7" fmla="*/ 126 h 425"/>
                <a:gd name="T8" fmla="*/ 92 w 828"/>
                <a:gd name="T9" fmla="*/ 274 h 425"/>
                <a:gd name="T10" fmla="*/ 292 w 828"/>
                <a:gd name="T11" fmla="*/ 384 h 425"/>
                <a:gd name="T12" fmla="*/ 540 w 828"/>
                <a:gd name="T13" fmla="*/ 416 h 425"/>
                <a:gd name="T14" fmla="*/ 698 w 828"/>
                <a:gd name="T15" fmla="*/ 330 h 425"/>
                <a:gd name="T16" fmla="*/ 776 w 828"/>
                <a:gd name="T17" fmla="*/ 170 h 425"/>
                <a:gd name="T18" fmla="*/ 792 w 828"/>
                <a:gd name="T19" fmla="*/ 22 h 425"/>
                <a:gd name="T20" fmla="*/ 560 w 828"/>
                <a:gd name="T21" fmla="*/ 38 h 425"/>
                <a:gd name="T22" fmla="*/ 382 w 828"/>
                <a:gd name="T23" fmla="*/ 3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32" name="Freeform 964"/>
            <p:cNvSpPr>
              <a:spLocks/>
            </p:cNvSpPr>
            <p:nvPr/>
          </p:nvSpPr>
          <p:spPr bwMode="auto">
            <a:xfrm>
              <a:off x="4417" y="1263"/>
              <a:ext cx="1090" cy="709"/>
            </a:xfrm>
            <a:custGeom>
              <a:avLst/>
              <a:gdLst>
                <a:gd name="T0" fmla="*/ 1748 w 765"/>
                <a:gd name="T1" fmla="*/ 56 h 459"/>
                <a:gd name="T2" fmla="*/ 1185 w 765"/>
                <a:gd name="T3" fmla="*/ 399 h 459"/>
                <a:gd name="T4" fmla="*/ 396 w 765"/>
                <a:gd name="T5" fmla="*/ 568 h 459"/>
                <a:gd name="T6" fmla="*/ 57 w 765"/>
                <a:gd name="T7" fmla="*/ 1914 h 459"/>
                <a:gd name="T8" fmla="*/ 741 w 765"/>
                <a:gd name="T9" fmla="*/ 2529 h 459"/>
                <a:gd name="T10" fmla="*/ 1425 w 765"/>
                <a:gd name="T11" fmla="*/ 2424 h 459"/>
                <a:gd name="T12" fmla="*/ 2405 w 765"/>
                <a:gd name="T13" fmla="*/ 2529 h 459"/>
                <a:gd name="T14" fmla="*/ 2878 w 765"/>
                <a:gd name="T15" fmla="*/ 2470 h 459"/>
                <a:gd name="T16" fmla="*/ 3098 w 765"/>
                <a:gd name="T17" fmla="*/ 2119 h 459"/>
                <a:gd name="T18" fmla="*/ 3092 w 765"/>
                <a:gd name="T19" fmla="*/ 899 h 459"/>
                <a:gd name="T20" fmla="*/ 2729 w 765"/>
                <a:gd name="T21" fmla="*/ 196 h 459"/>
                <a:gd name="T22" fmla="*/ 1748 w 765"/>
                <a:gd name="T23" fmla="*/ 56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gradFill rotWithShape="1">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98" name="Line 965"/>
            <p:cNvSpPr>
              <a:spLocks noChangeShapeType="1"/>
            </p:cNvSpPr>
            <p:nvPr/>
          </p:nvSpPr>
          <p:spPr bwMode="auto">
            <a:xfrm>
              <a:off x="4659" y="2404"/>
              <a:ext cx="103" cy="7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99" name="Line 966"/>
            <p:cNvSpPr>
              <a:spLocks noChangeShapeType="1"/>
            </p:cNvSpPr>
            <p:nvPr/>
          </p:nvSpPr>
          <p:spPr bwMode="auto">
            <a:xfrm>
              <a:off x="4720" y="2354"/>
              <a:ext cx="176"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0" name="Line 967"/>
            <p:cNvSpPr>
              <a:spLocks noChangeShapeType="1"/>
            </p:cNvSpPr>
            <p:nvPr/>
          </p:nvSpPr>
          <p:spPr bwMode="auto">
            <a:xfrm flipV="1">
              <a:off x="4869" y="2408"/>
              <a:ext cx="85" cy="6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1" name="Line 968"/>
            <p:cNvSpPr>
              <a:spLocks noChangeShapeType="1"/>
            </p:cNvSpPr>
            <p:nvPr/>
          </p:nvSpPr>
          <p:spPr bwMode="auto">
            <a:xfrm>
              <a:off x="4235" y="1632"/>
              <a:ext cx="321" cy="2"/>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2" name="Line 969"/>
            <p:cNvSpPr>
              <a:spLocks noChangeShapeType="1"/>
            </p:cNvSpPr>
            <p:nvPr/>
          </p:nvSpPr>
          <p:spPr bwMode="auto">
            <a:xfrm>
              <a:off x="4635" y="2961"/>
              <a:ext cx="246" cy="11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3" name="Line 970"/>
            <p:cNvSpPr>
              <a:spLocks noChangeShapeType="1"/>
            </p:cNvSpPr>
            <p:nvPr/>
          </p:nvSpPr>
          <p:spPr bwMode="auto">
            <a:xfrm flipV="1">
              <a:off x="4244" y="2953"/>
              <a:ext cx="203" cy="12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4" name="Line 971"/>
            <p:cNvSpPr>
              <a:spLocks noChangeShapeType="1"/>
            </p:cNvSpPr>
            <p:nvPr/>
          </p:nvSpPr>
          <p:spPr bwMode="auto">
            <a:xfrm flipV="1">
              <a:off x="4271" y="3137"/>
              <a:ext cx="61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5" name="Line 972"/>
            <p:cNvSpPr>
              <a:spLocks noChangeShapeType="1"/>
            </p:cNvSpPr>
            <p:nvPr/>
          </p:nvSpPr>
          <p:spPr bwMode="auto">
            <a:xfrm flipV="1">
              <a:off x="4773" y="1572"/>
              <a:ext cx="78" cy="5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6" name="Line 973"/>
            <p:cNvSpPr>
              <a:spLocks noChangeShapeType="1"/>
            </p:cNvSpPr>
            <p:nvPr/>
          </p:nvSpPr>
          <p:spPr bwMode="auto">
            <a:xfrm>
              <a:off x="4665" y="1681"/>
              <a:ext cx="0" cy="52"/>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7" name="Line 974"/>
            <p:cNvSpPr>
              <a:spLocks noChangeShapeType="1"/>
            </p:cNvSpPr>
            <p:nvPr/>
          </p:nvSpPr>
          <p:spPr bwMode="auto">
            <a:xfrm flipV="1">
              <a:off x="4773" y="1616"/>
              <a:ext cx="166" cy="18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8" name="Line 975"/>
            <p:cNvSpPr>
              <a:spLocks noChangeShapeType="1"/>
            </p:cNvSpPr>
            <p:nvPr/>
          </p:nvSpPr>
          <p:spPr bwMode="auto">
            <a:xfrm>
              <a:off x="5003" y="1615"/>
              <a:ext cx="0" cy="12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09" name="Line 976"/>
            <p:cNvSpPr>
              <a:spLocks noChangeShapeType="1"/>
            </p:cNvSpPr>
            <p:nvPr/>
          </p:nvSpPr>
          <p:spPr bwMode="auto">
            <a:xfrm>
              <a:off x="4785" y="1808"/>
              <a:ext cx="119"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10" name="Line 977"/>
            <p:cNvSpPr>
              <a:spLocks noChangeShapeType="1"/>
            </p:cNvSpPr>
            <p:nvPr/>
          </p:nvSpPr>
          <p:spPr bwMode="auto">
            <a:xfrm>
              <a:off x="5134" y="1802"/>
              <a:ext cx="11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11" name="Line 978"/>
            <p:cNvSpPr>
              <a:spLocks noChangeShapeType="1"/>
            </p:cNvSpPr>
            <p:nvPr/>
          </p:nvSpPr>
          <p:spPr bwMode="auto">
            <a:xfrm flipH="1">
              <a:off x="4596" y="1850"/>
              <a:ext cx="62" cy="444"/>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12" name="Line 979"/>
            <p:cNvSpPr>
              <a:spLocks noChangeShapeType="1"/>
            </p:cNvSpPr>
            <p:nvPr/>
          </p:nvSpPr>
          <p:spPr bwMode="auto">
            <a:xfrm flipH="1">
              <a:off x="4969" y="1850"/>
              <a:ext cx="70" cy="45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13" name="Line 980"/>
            <p:cNvSpPr>
              <a:spLocks noChangeShapeType="1"/>
            </p:cNvSpPr>
            <p:nvPr/>
          </p:nvSpPr>
          <p:spPr bwMode="auto">
            <a:xfrm flipV="1">
              <a:off x="4581" y="2569"/>
              <a:ext cx="143" cy="27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314" name="Line 981"/>
            <p:cNvSpPr>
              <a:spLocks noChangeShapeType="1"/>
            </p:cNvSpPr>
            <p:nvPr/>
          </p:nvSpPr>
          <p:spPr bwMode="auto">
            <a:xfrm>
              <a:off x="5257" y="1801"/>
              <a:ext cx="112" cy="0"/>
            </a:xfrm>
            <a:prstGeom prst="line">
              <a:avLst/>
            </a:prstGeom>
            <a:noFill/>
            <a:ln w="9525">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20650" name="Group 982"/>
            <p:cNvGrpSpPr>
              <a:grpSpLocks/>
            </p:cNvGrpSpPr>
            <p:nvPr/>
          </p:nvGrpSpPr>
          <p:grpSpPr bwMode="auto">
            <a:xfrm>
              <a:off x="3813" y="1163"/>
              <a:ext cx="295" cy="391"/>
              <a:chOff x="1653" y="3023"/>
              <a:chExt cx="622" cy="911"/>
            </a:xfrm>
          </p:grpSpPr>
          <p:sp>
            <p:nvSpPr>
              <p:cNvPr id="20973" name="Line 270"/>
              <p:cNvSpPr>
                <a:spLocks noChangeShapeType="1"/>
              </p:cNvSpPr>
              <p:nvPr/>
            </p:nvSpPr>
            <p:spPr bwMode="auto">
              <a:xfrm flipH="1">
                <a:off x="1766" y="3287"/>
                <a:ext cx="188" cy="586"/>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74" name="Line 271"/>
              <p:cNvSpPr>
                <a:spLocks noChangeShapeType="1"/>
              </p:cNvSpPr>
              <p:nvPr/>
            </p:nvSpPr>
            <p:spPr bwMode="auto">
              <a:xfrm>
                <a:off x="1954" y="3287"/>
                <a:ext cx="188" cy="58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75" name="Line 272"/>
              <p:cNvSpPr>
                <a:spLocks noChangeShapeType="1"/>
              </p:cNvSpPr>
              <p:nvPr/>
            </p:nvSpPr>
            <p:spPr bwMode="auto">
              <a:xfrm>
                <a:off x="1766"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76" name="Line 273"/>
              <p:cNvSpPr>
                <a:spLocks noChangeShapeType="1"/>
              </p:cNvSpPr>
              <p:nvPr/>
            </p:nvSpPr>
            <p:spPr bwMode="auto">
              <a:xfrm flipH="1">
                <a:off x="1954"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77" name="Line 274"/>
              <p:cNvSpPr>
                <a:spLocks noChangeShapeType="1"/>
              </p:cNvSpPr>
              <p:nvPr/>
            </p:nvSpPr>
            <p:spPr bwMode="auto">
              <a:xfrm>
                <a:off x="1954" y="3300"/>
                <a:ext cx="0" cy="63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78" name="Line 275"/>
              <p:cNvSpPr>
                <a:spLocks noChangeShapeType="1"/>
              </p:cNvSpPr>
              <p:nvPr/>
            </p:nvSpPr>
            <p:spPr bwMode="auto">
              <a:xfrm flipV="1">
                <a:off x="1766" y="3810"/>
                <a:ext cx="188" cy="6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79" name="Line 276"/>
              <p:cNvSpPr>
                <a:spLocks noChangeShapeType="1"/>
              </p:cNvSpPr>
              <p:nvPr/>
            </p:nvSpPr>
            <p:spPr bwMode="auto">
              <a:xfrm flipH="1" flipV="1">
                <a:off x="1954" y="3810"/>
                <a:ext cx="188" cy="60"/>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0" name="Line 277"/>
              <p:cNvSpPr>
                <a:spLocks noChangeShapeType="1"/>
              </p:cNvSpPr>
              <p:nvPr/>
            </p:nvSpPr>
            <p:spPr bwMode="auto">
              <a:xfrm>
                <a:off x="1846" y="3618"/>
                <a:ext cx="108"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1" name="Line 278"/>
              <p:cNvSpPr>
                <a:spLocks noChangeShapeType="1"/>
              </p:cNvSpPr>
              <p:nvPr/>
            </p:nvSpPr>
            <p:spPr bwMode="auto">
              <a:xfrm flipV="1">
                <a:off x="1954" y="3618"/>
                <a:ext cx="114"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2" name="Line 279"/>
              <p:cNvSpPr>
                <a:spLocks noChangeShapeType="1"/>
              </p:cNvSpPr>
              <p:nvPr/>
            </p:nvSpPr>
            <p:spPr bwMode="auto">
              <a:xfrm>
                <a:off x="1810" y="3704"/>
                <a:ext cx="139" cy="65"/>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3" name="Line 280"/>
              <p:cNvSpPr>
                <a:spLocks noChangeShapeType="1"/>
              </p:cNvSpPr>
              <p:nvPr/>
            </p:nvSpPr>
            <p:spPr bwMode="auto">
              <a:xfrm flipV="1">
                <a:off x="1954" y="3717"/>
                <a:ext cx="140" cy="57"/>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4" name="Line 281"/>
              <p:cNvSpPr>
                <a:spLocks noChangeShapeType="1"/>
              </p:cNvSpPr>
              <p:nvPr/>
            </p:nvSpPr>
            <p:spPr bwMode="auto">
              <a:xfrm flipV="1">
                <a:off x="1954" y="3530"/>
                <a:ext cx="72" cy="2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5" name="Line 282"/>
              <p:cNvSpPr>
                <a:spLocks noChangeShapeType="1"/>
              </p:cNvSpPr>
              <p:nvPr/>
            </p:nvSpPr>
            <p:spPr bwMode="auto">
              <a:xfrm flipV="1">
                <a:off x="1954" y="3409"/>
                <a:ext cx="45" cy="1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6" name="Line 283"/>
              <p:cNvSpPr>
                <a:spLocks noChangeShapeType="1"/>
              </p:cNvSpPr>
              <p:nvPr/>
            </p:nvSpPr>
            <p:spPr bwMode="auto">
              <a:xfrm>
                <a:off x="1873" y="3522"/>
                <a:ext cx="87" cy="32"/>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987" name="Line 284"/>
              <p:cNvSpPr>
                <a:spLocks noChangeShapeType="1"/>
              </p:cNvSpPr>
              <p:nvPr/>
            </p:nvSpPr>
            <p:spPr bwMode="auto">
              <a:xfrm>
                <a:off x="1912" y="3404"/>
                <a:ext cx="50" cy="31"/>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6653" name="Oval 998"/>
              <p:cNvSpPr>
                <a:spLocks noChangeArrowheads="1"/>
              </p:cNvSpPr>
              <p:nvPr/>
            </p:nvSpPr>
            <p:spPr bwMode="auto">
              <a:xfrm>
                <a:off x="1921" y="3233"/>
                <a:ext cx="63" cy="68"/>
              </a:xfrm>
              <a:prstGeom prst="ellipse">
                <a:avLst/>
              </a:prstGeom>
              <a:solidFill>
                <a:srgbClr val="808080"/>
              </a:solidFill>
              <a:ln w="9525">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pic>
            <p:nvPicPr>
              <p:cNvPr id="20989" name="Picture 999" descr="cell_tower_radiation_gr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53" y="3023"/>
                <a:ext cx="622"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651" name="Group 1000"/>
            <p:cNvGrpSpPr>
              <a:grpSpLocks/>
            </p:cNvGrpSpPr>
            <p:nvPr/>
          </p:nvGrpSpPr>
          <p:grpSpPr bwMode="auto">
            <a:xfrm>
              <a:off x="3962" y="1516"/>
              <a:ext cx="286" cy="160"/>
              <a:chOff x="3843" y="1516"/>
              <a:chExt cx="286" cy="160"/>
            </a:xfrm>
          </p:grpSpPr>
          <p:sp>
            <p:nvSpPr>
              <p:cNvPr id="6629" name="Line 1001"/>
              <p:cNvSpPr>
                <a:spLocks noChangeShapeType="1"/>
              </p:cNvSpPr>
              <p:nvPr/>
            </p:nvSpPr>
            <p:spPr bwMode="auto">
              <a:xfrm>
                <a:off x="3843" y="1516"/>
                <a:ext cx="96" cy="60"/>
              </a:xfrm>
              <a:prstGeom prst="line">
                <a:avLst/>
              </a:prstGeom>
              <a:noFill/>
              <a:ln w="95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20965" name="Oval 407"/>
              <p:cNvSpPr>
                <a:spLocks noChangeArrowheads="1"/>
              </p:cNvSpPr>
              <p:nvPr/>
            </p:nvSpPr>
            <p:spPr bwMode="auto">
              <a:xfrm>
                <a:off x="3884" y="1616"/>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66" name="Rectangle 410"/>
              <p:cNvSpPr>
                <a:spLocks noChangeArrowheads="1"/>
              </p:cNvSpPr>
              <p:nvPr/>
            </p:nvSpPr>
            <p:spPr bwMode="auto">
              <a:xfrm>
                <a:off x="3884" y="1610"/>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67" name="Oval 411"/>
              <p:cNvSpPr>
                <a:spLocks noChangeArrowheads="1"/>
              </p:cNvSpPr>
              <p:nvPr/>
            </p:nvSpPr>
            <p:spPr bwMode="auto">
              <a:xfrm>
                <a:off x="3883" y="1569"/>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68" name="Group 1005"/>
              <p:cNvGrpSpPr>
                <a:grpSpLocks/>
              </p:cNvGrpSpPr>
              <p:nvPr/>
            </p:nvGrpSpPr>
            <p:grpSpPr bwMode="auto">
              <a:xfrm>
                <a:off x="3932" y="1587"/>
                <a:ext cx="138" cy="33"/>
                <a:chOff x="2468" y="1332"/>
                <a:chExt cx="310" cy="60"/>
              </a:xfrm>
            </p:grpSpPr>
            <p:sp>
              <p:nvSpPr>
                <p:cNvPr id="20971" name="Freeform 100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72" name="Freeform 100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634" name="Line 1008"/>
              <p:cNvSpPr>
                <a:spLocks noChangeShapeType="1"/>
              </p:cNvSpPr>
              <p:nvPr/>
            </p:nvSpPr>
            <p:spPr bwMode="auto">
              <a:xfrm>
                <a:off x="3884" y="1602"/>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635" name="Line 1009"/>
              <p:cNvSpPr>
                <a:spLocks noChangeShapeType="1"/>
              </p:cNvSpPr>
              <p:nvPr/>
            </p:nvSpPr>
            <p:spPr bwMode="auto">
              <a:xfrm>
                <a:off x="4127" y="1604"/>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52" name="Group 1010"/>
            <p:cNvGrpSpPr>
              <a:grpSpLocks/>
            </p:cNvGrpSpPr>
            <p:nvPr/>
          </p:nvGrpSpPr>
          <p:grpSpPr bwMode="auto">
            <a:xfrm>
              <a:off x="4537" y="1571"/>
              <a:ext cx="246" cy="110"/>
              <a:chOff x="4334" y="1470"/>
              <a:chExt cx="246" cy="107"/>
            </a:xfrm>
          </p:grpSpPr>
          <p:sp>
            <p:nvSpPr>
              <p:cNvPr id="20956"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57"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58"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59" name="Group 1014"/>
              <p:cNvGrpSpPr>
                <a:grpSpLocks/>
              </p:cNvGrpSpPr>
              <p:nvPr/>
            </p:nvGrpSpPr>
            <p:grpSpPr bwMode="auto">
              <a:xfrm>
                <a:off x="4383" y="1488"/>
                <a:ext cx="138" cy="33"/>
                <a:chOff x="2468" y="1332"/>
                <a:chExt cx="310" cy="60"/>
              </a:xfrm>
            </p:grpSpPr>
            <p:sp>
              <p:nvSpPr>
                <p:cNvPr id="20962" name="Freeform 101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63" name="Freeform 101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625" name="Line 1017"/>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626" name="Line 1018"/>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53" name="Group 1019"/>
            <p:cNvGrpSpPr>
              <a:grpSpLocks/>
            </p:cNvGrpSpPr>
            <p:nvPr/>
          </p:nvGrpSpPr>
          <p:grpSpPr bwMode="auto">
            <a:xfrm>
              <a:off x="4544" y="1737"/>
              <a:ext cx="246" cy="110"/>
              <a:chOff x="4334" y="1470"/>
              <a:chExt cx="246" cy="107"/>
            </a:xfrm>
          </p:grpSpPr>
          <p:sp>
            <p:nvSpPr>
              <p:cNvPr id="20948"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49"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50"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51" name="Group 1023"/>
              <p:cNvGrpSpPr>
                <a:grpSpLocks/>
              </p:cNvGrpSpPr>
              <p:nvPr/>
            </p:nvGrpSpPr>
            <p:grpSpPr bwMode="auto">
              <a:xfrm>
                <a:off x="4383" y="1488"/>
                <a:ext cx="138" cy="33"/>
                <a:chOff x="2468" y="1332"/>
                <a:chExt cx="310" cy="60"/>
              </a:xfrm>
            </p:grpSpPr>
            <p:sp>
              <p:nvSpPr>
                <p:cNvPr id="20954" name="Freeform 102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55" name="Freeform 102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617" name="Line 1026"/>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618" name="Line 1027"/>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54" name="Group 1028"/>
            <p:cNvGrpSpPr>
              <a:grpSpLocks/>
            </p:cNvGrpSpPr>
            <p:nvPr/>
          </p:nvGrpSpPr>
          <p:grpSpPr bwMode="auto">
            <a:xfrm>
              <a:off x="4890" y="1738"/>
              <a:ext cx="246" cy="110"/>
              <a:chOff x="4334" y="1470"/>
              <a:chExt cx="246" cy="107"/>
            </a:xfrm>
          </p:grpSpPr>
          <p:sp>
            <p:nvSpPr>
              <p:cNvPr id="20940"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41"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42"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43" name="Group 1032"/>
              <p:cNvGrpSpPr>
                <a:grpSpLocks/>
              </p:cNvGrpSpPr>
              <p:nvPr/>
            </p:nvGrpSpPr>
            <p:grpSpPr bwMode="auto">
              <a:xfrm>
                <a:off x="4383" y="1488"/>
                <a:ext cx="138" cy="33"/>
                <a:chOff x="2468" y="1332"/>
                <a:chExt cx="310" cy="60"/>
              </a:xfrm>
            </p:grpSpPr>
            <p:sp>
              <p:nvSpPr>
                <p:cNvPr id="20946" name="Freeform 103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47" name="Freeform 103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609" name="Line 1035"/>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610" name="Line 1036"/>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55" name="Group 1037"/>
            <p:cNvGrpSpPr>
              <a:grpSpLocks/>
            </p:cNvGrpSpPr>
            <p:nvPr/>
          </p:nvGrpSpPr>
          <p:grpSpPr bwMode="auto">
            <a:xfrm>
              <a:off x="4844" y="1508"/>
              <a:ext cx="246" cy="110"/>
              <a:chOff x="4334" y="1470"/>
              <a:chExt cx="246" cy="107"/>
            </a:xfrm>
          </p:grpSpPr>
          <p:sp>
            <p:nvSpPr>
              <p:cNvPr id="20932"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33"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34"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35" name="Group 1041"/>
              <p:cNvGrpSpPr>
                <a:grpSpLocks/>
              </p:cNvGrpSpPr>
              <p:nvPr/>
            </p:nvGrpSpPr>
            <p:grpSpPr bwMode="auto">
              <a:xfrm>
                <a:off x="4383" y="1488"/>
                <a:ext cx="138" cy="33"/>
                <a:chOff x="2468" y="1332"/>
                <a:chExt cx="310" cy="60"/>
              </a:xfrm>
            </p:grpSpPr>
            <p:sp>
              <p:nvSpPr>
                <p:cNvPr id="20938" name="Freeform 104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39" name="Freeform 104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601" name="Line 1044"/>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602" name="Line 1045"/>
              <p:cNvSpPr>
                <a:spLocks noChangeShapeType="1"/>
              </p:cNvSpPr>
              <p:nvPr/>
            </p:nvSpPr>
            <p:spPr bwMode="auto">
              <a:xfrm>
                <a:off x="4578" y="1505"/>
                <a:ext cx="0" cy="4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56" name="Group 1046"/>
            <p:cNvGrpSpPr>
              <a:grpSpLocks/>
            </p:cNvGrpSpPr>
            <p:nvPr/>
          </p:nvGrpSpPr>
          <p:grpSpPr bwMode="auto">
            <a:xfrm>
              <a:off x="4874" y="2296"/>
              <a:ext cx="310" cy="130"/>
              <a:chOff x="4334" y="1470"/>
              <a:chExt cx="246" cy="107"/>
            </a:xfrm>
          </p:grpSpPr>
          <p:sp>
            <p:nvSpPr>
              <p:cNvPr id="20924"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25"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26"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27" name="Group 1050"/>
              <p:cNvGrpSpPr>
                <a:grpSpLocks/>
              </p:cNvGrpSpPr>
              <p:nvPr/>
            </p:nvGrpSpPr>
            <p:grpSpPr bwMode="auto">
              <a:xfrm>
                <a:off x="4383" y="1488"/>
                <a:ext cx="138" cy="33"/>
                <a:chOff x="2468" y="1332"/>
                <a:chExt cx="310" cy="60"/>
              </a:xfrm>
            </p:grpSpPr>
            <p:sp>
              <p:nvSpPr>
                <p:cNvPr id="20930" name="Freeform 105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31" name="Freeform 105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93" name="Line 1053"/>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94" name="Line 1054"/>
              <p:cNvSpPr>
                <a:spLocks noChangeShapeType="1"/>
              </p:cNvSpPr>
              <p:nvPr/>
            </p:nvSpPr>
            <p:spPr bwMode="auto">
              <a:xfrm>
                <a:off x="4578" y="1505"/>
                <a:ext cx="0" cy="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sp>
          <p:nvSpPr>
            <p:cNvPr id="6322" name="Line 1055"/>
            <p:cNvSpPr>
              <a:spLocks noChangeShapeType="1"/>
            </p:cNvSpPr>
            <p:nvPr/>
          </p:nvSpPr>
          <p:spPr bwMode="auto">
            <a:xfrm>
              <a:off x="4049" y="2358"/>
              <a:ext cx="428"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20658" name="Group 1056"/>
            <p:cNvGrpSpPr>
              <a:grpSpLocks/>
            </p:cNvGrpSpPr>
            <p:nvPr/>
          </p:nvGrpSpPr>
          <p:grpSpPr bwMode="auto">
            <a:xfrm>
              <a:off x="4464" y="2288"/>
              <a:ext cx="310" cy="130"/>
              <a:chOff x="4334" y="1470"/>
              <a:chExt cx="246" cy="107"/>
            </a:xfrm>
          </p:grpSpPr>
          <p:sp>
            <p:nvSpPr>
              <p:cNvPr id="20916"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17"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18"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19" name="Group 1060"/>
              <p:cNvGrpSpPr>
                <a:grpSpLocks/>
              </p:cNvGrpSpPr>
              <p:nvPr/>
            </p:nvGrpSpPr>
            <p:grpSpPr bwMode="auto">
              <a:xfrm>
                <a:off x="4383" y="1488"/>
                <a:ext cx="138" cy="33"/>
                <a:chOff x="2468" y="1332"/>
                <a:chExt cx="310" cy="60"/>
              </a:xfrm>
            </p:grpSpPr>
            <p:sp>
              <p:nvSpPr>
                <p:cNvPr id="20922" name="Freeform 106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23" name="Freeform 106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85" name="Line 1063"/>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86" name="Line 1064"/>
              <p:cNvSpPr>
                <a:spLocks noChangeShapeType="1"/>
              </p:cNvSpPr>
              <p:nvPr/>
            </p:nvSpPr>
            <p:spPr bwMode="auto">
              <a:xfrm>
                <a:off x="4578" y="1505"/>
                <a:ext cx="0" cy="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59" name="Group 1065"/>
            <p:cNvGrpSpPr>
              <a:grpSpLocks/>
            </p:cNvGrpSpPr>
            <p:nvPr/>
          </p:nvGrpSpPr>
          <p:grpSpPr bwMode="auto">
            <a:xfrm>
              <a:off x="4660" y="2464"/>
              <a:ext cx="310" cy="130"/>
              <a:chOff x="4334" y="1470"/>
              <a:chExt cx="246" cy="107"/>
            </a:xfrm>
          </p:grpSpPr>
          <p:sp>
            <p:nvSpPr>
              <p:cNvPr id="20908"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09"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10"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11" name="Group 1069"/>
              <p:cNvGrpSpPr>
                <a:grpSpLocks/>
              </p:cNvGrpSpPr>
              <p:nvPr/>
            </p:nvGrpSpPr>
            <p:grpSpPr bwMode="auto">
              <a:xfrm>
                <a:off x="4383" y="1488"/>
                <a:ext cx="138" cy="33"/>
                <a:chOff x="2468" y="1332"/>
                <a:chExt cx="310" cy="60"/>
              </a:xfrm>
            </p:grpSpPr>
            <p:sp>
              <p:nvSpPr>
                <p:cNvPr id="20914" name="Freeform 107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15" name="Freeform 107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77" name="Line 1072"/>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78" name="Line 1073"/>
              <p:cNvSpPr>
                <a:spLocks noChangeShapeType="1"/>
              </p:cNvSpPr>
              <p:nvPr/>
            </p:nvSpPr>
            <p:spPr bwMode="auto">
              <a:xfrm>
                <a:off x="4578" y="1505"/>
                <a:ext cx="0" cy="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60" name="Group 1074"/>
            <p:cNvGrpSpPr>
              <a:grpSpLocks/>
            </p:cNvGrpSpPr>
            <p:nvPr/>
          </p:nvGrpSpPr>
          <p:grpSpPr bwMode="auto">
            <a:xfrm>
              <a:off x="4782" y="3028"/>
              <a:ext cx="392" cy="154"/>
              <a:chOff x="4334" y="1470"/>
              <a:chExt cx="246" cy="107"/>
            </a:xfrm>
          </p:grpSpPr>
          <p:sp>
            <p:nvSpPr>
              <p:cNvPr id="20900"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901"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902"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903" name="Group 1078"/>
              <p:cNvGrpSpPr>
                <a:grpSpLocks/>
              </p:cNvGrpSpPr>
              <p:nvPr/>
            </p:nvGrpSpPr>
            <p:grpSpPr bwMode="auto">
              <a:xfrm>
                <a:off x="4383" y="1488"/>
                <a:ext cx="138" cy="33"/>
                <a:chOff x="2468" y="1332"/>
                <a:chExt cx="310" cy="60"/>
              </a:xfrm>
            </p:grpSpPr>
            <p:sp>
              <p:nvSpPr>
                <p:cNvPr id="20906" name="Freeform 107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07" name="Freeform 108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69" name="Line 1081"/>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70" name="Line 1082"/>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61" name="Group 1083"/>
            <p:cNvGrpSpPr>
              <a:grpSpLocks/>
            </p:cNvGrpSpPr>
            <p:nvPr/>
          </p:nvGrpSpPr>
          <p:grpSpPr bwMode="auto">
            <a:xfrm>
              <a:off x="4388" y="2840"/>
              <a:ext cx="392" cy="154"/>
              <a:chOff x="4334" y="1470"/>
              <a:chExt cx="246" cy="107"/>
            </a:xfrm>
          </p:grpSpPr>
          <p:sp>
            <p:nvSpPr>
              <p:cNvPr id="20892"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893"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894"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895" name="Group 1087"/>
              <p:cNvGrpSpPr>
                <a:grpSpLocks/>
              </p:cNvGrpSpPr>
              <p:nvPr/>
            </p:nvGrpSpPr>
            <p:grpSpPr bwMode="auto">
              <a:xfrm>
                <a:off x="4383" y="1488"/>
                <a:ext cx="138" cy="33"/>
                <a:chOff x="2468" y="1332"/>
                <a:chExt cx="310" cy="60"/>
              </a:xfrm>
            </p:grpSpPr>
            <p:sp>
              <p:nvSpPr>
                <p:cNvPr id="20898" name="Freeform 108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9" name="Freeform 108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61" name="Line 1090"/>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62" name="Line 1091"/>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62" name="Group 1092"/>
            <p:cNvGrpSpPr>
              <a:grpSpLocks/>
            </p:cNvGrpSpPr>
            <p:nvPr/>
          </p:nvGrpSpPr>
          <p:grpSpPr bwMode="auto">
            <a:xfrm>
              <a:off x="3932" y="3056"/>
              <a:ext cx="392" cy="154"/>
              <a:chOff x="4334" y="1470"/>
              <a:chExt cx="246" cy="107"/>
            </a:xfrm>
          </p:grpSpPr>
          <p:sp>
            <p:nvSpPr>
              <p:cNvPr id="20884"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885"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886"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887" name="Group 1096"/>
              <p:cNvGrpSpPr>
                <a:grpSpLocks/>
              </p:cNvGrpSpPr>
              <p:nvPr/>
            </p:nvGrpSpPr>
            <p:grpSpPr bwMode="auto">
              <a:xfrm>
                <a:off x="4383" y="1488"/>
                <a:ext cx="138" cy="33"/>
                <a:chOff x="2468" y="1332"/>
                <a:chExt cx="310" cy="60"/>
              </a:xfrm>
            </p:grpSpPr>
            <p:sp>
              <p:nvSpPr>
                <p:cNvPr id="20890" name="Freeform 109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1" name="Freeform 109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53" name="Line 1099"/>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54" name="Line 1100"/>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63" name="Group 1101"/>
            <p:cNvGrpSpPr>
              <a:grpSpLocks/>
            </p:cNvGrpSpPr>
            <p:nvPr/>
          </p:nvGrpSpPr>
          <p:grpSpPr bwMode="auto">
            <a:xfrm>
              <a:off x="3812" y="2296"/>
              <a:ext cx="246" cy="108"/>
              <a:chOff x="4334" y="1470"/>
              <a:chExt cx="246" cy="107"/>
            </a:xfrm>
          </p:grpSpPr>
          <p:sp>
            <p:nvSpPr>
              <p:cNvPr id="20876"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sp>
            <p:nvSpPr>
              <p:cNvPr id="20877"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878"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879" name="Group 1105"/>
              <p:cNvGrpSpPr>
                <a:grpSpLocks/>
              </p:cNvGrpSpPr>
              <p:nvPr/>
            </p:nvGrpSpPr>
            <p:grpSpPr bwMode="auto">
              <a:xfrm>
                <a:off x="4383" y="1488"/>
                <a:ext cx="138" cy="33"/>
                <a:chOff x="2468" y="1332"/>
                <a:chExt cx="310" cy="60"/>
              </a:xfrm>
            </p:grpSpPr>
            <p:sp>
              <p:nvSpPr>
                <p:cNvPr id="20882" name="Freeform 110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83" name="Freeform 110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45" name="Line 1108"/>
              <p:cNvSpPr>
                <a:spLocks noChangeShapeType="1"/>
              </p:cNvSpPr>
              <p:nvPr/>
            </p:nvSpPr>
            <p:spPr bwMode="auto">
              <a:xfrm>
                <a:off x="4335" y="1503"/>
                <a:ext cx="0" cy="49"/>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546" name="Line 1109"/>
              <p:cNvSpPr>
                <a:spLocks noChangeShapeType="1"/>
              </p:cNvSpPr>
              <p:nvPr/>
            </p:nvSpPr>
            <p:spPr bwMode="auto">
              <a:xfrm>
                <a:off x="4578" y="1505"/>
                <a:ext cx="0" cy="4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664" name="Group 1110"/>
            <p:cNvGrpSpPr>
              <a:grpSpLocks/>
            </p:cNvGrpSpPr>
            <p:nvPr/>
          </p:nvGrpSpPr>
          <p:grpSpPr bwMode="auto">
            <a:xfrm>
              <a:off x="4511" y="3153"/>
              <a:ext cx="281" cy="266"/>
              <a:chOff x="5072" y="3611"/>
              <a:chExt cx="459" cy="380"/>
            </a:xfrm>
          </p:grpSpPr>
          <p:grpSp>
            <p:nvGrpSpPr>
              <p:cNvPr id="20862" name="Group 1111"/>
              <p:cNvGrpSpPr>
                <a:grpSpLocks/>
              </p:cNvGrpSpPr>
              <p:nvPr/>
            </p:nvGrpSpPr>
            <p:grpSpPr bwMode="auto">
              <a:xfrm>
                <a:off x="5144" y="3611"/>
                <a:ext cx="387" cy="99"/>
                <a:chOff x="5030" y="2639"/>
                <a:chExt cx="387" cy="99"/>
              </a:xfrm>
            </p:grpSpPr>
            <p:sp>
              <p:nvSpPr>
                <p:cNvPr id="20864" name="Freeform 1112"/>
                <p:cNvSpPr>
                  <a:spLocks/>
                </p:cNvSpPr>
                <p:nvPr/>
              </p:nvSpPr>
              <p:spPr bwMode="auto">
                <a:xfrm>
                  <a:off x="5134" y="2657"/>
                  <a:ext cx="69" cy="55"/>
                </a:xfrm>
                <a:custGeom>
                  <a:avLst/>
                  <a:gdLst>
                    <a:gd name="T0" fmla="*/ 1 w 199"/>
                    <a:gd name="T1" fmla="*/ 0 h 232"/>
                    <a:gd name="T2" fmla="*/ 1 w 199"/>
                    <a:gd name="T3" fmla="*/ 0 h 232"/>
                    <a:gd name="T4" fmla="*/ 1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1 h 232"/>
                    <a:gd name="T24" fmla="*/ 1 w 199"/>
                    <a:gd name="T25" fmla="*/ 1 h 232"/>
                    <a:gd name="T26" fmla="*/ 1 w 199"/>
                    <a:gd name="T27" fmla="*/ 1 h 232"/>
                    <a:gd name="T28" fmla="*/ 1 w 199"/>
                    <a:gd name="T29" fmla="*/ 1 h 232"/>
                    <a:gd name="T30" fmla="*/ 2 w 199"/>
                    <a:gd name="T31" fmla="*/ 1 h 232"/>
                    <a:gd name="T32" fmla="*/ 2 w 199"/>
                    <a:gd name="T33" fmla="*/ 1 h 232"/>
                    <a:gd name="T34" fmla="*/ 2 w 199"/>
                    <a:gd name="T35" fmla="*/ 1 h 232"/>
                    <a:gd name="T36" fmla="*/ 2 w 199"/>
                    <a:gd name="T37" fmla="*/ 1 h 232"/>
                    <a:gd name="T38" fmla="*/ 2 w 199"/>
                    <a:gd name="T39" fmla="*/ 1 h 232"/>
                    <a:gd name="T40" fmla="*/ 2 w 199"/>
                    <a:gd name="T41" fmla="*/ 1 h 232"/>
                    <a:gd name="T42" fmla="*/ 2 w 199"/>
                    <a:gd name="T43" fmla="*/ 1 h 232"/>
                    <a:gd name="T44" fmla="*/ 2 w 199"/>
                    <a:gd name="T45" fmla="*/ 1 h 232"/>
                    <a:gd name="T46" fmla="*/ 2 w 199"/>
                    <a:gd name="T47" fmla="*/ 1 h 232"/>
                    <a:gd name="T48" fmla="*/ 2 w 199"/>
                    <a:gd name="T49" fmla="*/ 1 h 232"/>
                    <a:gd name="T50" fmla="*/ 2 w 199"/>
                    <a:gd name="T51" fmla="*/ 1 h 232"/>
                    <a:gd name="T52" fmla="*/ 1 w 199"/>
                    <a:gd name="T53" fmla="*/ 1 h 232"/>
                    <a:gd name="T54" fmla="*/ 1 w 199"/>
                    <a:gd name="T55" fmla="*/ 1 h 232"/>
                    <a:gd name="T56" fmla="*/ 1 w 199"/>
                    <a:gd name="T57" fmla="*/ 1 h 232"/>
                    <a:gd name="T58" fmla="*/ 1 w 199"/>
                    <a:gd name="T59" fmla="*/ 0 h 232"/>
                    <a:gd name="T60" fmla="*/ 1 w 199"/>
                    <a:gd name="T61" fmla="*/ 0 h 232"/>
                    <a:gd name="T62" fmla="*/ 1 w 199"/>
                    <a:gd name="T63" fmla="*/ 0 h 232"/>
                    <a:gd name="T64" fmla="*/ 1 w 199"/>
                    <a:gd name="T65" fmla="*/ 0 h 232"/>
                    <a:gd name="T66" fmla="*/ 1 w 199"/>
                    <a:gd name="T67" fmla="*/ 0 h 232"/>
                    <a:gd name="T68" fmla="*/ 1 w 199"/>
                    <a:gd name="T69" fmla="*/ 0 h 232"/>
                    <a:gd name="T70" fmla="*/ 1 w 199"/>
                    <a:gd name="T71" fmla="*/ 0 h 232"/>
                    <a:gd name="T72" fmla="*/ 1 w 199"/>
                    <a:gd name="T73" fmla="*/ 0 h 232"/>
                    <a:gd name="T74" fmla="*/ 2 w 199"/>
                    <a:gd name="T75" fmla="*/ 0 h 232"/>
                    <a:gd name="T76" fmla="*/ 2 w 199"/>
                    <a:gd name="T77" fmla="*/ 0 h 232"/>
                    <a:gd name="T78" fmla="*/ 2 w 199"/>
                    <a:gd name="T79" fmla="*/ 0 h 232"/>
                    <a:gd name="T80" fmla="*/ 3 w 199"/>
                    <a:gd name="T81" fmla="*/ 0 h 232"/>
                    <a:gd name="T82" fmla="*/ 3 w 199"/>
                    <a:gd name="T83" fmla="*/ 0 h 232"/>
                    <a:gd name="T84" fmla="*/ 2 w 199"/>
                    <a:gd name="T85" fmla="*/ 0 h 232"/>
                    <a:gd name="T86" fmla="*/ 2 w 199"/>
                    <a:gd name="T87" fmla="*/ 0 h 232"/>
                    <a:gd name="T88" fmla="*/ 2 w 199"/>
                    <a:gd name="T89" fmla="*/ 0 h 232"/>
                    <a:gd name="T90" fmla="*/ 2 w 199"/>
                    <a:gd name="T91" fmla="*/ 0 h 232"/>
                    <a:gd name="T92" fmla="*/ 1 w 199"/>
                    <a:gd name="T93" fmla="*/ 0 h 232"/>
                    <a:gd name="T94" fmla="*/ 1 w 199"/>
                    <a:gd name="T95" fmla="*/ 0 h 232"/>
                    <a:gd name="T96" fmla="*/ 1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65" name="Freeform 1113"/>
                <p:cNvSpPr>
                  <a:spLocks/>
                </p:cNvSpPr>
                <p:nvPr/>
              </p:nvSpPr>
              <p:spPr bwMode="auto">
                <a:xfrm>
                  <a:off x="5252" y="2656"/>
                  <a:ext cx="47" cy="42"/>
                </a:xfrm>
                <a:custGeom>
                  <a:avLst/>
                  <a:gdLst>
                    <a:gd name="T0" fmla="*/ 2 w 128"/>
                    <a:gd name="T1" fmla="*/ 0 h 180"/>
                    <a:gd name="T2" fmla="*/ 2 w 128"/>
                    <a:gd name="T3" fmla="*/ 0 h 180"/>
                    <a:gd name="T4" fmla="*/ 2 w 128"/>
                    <a:gd name="T5" fmla="*/ 0 h 180"/>
                    <a:gd name="T6" fmla="*/ 2 w 128"/>
                    <a:gd name="T7" fmla="*/ 0 h 180"/>
                    <a:gd name="T8" fmla="*/ 1 w 128"/>
                    <a:gd name="T9" fmla="*/ 0 h 180"/>
                    <a:gd name="T10" fmla="*/ 1 w 128"/>
                    <a:gd name="T11" fmla="*/ 0 h 180"/>
                    <a:gd name="T12" fmla="*/ 1 w 128"/>
                    <a:gd name="T13" fmla="*/ 0 h 180"/>
                    <a:gd name="T14" fmla="*/ 1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1 w 128"/>
                    <a:gd name="T29" fmla="*/ 0 h 180"/>
                    <a:gd name="T30" fmla="*/ 1 w 128"/>
                    <a:gd name="T31" fmla="*/ 0 h 180"/>
                    <a:gd name="T32" fmla="*/ 1 w 128"/>
                    <a:gd name="T33" fmla="*/ 0 h 180"/>
                    <a:gd name="T34" fmla="*/ 1 w 128"/>
                    <a:gd name="T35" fmla="*/ 0 h 180"/>
                    <a:gd name="T36" fmla="*/ 1 w 128"/>
                    <a:gd name="T37" fmla="*/ 0 h 180"/>
                    <a:gd name="T38" fmla="*/ 2 w 128"/>
                    <a:gd name="T39" fmla="*/ 0 h 180"/>
                    <a:gd name="T40" fmla="*/ 2 w 128"/>
                    <a:gd name="T41" fmla="*/ 0 h 180"/>
                    <a:gd name="T42" fmla="*/ 2 w 128"/>
                    <a:gd name="T43" fmla="*/ 0 h 180"/>
                    <a:gd name="T44" fmla="*/ 2 w 128"/>
                    <a:gd name="T45" fmla="*/ 0 h 180"/>
                    <a:gd name="T46" fmla="*/ 2 w 128"/>
                    <a:gd name="T47" fmla="*/ 0 h 180"/>
                    <a:gd name="T48" fmla="*/ 2 w 128"/>
                    <a:gd name="T49" fmla="*/ 0 h 180"/>
                    <a:gd name="T50" fmla="*/ 2 w 128"/>
                    <a:gd name="T51" fmla="*/ 0 h 180"/>
                    <a:gd name="T52" fmla="*/ 2 w 128"/>
                    <a:gd name="T53" fmla="*/ 0 h 180"/>
                    <a:gd name="T54" fmla="*/ 1 w 128"/>
                    <a:gd name="T55" fmla="*/ 0 h 180"/>
                    <a:gd name="T56" fmla="*/ 1 w 128"/>
                    <a:gd name="T57" fmla="*/ 0 h 180"/>
                    <a:gd name="T58" fmla="*/ 1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1 w 128"/>
                    <a:gd name="T71" fmla="*/ 0 h 180"/>
                    <a:gd name="T72" fmla="*/ 1 w 128"/>
                    <a:gd name="T73" fmla="*/ 0 h 180"/>
                    <a:gd name="T74" fmla="*/ 1 w 128"/>
                    <a:gd name="T75" fmla="*/ 0 h 180"/>
                    <a:gd name="T76" fmla="*/ 1 w 128"/>
                    <a:gd name="T77" fmla="*/ 0 h 180"/>
                    <a:gd name="T78" fmla="*/ 2 w 128"/>
                    <a:gd name="T79" fmla="*/ 0 h 180"/>
                    <a:gd name="T80" fmla="*/ 2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66" name="Freeform 1114"/>
                <p:cNvSpPr>
                  <a:spLocks/>
                </p:cNvSpPr>
                <p:nvPr/>
              </p:nvSpPr>
              <p:spPr bwMode="auto">
                <a:xfrm>
                  <a:off x="5089" y="2646"/>
                  <a:ext cx="114" cy="88"/>
                </a:xfrm>
                <a:custGeom>
                  <a:avLst/>
                  <a:gdLst>
                    <a:gd name="T0" fmla="*/ 1 w 322"/>
                    <a:gd name="T1" fmla="*/ 0 h 378"/>
                    <a:gd name="T2" fmla="*/ 1 w 322"/>
                    <a:gd name="T3" fmla="*/ 0 h 378"/>
                    <a:gd name="T4" fmla="*/ 0 w 322"/>
                    <a:gd name="T5" fmla="*/ 0 h 378"/>
                    <a:gd name="T6" fmla="*/ 0 w 322"/>
                    <a:gd name="T7" fmla="*/ 1 h 378"/>
                    <a:gd name="T8" fmla="*/ 0 w 322"/>
                    <a:gd name="T9" fmla="*/ 1 h 378"/>
                    <a:gd name="T10" fmla="*/ 0 w 322"/>
                    <a:gd name="T11" fmla="*/ 1 h 378"/>
                    <a:gd name="T12" fmla="*/ 0 w 322"/>
                    <a:gd name="T13" fmla="*/ 1 h 378"/>
                    <a:gd name="T14" fmla="*/ 0 w 322"/>
                    <a:gd name="T15" fmla="*/ 1 h 378"/>
                    <a:gd name="T16" fmla="*/ 1 w 322"/>
                    <a:gd name="T17" fmla="*/ 1 h 378"/>
                    <a:gd name="T18" fmla="*/ 1 w 322"/>
                    <a:gd name="T19" fmla="*/ 1 h 378"/>
                    <a:gd name="T20" fmla="*/ 2 w 322"/>
                    <a:gd name="T21" fmla="*/ 1 h 378"/>
                    <a:gd name="T22" fmla="*/ 2 w 322"/>
                    <a:gd name="T23" fmla="*/ 1 h 378"/>
                    <a:gd name="T24" fmla="*/ 3 w 322"/>
                    <a:gd name="T25" fmla="*/ 1 h 378"/>
                    <a:gd name="T26" fmla="*/ 4 w 322"/>
                    <a:gd name="T27" fmla="*/ 1 h 378"/>
                    <a:gd name="T28" fmla="*/ 4 w 322"/>
                    <a:gd name="T29" fmla="*/ 1 h 378"/>
                    <a:gd name="T30" fmla="*/ 5 w 322"/>
                    <a:gd name="T31" fmla="*/ 1 h 378"/>
                    <a:gd name="T32" fmla="*/ 5 w 322"/>
                    <a:gd name="T33" fmla="*/ 1 h 378"/>
                    <a:gd name="T34" fmla="*/ 5 w 322"/>
                    <a:gd name="T35" fmla="*/ 1 h 378"/>
                    <a:gd name="T36" fmla="*/ 5 w 322"/>
                    <a:gd name="T37" fmla="*/ 1 h 378"/>
                    <a:gd name="T38" fmla="*/ 5 w 322"/>
                    <a:gd name="T39" fmla="*/ 1 h 378"/>
                    <a:gd name="T40" fmla="*/ 5 w 322"/>
                    <a:gd name="T41" fmla="*/ 1 h 378"/>
                    <a:gd name="T42" fmla="*/ 4 w 322"/>
                    <a:gd name="T43" fmla="*/ 1 h 378"/>
                    <a:gd name="T44" fmla="*/ 4 w 322"/>
                    <a:gd name="T45" fmla="*/ 1 h 378"/>
                    <a:gd name="T46" fmla="*/ 3 w 322"/>
                    <a:gd name="T47" fmla="*/ 1 h 378"/>
                    <a:gd name="T48" fmla="*/ 2 w 322"/>
                    <a:gd name="T49" fmla="*/ 1 h 378"/>
                    <a:gd name="T50" fmla="*/ 2 w 322"/>
                    <a:gd name="T51" fmla="*/ 1 h 378"/>
                    <a:gd name="T52" fmla="*/ 2 w 322"/>
                    <a:gd name="T53" fmla="*/ 1 h 378"/>
                    <a:gd name="T54" fmla="*/ 1 w 322"/>
                    <a:gd name="T55" fmla="*/ 1 h 378"/>
                    <a:gd name="T56" fmla="*/ 1 w 322"/>
                    <a:gd name="T57" fmla="*/ 1 h 378"/>
                    <a:gd name="T58" fmla="*/ 1 w 322"/>
                    <a:gd name="T59" fmla="*/ 1 h 378"/>
                    <a:gd name="T60" fmla="*/ 0 w 322"/>
                    <a:gd name="T61" fmla="*/ 1 h 378"/>
                    <a:gd name="T62" fmla="*/ 1 w 322"/>
                    <a:gd name="T63" fmla="*/ 1 h 378"/>
                    <a:gd name="T64" fmla="*/ 1 w 322"/>
                    <a:gd name="T65" fmla="*/ 0 h 378"/>
                    <a:gd name="T66" fmla="*/ 1 w 322"/>
                    <a:gd name="T67" fmla="*/ 0 h 378"/>
                    <a:gd name="T68" fmla="*/ 1 w 322"/>
                    <a:gd name="T69" fmla="*/ 0 h 378"/>
                    <a:gd name="T70" fmla="*/ 2 w 322"/>
                    <a:gd name="T71" fmla="*/ 0 h 378"/>
                    <a:gd name="T72" fmla="*/ 2 w 322"/>
                    <a:gd name="T73" fmla="*/ 0 h 378"/>
                    <a:gd name="T74" fmla="*/ 3 w 322"/>
                    <a:gd name="T75" fmla="*/ 0 h 378"/>
                    <a:gd name="T76" fmla="*/ 4 w 322"/>
                    <a:gd name="T77" fmla="*/ 0 h 378"/>
                    <a:gd name="T78" fmla="*/ 4 w 322"/>
                    <a:gd name="T79" fmla="*/ 0 h 378"/>
                    <a:gd name="T80" fmla="*/ 4 w 322"/>
                    <a:gd name="T81" fmla="*/ 0 h 378"/>
                    <a:gd name="T82" fmla="*/ 4 w 322"/>
                    <a:gd name="T83" fmla="*/ 0 h 378"/>
                    <a:gd name="T84" fmla="*/ 3 w 322"/>
                    <a:gd name="T85" fmla="*/ 0 h 378"/>
                    <a:gd name="T86" fmla="*/ 2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67" name="Freeform 1115"/>
                <p:cNvSpPr>
                  <a:spLocks/>
                </p:cNvSpPr>
                <p:nvPr/>
              </p:nvSpPr>
              <p:spPr bwMode="auto">
                <a:xfrm>
                  <a:off x="5250" y="2643"/>
                  <a:ext cx="99" cy="59"/>
                </a:xfrm>
                <a:custGeom>
                  <a:avLst/>
                  <a:gdLst>
                    <a:gd name="T0" fmla="*/ 3 w 283"/>
                    <a:gd name="T1" fmla="*/ 0 h 252"/>
                    <a:gd name="T2" fmla="*/ 3 w 283"/>
                    <a:gd name="T3" fmla="*/ 0 h 252"/>
                    <a:gd name="T4" fmla="*/ 4 w 283"/>
                    <a:gd name="T5" fmla="*/ 0 h 252"/>
                    <a:gd name="T6" fmla="*/ 4 w 283"/>
                    <a:gd name="T7" fmla="*/ 0 h 252"/>
                    <a:gd name="T8" fmla="*/ 4 w 283"/>
                    <a:gd name="T9" fmla="*/ 0 h 252"/>
                    <a:gd name="T10" fmla="*/ 4 w 283"/>
                    <a:gd name="T11" fmla="*/ 0 h 252"/>
                    <a:gd name="T12" fmla="*/ 4 w 283"/>
                    <a:gd name="T13" fmla="*/ 0 h 252"/>
                    <a:gd name="T14" fmla="*/ 3 w 283"/>
                    <a:gd name="T15" fmla="*/ 0 h 252"/>
                    <a:gd name="T16" fmla="*/ 3 w 283"/>
                    <a:gd name="T17" fmla="*/ 1 h 252"/>
                    <a:gd name="T18" fmla="*/ 3 w 283"/>
                    <a:gd name="T19" fmla="*/ 1 h 252"/>
                    <a:gd name="T20" fmla="*/ 3 w 283"/>
                    <a:gd name="T21" fmla="*/ 1 h 252"/>
                    <a:gd name="T22" fmla="*/ 3 w 283"/>
                    <a:gd name="T23" fmla="*/ 1 h 252"/>
                    <a:gd name="T24" fmla="*/ 3 w 283"/>
                    <a:gd name="T25" fmla="*/ 1 h 252"/>
                    <a:gd name="T26" fmla="*/ 3 w 283"/>
                    <a:gd name="T27" fmla="*/ 1 h 252"/>
                    <a:gd name="T28" fmla="*/ 3 w 283"/>
                    <a:gd name="T29" fmla="*/ 1 h 252"/>
                    <a:gd name="T30" fmla="*/ 3 w 283"/>
                    <a:gd name="T31" fmla="*/ 1 h 252"/>
                    <a:gd name="T32" fmla="*/ 3 w 283"/>
                    <a:gd name="T33" fmla="*/ 1 h 252"/>
                    <a:gd name="T34" fmla="*/ 3 w 283"/>
                    <a:gd name="T35" fmla="*/ 1 h 252"/>
                    <a:gd name="T36" fmla="*/ 3 w 283"/>
                    <a:gd name="T37" fmla="*/ 1 h 252"/>
                    <a:gd name="T38" fmla="*/ 3 w 283"/>
                    <a:gd name="T39" fmla="*/ 1 h 252"/>
                    <a:gd name="T40" fmla="*/ 3 w 283"/>
                    <a:gd name="T41" fmla="*/ 1 h 252"/>
                    <a:gd name="T42" fmla="*/ 3 w 283"/>
                    <a:gd name="T43" fmla="*/ 1 h 252"/>
                    <a:gd name="T44" fmla="*/ 4 w 283"/>
                    <a:gd name="T45" fmla="*/ 1 h 252"/>
                    <a:gd name="T46" fmla="*/ 4 w 283"/>
                    <a:gd name="T47" fmla="*/ 1 h 252"/>
                    <a:gd name="T48" fmla="*/ 4 w 283"/>
                    <a:gd name="T49" fmla="*/ 0 h 252"/>
                    <a:gd name="T50" fmla="*/ 4 w 283"/>
                    <a:gd name="T51" fmla="*/ 0 h 252"/>
                    <a:gd name="T52" fmla="*/ 4 w 283"/>
                    <a:gd name="T53" fmla="*/ 0 h 252"/>
                    <a:gd name="T54" fmla="*/ 4 w 283"/>
                    <a:gd name="T55" fmla="*/ 0 h 252"/>
                    <a:gd name="T56" fmla="*/ 4 w 283"/>
                    <a:gd name="T57" fmla="*/ 0 h 252"/>
                    <a:gd name="T58" fmla="*/ 3 w 283"/>
                    <a:gd name="T59" fmla="*/ 0 h 252"/>
                    <a:gd name="T60" fmla="*/ 3 w 283"/>
                    <a:gd name="T61" fmla="*/ 0 h 252"/>
                    <a:gd name="T62" fmla="*/ 3 w 283"/>
                    <a:gd name="T63" fmla="*/ 0 h 252"/>
                    <a:gd name="T64" fmla="*/ 3 w 283"/>
                    <a:gd name="T65" fmla="*/ 0 h 252"/>
                    <a:gd name="T66" fmla="*/ 2 w 283"/>
                    <a:gd name="T67" fmla="*/ 0 h 252"/>
                    <a:gd name="T68" fmla="*/ 2 w 283"/>
                    <a:gd name="T69" fmla="*/ 0 h 252"/>
                    <a:gd name="T70" fmla="*/ 2 w 283"/>
                    <a:gd name="T71" fmla="*/ 0 h 252"/>
                    <a:gd name="T72" fmla="*/ 2 w 283"/>
                    <a:gd name="T73" fmla="*/ 0 h 252"/>
                    <a:gd name="T74" fmla="*/ 1 w 283"/>
                    <a:gd name="T75" fmla="*/ 0 h 252"/>
                    <a:gd name="T76" fmla="*/ 1 w 283"/>
                    <a:gd name="T77" fmla="*/ 0 h 252"/>
                    <a:gd name="T78" fmla="*/ 1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1 w 283"/>
                    <a:gd name="T95" fmla="*/ 0 h 252"/>
                    <a:gd name="T96" fmla="*/ 1 w 283"/>
                    <a:gd name="T97" fmla="*/ 0 h 252"/>
                    <a:gd name="T98" fmla="*/ 1 w 283"/>
                    <a:gd name="T99" fmla="*/ 0 h 252"/>
                    <a:gd name="T100" fmla="*/ 1 w 283"/>
                    <a:gd name="T101" fmla="*/ 0 h 252"/>
                    <a:gd name="T102" fmla="*/ 1 w 283"/>
                    <a:gd name="T103" fmla="*/ 0 h 252"/>
                    <a:gd name="T104" fmla="*/ 2 w 283"/>
                    <a:gd name="T105" fmla="*/ 0 h 252"/>
                    <a:gd name="T106" fmla="*/ 2 w 283"/>
                    <a:gd name="T107" fmla="*/ 0 h 252"/>
                    <a:gd name="T108" fmla="*/ 2 w 283"/>
                    <a:gd name="T109" fmla="*/ 0 h 252"/>
                    <a:gd name="T110" fmla="*/ 2 w 283"/>
                    <a:gd name="T111" fmla="*/ 0 h 252"/>
                    <a:gd name="T112" fmla="*/ 3 w 283"/>
                    <a:gd name="T113" fmla="*/ 0 h 252"/>
                    <a:gd name="T114" fmla="*/ 3 w 283"/>
                    <a:gd name="T115" fmla="*/ 0 h 252"/>
                    <a:gd name="T116" fmla="*/ 3 w 283"/>
                    <a:gd name="T117" fmla="*/ 0 h 252"/>
                    <a:gd name="T118" fmla="*/ 3 w 283"/>
                    <a:gd name="T119" fmla="*/ 0 h 252"/>
                    <a:gd name="T120" fmla="*/ 3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68" name="Freeform 1116"/>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1 h 238"/>
                    <a:gd name="T10" fmla="*/ 1 w 114"/>
                    <a:gd name="T11" fmla="*/ 1 h 238"/>
                    <a:gd name="T12" fmla="*/ 1 w 114"/>
                    <a:gd name="T13" fmla="*/ 1 h 238"/>
                    <a:gd name="T14" fmla="*/ 1 w 114"/>
                    <a:gd name="T15" fmla="*/ 1 h 238"/>
                    <a:gd name="T16" fmla="*/ 1 w 114"/>
                    <a:gd name="T17" fmla="*/ 1 h 238"/>
                    <a:gd name="T18" fmla="*/ 1 w 114"/>
                    <a:gd name="T19" fmla="*/ 1 h 238"/>
                    <a:gd name="T20" fmla="*/ 2 w 114"/>
                    <a:gd name="T21" fmla="*/ 1 h 238"/>
                    <a:gd name="T22" fmla="*/ 2 w 114"/>
                    <a:gd name="T23" fmla="*/ 1 h 238"/>
                    <a:gd name="T24" fmla="*/ 2 w 114"/>
                    <a:gd name="T25" fmla="*/ 1 h 238"/>
                    <a:gd name="T26" fmla="*/ 2 w 114"/>
                    <a:gd name="T27" fmla="*/ 1 h 238"/>
                    <a:gd name="T28" fmla="*/ 2 w 114"/>
                    <a:gd name="T29" fmla="*/ 1 h 238"/>
                    <a:gd name="T30" fmla="*/ 2 w 114"/>
                    <a:gd name="T31" fmla="*/ 1 h 238"/>
                    <a:gd name="T32" fmla="*/ 1 w 114"/>
                    <a:gd name="T33" fmla="*/ 1 h 238"/>
                    <a:gd name="T34" fmla="*/ 1 w 114"/>
                    <a:gd name="T35" fmla="*/ 1 h 238"/>
                    <a:gd name="T36" fmla="*/ 1 w 114"/>
                    <a:gd name="T37" fmla="*/ 0 h 238"/>
                    <a:gd name="T38" fmla="*/ 1 w 114"/>
                    <a:gd name="T39" fmla="*/ 0 h 238"/>
                    <a:gd name="T40" fmla="*/ 1 w 114"/>
                    <a:gd name="T41" fmla="*/ 0 h 238"/>
                    <a:gd name="T42" fmla="*/ 0 w 114"/>
                    <a:gd name="T43" fmla="*/ 0 h 238"/>
                    <a:gd name="T44" fmla="*/ 0 w 114"/>
                    <a:gd name="T45" fmla="*/ 0 h 238"/>
                    <a:gd name="T46" fmla="*/ 0 w 114"/>
                    <a:gd name="T47" fmla="*/ 0 h 238"/>
                    <a:gd name="T48" fmla="*/ 0 w 114"/>
                    <a:gd name="T49" fmla="*/ 0 h 238"/>
                    <a:gd name="T50" fmla="*/ 1 w 114"/>
                    <a:gd name="T51" fmla="*/ 0 h 238"/>
                    <a:gd name="T52" fmla="*/ 1 w 114"/>
                    <a:gd name="T53" fmla="*/ 0 h 238"/>
                    <a:gd name="T54" fmla="*/ 1 w 114"/>
                    <a:gd name="T55" fmla="*/ 0 h 238"/>
                    <a:gd name="T56" fmla="*/ 1 w 114"/>
                    <a:gd name="T57" fmla="*/ 0 h 238"/>
                    <a:gd name="T58" fmla="*/ 1 w 114"/>
                    <a:gd name="T59" fmla="*/ 0 h 238"/>
                    <a:gd name="T60" fmla="*/ 1 w 114"/>
                    <a:gd name="T61" fmla="*/ 0 h 238"/>
                    <a:gd name="T62" fmla="*/ 2 w 114"/>
                    <a:gd name="T63" fmla="*/ 0 h 238"/>
                    <a:gd name="T64" fmla="*/ 2 w 114"/>
                    <a:gd name="T65" fmla="*/ 0 h 238"/>
                    <a:gd name="T66" fmla="*/ 2 w 114"/>
                    <a:gd name="T67" fmla="*/ 0 h 238"/>
                    <a:gd name="T68" fmla="*/ 1 w 114"/>
                    <a:gd name="T69" fmla="*/ 0 h 238"/>
                    <a:gd name="T70" fmla="*/ 1 w 114"/>
                    <a:gd name="T71" fmla="*/ 0 h 238"/>
                    <a:gd name="T72" fmla="*/ 1 w 114"/>
                    <a:gd name="T73" fmla="*/ 0 h 238"/>
                    <a:gd name="T74" fmla="*/ 1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69" name="Freeform 1117"/>
                <p:cNvSpPr>
                  <a:spLocks/>
                </p:cNvSpPr>
                <p:nvPr/>
              </p:nvSpPr>
              <p:spPr bwMode="auto">
                <a:xfrm>
                  <a:off x="5330" y="2639"/>
                  <a:ext cx="87" cy="73"/>
                </a:xfrm>
                <a:custGeom>
                  <a:avLst/>
                  <a:gdLst>
                    <a:gd name="T0" fmla="*/ 3 w 246"/>
                    <a:gd name="T1" fmla="*/ 0 h 310"/>
                    <a:gd name="T2" fmla="*/ 4 w 246"/>
                    <a:gd name="T3" fmla="*/ 0 h 310"/>
                    <a:gd name="T4" fmla="*/ 4 w 246"/>
                    <a:gd name="T5" fmla="*/ 0 h 310"/>
                    <a:gd name="T6" fmla="*/ 4 w 246"/>
                    <a:gd name="T7" fmla="*/ 0 h 310"/>
                    <a:gd name="T8" fmla="*/ 3 w 246"/>
                    <a:gd name="T9" fmla="*/ 1 h 310"/>
                    <a:gd name="T10" fmla="*/ 3 w 246"/>
                    <a:gd name="T11" fmla="*/ 1 h 310"/>
                    <a:gd name="T12" fmla="*/ 2 w 246"/>
                    <a:gd name="T13" fmla="*/ 1 h 310"/>
                    <a:gd name="T14" fmla="*/ 2 w 246"/>
                    <a:gd name="T15" fmla="*/ 1 h 310"/>
                    <a:gd name="T16" fmla="*/ 2 w 246"/>
                    <a:gd name="T17" fmla="*/ 1 h 310"/>
                    <a:gd name="T18" fmla="*/ 2 w 246"/>
                    <a:gd name="T19" fmla="*/ 1 h 310"/>
                    <a:gd name="T20" fmla="*/ 2 w 246"/>
                    <a:gd name="T21" fmla="*/ 1 h 310"/>
                    <a:gd name="T22" fmla="*/ 2 w 246"/>
                    <a:gd name="T23" fmla="*/ 1 h 310"/>
                    <a:gd name="T24" fmla="*/ 2 w 246"/>
                    <a:gd name="T25" fmla="*/ 1 h 310"/>
                    <a:gd name="T26" fmla="*/ 2 w 246"/>
                    <a:gd name="T27" fmla="*/ 1 h 310"/>
                    <a:gd name="T28" fmla="*/ 2 w 246"/>
                    <a:gd name="T29" fmla="*/ 1 h 310"/>
                    <a:gd name="T30" fmla="*/ 3 w 246"/>
                    <a:gd name="T31" fmla="*/ 1 h 310"/>
                    <a:gd name="T32" fmla="*/ 3 w 246"/>
                    <a:gd name="T33" fmla="*/ 1 h 310"/>
                    <a:gd name="T34" fmla="*/ 4 w 246"/>
                    <a:gd name="T35" fmla="*/ 1 h 310"/>
                    <a:gd name="T36" fmla="*/ 4 w 246"/>
                    <a:gd name="T37" fmla="*/ 0 h 310"/>
                    <a:gd name="T38" fmla="*/ 4 w 246"/>
                    <a:gd name="T39" fmla="*/ 0 h 310"/>
                    <a:gd name="T40" fmla="*/ 4 w 246"/>
                    <a:gd name="T41" fmla="*/ 0 h 310"/>
                    <a:gd name="T42" fmla="*/ 3 w 246"/>
                    <a:gd name="T43" fmla="*/ 0 h 310"/>
                    <a:gd name="T44" fmla="*/ 3 w 246"/>
                    <a:gd name="T45" fmla="*/ 0 h 310"/>
                    <a:gd name="T46" fmla="*/ 2 w 246"/>
                    <a:gd name="T47" fmla="*/ 0 h 310"/>
                    <a:gd name="T48" fmla="*/ 2 w 246"/>
                    <a:gd name="T49" fmla="*/ 0 h 310"/>
                    <a:gd name="T50" fmla="*/ 1 w 246"/>
                    <a:gd name="T51" fmla="*/ 0 h 310"/>
                    <a:gd name="T52" fmla="*/ 1 w 246"/>
                    <a:gd name="T53" fmla="*/ 0 h 310"/>
                    <a:gd name="T54" fmla="*/ 1 w 246"/>
                    <a:gd name="T55" fmla="*/ 0 h 310"/>
                    <a:gd name="T56" fmla="*/ 0 w 246"/>
                    <a:gd name="T57" fmla="*/ 0 h 310"/>
                    <a:gd name="T58" fmla="*/ 0 w 246"/>
                    <a:gd name="T59" fmla="*/ 0 h 310"/>
                    <a:gd name="T60" fmla="*/ 0 w 246"/>
                    <a:gd name="T61" fmla="*/ 0 h 310"/>
                    <a:gd name="T62" fmla="*/ 0 w 246"/>
                    <a:gd name="T63" fmla="*/ 0 h 310"/>
                    <a:gd name="T64" fmla="*/ 1 w 246"/>
                    <a:gd name="T65" fmla="*/ 0 h 310"/>
                    <a:gd name="T66" fmla="*/ 1 w 246"/>
                    <a:gd name="T67" fmla="*/ 0 h 310"/>
                    <a:gd name="T68" fmla="*/ 2 w 246"/>
                    <a:gd name="T69" fmla="*/ 0 h 310"/>
                    <a:gd name="T70" fmla="*/ 2 w 246"/>
                    <a:gd name="T71" fmla="*/ 0 h 310"/>
                    <a:gd name="T72" fmla="*/ 2 w 246"/>
                    <a:gd name="T73" fmla="*/ 0 h 310"/>
                    <a:gd name="T74" fmla="*/ 3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70" name="Freeform 1118"/>
                <p:cNvSpPr>
                  <a:spLocks/>
                </p:cNvSpPr>
                <p:nvPr/>
              </p:nvSpPr>
              <p:spPr bwMode="auto">
                <a:xfrm>
                  <a:off x="5115" y="2660"/>
                  <a:ext cx="69" cy="55"/>
                </a:xfrm>
                <a:custGeom>
                  <a:avLst/>
                  <a:gdLst>
                    <a:gd name="T0" fmla="*/ 1 w 198"/>
                    <a:gd name="T1" fmla="*/ 0 h 236"/>
                    <a:gd name="T2" fmla="*/ 1 w 198"/>
                    <a:gd name="T3" fmla="*/ 0 h 236"/>
                    <a:gd name="T4" fmla="*/ 1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1 h 236"/>
                    <a:gd name="T24" fmla="*/ 1 w 198"/>
                    <a:gd name="T25" fmla="*/ 1 h 236"/>
                    <a:gd name="T26" fmla="*/ 1 w 198"/>
                    <a:gd name="T27" fmla="*/ 1 h 236"/>
                    <a:gd name="T28" fmla="*/ 1 w 198"/>
                    <a:gd name="T29" fmla="*/ 1 h 236"/>
                    <a:gd name="T30" fmla="*/ 2 w 198"/>
                    <a:gd name="T31" fmla="*/ 1 h 236"/>
                    <a:gd name="T32" fmla="*/ 2 w 198"/>
                    <a:gd name="T33" fmla="*/ 1 h 236"/>
                    <a:gd name="T34" fmla="*/ 2 w 198"/>
                    <a:gd name="T35" fmla="*/ 1 h 236"/>
                    <a:gd name="T36" fmla="*/ 2 w 198"/>
                    <a:gd name="T37" fmla="*/ 1 h 236"/>
                    <a:gd name="T38" fmla="*/ 2 w 198"/>
                    <a:gd name="T39" fmla="*/ 1 h 236"/>
                    <a:gd name="T40" fmla="*/ 2 w 198"/>
                    <a:gd name="T41" fmla="*/ 1 h 236"/>
                    <a:gd name="T42" fmla="*/ 2 w 198"/>
                    <a:gd name="T43" fmla="*/ 1 h 236"/>
                    <a:gd name="T44" fmla="*/ 2 w 198"/>
                    <a:gd name="T45" fmla="*/ 1 h 236"/>
                    <a:gd name="T46" fmla="*/ 2 w 198"/>
                    <a:gd name="T47" fmla="*/ 1 h 236"/>
                    <a:gd name="T48" fmla="*/ 2 w 198"/>
                    <a:gd name="T49" fmla="*/ 1 h 236"/>
                    <a:gd name="T50" fmla="*/ 2 w 198"/>
                    <a:gd name="T51" fmla="*/ 1 h 236"/>
                    <a:gd name="T52" fmla="*/ 2 w 198"/>
                    <a:gd name="T53" fmla="*/ 1 h 236"/>
                    <a:gd name="T54" fmla="*/ 2 w 198"/>
                    <a:gd name="T55" fmla="*/ 1 h 236"/>
                    <a:gd name="T56" fmla="*/ 2 w 198"/>
                    <a:gd name="T57" fmla="*/ 1 h 236"/>
                    <a:gd name="T58" fmla="*/ 1 w 198"/>
                    <a:gd name="T59" fmla="*/ 1 h 236"/>
                    <a:gd name="T60" fmla="*/ 1 w 198"/>
                    <a:gd name="T61" fmla="*/ 1 h 236"/>
                    <a:gd name="T62" fmla="*/ 1 w 198"/>
                    <a:gd name="T63" fmla="*/ 1 h 236"/>
                    <a:gd name="T64" fmla="*/ 1 w 198"/>
                    <a:gd name="T65" fmla="*/ 1 h 236"/>
                    <a:gd name="T66" fmla="*/ 1 w 198"/>
                    <a:gd name="T67" fmla="*/ 1 h 236"/>
                    <a:gd name="T68" fmla="*/ 1 w 198"/>
                    <a:gd name="T69" fmla="*/ 1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1 w 198"/>
                    <a:gd name="T83" fmla="*/ 0 h 236"/>
                    <a:gd name="T84" fmla="*/ 1 w 198"/>
                    <a:gd name="T85" fmla="*/ 0 h 236"/>
                    <a:gd name="T86" fmla="*/ 1 w 198"/>
                    <a:gd name="T87" fmla="*/ 0 h 236"/>
                    <a:gd name="T88" fmla="*/ 1 w 198"/>
                    <a:gd name="T89" fmla="*/ 0 h 236"/>
                    <a:gd name="T90" fmla="*/ 1 w 198"/>
                    <a:gd name="T91" fmla="*/ 0 h 236"/>
                    <a:gd name="T92" fmla="*/ 2 w 198"/>
                    <a:gd name="T93" fmla="*/ 0 h 236"/>
                    <a:gd name="T94" fmla="*/ 2 w 198"/>
                    <a:gd name="T95" fmla="*/ 0 h 236"/>
                    <a:gd name="T96" fmla="*/ 2 w 198"/>
                    <a:gd name="T97" fmla="*/ 0 h 236"/>
                    <a:gd name="T98" fmla="*/ 2 w 198"/>
                    <a:gd name="T99" fmla="*/ 0 h 236"/>
                    <a:gd name="T100" fmla="*/ 2 w 198"/>
                    <a:gd name="T101" fmla="*/ 0 h 236"/>
                    <a:gd name="T102" fmla="*/ 3 w 198"/>
                    <a:gd name="T103" fmla="*/ 0 h 236"/>
                    <a:gd name="T104" fmla="*/ 3 w 198"/>
                    <a:gd name="T105" fmla="*/ 0 h 236"/>
                    <a:gd name="T106" fmla="*/ 3 w 198"/>
                    <a:gd name="T107" fmla="*/ 0 h 236"/>
                    <a:gd name="T108" fmla="*/ 3 w 198"/>
                    <a:gd name="T109" fmla="*/ 0 h 236"/>
                    <a:gd name="T110" fmla="*/ 2 w 198"/>
                    <a:gd name="T111" fmla="*/ 0 h 236"/>
                    <a:gd name="T112" fmla="*/ 2 w 198"/>
                    <a:gd name="T113" fmla="*/ 0 h 236"/>
                    <a:gd name="T114" fmla="*/ 2 w 198"/>
                    <a:gd name="T115" fmla="*/ 0 h 236"/>
                    <a:gd name="T116" fmla="*/ 2 w 198"/>
                    <a:gd name="T117" fmla="*/ 0 h 236"/>
                    <a:gd name="T118" fmla="*/ 1 w 198"/>
                    <a:gd name="T119" fmla="*/ 0 h 236"/>
                    <a:gd name="T120" fmla="*/ 1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20871" name="Freeform 1119"/>
                <p:cNvSpPr>
                  <a:spLocks/>
                </p:cNvSpPr>
                <p:nvPr/>
              </p:nvSpPr>
              <p:spPr bwMode="auto">
                <a:xfrm>
                  <a:off x="5233" y="2660"/>
                  <a:ext cx="47" cy="42"/>
                </a:xfrm>
                <a:custGeom>
                  <a:avLst/>
                  <a:gdLst>
                    <a:gd name="T0" fmla="*/ 2 w 128"/>
                    <a:gd name="T1" fmla="*/ 0 h 183"/>
                    <a:gd name="T2" fmla="*/ 2 w 128"/>
                    <a:gd name="T3" fmla="*/ 0 h 183"/>
                    <a:gd name="T4" fmla="*/ 2 w 128"/>
                    <a:gd name="T5" fmla="*/ 0 h 183"/>
                    <a:gd name="T6" fmla="*/ 2 w 128"/>
                    <a:gd name="T7" fmla="*/ 0 h 183"/>
                    <a:gd name="T8" fmla="*/ 1 w 128"/>
                    <a:gd name="T9" fmla="*/ 0 h 183"/>
                    <a:gd name="T10" fmla="*/ 1 w 128"/>
                    <a:gd name="T11" fmla="*/ 0 h 183"/>
                    <a:gd name="T12" fmla="*/ 1 w 128"/>
                    <a:gd name="T13" fmla="*/ 0 h 183"/>
                    <a:gd name="T14" fmla="*/ 1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1 w 128"/>
                    <a:gd name="T31" fmla="*/ 0 h 183"/>
                    <a:gd name="T32" fmla="*/ 1 w 128"/>
                    <a:gd name="T33" fmla="*/ 0 h 183"/>
                    <a:gd name="T34" fmla="*/ 1 w 128"/>
                    <a:gd name="T35" fmla="*/ 0 h 183"/>
                    <a:gd name="T36" fmla="*/ 1 w 128"/>
                    <a:gd name="T37" fmla="*/ 0 h 183"/>
                    <a:gd name="T38" fmla="*/ 1 w 128"/>
                    <a:gd name="T39" fmla="*/ 0 h 183"/>
                    <a:gd name="T40" fmla="*/ 2 w 128"/>
                    <a:gd name="T41" fmla="*/ 0 h 183"/>
                    <a:gd name="T42" fmla="*/ 2 w 128"/>
                    <a:gd name="T43" fmla="*/ 0 h 183"/>
                    <a:gd name="T44" fmla="*/ 2 w 128"/>
                    <a:gd name="T45" fmla="*/ 0 h 183"/>
                    <a:gd name="T46" fmla="*/ 2 w 128"/>
                    <a:gd name="T47" fmla="*/ 0 h 183"/>
                    <a:gd name="T48" fmla="*/ 2 w 128"/>
                    <a:gd name="T49" fmla="*/ 0 h 183"/>
                    <a:gd name="T50" fmla="*/ 2 w 128"/>
                    <a:gd name="T51" fmla="*/ 0 h 183"/>
                    <a:gd name="T52" fmla="*/ 2 w 128"/>
                    <a:gd name="T53" fmla="*/ 0 h 183"/>
                    <a:gd name="T54" fmla="*/ 1 w 128"/>
                    <a:gd name="T55" fmla="*/ 0 h 183"/>
                    <a:gd name="T56" fmla="*/ 1 w 128"/>
                    <a:gd name="T57" fmla="*/ 0 h 183"/>
                    <a:gd name="T58" fmla="*/ 1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1 w 128"/>
                    <a:gd name="T71" fmla="*/ 0 h 183"/>
                    <a:gd name="T72" fmla="*/ 1 w 128"/>
                    <a:gd name="T73" fmla="*/ 0 h 183"/>
                    <a:gd name="T74" fmla="*/ 1 w 128"/>
                    <a:gd name="T75" fmla="*/ 0 h 183"/>
                    <a:gd name="T76" fmla="*/ 1 w 128"/>
                    <a:gd name="T77" fmla="*/ 0 h 183"/>
                    <a:gd name="T78" fmla="*/ 2 w 128"/>
                    <a:gd name="T79" fmla="*/ 0 h 183"/>
                    <a:gd name="T80" fmla="*/ 2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20872" name="Freeform 1120"/>
                <p:cNvSpPr>
                  <a:spLocks/>
                </p:cNvSpPr>
                <p:nvPr/>
              </p:nvSpPr>
              <p:spPr bwMode="auto">
                <a:xfrm>
                  <a:off x="5070" y="2650"/>
                  <a:ext cx="112" cy="88"/>
                </a:xfrm>
                <a:custGeom>
                  <a:avLst/>
                  <a:gdLst>
                    <a:gd name="T0" fmla="*/ 1 w 323"/>
                    <a:gd name="T1" fmla="*/ 0 h 379"/>
                    <a:gd name="T2" fmla="*/ 1 w 323"/>
                    <a:gd name="T3" fmla="*/ 0 h 379"/>
                    <a:gd name="T4" fmla="*/ 0 w 323"/>
                    <a:gd name="T5" fmla="*/ 0 h 379"/>
                    <a:gd name="T6" fmla="*/ 0 w 323"/>
                    <a:gd name="T7" fmla="*/ 1 h 379"/>
                    <a:gd name="T8" fmla="*/ 0 w 323"/>
                    <a:gd name="T9" fmla="*/ 1 h 379"/>
                    <a:gd name="T10" fmla="*/ 0 w 323"/>
                    <a:gd name="T11" fmla="*/ 1 h 379"/>
                    <a:gd name="T12" fmla="*/ 0 w 323"/>
                    <a:gd name="T13" fmla="*/ 1 h 379"/>
                    <a:gd name="T14" fmla="*/ 0 w 323"/>
                    <a:gd name="T15" fmla="*/ 1 h 379"/>
                    <a:gd name="T16" fmla="*/ 1 w 323"/>
                    <a:gd name="T17" fmla="*/ 1 h 379"/>
                    <a:gd name="T18" fmla="*/ 1 w 323"/>
                    <a:gd name="T19" fmla="*/ 1 h 379"/>
                    <a:gd name="T20" fmla="*/ 2 w 323"/>
                    <a:gd name="T21" fmla="*/ 1 h 379"/>
                    <a:gd name="T22" fmla="*/ 2 w 323"/>
                    <a:gd name="T23" fmla="*/ 1 h 379"/>
                    <a:gd name="T24" fmla="*/ 3 w 323"/>
                    <a:gd name="T25" fmla="*/ 1 h 379"/>
                    <a:gd name="T26" fmla="*/ 3 w 323"/>
                    <a:gd name="T27" fmla="*/ 1 h 379"/>
                    <a:gd name="T28" fmla="*/ 4 w 323"/>
                    <a:gd name="T29" fmla="*/ 1 h 379"/>
                    <a:gd name="T30" fmla="*/ 4 w 323"/>
                    <a:gd name="T31" fmla="*/ 1 h 379"/>
                    <a:gd name="T32" fmla="*/ 5 w 323"/>
                    <a:gd name="T33" fmla="*/ 1 h 379"/>
                    <a:gd name="T34" fmla="*/ 5 w 323"/>
                    <a:gd name="T35" fmla="*/ 1 h 379"/>
                    <a:gd name="T36" fmla="*/ 5 w 323"/>
                    <a:gd name="T37" fmla="*/ 1 h 379"/>
                    <a:gd name="T38" fmla="*/ 5 w 323"/>
                    <a:gd name="T39" fmla="*/ 1 h 379"/>
                    <a:gd name="T40" fmla="*/ 4 w 323"/>
                    <a:gd name="T41" fmla="*/ 1 h 379"/>
                    <a:gd name="T42" fmla="*/ 4 w 323"/>
                    <a:gd name="T43" fmla="*/ 1 h 379"/>
                    <a:gd name="T44" fmla="*/ 3 w 323"/>
                    <a:gd name="T45" fmla="*/ 1 h 379"/>
                    <a:gd name="T46" fmla="*/ 3 w 323"/>
                    <a:gd name="T47" fmla="*/ 1 h 379"/>
                    <a:gd name="T48" fmla="*/ 2 w 323"/>
                    <a:gd name="T49" fmla="*/ 1 h 379"/>
                    <a:gd name="T50" fmla="*/ 2 w 323"/>
                    <a:gd name="T51" fmla="*/ 1 h 379"/>
                    <a:gd name="T52" fmla="*/ 2 w 323"/>
                    <a:gd name="T53" fmla="*/ 1 h 379"/>
                    <a:gd name="T54" fmla="*/ 1 w 323"/>
                    <a:gd name="T55" fmla="*/ 1 h 379"/>
                    <a:gd name="T56" fmla="*/ 1 w 323"/>
                    <a:gd name="T57" fmla="*/ 1 h 379"/>
                    <a:gd name="T58" fmla="*/ 0 w 323"/>
                    <a:gd name="T59" fmla="*/ 1 h 379"/>
                    <a:gd name="T60" fmla="*/ 0 w 323"/>
                    <a:gd name="T61" fmla="*/ 1 h 379"/>
                    <a:gd name="T62" fmla="*/ 1 w 323"/>
                    <a:gd name="T63" fmla="*/ 1 h 379"/>
                    <a:gd name="T64" fmla="*/ 1 w 323"/>
                    <a:gd name="T65" fmla="*/ 0 h 379"/>
                    <a:gd name="T66" fmla="*/ 1 w 323"/>
                    <a:gd name="T67" fmla="*/ 0 h 379"/>
                    <a:gd name="T68" fmla="*/ 1 w 323"/>
                    <a:gd name="T69" fmla="*/ 0 h 379"/>
                    <a:gd name="T70" fmla="*/ 2 w 323"/>
                    <a:gd name="T71" fmla="*/ 0 h 379"/>
                    <a:gd name="T72" fmla="*/ 2 w 323"/>
                    <a:gd name="T73" fmla="*/ 0 h 379"/>
                    <a:gd name="T74" fmla="*/ 3 w 323"/>
                    <a:gd name="T75" fmla="*/ 0 h 379"/>
                    <a:gd name="T76" fmla="*/ 3 w 323"/>
                    <a:gd name="T77" fmla="*/ 0 h 379"/>
                    <a:gd name="T78" fmla="*/ 4 w 323"/>
                    <a:gd name="T79" fmla="*/ 0 h 379"/>
                    <a:gd name="T80" fmla="*/ 4 w 323"/>
                    <a:gd name="T81" fmla="*/ 0 h 379"/>
                    <a:gd name="T82" fmla="*/ 3 w 323"/>
                    <a:gd name="T83" fmla="*/ 0 h 379"/>
                    <a:gd name="T84" fmla="*/ 3 w 323"/>
                    <a:gd name="T85" fmla="*/ 0 h 379"/>
                    <a:gd name="T86" fmla="*/ 2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20873" name="Freeform 1121"/>
                <p:cNvSpPr>
                  <a:spLocks/>
                </p:cNvSpPr>
                <p:nvPr/>
              </p:nvSpPr>
              <p:spPr bwMode="auto">
                <a:xfrm>
                  <a:off x="5229" y="2647"/>
                  <a:ext cx="99" cy="59"/>
                </a:xfrm>
                <a:custGeom>
                  <a:avLst/>
                  <a:gdLst>
                    <a:gd name="T0" fmla="*/ 4 w 282"/>
                    <a:gd name="T1" fmla="*/ 0 h 253"/>
                    <a:gd name="T2" fmla="*/ 4 w 282"/>
                    <a:gd name="T3" fmla="*/ 0 h 253"/>
                    <a:gd name="T4" fmla="*/ 4 w 282"/>
                    <a:gd name="T5" fmla="*/ 0 h 253"/>
                    <a:gd name="T6" fmla="*/ 4 w 282"/>
                    <a:gd name="T7" fmla="*/ 0 h 253"/>
                    <a:gd name="T8" fmla="*/ 4 w 282"/>
                    <a:gd name="T9" fmla="*/ 0 h 253"/>
                    <a:gd name="T10" fmla="*/ 4 w 282"/>
                    <a:gd name="T11" fmla="*/ 0 h 253"/>
                    <a:gd name="T12" fmla="*/ 4 w 282"/>
                    <a:gd name="T13" fmla="*/ 0 h 253"/>
                    <a:gd name="T14" fmla="*/ 4 w 282"/>
                    <a:gd name="T15" fmla="*/ 0 h 253"/>
                    <a:gd name="T16" fmla="*/ 4 w 282"/>
                    <a:gd name="T17" fmla="*/ 0 h 253"/>
                    <a:gd name="T18" fmla="*/ 4 w 282"/>
                    <a:gd name="T19" fmla="*/ 1 h 253"/>
                    <a:gd name="T20" fmla="*/ 3 w 282"/>
                    <a:gd name="T21" fmla="*/ 1 h 253"/>
                    <a:gd name="T22" fmla="*/ 3 w 282"/>
                    <a:gd name="T23" fmla="*/ 1 h 253"/>
                    <a:gd name="T24" fmla="*/ 3 w 282"/>
                    <a:gd name="T25" fmla="*/ 1 h 253"/>
                    <a:gd name="T26" fmla="*/ 3 w 282"/>
                    <a:gd name="T27" fmla="*/ 1 h 253"/>
                    <a:gd name="T28" fmla="*/ 3 w 282"/>
                    <a:gd name="T29" fmla="*/ 1 h 253"/>
                    <a:gd name="T30" fmla="*/ 3 w 282"/>
                    <a:gd name="T31" fmla="*/ 1 h 253"/>
                    <a:gd name="T32" fmla="*/ 3 w 282"/>
                    <a:gd name="T33" fmla="*/ 1 h 253"/>
                    <a:gd name="T34" fmla="*/ 3 w 282"/>
                    <a:gd name="T35" fmla="*/ 1 h 253"/>
                    <a:gd name="T36" fmla="*/ 3 w 282"/>
                    <a:gd name="T37" fmla="*/ 1 h 253"/>
                    <a:gd name="T38" fmla="*/ 3 w 282"/>
                    <a:gd name="T39" fmla="*/ 1 h 253"/>
                    <a:gd name="T40" fmla="*/ 3 w 282"/>
                    <a:gd name="T41" fmla="*/ 1 h 253"/>
                    <a:gd name="T42" fmla="*/ 4 w 282"/>
                    <a:gd name="T43" fmla="*/ 1 h 253"/>
                    <a:gd name="T44" fmla="*/ 4 w 282"/>
                    <a:gd name="T45" fmla="*/ 1 h 253"/>
                    <a:gd name="T46" fmla="*/ 4 w 282"/>
                    <a:gd name="T47" fmla="*/ 0 h 253"/>
                    <a:gd name="T48" fmla="*/ 4 w 282"/>
                    <a:gd name="T49" fmla="*/ 0 h 253"/>
                    <a:gd name="T50" fmla="*/ 4 w 282"/>
                    <a:gd name="T51" fmla="*/ 0 h 253"/>
                    <a:gd name="T52" fmla="*/ 4 w 282"/>
                    <a:gd name="T53" fmla="*/ 0 h 253"/>
                    <a:gd name="T54" fmla="*/ 4 w 282"/>
                    <a:gd name="T55" fmla="*/ 0 h 253"/>
                    <a:gd name="T56" fmla="*/ 4 w 282"/>
                    <a:gd name="T57" fmla="*/ 0 h 253"/>
                    <a:gd name="T58" fmla="*/ 4 w 282"/>
                    <a:gd name="T59" fmla="*/ 0 h 253"/>
                    <a:gd name="T60" fmla="*/ 3 w 282"/>
                    <a:gd name="T61" fmla="*/ 0 h 253"/>
                    <a:gd name="T62" fmla="*/ 3 w 282"/>
                    <a:gd name="T63" fmla="*/ 0 h 253"/>
                    <a:gd name="T64" fmla="*/ 3 w 282"/>
                    <a:gd name="T65" fmla="*/ 0 h 253"/>
                    <a:gd name="T66" fmla="*/ 2 w 282"/>
                    <a:gd name="T67" fmla="*/ 0 h 253"/>
                    <a:gd name="T68" fmla="*/ 2 w 282"/>
                    <a:gd name="T69" fmla="*/ 0 h 253"/>
                    <a:gd name="T70" fmla="*/ 2 w 282"/>
                    <a:gd name="T71" fmla="*/ 0 h 253"/>
                    <a:gd name="T72" fmla="*/ 1 w 282"/>
                    <a:gd name="T73" fmla="*/ 0 h 253"/>
                    <a:gd name="T74" fmla="*/ 1 w 282"/>
                    <a:gd name="T75" fmla="*/ 0 h 253"/>
                    <a:gd name="T76" fmla="*/ 1 w 282"/>
                    <a:gd name="T77" fmla="*/ 0 h 253"/>
                    <a:gd name="T78" fmla="*/ 1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1 w 282"/>
                    <a:gd name="T95" fmla="*/ 0 h 253"/>
                    <a:gd name="T96" fmla="*/ 1 w 282"/>
                    <a:gd name="T97" fmla="*/ 0 h 253"/>
                    <a:gd name="T98" fmla="*/ 1 w 282"/>
                    <a:gd name="T99" fmla="*/ 0 h 253"/>
                    <a:gd name="T100" fmla="*/ 1 w 282"/>
                    <a:gd name="T101" fmla="*/ 0 h 253"/>
                    <a:gd name="T102" fmla="*/ 1 w 282"/>
                    <a:gd name="T103" fmla="*/ 0 h 253"/>
                    <a:gd name="T104" fmla="*/ 2 w 282"/>
                    <a:gd name="T105" fmla="*/ 0 h 253"/>
                    <a:gd name="T106" fmla="*/ 2 w 282"/>
                    <a:gd name="T107" fmla="*/ 0 h 253"/>
                    <a:gd name="T108" fmla="*/ 2 w 282"/>
                    <a:gd name="T109" fmla="*/ 0 h 253"/>
                    <a:gd name="T110" fmla="*/ 2 w 282"/>
                    <a:gd name="T111" fmla="*/ 0 h 253"/>
                    <a:gd name="T112" fmla="*/ 3 w 282"/>
                    <a:gd name="T113" fmla="*/ 0 h 253"/>
                    <a:gd name="T114" fmla="*/ 3 w 282"/>
                    <a:gd name="T115" fmla="*/ 0 h 253"/>
                    <a:gd name="T116" fmla="*/ 3 w 282"/>
                    <a:gd name="T117" fmla="*/ 0 h 253"/>
                    <a:gd name="T118" fmla="*/ 3 w 282"/>
                    <a:gd name="T119" fmla="*/ 0 h 253"/>
                    <a:gd name="T120" fmla="*/ 4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20874" name="Freeform 1122"/>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1 w 115"/>
                    <a:gd name="T11" fmla="*/ 1 h 236"/>
                    <a:gd name="T12" fmla="*/ 1 w 115"/>
                    <a:gd name="T13" fmla="*/ 1 h 236"/>
                    <a:gd name="T14" fmla="*/ 1 w 115"/>
                    <a:gd name="T15" fmla="*/ 1 h 236"/>
                    <a:gd name="T16" fmla="*/ 1 w 115"/>
                    <a:gd name="T17" fmla="*/ 1 h 236"/>
                    <a:gd name="T18" fmla="*/ 1 w 115"/>
                    <a:gd name="T19" fmla="*/ 1 h 236"/>
                    <a:gd name="T20" fmla="*/ 2 w 115"/>
                    <a:gd name="T21" fmla="*/ 1 h 236"/>
                    <a:gd name="T22" fmla="*/ 2 w 115"/>
                    <a:gd name="T23" fmla="*/ 1 h 236"/>
                    <a:gd name="T24" fmla="*/ 2 w 115"/>
                    <a:gd name="T25" fmla="*/ 1 h 236"/>
                    <a:gd name="T26" fmla="*/ 2 w 115"/>
                    <a:gd name="T27" fmla="*/ 1 h 236"/>
                    <a:gd name="T28" fmla="*/ 2 w 115"/>
                    <a:gd name="T29" fmla="*/ 1 h 236"/>
                    <a:gd name="T30" fmla="*/ 2 w 115"/>
                    <a:gd name="T31" fmla="*/ 1 h 236"/>
                    <a:gd name="T32" fmla="*/ 1 w 115"/>
                    <a:gd name="T33" fmla="*/ 1 h 236"/>
                    <a:gd name="T34" fmla="*/ 1 w 115"/>
                    <a:gd name="T35" fmla="*/ 1 h 236"/>
                    <a:gd name="T36" fmla="*/ 1 w 115"/>
                    <a:gd name="T37" fmla="*/ 0 h 236"/>
                    <a:gd name="T38" fmla="*/ 1 w 115"/>
                    <a:gd name="T39" fmla="*/ 0 h 236"/>
                    <a:gd name="T40" fmla="*/ 1 w 115"/>
                    <a:gd name="T41" fmla="*/ 0 h 236"/>
                    <a:gd name="T42" fmla="*/ 0 w 115"/>
                    <a:gd name="T43" fmla="*/ 0 h 236"/>
                    <a:gd name="T44" fmla="*/ 0 w 115"/>
                    <a:gd name="T45" fmla="*/ 0 h 236"/>
                    <a:gd name="T46" fmla="*/ 0 w 115"/>
                    <a:gd name="T47" fmla="*/ 0 h 236"/>
                    <a:gd name="T48" fmla="*/ 0 w 115"/>
                    <a:gd name="T49" fmla="*/ 0 h 236"/>
                    <a:gd name="T50" fmla="*/ 1 w 115"/>
                    <a:gd name="T51" fmla="*/ 0 h 236"/>
                    <a:gd name="T52" fmla="*/ 1 w 115"/>
                    <a:gd name="T53" fmla="*/ 0 h 236"/>
                    <a:gd name="T54" fmla="*/ 1 w 115"/>
                    <a:gd name="T55" fmla="*/ 0 h 236"/>
                    <a:gd name="T56" fmla="*/ 1 w 115"/>
                    <a:gd name="T57" fmla="*/ 0 h 236"/>
                    <a:gd name="T58" fmla="*/ 1 w 115"/>
                    <a:gd name="T59" fmla="*/ 0 h 236"/>
                    <a:gd name="T60" fmla="*/ 2 w 115"/>
                    <a:gd name="T61" fmla="*/ 0 h 236"/>
                    <a:gd name="T62" fmla="*/ 2 w 115"/>
                    <a:gd name="T63" fmla="*/ 0 h 236"/>
                    <a:gd name="T64" fmla="*/ 2 w 115"/>
                    <a:gd name="T65" fmla="*/ 0 h 236"/>
                    <a:gd name="T66" fmla="*/ 1 w 115"/>
                    <a:gd name="T67" fmla="*/ 0 h 236"/>
                    <a:gd name="T68" fmla="*/ 1 w 115"/>
                    <a:gd name="T69" fmla="*/ 0 h 236"/>
                    <a:gd name="T70" fmla="*/ 1 w 115"/>
                    <a:gd name="T71" fmla="*/ 0 h 236"/>
                    <a:gd name="T72" fmla="*/ 1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20875" name="Freeform 1123"/>
                <p:cNvSpPr>
                  <a:spLocks/>
                </p:cNvSpPr>
                <p:nvPr/>
              </p:nvSpPr>
              <p:spPr bwMode="auto">
                <a:xfrm>
                  <a:off x="5311" y="2643"/>
                  <a:ext cx="87" cy="73"/>
                </a:xfrm>
                <a:custGeom>
                  <a:avLst/>
                  <a:gdLst>
                    <a:gd name="T0" fmla="*/ 3 w 245"/>
                    <a:gd name="T1" fmla="*/ 0 h 310"/>
                    <a:gd name="T2" fmla="*/ 4 w 245"/>
                    <a:gd name="T3" fmla="*/ 0 h 310"/>
                    <a:gd name="T4" fmla="*/ 4 w 245"/>
                    <a:gd name="T5" fmla="*/ 0 h 310"/>
                    <a:gd name="T6" fmla="*/ 4 w 245"/>
                    <a:gd name="T7" fmla="*/ 0 h 310"/>
                    <a:gd name="T8" fmla="*/ 3 w 245"/>
                    <a:gd name="T9" fmla="*/ 1 h 310"/>
                    <a:gd name="T10" fmla="*/ 3 w 245"/>
                    <a:gd name="T11" fmla="*/ 1 h 310"/>
                    <a:gd name="T12" fmla="*/ 2 w 245"/>
                    <a:gd name="T13" fmla="*/ 1 h 310"/>
                    <a:gd name="T14" fmla="*/ 2 w 245"/>
                    <a:gd name="T15" fmla="*/ 1 h 310"/>
                    <a:gd name="T16" fmla="*/ 2 w 245"/>
                    <a:gd name="T17" fmla="*/ 1 h 310"/>
                    <a:gd name="T18" fmla="*/ 2 w 245"/>
                    <a:gd name="T19" fmla="*/ 1 h 310"/>
                    <a:gd name="T20" fmla="*/ 2 w 245"/>
                    <a:gd name="T21" fmla="*/ 1 h 310"/>
                    <a:gd name="T22" fmla="*/ 2 w 245"/>
                    <a:gd name="T23" fmla="*/ 1 h 310"/>
                    <a:gd name="T24" fmla="*/ 2 w 245"/>
                    <a:gd name="T25" fmla="*/ 1 h 310"/>
                    <a:gd name="T26" fmla="*/ 2 w 245"/>
                    <a:gd name="T27" fmla="*/ 1 h 310"/>
                    <a:gd name="T28" fmla="*/ 2 w 245"/>
                    <a:gd name="T29" fmla="*/ 1 h 310"/>
                    <a:gd name="T30" fmla="*/ 3 w 245"/>
                    <a:gd name="T31" fmla="*/ 1 h 310"/>
                    <a:gd name="T32" fmla="*/ 3 w 245"/>
                    <a:gd name="T33" fmla="*/ 1 h 310"/>
                    <a:gd name="T34" fmla="*/ 4 w 245"/>
                    <a:gd name="T35" fmla="*/ 1 h 310"/>
                    <a:gd name="T36" fmla="*/ 4 w 245"/>
                    <a:gd name="T37" fmla="*/ 0 h 310"/>
                    <a:gd name="T38" fmla="*/ 4 w 245"/>
                    <a:gd name="T39" fmla="*/ 0 h 310"/>
                    <a:gd name="T40" fmla="*/ 4 w 245"/>
                    <a:gd name="T41" fmla="*/ 0 h 310"/>
                    <a:gd name="T42" fmla="*/ 3 w 245"/>
                    <a:gd name="T43" fmla="*/ 0 h 310"/>
                    <a:gd name="T44" fmla="*/ 3 w 245"/>
                    <a:gd name="T45" fmla="*/ 0 h 310"/>
                    <a:gd name="T46" fmla="*/ 2 w 245"/>
                    <a:gd name="T47" fmla="*/ 0 h 310"/>
                    <a:gd name="T48" fmla="*/ 2 w 245"/>
                    <a:gd name="T49" fmla="*/ 0 h 310"/>
                    <a:gd name="T50" fmla="*/ 1 w 245"/>
                    <a:gd name="T51" fmla="*/ 0 h 310"/>
                    <a:gd name="T52" fmla="*/ 1 w 245"/>
                    <a:gd name="T53" fmla="*/ 0 h 310"/>
                    <a:gd name="T54" fmla="*/ 1 w 245"/>
                    <a:gd name="T55" fmla="*/ 0 h 310"/>
                    <a:gd name="T56" fmla="*/ 0 w 245"/>
                    <a:gd name="T57" fmla="*/ 0 h 310"/>
                    <a:gd name="T58" fmla="*/ 0 w 245"/>
                    <a:gd name="T59" fmla="*/ 0 h 310"/>
                    <a:gd name="T60" fmla="*/ 0 w 245"/>
                    <a:gd name="T61" fmla="*/ 0 h 310"/>
                    <a:gd name="T62" fmla="*/ 1 w 245"/>
                    <a:gd name="T63" fmla="*/ 0 h 310"/>
                    <a:gd name="T64" fmla="*/ 1 w 245"/>
                    <a:gd name="T65" fmla="*/ 0 h 310"/>
                    <a:gd name="T66" fmla="*/ 1 w 245"/>
                    <a:gd name="T67" fmla="*/ 0 h 310"/>
                    <a:gd name="T68" fmla="*/ 2 w 245"/>
                    <a:gd name="T69" fmla="*/ 0 h 310"/>
                    <a:gd name="T70" fmla="*/ 2 w 245"/>
                    <a:gd name="T71" fmla="*/ 0 h 310"/>
                    <a:gd name="T72" fmla="*/ 2 w 245"/>
                    <a:gd name="T73" fmla="*/ 0 h 310"/>
                    <a:gd name="T74" fmla="*/ 3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20863" name="Picture 1124" descr="access_point_stylized_gray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665" name="Group 1125"/>
            <p:cNvGrpSpPr>
              <a:grpSpLocks/>
            </p:cNvGrpSpPr>
            <p:nvPr/>
          </p:nvGrpSpPr>
          <p:grpSpPr bwMode="auto">
            <a:xfrm>
              <a:off x="3552" y="2211"/>
              <a:ext cx="251" cy="226"/>
              <a:chOff x="5072" y="3611"/>
              <a:chExt cx="459" cy="380"/>
            </a:xfrm>
          </p:grpSpPr>
          <p:grpSp>
            <p:nvGrpSpPr>
              <p:cNvPr id="20848" name="Group 1126"/>
              <p:cNvGrpSpPr>
                <a:grpSpLocks/>
              </p:cNvGrpSpPr>
              <p:nvPr/>
            </p:nvGrpSpPr>
            <p:grpSpPr bwMode="auto">
              <a:xfrm>
                <a:off x="5144" y="3611"/>
                <a:ext cx="387" cy="99"/>
                <a:chOff x="5030" y="2639"/>
                <a:chExt cx="387" cy="99"/>
              </a:xfrm>
            </p:grpSpPr>
            <p:sp>
              <p:nvSpPr>
                <p:cNvPr id="20850" name="Freeform 1127"/>
                <p:cNvSpPr>
                  <a:spLocks/>
                </p:cNvSpPr>
                <p:nvPr/>
              </p:nvSpPr>
              <p:spPr bwMode="auto">
                <a:xfrm>
                  <a:off x="5134" y="2657"/>
                  <a:ext cx="69" cy="55"/>
                </a:xfrm>
                <a:custGeom>
                  <a:avLst/>
                  <a:gdLst>
                    <a:gd name="T0" fmla="*/ 1 w 199"/>
                    <a:gd name="T1" fmla="*/ 0 h 232"/>
                    <a:gd name="T2" fmla="*/ 1 w 199"/>
                    <a:gd name="T3" fmla="*/ 0 h 232"/>
                    <a:gd name="T4" fmla="*/ 1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1 h 232"/>
                    <a:gd name="T24" fmla="*/ 1 w 199"/>
                    <a:gd name="T25" fmla="*/ 1 h 232"/>
                    <a:gd name="T26" fmla="*/ 1 w 199"/>
                    <a:gd name="T27" fmla="*/ 1 h 232"/>
                    <a:gd name="T28" fmla="*/ 1 w 199"/>
                    <a:gd name="T29" fmla="*/ 1 h 232"/>
                    <a:gd name="T30" fmla="*/ 2 w 199"/>
                    <a:gd name="T31" fmla="*/ 1 h 232"/>
                    <a:gd name="T32" fmla="*/ 2 w 199"/>
                    <a:gd name="T33" fmla="*/ 1 h 232"/>
                    <a:gd name="T34" fmla="*/ 2 w 199"/>
                    <a:gd name="T35" fmla="*/ 1 h 232"/>
                    <a:gd name="T36" fmla="*/ 2 w 199"/>
                    <a:gd name="T37" fmla="*/ 1 h 232"/>
                    <a:gd name="T38" fmla="*/ 2 w 199"/>
                    <a:gd name="T39" fmla="*/ 1 h 232"/>
                    <a:gd name="T40" fmla="*/ 2 w 199"/>
                    <a:gd name="T41" fmla="*/ 1 h 232"/>
                    <a:gd name="T42" fmla="*/ 2 w 199"/>
                    <a:gd name="T43" fmla="*/ 1 h 232"/>
                    <a:gd name="T44" fmla="*/ 2 w 199"/>
                    <a:gd name="T45" fmla="*/ 1 h 232"/>
                    <a:gd name="T46" fmla="*/ 2 w 199"/>
                    <a:gd name="T47" fmla="*/ 1 h 232"/>
                    <a:gd name="T48" fmla="*/ 2 w 199"/>
                    <a:gd name="T49" fmla="*/ 1 h 232"/>
                    <a:gd name="T50" fmla="*/ 2 w 199"/>
                    <a:gd name="T51" fmla="*/ 1 h 232"/>
                    <a:gd name="T52" fmla="*/ 1 w 199"/>
                    <a:gd name="T53" fmla="*/ 1 h 232"/>
                    <a:gd name="T54" fmla="*/ 1 w 199"/>
                    <a:gd name="T55" fmla="*/ 1 h 232"/>
                    <a:gd name="T56" fmla="*/ 1 w 199"/>
                    <a:gd name="T57" fmla="*/ 1 h 232"/>
                    <a:gd name="T58" fmla="*/ 1 w 199"/>
                    <a:gd name="T59" fmla="*/ 0 h 232"/>
                    <a:gd name="T60" fmla="*/ 1 w 199"/>
                    <a:gd name="T61" fmla="*/ 0 h 232"/>
                    <a:gd name="T62" fmla="*/ 1 w 199"/>
                    <a:gd name="T63" fmla="*/ 0 h 232"/>
                    <a:gd name="T64" fmla="*/ 1 w 199"/>
                    <a:gd name="T65" fmla="*/ 0 h 232"/>
                    <a:gd name="T66" fmla="*/ 1 w 199"/>
                    <a:gd name="T67" fmla="*/ 0 h 232"/>
                    <a:gd name="T68" fmla="*/ 1 w 199"/>
                    <a:gd name="T69" fmla="*/ 0 h 232"/>
                    <a:gd name="T70" fmla="*/ 1 w 199"/>
                    <a:gd name="T71" fmla="*/ 0 h 232"/>
                    <a:gd name="T72" fmla="*/ 1 w 199"/>
                    <a:gd name="T73" fmla="*/ 0 h 232"/>
                    <a:gd name="T74" fmla="*/ 2 w 199"/>
                    <a:gd name="T75" fmla="*/ 0 h 232"/>
                    <a:gd name="T76" fmla="*/ 2 w 199"/>
                    <a:gd name="T77" fmla="*/ 0 h 232"/>
                    <a:gd name="T78" fmla="*/ 2 w 199"/>
                    <a:gd name="T79" fmla="*/ 0 h 232"/>
                    <a:gd name="T80" fmla="*/ 3 w 199"/>
                    <a:gd name="T81" fmla="*/ 0 h 232"/>
                    <a:gd name="T82" fmla="*/ 3 w 199"/>
                    <a:gd name="T83" fmla="*/ 0 h 232"/>
                    <a:gd name="T84" fmla="*/ 2 w 199"/>
                    <a:gd name="T85" fmla="*/ 0 h 232"/>
                    <a:gd name="T86" fmla="*/ 2 w 199"/>
                    <a:gd name="T87" fmla="*/ 0 h 232"/>
                    <a:gd name="T88" fmla="*/ 2 w 199"/>
                    <a:gd name="T89" fmla="*/ 0 h 232"/>
                    <a:gd name="T90" fmla="*/ 2 w 199"/>
                    <a:gd name="T91" fmla="*/ 0 h 232"/>
                    <a:gd name="T92" fmla="*/ 1 w 199"/>
                    <a:gd name="T93" fmla="*/ 0 h 232"/>
                    <a:gd name="T94" fmla="*/ 1 w 199"/>
                    <a:gd name="T95" fmla="*/ 0 h 232"/>
                    <a:gd name="T96" fmla="*/ 1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51" name="Freeform 1128"/>
                <p:cNvSpPr>
                  <a:spLocks/>
                </p:cNvSpPr>
                <p:nvPr/>
              </p:nvSpPr>
              <p:spPr bwMode="auto">
                <a:xfrm>
                  <a:off x="5252" y="2656"/>
                  <a:ext cx="47" cy="42"/>
                </a:xfrm>
                <a:custGeom>
                  <a:avLst/>
                  <a:gdLst>
                    <a:gd name="T0" fmla="*/ 2 w 128"/>
                    <a:gd name="T1" fmla="*/ 0 h 180"/>
                    <a:gd name="T2" fmla="*/ 2 w 128"/>
                    <a:gd name="T3" fmla="*/ 0 h 180"/>
                    <a:gd name="T4" fmla="*/ 2 w 128"/>
                    <a:gd name="T5" fmla="*/ 0 h 180"/>
                    <a:gd name="T6" fmla="*/ 2 w 128"/>
                    <a:gd name="T7" fmla="*/ 0 h 180"/>
                    <a:gd name="T8" fmla="*/ 1 w 128"/>
                    <a:gd name="T9" fmla="*/ 0 h 180"/>
                    <a:gd name="T10" fmla="*/ 1 w 128"/>
                    <a:gd name="T11" fmla="*/ 0 h 180"/>
                    <a:gd name="T12" fmla="*/ 1 w 128"/>
                    <a:gd name="T13" fmla="*/ 0 h 180"/>
                    <a:gd name="T14" fmla="*/ 1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1 w 128"/>
                    <a:gd name="T29" fmla="*/ 0 h 180"/>
                    <a:gd name="T30" fmla="*/ 1 w 128"/>
                    <a:gd name="T31" fmla="*/ 0 h 180"/>
                    <a:gd name="T32" fmla="*/ 1 w 128"/>
                    <a:gd name="T33" fmla="*/ 0 h 180"/>
                    <a:gd name="T34" fmla="*/ 1 w 128"/>
                    <a:gd name="T35" fmla="*/ 0 h 180"/>
                    <a:gd name="T36" fmla="*/ 1 w 128"/>
                    <a:gd name="T37" fmla="*/ 0 h 180"/>
                    <a:gd name="T38" fmla="*/ 2 w 128"/>
                    <a:gd name="T39" fmla="*/ 0 h 180"/>
                    <a:gd name="T40" fmla="*/ 2 w 128"/>
                    <a:gd name="T41" fmla="*/ 0 h 180"/>
                    <a:gd name="T42" fmla="*/ 2 w 128"/>
                    <a:gd name="T43" fmla="*/ 0 h 180"/>
                    <a:gd name="T44" fmla="*/ 2 w 128"/>
                    <a:gd name="T45" fmla="*/ 0 h 180"/>
                    <a:gd name="T46" fmla="*/ 2 w 128"/>
                    <a:gd name="T47" fmla="*/ 0 h 180"/>
                    <a:gd name="T48" fmla="*/ 2 w 128"/>
                    <a:gd name="T49" fmla="*/ 0 h 180"/>
                    <a:gd name="T50" fmla="*/ 2 w 128"/>
                    <a:gd name="T51" fmla="*/ 0 h 180"/>
                    <a:gd name="T52" fmla="*/ 2 w 128"/>
                    <a:gd name="T53" fmla="*/ 0 h 180"/>
                    <a:gd name="T54" fmla="*/ 1 w 128"/>
                    <a:gd name="T55" fmla="*/ 0 h 180"/>
                    <a:gd name="T56" fmla="*/ 1 w 128"/>
                    <a:gd name="T57" fmla="*/ 0 h 180"/>
                    <a:gd name="T58" fmla="*/ 1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1 w 128"/>
                    <a:gd name="T71" fmla="*/ 0 h 180"/>
                    <a:gd name="T72" fmla="*/ 1 w 128"/>
                    <a:gd name="T73" fmla="*/ 0 h 180"/>
                    <a:gd name="T74" fmla="*/ 1 w 128"/>
                    <a:gd name="T75" fmla="*/ 0 h 180"/>
                    <a:gd name="T76" fmla="*/ 1 w 128"/>
                    <a:gd name="T77" fmla="*/ 0 h 180"/>
                    <a:gd name="T78" fmla="*/ 2 w 128"/>
                    <a:gd name="T79" fmla="*/ 0 h 180"/>
                    <a:gd name="T80" fmla="*/ 2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52" name="Freeform 1129"/>
                <p:cNvSpPr>
                  <a:spLocks/>
                </p:cNvSpPr>
                <p:nvPr/>
              </p:nvSpPr>
              <p:spPr bwMode="auto">
                <a:xfrm>
                  <a:off x="5089" y="2646"/>
                  <a:ext cx="114" cy="88"/>
                </a:xfrm>
                <a:custGeom>
                  <a:avLst/>
                  <a:gdLst>
                    <a:gd name="T0" fmla="*/ 1 w 322"/>
                    <a:gd name="T1" fmla="*/ 0 h 378"/>
                    <a:gd name="T2" fmla="*/ 1 w 322"/>
                    <a:gd name="T3" fmla="*/ 0 h 378"/>
                    <a:gd name="T4" fmla="*/ 0 w 322"/>
                    <a:gd name="T5" fmla="*/ 0 h 378"/>
                    <a:gd name="T6" fmla="*/ 0 w 322"/>
                    <a:gd name="T7" fmla="*/ 1 h 378"/>
                    <a:gd name="T8" fmla="*/ 0 w 322"/>
                    <a:gd name="T9" fmla="*/ 1 h 378"/>
                    <a:gd name="T10" fmla="*/ 0 w 322"/>
                    <a:gd name="T11" fmla="*/ 1 h 378"/>
                    <a:gd name="T12" fmla="*/ 0 w 322"/>
                    <a:gd name="T13" fmla="*/ 1 h 378"/>
                    <a:gd name="T14" fmla="*/ 0 w 322"/>
                    <a:gd name="T15" fmla="*/ 1 h 378"/>
                    <a:gd name="T16" fmla="*/ 1 w 322"/>
                    <a:gd name="T17" fmla="*/ 1 h 378"/>
                    <a:gd name="T18" fmla="*/ 1 w 322"/>
                    <a:gd name="T19" fmla="*/ 1 h 378"/>
                    <a:gd name="T20" fmla="*/ 2 w 322"/>
                    <a:gd name="T21" fmla="*/ 1 h 378"/>
                    <a:gd name="T22" fmla="*/ 2 w 322"/>
                    <a:gd name="T23" fmla="*/ 1 h 378"/>
                    <a:gd name="T24" fmla="*/ 3 w 322"/>
                    <a:gd name="T25" fmla="*/ 1 h 378"/>
                    <a:gd name="T26" fmla="*/ 4 w 322"/>
                    <a:gd name="T27" fmla="*/ 1 h 378"/>
                    <a:gd name="T28" fmla="*/ 4 w 322"/>
                    <a:gd name="T29" fmla="*/ 1 h 378"/>
                    <a:gd name="T30" fmla="*/ 5 w 322"/>
                    <a:gd name="T31" fmla="*/ 1 h 378"/>
                    <a:gd name="T32" fmla="*/ 5 w 322"/>
                    <a:gd name="T33" fmla="*/ 1 h 378"/>
                    <a:gd name="T34" fmla="*/ 5 w 322"/>
                    <a:gd name="T35" fmla="*/ 1 h 378"/>
                    <a:gd name="T36" fmla="*/ 5 w 322"/>
                    <a:gd name="T37" fmla="*/ 1 h 378"/>
                    <a:gd name="T38" fmla="*/ 5 w 322"/>
                    <a:gd name="T39" fmla="*/ 1 h 378"/>
                    <a:gd name="T40" fmla="*/ 5 w 322"/>
                    <a:gd name="T41" fmla="*/ 1 h 378"/>
                    <a:gd name="T42" fmla="*/ 4 w 322"/>
                    <a:gd name="T43" fmla="*/ 1 h 378"/>
                    <a:gd name="T44" fmla="*/ 4 w 322"/>
                    <a:gd name="T45" fmla="*/ 1 h 378"/>
                    <a:gd name="T46" fmla="*/ 3 w 322"/>
                    <a:gd name="T47" fmla="*/ 1 h 378"/>
                    <a:gd name="T48" fmla="*/ 2 w 322"/>
                    <a:gd name="T49" fmla="*/ 1 h 378"/>
                    <a:gd name="T50" fmla="*/ 2 w 322"/>
                    <a:gd name="T51" fmla="*/ 1 h 378"/>
                    <a:gd name="T52" fmla="*/ 2 w 322"/>
                    <a:gd name="T53" fmla="*/ 1 h 378"/>
                    <a:gd name="T54" fmla="*/ 1 w 322"/>
                    <a:gd name="T55" fmla="*/ 1 h 378"/>
                    <a:gd name="T56" fmla="*/ 1 w 322"/>
                    <a:gd name="T57" fmla="*/ 1 h 378"/>
                    <a:gd name="T58" fmla="*/ 1 w 322"/>
                    <a:gd name="T59" fmla="*/ 1 h 378"/>
                    <a:gd name="T60" fmla="*/ 0 w 322"/>
                    <a:gd name="T61" fmla="*/ 1 h 378"/>
                    <a:gd name="T62" fmla="*/ 1 w 322"/>
                    <a:gd name="T63" fmla="*/ 1 h 378"/>
                    <a:gd name="T64" fmla="*/ 1 w 322"/>
                    <a:gd name="T65" fmla="*/ 0 h 378"/>
                    <a:gd name="T66" fmla="*/ 1 w 322"/>
                    <a:gd name="T67" fmla="*/ 0 h 378"/>
                    <a:gd name="T68" fmla="*/ 1 w 322"/>
                    <a:gd name="T69" fmla="*/ 0 h 378"/>
                    <a:gd name="T70" fmla="*/ 2 w 322"/>
                    <a:gd name="T71" fmla="*/ 0 h 378"/>
                    <a:gd name="T72" fmla="*/ 2 w 322"/>
                    <a:gd name="T73" fmla="*/ 0 h 378"/>
                    <a:gd name="T74" fmla="*/ 3 w 322"/>
                    <a:gd name="T75" fmla="*/ 0 h 378"/>
                    <a:gd name="T76" fmla="*/ 4 w 322"/>
                    <a:gd name="T77" fmla="*/ 0 h 378"/>
                    <a:gd name="T78" fmla="*/ 4 w 322"/>
                    <a:gd name="T79" fmla="*/ 0 h 378"/>
                    <a:gd name="T80" fmla="*/ 4 w 322"/>
                    <a:gd name="T81" fmla="*/ 0 h 378"/>
                    <a:gd name="T82" fmla="*/ 4 w 322"/>
                    <a:gd name="T83" fmla="*/ 0 h 378"/>
                    <a:gd name="T84" fmla="*/ 3 w 322"/>
                    <a:gd name="T85" fmla="*/ 0 h 378"/>
                    <a:gd name="T86" fmla="*/ 2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53" name="Freeform 1130"/>
                <p:cNvSpPr>
                  <a:spLocks/>
                </p:cNvSpPr>
                <p:nvPr/>
              </p:nvSpPr>
              <p:spPr bwMode="auto">
                <a:xfrm>
                  <a:off x="5250" y="2643"/>
                  <a:ext cx="99" cy="59"/>
                </a:xfrm>
                <a:custGeom>
                  <a:avLst/>
                  <a:gdLst>
                    <a:gd name="T0" fmla="*/ 3 w 283"/>
                    <a:gd name="T1" fmla="*/ 0 h 252"/>
                    <a:gd name="T2" fmla="*/ 3 w 283"/>
                    <a:gd name="T3" fmla="*/ 0 h 252"/>
                    <a:gd name="T4" fmla="*/ 4 w 283"/>
                    <a:gd name="T5" fmla="*/ 0 h 252"/>
                    <a:gd name="T6" fmla="*/ 4 w 283"/>
                    <a:gd name="T7" fmla="*/ 0 h 252"/>
                    <a:gd name="T8" fmla="*/ 4 w 283"/>
                    <a:gd name="T9" fmla="*/ 0 h 252"/>
                    <a:gd name="T10" fmla="*/ 4 w 283"/>
                    <a:gd name="T11" fmla="*/ 0 h 252"/>
                    <a:gd name="T12" fmla="*/ 4 w 283"/>
                    <a:gd name="T13" fmla="*/ 0 h 252"/>
                    <a:gd name="T14" fmla="*/ 3 w 283"/>
                    <a:gd name="T15" fmla="*/ 0 h 252"/>
                    <a:gd name="T16" fmla="*/ 3 w 283"/>
                    <a:gd name="T17" fmla="*/ 1 h 252"/>
                    <a:gd name="T18" fmla="*/ 3 w 283"/>
                    <a:gd name="T19" fmla="*/ 1 h 252"/>
                    <a:gd name="T20" fmla="*/ 3 w 283"/>
                    <a:gd name="T21" fmla="*/ 1 h 252"/>
                    <a:gd name="T22" fmla="*/ 3 w 283"/>
                    <a:gd name="T23" fmla="*/ 1 h 252"/>
                    <a:gd name="T24" fmla="*/ 3 w 283"/>
                    <a:gd name="T25" fmla="*/ 1 h 252"/>
                    <a:gd name="T26" fmla="*/ 3 w 283"/>
                    <a:gd name="T27" fmla="*/ 1 h 252"/>
                    <a:gd name="T28" fmla="*/ 3 w 283"/>
                    <a:gd name="T29" fmla="*/ 1 h 252"/>
                    <a:gd name="T30" fmla="*/ 3 w 283"/>
                    <a:gd name="T31" fmla="*/ 1 h 252"/>
                    <a:gd name="T32" fmla="*/ 3 w 283"/>
                    <a:gd name="T33" fmla="*/ 1 h 252"/>
                    <a:gd name="T34" fmla="*/ 3 w 283"/>
                    <a:gd name="T35" fmla="*/ 1 h 252"/>
                    <a:gd name="T36" fmla="*/ 3 w 283"/>
                    <a:gd name="T37" fmla="*/ 1 h 252"/>
                    <a:gd name="T38" fmla="*/ 3 w 283"/>
                    <a:gd name="T39" fmla="*/ 1 h 252"/>
                    <a:gd name="T40" fmla="*/ 3 w 283"/>
                    <a:gd name="T41" fmla="*/ 1 h 252"/>
                    <a:gd name="T42" fmla="*/ 3 w 283"/>
                    <a:gd name="T43" fmla="*/ 1 h 252"/>
                    <a:gd name="T44" fmla="*/ 4 w 283"/>
                    <a:gd name="T45" fmla="*/ 1 h 252"/>
                    <a:gd name="T46" fmla="*/ 4 w 283"/>
                    <a:gd name="T47" fmla="*/ 1 h 252"/>
                    <a:gd name="T48" fmla="*/ 4 w 283"/>
                    <a:gd name="T49" fmla="*/ 0 h 252"/>
                    <a:gd name="T50" fmla="*/ 4 w 283"/>
                    <a:gd name="T51" fmla="*/ 0 h 252"/>
                    <a:gd name="T52" fmla="*/ 4 w 283"/>
                    <a:gd name="T53" fmla="*/ 0 h 252"/>
                    <a:gd name="T54" fmla="*/ 4 w 283"/>
                    <a:gd name="T55" fmla="*/ 0 h 252"/>
                    <a:gd name="T56" fmla="*/ 4 w 283"/>
                    <a:gd name="T57" fmla="*/ 0 h 252"/>
                    <a:gd name="T58" fmla="*/ 3 w 283"/>
                    <a:gd name="T59" fmla="*/ 0 h 252"/>
                    <a:gd name="T60" fmla="*/ 3 w 283"/>
                    <a:gd name="T61" fmla="*/ 0 h 252"/>
                    <a:gd name="T62" fmla="*/ 3 w 283"/>
                    <a:gd name="T63" fmla="*/ 0 h 252"/>
                    <a:gd name="T64" fmla="*/ 3 w 283"/>
                    <a:gd name="T65" fmla="*/ 0 h 252"/>
                    <a:gd name="T66" fmla="*/ 2 w 283"/>
                    <a:gd name="T67" fmla="*/ 0 h 252"/>
                    <a:gd name="T68" fmla="*/ 2 w 283"/>
                    <a:gd name="T69" fmla="*/ 0 h 252"/>
                    <a:gd name="T70" fmla="*/ 2 w 283"/>
                    <a:gd name="T71" fmla="*/ 0 h 252"/>
                    <a:gd name="T72" fmla="*/ 2 w 283"/>
                    <a:gd name="T73" fmla="*/ 0 h 252"/>
                    <a:gd name="T74" fmla="*/ 1 w 283"/>
                    <a:gd name="T75" fmla="*/ 0 h 252"/>
                    <a:gd name="T76" fmla="*/ 1 w 283"/>
                    <a:gd name="T77" fmla="*/ 0 h 252"/>
                    <a:gd name="T78" fmla="*/ 1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1 w 283"/>
                    <a:gd name="T95" fmla="*/ 0 h 252"/>
                    <a:gd name="T96" fmla="*/ 1 w 283"/>
                    <a:gd name="T97" fmla="*/ 0 h 252"/>
                    <a:gd name="T98" fmla="*/ 1 w 283"/>
                    <a:gd name="T99" fmla="*/ 0 h 252"/>
                    <a:gd name="T100" fmla="*/ 1 w 283"/>
                    <a:gd name="T101" fmla="*/ 0 h 252"/>
                    <a:gd name="T102" fmla="*/ 1 w 283"/>
                    <a:gd name="T103" fmla="*/ 0 h 252"/>
                    <a:gd name="T104" fmla="*/ 2 w 283"/>
                    <a:gd name="T105" fmla="*/ 0 h 252"/>
                    <a:gd name="T106" fmla="*/ 2 w 283"/>
                    <a:gd name="T107" fmla="*/ 0 h 252"/>
                    <a:gd name="T108" fmla="*/ 2 w 283"/>
                    <a:gd name="T109" fmla="*/ 0 h 252"/>
                    <a:gd name="T110" fmla="*/ 2 w 283"/>
                    <a:gd name="T111" fmla="*/ 0 h 252"/>
                    <a:gd name="T112" fmla="*/ 3 w 283"/>
                    <a:gd name="T113" fmla="*/ 0 h 252"/>
                    <a:gd name="T114" fmla="*/ 3 w 283"/>
                    <a:gd name="T115" fmla="*/ 0 h 252"/>
                    <a:gd name="T116" fmla="*/ 3 w 283"/>
                    <a:gd name="T117" fmla="*/ 0 h 252"/>
                    <a:gd name="T118" fmla="*/ 3 w 283"/>
                    <a:gd name="T119" fmla="*/ 0 h 252"/>
                    <a:gd name="T120" fmla="*/ 3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54" name="Freeform 1131"/>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1 h 238"/>
                    <a:gd name="T10" fmla="*/ 1 w 114"/>
                    <a:gd name="T11" fmla="*/ 1 h 238"/>
                    <a:gd name="T12" fmla="*/ 1 w 114"/>
                    <a:gd name="T13" fmla="*/ 1 h 238"/>
                    <a:gd name="T14" fmla="*/ 1 w 114"/>
                    <a:gd name="T15" fmla="*/ 1 h 238"/>
                    <a:gd name="T16" fmla="*/ 1 w 114"/>
                    <a:gd name="T17" fmla="*/ 1 h 238"/>
                    <a:gd name="T18" fmla="*/ 1 w 114"/>
                    <a:gd name="T19" fmla="*/ 1 h 238"/>
                    <a:gd name="T20" fmla="*/ 2 w 114"/>
                    <a:gd name="T21" fmla="*/ 1 h 238"/>
                    <a:gd name="T22" fmla="*/ 2 w 114"/>
                    <a:gd name="T23" fmla="*/ 1 h 238"/>
                    <a:gd name="T24" fmla="*/ 2 w 114"/>
                    <a:gd name="T25" fmla="*/ 1 h 238"/>
                    <a:gd name="T26" fmla="*/ 2 w 114"/>
                    <a:gd name="T27" fmla="*/ 1 h 238"/>
                    <a:gd name="T28" fmla="*/ 2 w 114"/>
                    <a:gd name="T29" fmla="*/ 1 h 238"/>
                    <a:gd name="T30" fmla="*/ 2 w 114"/>
                    <a:gd name="T31" fmla="*/ 1 h 238"/>
                    <a:gd name="T32" fmla="*/ 1 w 114"/>
                    <a:gd name="T33" fmla="*/ 1 h 238"/>
                    <a:gd name="T34" fmla="*/ 1 w 114"/>
                    <a:gd name="T35" fmla="*/ 1 h 238"/>
                    <a:gd name="T36" fmla="*/ 1 w 114"/>
                    <a:gd name="T37" fmla="*/ 0 h 238"/>
                    <a:gd name="T38" fmla="*/ 1 w 114"/>
                    <a:gd name="T39" fmla="*/ 0 h 238"/>
                    <a:gd name="T40" fmla="*/ 1 w 114"/>
                    <a:gd name="T41" fmla="*/ 0 h 238"/>
                    <a:gd name="T42" fmla="*/ 0 w 114"/>
                    <a:gd name="T43" fmla="*/ 0 h 238"/>
                    <a:gd name="T44" fmla="*/ 0 w 114"/>
                    <a:gd name="T45" fmla="*/ 0 h 238"/>
                    <a:gd name="T46" fmla="*/ 0 w 114"/>
                    <a:gd name="T47" fmla="*/ 0 h 238"/>
                    <a:gd name="T48" fmla="*/ 0 w 114"/>
                    <a:gd name="T49" fmla="*/ 0 h 238"/>
                    <a:gd name="T50" fmla="*/ 1 w 114"/>
                    <a:gd name="T51" fmla="*/ 0 h 238"/>
                    <a:gd name="T52" fmla="*/ 1 w 114"/>
                    <a:gd name="T53" fmla="*/ 0 h 238"/>
                    <a:gd name="T54" fmla="*/ 1 w 114"/>
                    <a:gd name="T55" fmla="*/ 0 h 238"/>
                    <a:gd name="T56" fmla="*/ 1 w 114"/>
                    <a:gd name="T57" fmla="*/ 0 h 238"/>
                    <a:gd name="T58" fmla="*/ 1 w 114"/>
                    <a:gd name="T59" fmla="*/ 0 h 238"/>
                    <a:gd name="T60" fmla="*/ 1 w 114"/>
                    <a:gd name="T61" fmla="*/ 0 h 238"/>
                    <a:gd name="T62" fmla="*/ 2 w 114"/>
                    <a:gd name="T63" fmla="*/ 0 h 238"/>
                    <a:gd name="T64" fmla="*/ 2 w 114"/>
                    <a:gd name="T65" fmla="*/ 0 h 238"/>
                    <a:gd name="T66" fmla="*/ 2 w 114"/>
                    <a:gd name="T67" fmla="*/ 0 h 238"/>
                    <a:gd name="T68" fmla="*/ 1 w 114"/>
                    <a:gd name="T69" fmla="*/ 0 h 238"/>
                    <a:gd name="T70" fmla="*/ 1 w 114"/>
                    <a:gd name="T71" fmla="*/ 0 h 238"/>
                    <a:gd name="T72" fmla="*/ 1 w 114"/>
                    <a:gd name="T73" fmla="*/ 0 h 238"/>
                    <a:gd name="T74" fmla="*/ 1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55" name="Freeform 1132"/>
                <p:cNvSpPr>
                  <a:spLocks/>
                </p:cNvSpPr>
                <p:nvPr/>
              </p:nvSpPr>
              <p:spPr bwMode="auto">
                <a:xfrm>
                  <a:off x="5330" y="2639"/>
                  <a:ext cx="87" cy="73"/>
                </a:xfrm>
                <a:custGeom>
                  <a:avLst/>
                  <a:gdLst>
                    <a:gd name="T0" fmla="*/ 3 w 246"/>
                    <a:gd name="T1" fmla="*/ 0 h 310"/>
                    <a:gd name="T2" fmla="*/ 4 w 246"/>
                    <a:gd name="T3" fmla="*/ 0 h 310"/>
                    <a:gd name="T4" fmla="*/ 4 w 246"/>
                    <a:gd name="T5" fmla="*/ 0 h 310"/>
                    <a:gd name="T6" fmla="*/ 4 w 246"/>
                    <a:gd name="T7" fmla="*/ 0 h 310"/>
                    <a:gd name="T8" fmla="*/ 3 w 246"/>
                    <a:gd name="T9" fmla="*/ 1 h 310"/>
                    <a:gd name="T10" fmla="*/ 3 w 246"/>
                    <a:gd name="T11" fmla="*/ 1 h 310"/>
                    <a:gd name="T12" fmla="*/ 2 w 246"/>
                    <a:gd name="T13" fmla="*/ 1 h 310"/>
                    <a:gd name="T14" fmla="*/ 2 w 246"/>
                    <a:gd name="T15" fmla="*/ 1 h 310"/>
                    <a:gd name="T16" fmla="*/ 2 w 246"/>
                    <a:gd name="T17" fmla="*/ 1 h 310"/>
                    <a:gd name="T18" fmla="*/ 2 w 246"/>
                    <a:gd name="T19" fmla="*/ 1 h 310"/>
                    <a:gd name="T20" fmla="*/ 2 w 246"/>
                    <a:gd name="T21" fmla="*/ 1 h 310"/>
                    <a:gd name="T22" fmla="*/ 2 w 246"/>
                    <a:gd name="T23" fmla="*/ 1 h 310"/>
                    <a:gd name="T24" fmla="*/ 2 w 246"/>
                    <a:gd name="T25" fmla="*/ 1 h 310"/>
                    <a:gd name="T26" fmla="*/ 2 w 246"/>
                    <a:gd name="T27" fmla="*/ 1 h 310"/>
                    <a:gd name="T28" fmla="*/ 2 w 246"/>
                    <a:gd name="T29" fmla="*/ 1 h 310"/>
                    <a:gd name="T30" fmla="*/ 3 w 246"/>
                    <a:gd name="T31" fmla="*/ 1 h 310"/>
                    <a:gd name="T32" fmla="*/ 3 w 246"/>
                    <a:gd name="T33" fmla="*/ 1 h 310"/>
                    <a:gd name="T34" fmla="*/ 4 w 246"/>
                    <a:gd name="T35" fmla="*/ 1 h 310"/>
                    <a:gd name="T36" fmla="*/ 4 w 246"/>
                    <a:gd name="T37" fmla="*/ 0 h 310"/>
                    <a:gd name="T38" fmla="*/ 4 w 246"/>
                    <a:gd name="T39" fmla="*/ 0 h 310"/>
                    <a:gd name="T40" fmla="*/ 4 w 246"/>
                    <a:gd name="T41" fmla="*/ 0 h 310"/>
                    <a:gd name="T42" fmla="*/ 3 w 246"/>
                    <a:gd name="T43" fmla="*/ 0 h 310"/>
                    <a:gd name="T44" fmla="*/ 3 w 246"/>
                    <a:gd name="T45" fmla="*/ 0 h 310"/>
                    <a:gd name="T46" fmla="*/ 2 w 246"/>
                    <a:gd name="T47" fmla="*/ 0 h 310"/>
                    <a:gd name="T48" fmla="*/ 2 w 246"/>
                    <a:gd name="T49" fmla="*/ 0 h 310"/>
                    <a:gd name="T50" fmla="*/ 1 w 246"/>
                    <a:gd name="T51" fmla="*/ 0 h 310"/>
                    <a:gd name="T52" fmla="*/ 1 w 246"/>
                    <a:gd name="T53" fmla="*/ 0 h 310"/>
                    <a:gd name="T54" fmla="*/ 1 w 246"/>
                    <a:gd name="T55" fmla="*/ 0 h 310"/>
                    <a:gd name="T56" fmla="*/ 0 w 246"/>
                    <a:gd name="T57" fmla="*/ 0 h 310"/>
                    <a:gd name="T58" fmla="*/ 0 w 246"/>
                    <a:gd name="T59" fmla="*/ 0 h 310"/>
                    <a:gd name="T60" fmla="*/ 0 w 246"/>
                    <a:gd name="T61" fmla="*/ 0 h 310"/>
                    <a:gd name="T62" fmla="*/ 0 w 246"/>
                    <a:gd name="T63" fmla="*/ 0 h 310"/>
                    <a:gd name="T64" fmla="*/ 1 w 246"/>
                    <a:gd name="T65" fmla="*/ 0 h 310"/>
                    <a:gd name="T66" fmla="*/ 1 w 246"/>
                    <a:gd name="T67" fmla="*/ 0 h 310"/>
                    <a:gd name="T68" fmla="*/ 2 w 246"/>
                    <a:gd name="T69" fmla="*/ 0 h 310"/>
                    <a:gd name="T70" fmla="*/ 2 w 246"/>
                    <a:gd name="T71" fmla="*/ 0 h 310"/>
                    <a:gd name="T72" fmla="*/ 2 w 246"/>
                    <a:gd name="T73" fmla="*/ 0 h 310"/>
                    <a:gd name="T74" fmla="*/ 3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856" name="Freeform 1133"/>
                <p:cNvSpPr>
                  <a:spLocks/>
                </p:cNvSpPr>
                <p:nvPr/>
              </p:nvSpPr>
              <p:spPr bwMode="auto">
                <a:xfrm>
                  <a:off x="5115" y="2660"/>
                  <a:ext cx="69" cy="55"/>
                </a:xfrm>
                <a:custGeom>
                  <a:avLst/>
                  <a:gdLst>
                    <a:gd name="T0" fmla="*/ 1 w 198"/>
                    <a:gd name="T1" fmla="*/ 0 h 236"/>
                    <a:gd name="T2" fmla="*/ 1 w 198"/>
                    <a:gd name="T3" fmla="*/ 0 h 236"/>
                    <a:gd name="T4" fmla="*/ 1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1 h 236"/>
                    <a:gd name="T24" fmla="*/ 1 w 198"/>
                    <a:gd name="T25" fmla="*/ 1 h 236"/>
                    <a:gd name="T26" fmla="*/ 1 w 198"/>
                    <a:gd name="T27" fmla="*/ 1 h 236"/>
                    <a:gd name="T28" fmla="*/ 1 w 198"/>
                    <a:gd name="T29" fmla="*/ 1 h 236"/>
                    <a:gd name="T30" fmla="*/ 2 w 198"/>
                    <a:gd name="T31" fmla="*/ 1 h 236"/>
                    <a:gd name="T32" fmla="*/ 2 w 198"/>
                    <a:gd name="T33" fmla="*/ 1 h 236"/>
                    <a:gd name="T34" fmla="*/ 2 w 198"/>
                    <a:gd name="T35" fmla="*/ 1 h 236"/>
                    <a:gd name="T36" fmla="*/ 2 w 198"/>
                    <a:gd name="T37" fmla="*/ 1 h 236"/>
                    <a:gd name="T38" fmla="*/ 2 w 198"/>
                    <a:gd name="T39" fmla="*/ 1 h 236"/>
                    <a:gd name="T40" fmla="*/ 2 w 198"/>
                    <a:gd name="T41" fmla="*/ 1 h 236"/>
                    <a:gd name="T42" fmla="*/ 2 w 198"/>
                    <a:gd name="T43" fmla="*/ 1 h 236"/>
                    <a:gd name="T44" fmla="*/ 2 w 198"/>
                    <a:gd name="T45" fmla="*/ 1 h 236"/>
                    <a:gd name="T46" fmla="*/ 2 w 198"/>
                    <a:gd name="T47" fmla="*/ 1 h 236"/>
                    <a:gd name="T48" fmla="*/ 2 w 198"/>
                    <a:gd name="T49" fmla="*/ 1 h 236"/>
                    <a:gd name="T50" fmla="*/ 2 w 198"/>
                    <a:gd name="T51" fmla="*/ 1 h 236"/>
                    <a:gd name="T52" fmla="*/ 2 w 198"/>
                    <a:gd name="T53" fmla="*/ 1 h 236"/>
                    <a:gd name="T54" fmla="*/ 2 w 198"/>
                    <a:gd name="T55" fmla="*/ 1 h 236"/>
                    <a:gd name="T56" fmla="*/ 2 w 198"/>
                    <a:gd name="T57" fmla="*/ 1 h 236"/>
                    <a:gd name="T58" fmla="*/ 1 w 198"/>
                    <a:gd name="T59" fmla="*/ 1 h 236"/>
                    <a:gd name="T60" fmla="*/ 1 w 198"/>
                    <a:gd name="T61" fmla="*/ 1 h 236"/>
                    <a:gd name="T62" fmla="*/ 1 w 198"/>
                    <a:gd name="T63" fmla="*/ 1 h 236"/>
                    <a:gd name="T64" fmla="*/ 1 w 198"/>
                    <a:gd name="T65" fmla="*/ 1 h 236"/>
                    <a:gd name="T66" fmla="*/ 1 w 198"/>
                    <a:gd name="T67" fmla="*/ 1 h 236"/>
                    <a:gd name="T68" fmla="*/ 1 w 198"/>
                    <a:gd name="T69" fmla="*/ 1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1 w 198"/>
                    <a:gd name="T83" fmla="*/ 0 h 236"/>
                    <a:gd name="T84" fmla="*/ 1 w 198"/>
                    <a:gd name="T85" fmla="*/ 0 h 236"/>
                    <a:gd name="T86" fmla="*/ 1 w 198"/>
                    <a:gd name="T87" fmla="*/ 0 h 236"/>
                    <a:gd name="T88" fmla="*/ 1 w 198"/>
                    <a:gd name="T89" fmla="*/ 0 h 236"/>
                    <a:gd name="T90" fmla="*/ 1 w 198"/>
                    <a:gd name="T91" fmla="*/ 0 h 236"/>
                    <a:gd name="T92" fmla="*/ 2 w 198"/>
                    <a:gd name="T93" fmla="*/ 0 h 236"/>
                    <a:gd name="T94" fmla="*/ 2 w 198"/>
                    <a:gd name="T95" fmla="*/ 0 h 236"/>
                    <a:gd name="T96" fmla="*/ 2 w 198"/>
                    <a:gd name="T97" fmla="*/ 0 h 236"/>
                    <a:gd name="T98" fmla="*/ 2 w 198"/>
                    <a:gd name="T99" fmla="*/ 0 h 236"/>
                    <a:gd name="T100" fmla="*/ 2 w 198"/>
                    <a:gd name="T101" fmla="*/ 0 h 236"/>
                    <a:gd name="T102" fmla="*/ 3 w 198"/>
                    <a:gd name="T103" fmla="*/ 0 h 236"/>
                    <a:gd name="T104" fmla="*/ 3 w 198"/>
                    <a:gd name="T105" fmla="*/ 0 h 236"/>
                    <a:gd name="T106" fmla="*/ 3 w 198"/>
                    <a:gd name="T107" fmla="*/ 0 h 236"/>
                    <a:gd name="T108" fmla="*/ 3 w 198"/>
                    <a:gd name="T109" fmla="*/ 0 h 236"/>
                    <a:gd name="T110" fmla="*/ 2 w 198"/>
                    <a:gd name="T111" fmla="*/ 0 h 236"/>
                    <a:gd name="T112" fmla="*/ 2 w 198"/>
                    <a:gd name="T113" fmla="*/ 0 h 236"/>
                    <a:gd name="T114" fmla="*/ 2 w 198"/>
                    <a:gd name="T115" fmla="*/ 0 h 236"/>
                    <a:gd name="T116" fmla="*/ 2 w 198"/>
                    <a:gd name="T117" fmla="*/ 0 h 236"/>
                    <a:gd name="T118" fmla="*/ 1 w 198"/>
                    <a:gd name="T119" fmla="*/ 0 h 236"/>
                    <a:gd name="T120" fmla="*/ 1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20857" name="Freeform 1134"/>
                <p:cNvSpPr>
                  <a:spLocks/>
                </p:cNvSpPr>
                <p:nvPr/>
              </p:nvSpPr>
              <p:spPr bwMode="auto">
                <a:xfrm>
                  <a:off x="5233" y="2660"/>
                  <a:ext cx="47" cy="42"/>
                </a:xfrm>
                <a:custGeom>
                  <a:avLst/>
                  <a:gdLst>
                    <a:gd name="T0" fmla="*/ 2 w 128"/>
                    <a:gd name="T1" fmla="*/ 0 h 183"/>
                    <a:gd name="T2" fmla="*/ 2 w 128"/>
                    <a:gd name="T3" fmla="*/ 0 h 183"/>
                    <a:gd name="T4" fmla="*/ 2 w 128"/>
                    <a:gd name="T5" fmla="*/ 0 h 183"/>
                    <a:gd name="T6" fmla="*/ 2 w 128"/>
                    <a:gd name="T7" fmla="*/ 0 h 183"/>
                    <a:gd name="T8" fmla="*/ 1 w 128"/>
                    <a:gd name="T9" fmla="*/ 0 h 183"/>
                    <a:gd name="T10" fmla="*/ 1 w 128"/>
                    <a:gd name="T11" fmla="*/ 0 h 183"/>
                    <a:gd name="T12" fmla="*/ 1 w 128"/>
                    <a:gd name="T13" fmla="*/ 0 h 183"/>
                    <a:gd name="T14" fmla="*/ 1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1 w 128"/>
                    <a:gd name="T31" fmla="*/ 0 h 183"/>
                    <a:gd name="T32" fmla="*/ 1 w 128"/>
                    <a:gd name="T33" fmla="*/ 0 h 183"/>
                    <a:gd name="T34" fmla="*/ 1 w 128"/>
                    <a:gd name="T35" fmla="*/ 0 h 183"/>
                    <a:gd name="T36" fmla="*/ 1 w 128"/>
                    <a:gd name="T37" fmla="*/ 0 h 183"/>
                    <a:gd name="T38" fmla="*/ 1 w 128"/>
                    <a:gd name="T39" fmla="*/ 0 h 183"/>
                    <a:gd name="T40" fmla="*/ 2 w 128"/>
                    <a:gd name="T41" fmla="*/ 0 h 183"/>
                    <a:gd name="T42" fmla="*/ 2 w 128"/>
                    <a:gd name="T43" fmla="*/ 0 h 183"/>
                    <a:gd name="T44" fmla="*/ 2 w 128"/>
                    <a:gd name="T45" fmla="*/ 0 h 183"/>
                    <a:gd name="T46" fmla="*/ 2 w 128"/>
                    <a:gd name="T47" fmla="*/ 0 h 183"/>
                    <a:gd name="T48" fmla="*/ 2 w 128"/>
                    <a:gd name="T49" fmla="*/ 0 h 183"/>
                    <a:gd name="T50" fmla="*/ 2 w 128"/>
                    <a:gd name="T51" fmla="*/ 0 h 183"/>
                    <a:gd name="T52" fmla="*/ 2 w 128"/>
                    <a:gd name="T53" fmla="*/ 0 h 183"/>
                    <a:gd name="T54" fmla="*/ 1 w 128"/>
                    <a:gd name="T55" fmla="*/ 0 h 183"/>
                    <a:gd name="T56" fmla="*/ 1 w 128"/>
                    <a:gd name="T57" fmla="*/ 0 h 183"/>
                    <a:gd name="T58" fmla="*/ 1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1 w 128"/>
                    <a:gd name="T71" fmla="*/ 0 h 183"/>
                    <a:gd name="T72" fmla="*/ 1 w 128"/>
                    <a:gd name="T73" fmla="*/ 0 h 183"/>
                    <a:gd name="T74" fmla="*/ 1 w 128"/>
                    <a:gd name="T75" fmla="*/ 0 h 183"/>
                    <a:gd name="T76" fmla="*/ 1 w 128"/>
                    <a:gd name="T77" fmla="*/ 0 h 183"/>
                    <a:gd name="T78" fmla="*/ 2 w 128"/>
                    <a:gd name="T79" fmla="*/ 0 h 183"/>
                    <a:gd name="T80" fmla="*/ 2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20858" name="Freeform 1135"/>
                <p:cNvSpPr>
                  <a:spLocks/>
                </p:cNvSpPr>
                <p:nvPr/>
              </p:nvSpPr>
              <p:spPr bwMode="auto">
                <a:xfrm>
                  <a:off x="5070" y="2650"/>
                  <a:ext cx="112" cy="88"/>
                </a:xfrm>
                <a:custGeom>
                  <a:avLst/>
                  <a:gdLst>
                    <a:gd name="T0" fmla="*/ 1 w 323"/>
                    <a:gd name="T1" fmla="*/ 0 h 379"/>
                    <a:gd name="T2" fmla="*/ 1 w 323"/>
                    <a:gd name="T3" fmla="*/ 0 h 379"/>
                    <a:gd name="T4" fmla="*/ 0 w 323"/>
                    <a:gd name="T5" fmla="*/ 0 h 379"/>
                    <a:gd name="T6" fmla="*/ 0 w 323"/>
                    <a:gd name="T7" fmla="*/ 1 h 379"/>
                    <a:gd name="T8" fmla="*/ 0 w 323"/>
                    <a:gd name="T9" fmla="*/ 1 h 379"/>
                    <a:gd name="T10" fmla="*/ 0 w 323"/>
                    <a:gd name="T11" fmla="*/ 1 h 379"/>
                    <a:gd name="T12" fmla="*/ 0 w 323"/>
                    <a:gd name="T13" fmla="*/ 1 h 379"/>
                    <a:gd name="T14" fmla="*/ 0 w 323"/>
                    <a:gd name="T15" fmla="*/ 1 h 379"/>
                    <a:gd name="T16" fmla="*/ 1 w 323"/>
                    <a:gd name="T17" fmla="*/ 1 h 379"/>
                    <a:gd name="T18" fmla="*/ 1 w 323"/>
                    <a:gd name="T19" fmla="*/ 1 h 379"/>
                    <a:gd name="T20" fmla="*/ 2 w 323"/>
                    <a:gd name="T21" fmla="*/ 1 h 379"/>
                    <a:gd name="T22" fmla="*/ 2 w 323"/>
                    <a:gd name="T23" fmla="*/ 1 h 379"/>
                    <a:gd name="T24" fmla="*/ 3 w 323"/>
                    <a:gd name="T25" fmla="*/ 1 h 379"/>
                    <a:gd name="T26" fmla="*/ 3 w 323"/>
                    <a:gd name="T27" fmla="*/ 1 h 379"/>
                    <a:gd name="T28" fmla="*/ 4 w 323"/>
                    <a:gd name="T29" fmla="*/ 1 h 379"/>
                    <a:gd name="T30" fmla="*/ 4 w 323"/>
                    <a:gd name="T31" fmla="*/ 1 h 379"/>
                    <a:gd name="T32" fmla="*/ 5 w 323"/>
                    <a:gd name="T33" fmla="*/ 1 h 379"/>
                    <a:gd name="T34" fmla="*/ 5 w 323"/>
                    <a:gd name="T35" fmla="*/ 1 h 379"/>
                    <a:gd name="T36" fmla="*/ 5 w 323"/>
                    <a:gd name="T37" fmla="*/ 1 h 379"/>
                    <a:gd name="T38" fmla="*/ 5 w 323"/>
                    <a:gd name="T39" fmla="*/ 1 h 379"/>
                    <a:gd name="T40" fmla="*/ 4 w 323"/>
                    <a:gd name="T41" fmla="*/ 1 h 379"/>
                    <a:gd name="T42" fmla="*/ 4 w 323"/>
                    <a:gd name="T43" fmla="*/ 1 h 379"/>
                    <a:gd name="T44" fmla="*/ 3 w 323"/>
                    <a:gd name="T45" fmla="*/ 1 h 379"/>
                    <a:gd name="T46" fmla="*/ 3 w 323"/>
                    <a:gd name="T47" fmla="*/ 1 h 379"/>
                    <a:gd name="T48" fmla="*/ 2 w 323"/>
                    <a:gd name="T49" fmla="*/ 1 h 379"/>
                    <a:gd name="T50" fmla="*/ 2 w 323"/>
                    <a:gd name="T51" fmla="*/ 1 h 379"/>
                    <a:gd name="T52" fmla="*/ 2 w 323"/>
                    <a:gd name="T53" fmla="*/ 1 h 379"/>
                    <a:gd name="T54" fmla="*/ 1 w 323"/>
                    <a:gd name="T55" fmla="*/ 1 h 379"/>
                    <a:gd name="T56" fmla="*/ 1 w 323"/>
                    <a:gd name="T57" fmla="*/ 1 h 379"/>
                    <a:gd name="T58" fmla="*/ 0 w 323"/>
                    <a:gd name="T59" fmla="*/ 1 h 379"/>
                    <a:gd name="T60" fmla="*/ 0 w 323"/>
                    <a:gd name="T61" fmla="*/ 1 h 379"/>
                    <a:gd name="T62" fmla="*/ 1 w 323"/>
                    <a:gd name="T63" fmla="*/ 1 h 379"/>
                    <a:gd name="T64" fmla="*/ 1 w 323"/>
                    <a:gd name="T65" fmla="*/ 0 h 379"/>
                    <a:gd name="T66" fmla="*/ 1 w 323"/>
                    <a:gd name="T67" fmla="*/ 0 h 379"/>
                    <a:gd name="T68" fmla="*/ 1 w 323"/>
                    <a:gd name="T69" fmla="*/ 0 h 379"/>
                    <a:gd name="T70" fmla="*/ 2 w 323"/>
                    <a:gd name="T71" fmla="*/ 0 h 379"/>
                    <a:gd name="T72" fmla="*/ 2 w 323"/>
                    <a:gd name="T73" fmla="*/ 0 h 379"/>
                    <a:gd name="T74" fmla="*/ 3 w 323"/>
                    <a:gd name="T75" fmla="*/ 0 h 379"/>
                    <a:gd name="T76" fmla="*/ 3 w 323"/>
                    <a:gd name="T77" fmla="*/ 0 h 379"/>
                    <a:gd name="T78" fmla="*/ 4 w 323"/>
                    <a:gd name="T79" fmla="*/ 0 h 379"/>
                    <a:gd name="T80" fmla="*/ 4 w 323"/>
                    <a:gd name="T81" fmla="*/ 0 h 379"/>
                    <a:gd name="T82" fmla="*/ 3 w 323"/>
                    <a:gd name="T83" fmla="*/ 0 h 379"/>
                    <a:gd name="T84" fmla="*/ 3 w 323"/>
                    <a:gd name="T85" fmla="*/ 0 h 379"/>
                    <a:gd name="T86" fmla="*/ 2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20859" name="Freeform 1136"/>
                <p:cNvSpPr>
                  <a:spLocks/>
                </p:cNvSpPr>
                <p:nvPr/>
              </p:nvSpPr>
              <p:spPr bwMode="auto">
                <a:xfrm>
                  <a:off x="5229" y="2647"/>
                  <a:ext cx="99" cy="59"/>
                </a:xfrm>
                <a:custGeom>
                  <a:avLst/>
                  <a:gdLst>
                    <a:gd name="T0" fmla="*/ 4 w 282"/>
                    <a:gd name="T1" fmla="*/ 0 h 253"/>
                    <a:gd name="T2" fmla="*/ 4 w 282"/>
                    <a:gd name="T3" fmla="*/ 0 h 253"/>
                    <a:gd name="T4" fmla="*/ 4 w 282"/>
                    <a:gd name="T5" fmla="*/ 0 h 253"/>
                    <a:gd name="T6" fmla="*/ 4 w 282"/>
                    <a:gd name="T7" fmla="*/ 0 h 253"/>
                    <a:gd name="T8" fmla="*/ 4 w 282"/>
                    <a:gd name="T9" fmla="*/ 0 h 253"/>
                    <a:gd name="T10" fmla="*/ 4 w 282"/>
                    <a:gd name="T11" fmla="*/ 0 h 253"/>
                    <a:gd name="T12" fmla="*/ 4 w 282"/>
                    <a:gd name="T13" fmla="*/ 0 h 253"/>
                    <a:gd name="T14" fmla="*/ 4 w 282"/>
                    <a:gd name="T15" fmla="*/ 0 h 253"/>
                    <a:gd name="T16" fmla="*/ 4 w 282"/>
                    <a:gd name="T17" fmla="*/ 0 h 253"/>
                    <a:gd name="T18" fmla="*/ 4 w 282"/>
                    <a:gd name="T19" fmla="*/ 1 h 253"/>
                    <a:gd name="T20" fmla="*/ 3 w 282"/>
                    <a:gd name="T21" fmla="*/ 1 h 253"/>
                    <a:gd name="T22" fmla="*/ 3 w 282"/>
                    <a:gd name="T23" fmla="*/ 1 h 253"/>
                    <a:gd name="T24" fmla="*/ 3 w 282"/>
                    <a:gd name="T25" fmla="*/ 1 h 253"/>
                    <a:gd name="T26" fmla="*/ 3 w 282"/>
                    <a:gd name="T27" fmla="*/ 1 h 253"/>
                    <a:gd name="T28" fmla="*/ 3 w 282"/>
                    <a:gd name="T29" fmla="*/ 1 h 253"/>
                    <a:gd name="T30" fmla="*/ 3 w 282"/>
                    <a:gd name="T31" fmla="*/ 1 h 253"/>
                    <a:gd name="T32" fmla="*/ 3 w 282"/>
                    <a:gd name="T33" fmla="*/ 1 h 253"/>
                    <a:gd name="T34" fmla="*/ 3 w 282"/>
                    <a:gd name="T35" fmla="*/ 1 h 253"/>
                    <a:gd name="T36" fmla="*/ 3 w 282"/>
                    <a:gd name="T37" fmla="*/ 1 h 253"/>
                    <a:gd name="T38" fmla="*/ 3 w 282"/>
                    <a:gd name="T39" fmla="*/ 1 h 253"/>
                    <a:gd name="T40" fmla="*/ 3 w 282"/>
                    <a:gd name="T41" fmla="*/ 1 h 253"/>
                    <a:gd name="T42" fmla="*/ 4 w 282"/>
                    <a:gd name="T43" fmla="*/ 1 h 253"/>
                    <a:gd name="T44" fmla="*/ 4 w 282"/>
                    <a:gd name="T45" fmla="*/ 1 h 253"/>
                    <a:gd name="T46" fmla="*/ 4 w 282"/>
                    <a:gd name="T47" fmla="*/ 0 h 253"/>
                    <a:gd name="T48" fmla="*/ 4 w 282"/>
                    <a:gd name="T49" fmla="*/ 0 h 253"/>
                    <a:gd name="T50" fmla="*/ 4 w 282"/>
                    <a:gd name="T51" fmla="*/ 0 h 253"/>
                    <a:gd name="T52" fmla="*/ 4 w 282"/>
                    <a:gd name="T53" fmla="*/ 0 h 253"/>
                    <a:gd name="T54" fmla="*/ 4 w 282"/>
                    <a:gd name="T55" fmla="*/ 0 h 253"/>
                    <a:gd name="T56" fmla="*/ 4 w 282"/>
                    <a:gd name="T57" fmla="*/ 0 h 253"/>
                    <a:gd name="T58" fmla="*/ 4 w 282"/>
                    <a:gd name="T59" fmla="*/ 0 h 253"/>
                    <a:gd name="T60" fmla="*/ 3 w 282"/>
                    <a:gd name="T61" fmla="*/ 0 h 253"/>
                    <a:gd name="T62" fmla="*/ 3 w 282"/>
                    <a:gd name="T63" fmla="*/ 0 h 253"/>
                    <a:gd name="T64" fmla="*/ 3 w 282"/>
                    <a:gd name="T65" fmla="*/ 0 h 253"/>
                    <a:gd name="T66" fmla="*/ 2 w 282"/>
                    <a:gd name="T67" fmla="*/ 0 h 253"/>
                    <a:gd name="T68" fmla="*/ 2 w 282"/>
                    <a:gd name="T69" fmla="*/ 0 h 253"/>
                    <a:gd name="T70" fmla="*/ 2 w 282"/>
                    <a:gd name="T71" fmla="*/ 0 h 253"/>
                    <a:gd name="T72" fmla="*/ 1 w 282"/>
                    <a:gd name="T73" fmla="*/ 0 h 253"/>
                    <a:gd name="T74" fmla="*/ 1 w 282"/>
                    <a:gd name="T75" fmla="*/ 0 h 253"/>
                    <a:gd name="T76" fmla="*/ 1 w 282"/>
                    <a:gd name="T77" fmla="*/ 0 h 253"/>
                    <a:gd name="T78" fmla="*/ 1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1 w 282"/>
                    <a:gd name="T95" fmla="*/ 0 h 253"/>
                    <a:gd name="T96" fmla="*/ 1 w 282"/>
                    <a:gd name="T97" fmla="*/ 0 h 253"/>
                    <a:gd name="T98" fmla="*/ 1 w 282"/>
                    <a:gd name="T99" fmla="*/ 0 h 253"/>
                    <a:gd name="T100" fmla="*/ 1 w 282"/>
                    <a:gd name="T101" fmla="*/ 0 h 253"/>
                    <a:gd name="T102" fmla="*/ 1 w 282"/>
                    <a:gd name="T103" fmla="*/ 0 h 253"/>
                    <a:gd name="T104" fmla="*/ 2 w 282"/>
                    <a:gd name="T105" fmla="*/ 0 h 253"/>
                    <a:gd name="T106" fmla="*/ 2 w 282"/>
                    <a:gd name="T107" fmla="*/ 0 h 253"/>
                    <a:gd name="T108" fmla="*/ 2 w 282"/>
                    <a:gd name="T109" fmla="*/ 0 h 253"/>
                    <a:gd name="T110" fmla="*/ 2 w 282"/>
                    <a:gd name="T111" fmla="*/ 0 h 253"/>
                    <a:gd name="T112" fmla="*/ 3 w 282"/>
                    <a:gd name="T113" fmla="*/ 0 h 253"/>
                    <a:gd name="T114" fmla="*/ 3 w 282"/>
                    <a:gd name="T115" fmla="*/ 0 h 253"/>
                    <a:gd name="T116" fmla="*/ 3 w 282"/>
                    <a:gd name="T117" fmla="*/ 0 h 253"/>
                    <a:gd name="T118" fmla="*/ 3 w 282"/>
                    <a:gd name="T119" fmla="*/ 0 h 253"/>
                    <a:gd name="T120" fmla="*/ 4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20860" name="Freeform 1137"/>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1 w 115"/>
                    <a:gd name="T11" fmla="*/ 1 h 236"/>
                    <a:gd name="T12" fmla="*/ 1 w 115"/>
                    <a:gd name="T13" fmla="*/ 1 h 236"/>
                    <a:gd name="T14" fmla="*/ 1 w 115"/>
                    <a:gd name="T15" fmla="*/ 1 h 236"/>
                    <a:gd name="T16" fmla="*/ 1 w 115"/>
                    <a:gd name="T17" fmla="*/ 1 h 236"/>
                    <a:gd name="T18" fmla="*/ 1 w 115"/>
                    <a:gd name="T19" fmla="*/ 1 h 236"/>
                    <a:gd name="T20" fmla="*/ 2 w 115"/>
                    <a:gd name="T21" fmla="*/ 1 h 236"/>
                    <a:gd name="T22" fmla="*/ 2 w 115"/>
                    <a:gd name="T23" fmla="*/ 1 h 236"/>
                    <a:gd name="T24" fmla="*/ 2 w 115"/>
                    <a:gd name="T25" fmla="*/ 1 h 236"/>
                    <a:gd name="T26" fmla="*/ 2 w 115"/>
                    <a:gd name="T27" fmla="*/ 1 h 236"/>
                    <a:gd name="T28" fmla="*/ 2 w 115"/>
                    <a:gd name="T29" fmla="*/ 1 h 236"/>
                    <a:gd name="T30" fmla="*/ 2 w 115"/>
                    <a:gd name="T31" fmla="*/ 1 h 236"/>
                    <a:gd name="T32" fmla="*/ 1 w 115"/>
                    <a:gd name="T33" fmla="*/ 1 h 236"/>
                    <a:gd name="T34" fmla="*/ 1 w 115"/>
                    <a:gd name="T35" fmla="*/ 1 h 236"/>
                    <a:gd name="T36" fmla="*/ 1 w 115"/>
                    <a:gd name="T37" fmla="*/ 0 h 236"/>
                    <a:gd name="T38" fmla="*/ 1 w 115"/>
                    <a:gd name="T39" fmla="*/ 0 h 236"/>
                    <a:gd name="T40" fmla="*/ 1 w 115"/>
                    <a:gd name="T41" fmla="*/ 0 h 236"/>
                    <a:gd name="T42" fmla="*/ 0 w 115"/>
                    <a:gd name="T43" fmla="*/ 0 h 236"/>
                    <a:gd name="T44" fmla="*/ 0 w 115"/>
                    <a:gd name="T45" fmla="*/ 0 h 236"/>
                    <a:gd name="T46" fmla="*/ 0 w 115"/>
                    <a:gd name="T47" fmla="*/ 0 h 236"/>
                    <a:gd name="T48" fmla="*/ 0 w 115"/>
                    <a:gd name="T49" fmla="*/ 0 h 236"/>
                    <a:gd name="T50" fmla="*/ 1 w 115"/>
                    <a:gd name="T51" fmla="*/ 0 h 236"/>
                    <a:gd name="T52" fmla="*/ 1 w 115"/>
                    <a:gd name="T53" fmla="*/ 0 h 236"/>
                    <a:gd name="T54" fmla="*/ 1 w 115"/>
                    <a:gd name="T55" fmla="*/ 0 h 236"/>
                    <a:gd name="T56" fmla="*/ 1 w 115"/>
                    <a:gd name="T57" fmla="*/ 0 h 236"/>
                    <a:gd name="T58" fmla="*/ 1 w 115"/>
                    <a:gd name="T59" fmla="*/ 0 h 236"/>
                    <a:gd name="T60" fmla="*/ 2 w 115"/>
                    <a:gd name="T61" fmla="*/ 0 h 236"/>
                    <a:gd name="T62" fmla="*/ 2 w 115"/>
                    <a:gd name="T63" fmla="*/ 0 h 236"/>
                    <a:gd name="T64" fmla="*/ 2 w 115"/>
                    <a:gd name="T65" fmla="*/ 0 h 236"/>
                    <a:gd name="T66" fmla="*/ 1 w 115"/>
                    <a:gd name="T67" fmla="*/ 0 h 236"/>
                    <a:gd name="T68" fmla="*/ 1 w 115"/>
                    <a:gd name="T69" fmla="*/ 0 h 236"/>
                    <a:gd name="T70" fmla="*/ 1 w 115"/>
                    <a:gd name="T71" fmla="*/ 0 h 236"/>
                    <a:gd name="T72" fmla="*/ 1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20861" name="Freeform 1138"/>
                <p:cNvSpPr>
                  <a:spLocks/>
                </p:cNvSpPr>
                <p:nvPr/>
              </p:nvSpPr>
              <p:spPr bwMode="auto">
                <a:xfrm>
                  <a:off x="5311" y="2643"/>
                  <a:ext cx="87" cy="73"/>
                </a:xfrm>
                <a:custGeom>
                  <a:avLst/>
                  <a:gdLst>
                    <a:gd name="T0" fmla="*/ 3 w 245"/>
                    <a:gd name="T1" fmla="*/ 0 h 310"/>
                    <a:gd name="T2" fmla="*/ 4 w 245"/>
                    <a:gd name="T3" fmla="*/ 0 h 310"/>
                    <a:gd name="T4" fmla="*/ 4 w 245"/>
                    <a:gd name="T5" fmla="*/ 0 h 310"/>
                    <a:gd name="T6" fmla="*/ 4 w 245"/>
                    <a:gd name="T7" fmla="*/ 0 h 310"/>
                    <a:gd name="T8" fmla="*/ 3 w 245"/>
                    <a:gd name="T9" fmla="*/ 1 h 310"/>
                    <a:gd name="T10" fmla="*/ 3 w 245"/>
                    <a:gd name="T11" fmla="*/ 1 h 310"/>
                    <a:gd name="T12" fmla="*/ 2 w 245"/>
                    <a:gd name="T13" fmla="*/ 1 h 310"/>
                    <a:gd name="T14" fmla="*/ 2 w 245"/>
                    <a:gd name="T15" fmla="*/ 1 h 310"/>
                    <a:gd name="T16" fmla="*/ 2 w 245"/>
                    <a:gd name="T17" fmla="*/ 1 h 310"/>
                    <a:gd name="T18" fmla="*/ 2 w 245"/>
                    <a:gd name="T19" fmla="*/ 1 h 310"/>
                    <a:gd name="T20" fmla="*/ 2 w 245"/>
                    <a:gd name="T21" fmla="*/ 1 h 310"/>
                    <a:gd name="T22" fmla="*/ 2 w 245"/>
                    <a:gd name="T23" fmla="*/ 1 h 310"/>
                    <a:gd name="T24" fmla="*/ 2 w 245"/>
                    <a:gd name="T25" fmla="*/ 1 h 310"/>
                    <a:gd name="T26" fmla="*/ 2 w 245"/>
                    <a:gd name="T27" fmla="*/ 1 h 310"/>
                    <a:gd name="T28" fmla="*/ 2 w 245"/>
                    <a:gd name="T29" fmla="*/ 1 h 310"/>
                    <a:gd name="T30" fmla="*/ 3 w 245"/>
                    <a:gd name="T31" fmla="*/ 1 h 310"/>
                    <a:gd name="T32" fmla="*/ 3 w 245"/>
                    <a:gd name="T33" fmla="*/ 1 h 310"/>
                    <a:gd name="T34" fmla="*/ 4 w 245"/>
                    <a:gd name="T35" fmla="*/ 1 h 310"/>
                    <a:gd name="T36" fmla="*/ 4 w 245"/>
                    <a:gd name="T37" fmla="*/ 0 h 310"/>
                    <a:gd name="T38" fmla="*/ 4 w 245"/>
                    <a:gd name="T39" fmla="*/ 0 h 310"/>
                    <a:gd name="T40" fmla="*/ 4 w 245"/>
                    <a:gd name="T41" fmla="*/ 0 h 310"/>
                    <a:gd name="T42" fmla="*/ 3 w 245"/>
                    <a:gd name="T43" fmla="*/ 0 h 310"/>
                    <a:gd name="T44" fmla="*/ 3 w 245"/>
                    <a:gd name="T45" fmla="*/ 0 h 310"/>
                    <a:gd name="T46" fmla="*/ 2 w 245"/>
                    <a:gd name="T47" fmla="*/ 0 h 310"/>
                    <a:gd name="T48" fmla="*/ 2 w 245"/>
                    <a:gd name="T49" fmla="*/ 0 h 310"/>
                    <a:gd name="T50" fmla="*/ 1 w 245"/>
                    <a:gd name="T51" fmla="*/ 0 h 310"/>
                    <a:gd name="T52" fmla="*/ 1 w 245"/>
                    <a:gd name="T53" fmla="*/ 0 h 310"/>
                    <a:gd name="T54" fmla="*/ 1 w 245"/>
                    <a:gd name="T55" fmla="*/ 0 h 310"/>
                    <a:gd name="T56" fmla="*/ 0 w 245"/>
                    <a:gd name="T57" fmla="*/ 0 h 310"/>
                    <a:gd name="T58" fmla="*/ 0 w 245"/>
                    <a:gd name="T59" fmla="*/ 0 h 310"/>
                    <a:gd name="T60" fmla="*/ 0 w 245"/>
                    <a:gd name="T61" fmla="*/ 0 h 310"/>
                    <a:gd name="T62" fmla="*/ 1 w 245"/>
                    <a:gd name="T63" fmla="*/ 0 h 310"/>
                    <a:gd name="T64" fmla="*/ 1 w 245"/>
                    <a:gd name="T65" fmla="*/ 0 h 310"/>
                    <a:gd name="T66" fmla="*/ 1 w 245"/>
                    <a:gd name="T67" fmla="*/ 0 h 310"/>
                    <a:gd name="T68" fmla="*/ 2 w 245"/>
                    <a:gd name="T69" fmla="*/ 0 h 310"/>
                    <a:gd name="T70" fmla="*/ 2 w 245"/>
                    <a:gd name="T71" fmla="*/ 0 h 310"/>
                    <a:gd name="T72" fmla="*/ 2 w 245"/>
                    <a:gd name="T73" fmla="*/ 0 h 310"/>
                    <a:gd name="T74" fmla="*/ 3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20849" name="Picture 1139" descr="access_point_stylized_gray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31" name="Line 1140"/>
            <p:cNvSpPr>
              <a:spLocks noChangeShapeType="1"/>
            </p:cNvSpPr>
            <p:nvPr/>
          </p:nvSpPr>
          <p:spPr bwMode="auto">
            <a:xfrm rot="5400000" flipV="1">
              <a:off x="5034" y="3427"/>
              <a:ext cx="2" cy="54"/>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667" name="Group 1141"/>
            <p:cNvGrpSpPr>
              <a:grpSpLocks/>
            </p:cNvGrpSpPr>
            <p:nvPr/>
          </p:nvGrpSpPr>
          <p:grpSpPr bwMode="auto">
            <a:xfrm flipH="1">
              <a:off x="3638" y="2856"/>
              <a:ext cx="261" cy="235"/>
              <a:chOff x="2839" y="3501"/>
              <a:chExt cx="755" cy="803"/>
            </a:xfrm>
          </p:grpSpPr>
          <p:pic>
            <p:nvPicPr>
              <p:cNvPr id="20846" name="Picture 1142" descr="desktop_computer_stylized_mediu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47" name="Freeform 1143"/>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20668" name="Group 1144"/>
            <p:cNvGrpSpPr>
              <a:grpSpLocks/>
            </p:cNvGrpSpPr>
            <p:nvPr/>
          </p:nvGrpSpPr>
          <p:grpSpPr bwMode="auto">
            <a:xfrm flipH="1">
              <a:off x="3438" y="3121"/>
              <a:ext cx="304" cy="256"/>
              <a:chOff x="2839" y="3501"/>
              <a:chExt cx="755" cy="803"/>
            </a:xfrm>
          </p:grpSpPr>
          <p:pic>
            <p:nvPicPr>
              <p:cNvPr id="20844" name="Picture 1145"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45" name="Freeform 1146"/>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20669" name="Group 1147"/>
            <p:cNvGrpSpPr>
              <a:grpSpLocks/>
            </p:cNvGrpSpPr>
            <p:nvPr/>
          </p:nvGrpSpPr>
          <p:grpSpPr bwMode="auto">
            <a:xfrm flipH="1">
              <a:off x="3739" y="3311"/>
              <a:ext cx="269" cy="220"/>
              <a:chOff x="2839" y="3501"/>
              <a:chExt cx="755" cy="803"/>
            </a:xfrm>
          </p:grpSpPr>
          <p:pic>
            <p:nvPicPr>
              <p:cNvPr id="20842" name="Picture 1148" descr="desktop_computer_stylized_medi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43" name="Freeform 1149"/>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20670" name="Group 1150"/>
            <p:cNvGrpSpPr>
              <a:grpSpLocks/>
            </p:cNvGrpSpPr>
            <p:nvPr/>
          </p:nvGrpSpPr>
          <p:grpSpPr bwMode="auto">
            <a:xfrm>
              <a:off x="4126" y="3300"/>
              <a:ext cx="269" cy="221"/>
              <a:chOff x="2839" y="3501"/>
              <a:chExt cx="755" cy="803"/>
            </a:xfrm>
          </p:grpSpPr>
          <p:pic>
            <p:nvPicPr>
              <p:cNvPr id="20840" name="Picture 1151" descr="desktop_computer_stylized_medi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41" name="Freeform 1152"/>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pic>
          <p:nvPicPr>
            <p:cNvPr id="20671" name="Picture 1153" descr="car_icon_smal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5" y="1084"/>
              <a:ext cx="53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72" name="Group 1154"/>
            <p:cNvGrpSpPr>
              <a:grpSpLocks/>
            </p:cNvGrpSpPr>
            <p:nvPr/>
          </p:nvGrpSpPr>
          <p:grpSpPr bwMode="auto">
            <a:xfrm>
              <a:off x="3536" y="974"/>
              <a:ext cx="262" cy="243"/>
              <a:chOff x="2751" y="1851"/>
              <a:chExt cx="462" cy="478"/>
            </a:xfrm>
          </p:grpSpPr>
          <p:pic>
            <p:nvPicPr>
              <p:cNvPr id="20838" name="Picture 1155" descr="iphone_stylized_small"/>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9" name="Picture 1156" descr="antenna_radiation_stylize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673" name="Group 1157"/>
            <p:cNvGrpSpPr>
              <a:grpSpLocks/>
            </p:cNvGrpSpPr>
            <p:nvPr/>
          </p:nvGrpSpPr>
          <p:grpSpPr bwMode="auto">
            <a:xfrm>
              <a:off x="5191" y="3151"/>
              <a:ext cx="143" cy="303"/>
              <a:chOff x="4140" y="429"/>
              <a:chExt cx="1425" cy="2396"/>
            </a:xfrm>
          </p:grpSpPr>
          <p:sp>
            <p:nvSpPr>
              <p:cNvPr id="20806" name="Freeform 1158"/>
              <p:cNvSpPr>
                <a:spLocks/>
              </p:cNvSpPr>
              <p:nvPr/>
            </p:nvSpPr>
            <p:spPr bwMode="auto">
              <a:xfrm>
                <a:off x="5268" y="433"/>
                <a:ext cx="283" cy="2286"/>
              </a:xfrm>
              <a:custGeom>
                <a:avLst/>
                <a:gdLst>
                  <a:gd name="T0" fmla="*/ 26 w 354"/>
                  <a:gd name="T1" fmla="*/ 0 h 2742"/>
                  <a:gd name="T2" fmla="*/ 145 w 354"/>
                  <a:gd name="T3" fmla="*/ 164 h 2742"/>
                  <a:gd name="T4" fmla="*/ 142 w 354"/>
                  <a:gd name="T5" fmla="*/ 1268 h 2742"/>
                  <a:gd name="T6" fmla="*/ 0 w 354"/>
                  <a:gd name="T7" fmla="*/ 1325 h 2742"/>
                  <a:gd name="T8" fmla="*/ 26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72" name="Rectangle 1159"/>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20808" name="Freeform 1160"/>
              <p:cNvSpPr>
                <a:spLocks/>
              </p:cNvSpPr>
              <p:nvPr/>
            </p:nvSpPr>
            <p:spPr bwMode="auto">
              <a:xfrm>
                <a:off x="5321" y="570"/>
                <a:ext cx="169" cy="2115"/>
              </a:xfrm>
              <a:custGeom>
                <a:avLst/>
                <a:gdLst>
                  <a:gd name="T0" fmla="*/ 3 w 211"/>
                  <a:gd name="T1" fmla="*/ 0 h 2537"/>
                  <a:gd name="T2" fmla="*/ 87 w 211"/>
                  <a:gd name="T3" fmla="*/ 106 h 2537"/>
                  <a:gd name="T4" fmla="*/ 3 w 211"/>
                  <a:gd name="T5" fmla="*/ 1208 h 2537"/>
                  <a:gd name="T6" fmla="*/ 3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09" name="Freeform 1161"/>
              <p:cNvSpPr>
                <a:spLocks/>
              </p:cNvSpPr>
              <p:nvPr/>
            </p:nvSpPr>
            <p:spPr bwMode="auto">
              <a:xfrm>
                <a:off x="5284" y="1640"/>
                <a:ext cx="263" cy="189"/>
              </a:xfrm>
              <a:custGeom>
                <a:avLst/>
                <a:gdLst>
                  <a:gd name="T0" fmla="*/ 2 w 328"/>
                  <a:gd name="T1" fmla="*/ 0 h 226"/>
                  <a:gd name="T2" fmla="*/ 136 w 328"/>
                  <a:gd name="T3" fmla="*/ 62 h 226"/>
                  <a:gd name="T4" fmla="*/ 135 w 328"/>
                  <a:gd name="T5" fmla="*/ 110 h 226"/>
                  <a:gd name="T6" fmla="*/ 0 w 328"/>
                  <a:gd name="T7" fmla="*/ 4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75" name="Rectangle 1162"/>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811" name="Group 1163"/>
              <p:cNvGrpSpPr>
                <a:grpSpLocks/>
              </p:cNvGrpSpPr>
              <p:nvPr/>
            </p:nvGrpSpPr>
            <p:grpSpPr bwMode="auto">
              <a:xfrm>
                <a:off x="4749" y="668"/>
                <a:ext cx="581" cy="145"/>
                <a:chOff x="614" y="2568"/>
                <a:chExt cx="725" cy="139"/>
              </a:xfrm>
            </p:grpSpPr>
            <p:sp>
              <p:nvSpPr>
                <p:cNvPr id="6501" name="AutoShape 1164"/>
                <p:cNvSpPr>
                  <a:spLocks noChangeArrowheads="1"/>
                </p:cNvSpPr>
                <p:nvPr/>
              </p:nvSpPr>
              <p:spPr bwMode="auto">
                <a:xfrm>
                  <a:off x="613" y="2566"/>
                  <a:ext cx="721"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502" name="AutoShape 1165"/>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477" name="Rectangle 1166"/>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813" name="Group 1167"/>
              <p:cNvGrpSpPr>
                <a:grpSpLocks/>
              </p:cNvGrpSpPr>
              <p:nvPr/>
            </p:nvGrpSpPr>
            <p:grpSpPr bwMode="auto">
              <a:xfrm>
                <a:off x="4747" y="994"/>
                <a:ext cx="581" cy="134"/>
                <a:chOff x="614" y="2568"/>
                <a:chExt cx="725" cy="139"/>
              </a:xfrm>
            </p:grpSpPr>
            <p:sp>
              <p:nvSpPr>
                <p:cNvPr id="6499" name="AutoShape 1168"/>
                <p:cNvSpPr>
                  <a:spLocks noChangeArrowheads="1"/>
                </p:cNvSpPr>
                <p:nvPr/>
              </p:nvSpPr>
              <p:spPr bwMode="auto">
                <a:xfrm>
                  <a:off x="615" y="2564"/>
                  <a:ext cx="721"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500" name="AutoShape 1169"/>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479" name="Rectangle 1170"/>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80" name="Rectangle 1171"/>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816" name="Group 1172"/>
              <p:cNvGrpSpPr>
                <a:grpSpLocks/>
              </p:cNvGrpSpPr>
              <p:nvPr/>
            </p:nvGrpSpPr>
            <p:grpSpPr bwMode="auto">
              <a:xfrm>
                <a:off x="4735" y="1627"/>
                <a:ext cx="582" cy="151"/>
                <a:chOff x="614" y="2568"/>
                <a:chExt cx="725" cy="139"/>
              </a:xfrm>
            </p:grpSpPr>
            <p:sp>
              <p:nvSpPr>
                <p:cNvPr id="6497" name="AutoShape 1173"/>
                <p:cNvSpPr>
                  <a:spLocks noChangeArrowheads="1"/>
                </p:cNvSpPr>
                <p:nvPr/>
              </p:nvSpPr>
              <p:spPr bwMode="auto">
                <a:xfrm>
                  <a:off x="618" y="2579"/>
                  <a:ext cx="720" cy="131"/>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98" name="AutoShape 1174"/>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20817" name="Freeform 1175"/>
              <p:cNvSpPr>
                <a:spLocks/>
              </p:cNvSpPr>
              <p:nvPr/>
            </p:nvSpPr>
            <p:spPr bwMode="auto">
              <a:xfrm>
                <a:off x="5288" y="1354"/>
                <a:ext cx="263" cy="188"/>
              </a:xfrm>
              <a:custGeom>
                <a:avLst/>
                <a:gdLst>
                  <a:gd name="T0" fmla="*/ 2 w 328"/>
                  <a:gd name="T1" fmla="*/ 0 h 226"/>
                  <a:gd name="T2" fmla="*/ 136 w 328"/>
                  <a:gd name="T3" fmla="*/ 61 h 226"/>
                  <a:gd name="T4" fmla="*/ 135 w 328"/>
                  <a:gd name="T5" fmla="*/ 108 h 226"/>
                  <a:gd name="T6" fmla="*/ 0 w 328"/>
                  <a:gd name="T7" fmla="*/ 47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818" name="Group 1176"/>
              <p:cNvGrpSpPr>
                <a:grpSpLocks/>
              </p:cNvGrpSpPr>
              <p:nvPr/>
            </p:nvGrpSpPr>
            <p:grpSpPr bwMode="auto">
              <a:xfrm>
                <a:off x="4739" y="1327"/>
                <a:ext cx="582" cy="139"/>
                <a:chOff x="614" y="2568"/>
                <a:chExt cx="725" cy="139"/>
              </a:xfrm>
            </p:grpSpPr>
            <p:sp>
              <p:nvSpPr>
                <p:cNvPr id="6495" name="AutoShape 1177"/>
                <p:cNvSpPr>
                  <a:spLocks noChangeArrowheads="1"/>
                </p:cNvSpPr>
                <p:nvPr/>
              </p:nvSpPr>
              <p:spPr bwMode="auto">
                <a:xfrm>
                  <a:off x="613" y="2571"/>
                  <a:ext cx="73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96" name="AutoShape 1178"/>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484" name="Rectangle 1179"/>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20820" name="Freeform 1180"/>
              <p:cNvSpPr>
                <a:spLocks/>
              </p:cNvSpPr>
              <p:nvPr/>
            </p:nvSpPr>
            <p:spPr bwMode="auto">
              <a:xfrm>
                <a:off x="5312" y="1007"/>
                <a:ext cx="237" cy="213"/>
              </a:xfrm>
              <a:custGeom>
                <a:avLst/>
                <a:gdLst>
                  <a:gd name="T0" fmla="*/ 2 w 296"/>
                  <a:gd name="T1" fmla="*/ 0 h 256"/>
                  <a:gd name="T2" fmla="*/ 120 w 296"/>
                  <a:gd name="T3" fmla="*/ 69 h 256"/>
                  <a:gd name="T4" fmla="*/ 122 w 296"/>
                  <a:gd name="T5" fmla="*/ 122 h 256"/>
                  <a:gd name="T6" fmla="*/ 0 w 296"/>
                  <a:gd name="T7" fmla="*/ 47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21" name="Freeform 1181"/>
              <p:cNvSpPr>
                <a:spLocks/>
              </p:cNvSpPr>
              <p:nvPr/>
            </p:nvSpPr>
            <p:spPr bwMode="auto">
              <a:xfrm>
                <a:off x="5315" y="680"/>
                <a:ext cx="244" cy="240"/>
              </a:xfrm>
              <a:custGeom>
                <a:avLst/>
                <a:gdLst>
                  <a:gd name="T0" fmla="*/ 0 w 304"/>
                  <a:gd name="T1" fmla="*/ 0 h 288"/>
                  <a:gd name="T2" fmla="*/ 126 w 304"/>
                  <a:gd name="T3" fmla="*/ 79 h 288"/>
                  <a:gd name="T4" fmla="*/ 118 w 304"/>
                  <a:gd name="T5" fmla="*/ 139 h 288"/>
                  <a:gd name="T6" fmla="*/ 3 w 304"/>
                  <a:gd name="T7" fmla="*/ 6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87" name="Oval 1182"/>
              <p:cNvSpPr>
                <a:spLocks noChangeArrowheads="1"/>
              </p:cNvSpPr>
              <p:nvPr/>
            </p:nvSpPr>
            <p:spPr bwMode="auto">
              <a:xfrm>
                <a:off x="5515" y="2611"/>
                <a:ext cx="50" cy="95"/>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20823" name="Freeform 1183"/>
              <p:cNvSpPr>
                <a:spLocks/>
              </p:cNvSpPr>
              <p:nvPr/>
            </p:nvSpPr>
            <p:spPr bwMode="auto">
              <a:xfrm>
                <a:off x="5302" y="2614"/>
                <a:ext cx="245" cy="200"/>
              </a:xfrm>
              <a:custGeom>
                <a:avLst/>
                <a:gdLst>
                  <a:gd name="T0" fmla="*/ 0 w 306"/>
                  <a:gd name="T1" fmla="*/ 51 h 240"/>
                  <a:gd name="T2" fmla="*/ 2 w 306"/>
                  <a:gd name="T3" fmla="*/ 116 h 240"/>
                  <a:gd name="T4" fmla="*/ 126 w 306"/>
                  <a:gd name="T5" fmla="*/ 53 h 240"/>
                  <a:gd name="T6" fmla="*/ 123 w 306"/>
                  <a:gd name="T7" fmla="*/ 0 h 240"/>
                  <a:gd name="T8" fmla="*/ 0 w 306"/>
                  <a:gd name="T9" fmla="*/ 51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89" name="AutoShape 1184"/>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90" name="AutoShape 1185"/>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91" name="Oval 1186"/>
              <p:cNvSpPr>
                <a:spLocks noChangeArrowheads="1"/>
              </p:cNvSpPr>
              <p:nvPr/>
            </p:nvSpPr>
            <p:spPr bwMode="auto">
              <a:xfrm>
                <a:off x="4309"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92" name="Oval 1187"/>
              <p:cNvSpPr>
                <a:spLocks noChangeArrowheads="1"/>
              </p:cNvSpPr>
              <p:nvPr/>
            </p:nvSpPr>
            <p:spPr bwMode="auto">
              <a:xfrm>
                <a:off x="4489" y="2382"/>
                <a:ext cx="159" cy="14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800">
                  <a:solidFill>
                    <a:srgbClr val="FF0000"/>
                  </a:solidFill>
                  <a:latin typeface="Arial" charset="0"/>
                  <a:ea typeface="ＭＳ Ｐゴシック" charset="0"/>
                  <a:cs typeface="Arial" charset="0"/>
                </a:endParaRPr>
              </a:p>
            </p:txBody>
          </p:sp>
          <p:sp>
            <p:nvSpPr>
              <p:cNvPr id="6493" name="Oval 1188"/>
              <p:cNvSpPr>
                <a:spLocks noChangeArrowheads="1"/>
              </p:cNvSpPr>
              <p:nvPr/>
            </p:nvSpPr>
            <p:spPr bwMode="auto">
              <a:xfrm>
                <a:off x="4658"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94" name="Rectangle 1189"/>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674" name="Group 1190"/>
            <p:cNvGrpSpPr>
              <a:grpSpLocks/>
            </p:cNvGrpSpPr>
            <p:nvPr/>
          </p:nvGrpSpPr>
          <p:grpSpPr bwMode="auto">
            <a:xfrm>
              <a:off x="4992" y="3341"/>
              <a:ext cx="143" cy="303"/>
              <a:chOff x="4140" y="429"/>
              <a:chExt cx="1425" cy="2396"/>
            </a:xfrm>
          </p:grpSpPr>
          <p:sp>
            <p:nvSpPr>
              <p:cNvPr id="20774" name="Freeform 1191"/>
              <p:cNvSpPr>
                <a:spLocks/>
              </p:cNvSpPr>
              <p:nvPr/>
            </p:nvSpPr>
            <p:spPr bwMode="auto">
              <a:xfrm>
                <a:off x="5268" y="433"/>
                <a:ext cx="283" cy="2286"/>
              </a:xfrm>
              <a:custGeom>
                <a:avLst/>
                <a:gdLst>
                  <a:gd name="T0" fmla="*/ 26 w 354"/>
                  <a:gd name="T1" fmla="*/ 0 h 2742"/>
                  <a:gd name="T2" fmla="*/ 145 w 354"/>
                  <a:gd name="T3" fmla="*/ 164 h 2742"/>
                  <a:gd name="T4" fmla="*/ 142 w 354"/>
                  <a:gd name="T5" fmla="*/ 1268 h 2742"/>
                  <a:gd name="T6" fmla="*/ 0 w 354"/>
                  <a:gd name="T7" fmla="*/ 1325 h 2742"/>
                  <a:gd name="T8" fmla="*/ 26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40" name="Rectangle 1192"/>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20776" name="Freeform 1193"/>
              <p:cNvSpPr>
                <a:spLocks/>
              </p:cNvSpPr>
              <p:nvPr/>
            </p:nvSpPr>
            <p:spPr bwMode="auto">
              <a:xfrm>
                <a:off x="5321" y="570"/>
                <a:ext cx="169" cy="2115"/>
              </a:xfrm>
              <a:custGeom>
                <a:avLst/>
                <a:gdLst>
                  <a:gd name="T0" fmla="*/ 3 w 211"/>
                  <a:gd name="T1" fmla="*/ 0 h 2537"/>
                  <a:gd name="T2" fmla="*/ 87 w 211"/>
                  <a:gd name="T3" fmla="*/ 106 h 2537"/>
                  <a:gd name="T4" fmla="*/ 3 w 211"/>
                  <a:gd name="T5" fmla="*/ 1208 h 2537"/>
                  <a:gd name="T6" fmla="*/ 3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77" name="Freeform 1194"/>
              <p:cNvSpPr>
                <a:spLocks/>
              </p:cNvSpPr>
              <p:nvPr/>
            </p:nvSpPr>
            <p:spPr bwMode="auto">
              <a:xfrm>
                <a:off x="5284" y="1640"/>
                <a:ext cx="263" cy="189"/>
              </a:xfrm>
              <a:custGeom>
                <a:avLst/>
                <a:gdLst>
                  <a:gd name="T0" fmla="*/ 2 w 328"/>
                  <a:gd name="T1" fmla="*/ 0 h 226"/>
                  <a:gd name="T2" fmla="*/ 136 w 328"/>
                  <a:gd name="T3" fmla="*/ 62 h 226"/>
                  <a:gd name="T4" fmla="*/ 135 w 328"/>
                  <a:gd name="T5" fmla="*/ 110 h 226"/>
                  <a:gd name="T6" fmla="*/ 0 w 328"/>
                  <a:gd name="T7" fmla="*/ 4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43" name="Rectangle 1195"/>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779" name="Group 1196"/>
              <p:cNvGrpSpPr>
                <a:grpSpLocks/>
              </p:cNvGrpSpPr>
              <p:nvPr/>
            </p:nvGrpSpPr>
            <p:grpSpPr bwMode="auto">
              <a:xfrm>
                <a:off x="4749" y="668"/>
                <a:ext cx="581" cy="145"/>
                <a:chOff x="614" y="2568"/>
                <a:chExt cx="725" cy="139"/>
              </a:xfrm>
            </p:grpSpPr>
            <p:sp>
              <p:nvSpPr>
                <p:cNvPr id="6469" name="AutoShape 1197"/>
                <p:cNvSpPr>
                  <a:spLocks noChangeArrowheads="1"/>
                </p:cNvSpPr>
                <p:nvPr/>
              </p:nvSpPr>
              <p:spPr bwMode="auto">
                <a:xfrm>
                  <a:off x="613" y="2566"/>
                  <a:ext cx="721"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70" name="AutoShape 1198"/>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445" name="Rectangle 1199"/>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781" name="Group 1200"/>
              <p:cNvGrpSpPr>
                <a:grpSpLocks/>
              </p:cNvGrpSpPr>
              <p:nvPr/>
            </p:nvGrpSpPr>
            <p:grpSpPr bwMode="auto">
              <a:xfrm>
                <a:off x="4747" y="994"/>
                <a:ext cx="581" cy="134"/>
                <a:chOff x="614" y="2568"/>
                <a:chExt cx="725" cy="139"/>
              </a:xfrm>
            </p:grpSpPr>
            <p:sp>
              <p:nvSpPr>
                <p:cNvPr id="6467" name="AutoShape 1201"/>
                <p:cNvSpPr>
                  <a:spLocks noChangeArrowheads="1"/>
                </p:cNvSpPr>
                <p:nvPr/>
              </p:nvSpPr>
              <p:spPr bwMode="auto">
                <a:xfrm>
                  <a:off x="615" y="2564"/>
                  <a:ext cx="721"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68" name="AutoShape 1202"/>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447" name="Rectangle 1203"/>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48" name="Rectangle 1204"/>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20784" name="Group 1205"/>
              <p:cNvGrpSpPr>
                <a:grpSpLocks/>
              </p:cNvGrpSpPr>
              <p:nvPr/>
            </p:nvGrpSpPr>
            <p:grpSpPr bwMode="auto">
              <a:xfrm>
                <a:off x="4735" y="1627"/>
                <a:ext cx="582" cy="151"/>
                <a:chOff x="614" y="2568"/>
                <a:chExt cx="725" cy="139"/>
              </a:xfrm>
            </p:grpSpPr>
            <p:sp>
              <p:nvSpPr>
                <p:cNvPr id="6465" name="AutoShape 1206"/>
                <p:cNvSpPr>
                  <a:spLocks noChangeArrowheads="1"/>
                </p:cNvSpPr>
                <p:nvPr/>
              </p:nvSpPr>
              <p:spPr bwMode="auto">
                <a:xfrm>
                  <a:off x="618" y="2579"/>
                  <a:ext cx="720" cy="131"/>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66" name="AutoShape 1207"/>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20785" name="Freeform 1208"/>
              <p:cNvSpPr>
                <a:spLocks/>
              </p:cNvSpPr>
              <p:nvPr/>
            </p:nvSpPr>
            <p:spPr bwMode="auto">
              <a:xfrm>
                <a:off x="5288" y="1354"/>
                <a:ext cx="263" cy="188"/>
              </a:xfrm>
              <a:custGeom>
                <a:avLst/>
                <a:gdLst>
                  <a:gd name="T0" fmla="*/ 2 w 328"/>
                  <a:gd name="T1" fmla="*/ 0 h 226"/>
                  <a:gd name="T2" fmla="*/ 136 w 328"/>
                  <a:gd name="T3" fmla="*/ 61 h 226"/>
                  <a:gd name="T4" fmla="*/ 135 w 328"/>
                  <a:gd name="T5" fmla="*/ 108 h 226"/>
                  <a:gd name="T6" fmla="*/ 0 w 328"/>
                  <a:gd name="T7" fmla="*/ 47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786" name="Group 1209"/>
              <p:cNvGrpSpPr>
                <a:grpSpLocks/>
              </p:cNvGrpSpPr>
              <p:nvPr/>
            </p:nvGrpSpPr>
            <p:grpSpPr bwMode="auto">
              <a:xfrm>
                <a:off x="4739" y="1327"/>
                <a:ext cx="582" cy="139"/>
                <a:chOff x="614" y="2568"/>
                <a:chExt cx="725" cy="139"/>
              </a:xfrm>
            </p:grpSpPr>
            <p:sp>
              <p:nvSpPr>
                <p:cNvPr id="6463" name="AutoShape 1210"/>
                <p:cNvSpPr>
                  <a:spLocks noChangeArrowheads="1"/>
                </p:cNvSpPr>
                <p:nvPr/>
              </p:nvSpPr>
              <p:spPr bwMode="auto">
                <a:xfrm>
                  <a:off x="613" y="2571"/>
                  <a:ext cx="73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64" name="AutoShape 1211"/>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452" name="Rectangle 1212"/>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20788" name="Freeform 1213"/>
              <p:cNvSpPr>
                <a:spLocks/>
              </p:cNvSpPr>
              <p:nvPr/>
            </p:nvSpPr>
            <p:spPr bwMode="auto">
              <a:xfrm>
                <a:off x="5312" y="1007"/>
                <a:ext cx="237" cy="213"/>
              </a:xfrm>
              <a:custGeom>
                <a:avLst/>
                <a:gdLst>
                  <a:gd name="T0" fmla="*/ 2 w 296"/>
                  <a:gd name="T1" fmla="*/ 0 h 256"/>
                  <a:gd name="T2" fmla="*/ 120 w 296"/>
                  <a:gd name="T3" fmla="*/ 69 h 256"/>
                  <a:gd name="T4" fmla="*/ 122 w 296"/>
                  <a:gd name="T5" fmla="*/ 122 h 256"/>
                  <a:gd name="T6" fmla="*/ 0 w 296"/>
                  <a:gd name="T7" fmla="*/ 47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89" name="Freeform 1214"/>
              <p:cNvSpPr>
                <a:spLocks/>
              </p:cNvSpPr>
              <p:nvPr/>
            </p:nvSpPr>
            <p:spPr bwMode="auto">
              <a:xfrm>
                <a:off x="5315" y="680"/>
                <a:ext cx="244" cy="240"/>
              </a:xfrm>
              <a:custGeom>
                <a:avLst/>
                <a:gdLst>
                  <a:gd name="T0" fmla="*/ 0 w 304"/>
                  <a:gd name="T1" fmla="*/ 0 h 288"/>
                  <a:gd name="T2" fmla="*/ 126 w 304"/>
                  <a:gd name="T3" fmla="*/ 79 h 288"/>
                  <a:gd name="T4" fmla="*/ 118 w 304"/>
                  <a:gd name="T5" fmla="*/ 139 h 288"/>
                  <a:gd name="T6" fmla="*/ 3 w 304"/>
                  <a:gd name="T7" fmla="*/ 6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5" name="Oval 1215"/>
              <p:cNvSpPr>
                <a:spLocks noChangeArrowheads="1"/>
              </p:cNvSpPr>
              <p:nvPr/>
            </p:nvSpPr>
            <p:spPr bwMode="auto">
              <a:xfrm>
                <a:off x="5515" y="2611"/>
                <a:ext cx="50" cy="95"/>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20791" name="Freeform 1216"/>
              <p:cNvSpPr>
                <a:spLocks/>
              </p:cNvSpPr>
              <p:nvPr/>
            </p:nvSpPr>
            <p:spPr bwMode="auto">
              <a:xfrm>
                <a:off x="5302" y="2614"/>
                <a:ext cx="245" cy="200"/>
              </a:xfrm>
              <a:custGeom>
                <a:avLst/>
                <a:gdLst>
                  <a:gd name="T0" fmla="*/ 0 w 306"/>
                  <a:gd name="T1" fmla="*/ 51 h 240"/>
                  <a:gd name="T2" fmla="*/ 2 w 306"/>
                  <a:gd name="T3" fmla="*/ 116 h 240"/>
                  <a:gd name="T4" fmla="*/ 126 w 306"/>
                  <a:gd name="T5" fmla="*/ 53 h 240"/>
                  <a:gd name="T6" fmla="*/ 123 w 306"/>
                  <a:gd name="T7" fmla="*/ 0 h 240"/>
                  <a:gd name="T8" fmla="*/ 0 w 306"/>
                  <a:gd name="T9" fmla="*/ 51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7" name="AutoShape 1217"/>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58" name="AutoShape 1218"/>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59" name="Oval 1219"/>
              <p:cNvSpPr>
                <a:spLocks noChangeArrowheads="1"/>
              </p:cNvSpPr>
              <p:nvPr/>
            </p:nvSpPr>
            <p:spPr bwMode="auto">
              <a:xfrm>
                <a:off x="4309"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60" name="Oval 1220"/>
              <p:cNvSpPr>
                <a:spLocks noChangeArrowheads="1"/>
              </p:cNvSpPr>
              <p:nvPr/>
            </p:nvSpPr>
            <p:spPr bwMode="auto">
              <a:xfrm>
                <a:off x="4489" y="2382"/>
                <a:ext cx="159" cy="14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800">
                  <a:solidFill>
                    <a:srgbClr val="FF0000"/>
                  </a:solidFill>
                  <a:latin typeface="Arial" charset="0"/>
                  <a:ea typeface="ＭＳ Ｐゴシック" charset="0"/>
                  <a:cs typeface="Arial" charset="0"/>
                </a:endParaRPr>
              </a:p>
            </p:txBody>
          </p:sp>
          <p:sp>
            <p:nvSpPr>
              <p:cNvPr id="6461" name="Oval 1221"/>
              <p:cNvSpPr>
                <a:spLocks noChangeArrowheads="1"/>
              </p:cNvSpPr>
              <p:nvPr/>
            </p:nvSpPr>
            <p:spPr bwMode="auto">
              <a:xfrm>
                <a:off x="4658"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462" name="Rectangle 1222"/>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675" name="Group 1223"/>
            <p:cNvGrpSpPr>
              <a:grpSpLocks/>
            </p:cNvGrpSpPr>
            <p:nvPr/>
          </p:nvGrpSpPr>
          <p:grpSpPr bwMode="auto">
            <a:xfrm>
              <a:off x="3340" y="1287"/>
              <a:ext cx="337" cy="257"/>
              <a:chOff x="877" y="1008"/>
              <a:chExt cx="2747" cy="2591"/>
            </a:xfrm>
          </p:grpSpPr>
          <p:pic>
            <p:nvPicPr>
              <p:cNvPr id="20751" name="Picture 1224" descr="antenna_stylized"/>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2" name="Picture 1225" descr="laptop_keyboar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53" name="Freeform 1226"/>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754" name="Picture 1227" descr="scree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55" name="Freeform 1228"/>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56" name="Freeform 1229"/>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57" name="Freeform 1230"/>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58" name="Freeform 1231"/>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59" name="Freeform 1232"/>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0" name="Freeform 1233"/>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761" name="Group 1234"/>
              <p:cNvGrpSpPr>
                <a:grpSpLocks/>
              </p:cNvGrpSpPr>
              <p:nvPr/>
            </p:nvGrpSpPr>
            <p:grpSpPr bwMode="auto">
              <a:xfrm>
                <a:off x="1709" y="3008"/>
                <a:ext cx="507" cy="234"/>
                <a:chOff x="1740" y="2642"/>
                <a:chExt cx="752" cy="327"/>
              </a:xfrm>
            </p:grpSpPr>
            <p:sp>
              <p:nvSpPr>
                <p:cNvPr id="20768" name="Freeform 1235"/>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9" name="Freeform 1236"/>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70" name="Freeform 1237"/>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71" name="Freeform 1238"/>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72" name="Freeform 1239"/>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73" name="Freeform 1240"/>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762" name="Freeform 1241"/>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3" name="Freeform 1242"/>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4" name="Freeform 1243"/>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5" name="Freeform 1244"/>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6" name="Freeform 1245"/>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7" name="Freeform 1246"/>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676" name="Group 1247"/>
            <p:cNvGrpSpPr>
              <a:grpSpLocks/>
            </p:cNvGrpSpPr>
            <p:nvPr/>
          </p:nvGrpSpPr>
          <p:grpSpPr bwMode="auto">
            <a:xfrm>
              <a:off x="4329" y="3456"/>
              <a:ext cx="299" cy="257"/>
              <a:chOff x="877" y="1008"/>
              <a:chExt cx="2747" cy="2591"/>
            </a:xfrm>
          </p:grpSpPr>
          <p:pic>
            <p:nvPicPr>
              <p:cNvPr id="20728" name="Picture 1248" descr="antenna_stylize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9" name="Picture 1249" descr="laptop_keyboar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30" name="Freeform 1250"/>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731" name="Picture 1251" descr="scree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32" name="Freeform 1252"/>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33" name="Freeform 1253"/>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34" name="Freeform 1254"/>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35" name="Freeform 1255"/>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36" name="Freeform 1256"/>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37" name="Freeform 1257"/>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738" name="Group 1258"/>
              <p:cNvGrpSpPr>
                <a:grpSpLocks/>
              </p:cNvGrpSpPr>
              <p:nvPr/>
            </p:nvGrpSpPr>
            <p:grpSpPr bwMode="auto">
              <a:xfrm>
                <a:off x="1709" y="3008"/>
                <a:ext cx="507" cy="234"/>
                <a:chOff x="1740" y="2642"/>
                <a:chExt cx="752" cy="327"/>
              </a:xfrm>
            </p:grpSpPr>
            <p:sp>
              <p:nvSpPr>
                <p:cNvPr id="20745" name="Freeform 1259"/>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6" name="Freeform 1260"/>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7" name="Freeform 1261"/>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8" name="Freeform 1262"/>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9" name="Freeform 1263"/>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50" name="Freeform 1264"/>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739" name="Freeform 1265"/>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0" name="Freeform 1266"/>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1" name="Freeform 1267"/>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2" name="Freeform 1268"/>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3" name="Freeform 1269"/>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4" name="Freeform 1270"/>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677" name="Group 1271"/>
            <p:cNvGrpSpPr>
              <a:grpSpLocks/>
            </p:cNvGrpSpPr>
            <p:nvPr/>
          </p:nvGrpSpPr>
          <p:grpSpPr bwMode="auto">
            <a:xfrm>
              <a:off x="3503" y="1916"/>
              <a:ext cx="280" cy="257"/>
              <a:chOff x="877" y="1008"/>
              <a:chExt cx="2747" cy="2591"/>
            </a:xfrm>
          </p:grpSpPr>
          <p:pic>
            <p:nvPicPr>
              <p:cNvPr id="20705" name="Picture 1272" descr="antenna_stylized"/>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6" name="Picture 1273" descr="laptop_keyboar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07" name="Freeform 1274"/>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708" name="Picture 1275" descr="screen"/>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09" name="Freeform 1276"/>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0" name="Freeform 1277"/>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1" name="Freeform 1278"/>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2" name="Freeform 1279"/>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3" name="Freeform 1280"/>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4" name="Freeform 1281"/>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715" name="Group 1282"/>
              <p:cNvGrpSpPr>
                <a:grpSpLocks/>
              </p:cNvGrpSpPr>
              <p:nvPr/>
            </p:nvGrpSpPr>
            <p:grpSpPr bwMode="auto">
              <a:xfrm>
                <a:off x="1709" y="3008"/>
                <a:ext cx="507" cy="234"/>
                <a:chOff x="1740" y="2642"/>
                <a:chExt cx="752" cy="327"/>
              </a:xfrm>
            </p:grpSpPr>
            <p:sp>
              <p:nvSpPr>
                <p:cNvPr id="20722" name="Freeform 1283"/>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3" name="Freeform 1284"/>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4" name="Freeform 1285"/>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5" name="Freeform 1286"/>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6" name="Freeform 1287"/>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7" name="Freeform 1288"/>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716" name="Freeform 1289"/>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7" name="Freeform 1290"/>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8" name="Freeform 1291"/>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9" name="Freeform 1292"/>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0" name="Freeform 1293"/>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1" name="Freeform 1294"/>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678" name="Group 1295"/>
            <p:cNvGrpSpPr>
              <a:grpSpLocks/>
            </p:cNvGrpSpPr>
            <p:nvPr/>
          </p:nvGrpSpPr>
          <p:grpSpPr bwMode="auto">
            <a:xfrm flipH="1">
              <a:off x="3742" y="2030"/>
              <a:ext cx="261" cy="235"/>
              <a:chOff x="2839" y="3501"/>
              <a:chExt cx="755" cy="803"/>
            </a:xfrm>
          </p:grpSpPr>
          <p:pic>
            <p:nvPicPr>
              <p:cNvPr id="20703" name="Picture 1296" descr="desktop_computer_stylized_mediu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04" name="Freeform 1297"/>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20679" name="Group 1298"/>
            <p:cNvGrpSpPr>
              <a:grpSpLocks/>
            </p:cNvGrpSpPr>
            <p:nvPr/>
          </p:nvGrpSpPr>
          <p:grpSpPr bwMode="auto">
            <a:xfrm>
              <a:off x="4603" y="3416"/>
              <a:ext cx="299" cy="257"/>
              <a:chOff x="877" y="1008"/>
              <a:chExt cx="2747" cy="2591"/>
            </a:xfrm>
          </p:grpSpPr>
          <p:pic>
            <p:nvPicPr>
              <p:cNvPr id="20680" name="Picture 1299" descr="antenna_stylize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1" name="Picture 1300" descr="laptop_keyboar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2" name="Freeform 1301"/>
              <p:cNvSpPr>
                <a:spLocks/>
              </p:cNvSpPr>
              <p:nvPr/>
            </p:nvSpPr>
            <p:spPr bwMode="auto">
              <a:xfrm>
                <a:off x="1753" y="1603"/>
                <a:ext cx="1807" cy="1322"/>
              </a:xfrm>
              <a:custGeom>
                <a:avLst/>
                <a:gdLst>
                  <a:gd name="T0" fmla="*/ 73 w 2982"/>
                  <a:gd name="T1" fmla="*/ 0 h 2442"/>
                  <a:gd name="T2" fmla="*/ 0 w 2982"/>
                  <a:gd name="T3" fmla="*/ 149 h 2442"/>
                  <a:gd name="T4" fmla="*/ 323 w 2982"/>
                  <a:gd name="T5" fmla="*/ 210 h 2442"/>
                  <a:gd name="T6" fmla="*/ 402 w 2982"/>
                  <a:gd name="T7" fmla="*/ 27 h 2442"/>
                  <a:gd name="T8" fmla="*/ 73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683" name="Picture 1302" descr="scree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4" name="Freeform 1303"/>
              <p:cNvSpPr>
                <a:spLocks/>
              </p:cNvSpPr>
              <p:nvPr/>
            </p:nvSpPr>
            <p:spPr bwMode="auto">
              <a:xfrm>
                <a:off x="2082" y="1564"/>
                <a:ext cx="1531" cy="246"/>
              </a:xfrm>
              <a:custGeom>
                <a:avLst/>
                <a:gdLst>
                  <a:gd name="T0" fmla="*/ 2 w 2528"/>
                  <a:gd name="T1" fmla="*/ 0 h 455"/>
                  <a:gd name="T2" fmla="*/ 340 w 2528"/>
                  <a:gd name="T3" fmla="*/ 29 h 455"/>
                  <a:gd name="T4" fmla="*/ 334 w 2528"/>
                  <a:gd name="T5" fmla="*/ 39 h 455"/>
                  <a:gd name="T6" fmla="*/ 0 w 2528"/>
                  <a:gd name="T7" fmla="*/ 8 h 455"/>
                  <a:gd name="T8" fmla="*/ 2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85" name="Freeform 1304"/>
              <p:cNvSpPr>
                <a:spLocks/>
              </p:cNvSpPr>
              <p:nvPr/>
            </p:nvSpPr>
            <p:spPr bwMode="auto">
              <a:xfrm>
                <a:off x="1737" y="1562"/>
                <a:ext cx="425" cy="1024"/>
              </a:xfrm>
              <a:custGeom>
                <a:avLst/>
                <a:gdLst>
                  <a:gd name="T0" fmla="*/ 78 w 702"/>
                  <a:gd name="T1" fmla="*/ 0 h 1893"/>
                  <a:gd name="T2" fmla="*/ 0 w 702"/>
                  <a:gd name="T3" fmla="*/ 160 h 1893"/>
                  <a:gd name="T4" fmla="*/ 15 w 702"/>
                  <a:gd name="T5" fmla="*/ 162 h 1893"/>
                  <a:gd name="T6" fmla="*/ 94 w 702"/>
                  <a:gd name="T7" fmla="*/ 4 h 1893"/>
                  <a:gd name="T8" fmla="*/ 78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86" name="Freeform 1305"/>
              <p:cNvSpPr>
                <a:spLocks/>
              </p:cNvSpPr>
              <p:nvPr/>
            </p:nvSpPr>
            <p:spPr bwMode="auto">
              <a:xfrm>
                <a:off x="3144" y="1745"/>
                <a:ext cx="458" cy="1182"/>
              </a:xfrm>
              <a:custGeom>
                <a:avLst/>
                <a:gdLst>
                  <a:gd name="T0" fmla="*/ 102 w 756"/>
                  <a:gd name="T1" fmla="*/ 0 h 2184"/>
                  <a:gd name="T2" fmla="*/ 19 w 756"/>
                  <a:gd name="T3" fmla="*/ 187 h 2184"/>
                  <a:gd name="T4" fmla="*/ 0 w 756"/>
                  <a:gd name="T5" fmla="*/ 184 h 2184"/>
                  <a:gd name="T6" fmla="*/ 81 w 756"/>
                  <a:gd name="T7" fmla="*/ 6 h 2184"/>
                  <a:gd name="T8" fmla="*/ 10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87" name="Freeform 1306"/>
              <p:cNvSpPr>
                <a:spLocks/>
              </p:cNvSpPr>
              <p:nvPr/>
            </p:nvSpPr>
            <p:spPr bwMode="auto">
              <a:xfrm>
                <a:off x="1732" y="2534"/>
                <a:ext cx="1680" cy="399"/>
              </a:xfrm>
              <a:custGeom>
                <a:avLst/>
                <a:gdLst>
                  <a:gd name="T0" fmla="*/ 4 w 2773"/>
                  <a:gd name="T1" fmla="*/ 0 h 738"/>
                  <a:gd name="T2" fmla="*/ 0 w 2773"/>
                  <a:gd name="T3" fmla="*/ 9 h 738"/>
                  <a:gd name="T4" fmla="*/ 328 w 2773"/>
                  <a:gd name="T5" fmla="*/ 63 h 738"/>
                  <a:gd name="T6" fmla="*/ 320 w 2773"/>
                  <a:gd name="T7" fmla="*/ 51 h 738"/>
                  <a:gd name="T8" fmla="*/ 4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88" name="Freeform 1307"/>
              <p:cNvSpPr>
                <a:spLocks/>
              </p:cNvSpPr>
              <p:nvPr/>
            </p:nvSpPr>
            <p:spPr bwMode="auto">
              <a:xfrm>
                <a:off x="3195" y="1755"/>
                <a:ext cx="429" cy="1187"/>
              </a:xfrm>
              <a:custGeom>
                <a:avLst/>
                <a:gdLst>
                  <a:gd name="T0" fmla="*/ 127 w 637"/>
                  <a:gd name="T1" fmla="*/ 0 h 1659"/>
                  <a:gd name="T2" fmla="*/ 131 w 637"/>
                  <a:gd name="T3" fmla="*/ 0 h 1659"/>
                  <a:gd name="T4" fmla="*/ 14 w 637"/>
                  <a:gd name="T5" fmla="*/ 434 h 1659"/>
                  <a:gd name="T6" fmla="*/ 0 w 637"/>
                  <a:gd name="T7" fmla="*/ 431 h 1659"/>
                  <a:gd name="T8" fmla="*/ 12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89" name="Freeform 1308"/>
              <p:cNvSpPr>
                <a:spLocks/>
              </p:cNvSpPr>
              <p:nvPr/>
            </p:nvSpPr>
            <p:spPr bwMode="auto">
              <a:xfrm>
                <a:off x="1734" y="2587"/>
                <a:ext cx="1494" cy="394"/>
              </a:xfrm>
              <a:custGeom>
                <a:avLst/>
                <a:gdLst>
                  <a:gd name="T0" fmla="*/ 0 w 2216"/>
                  <a:gd name="T1" fmla="*/ 0 h 550"/>
                  <a:gd name="T2" fmla="*/ 2 w 2216"/>
                  <a:gd name="T3" fmla="*/ 15 h 550"/>
                  <a:gd name="T4" fmla="*/ 447 w 2216"/>
                  <a:gd name="T5" fmla="*/ 145 h 550"/>
                  <a:gd name="T6" fmla="*/ 458 w 2216"/>
                  <a:gd name="T7" fmla="*/ 130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690" name="Group 1309"/>
              <p:cNvGrpSpPr>
                <a:grpSpLocks/>
              </p:cNvGrpSpPr>
              <p:nvPr/>
            </p:nvGrpSpPr>
            <p:grpSpPr bwMode="auto">
              <a:xfrm>
                <a:off x="1709" y="3008"/>
                <a:ext cx="507" cy="234"/>
                <a:chOff x="1740" y="2642"/>
                <a:chExt cx="752" cy="327"/>
              </a:xfrm>
            </p:grpSpPr>
            <p:sp>
              <p:nvSpPr>
                <p:cNvPr id="20697" name="Freeform 1310"/>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8" name="Freeform 1311"/>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9" name="Freeform 1312"/>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00" name="Freeform 1313"/>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01" name="Freeform 1314"/>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02" name="Freeform 1315"/>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691" name="Freeform 1316"/>
              <p:cNvSpPr>
                <a:spLocks/>
              </p:cNvSpPr>
              <p:nvPr/>
            </p:nvSpPr>
            <p:spPr bwMode="auto">
              <a:xfrm>
                <a:off x="2577" y="3043"/>
                <a:ext cx="614" cy="514"/>
              </a:xfrm>
              <a:custGeom>
                <a:avLst/>
                <a:gdLst>
                  <a:gd name="T0" fmla="*/ 1 w 990"/>
                  <a:gd name="T1" fmla="*/ 131 h 792"/>
                  <a:gd name="T2" fmla="*/ 146 w 990"/>
                  <a:gd name="T3" fmla="*/ 0 h 792"/>
                  <a:gd name="T4" fmla="*/ 146 w 990"/>
                  <a:gd name="T5" fmla="*/ 10 h 792"/>
                  <a:gd name="T6" fmla="*/ 0 w 990"/>
                  <a:gd name="T7" fmla="*/ 141 h 792"/>
                  <a:gd name="T8" fmla="*/ 1 w 990"/>
                  <a:gd name="T9" fmla="*/ 131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2" name="Freeform 1317"/>
              <p:cNvSpPr>
                <a:spLocks/>
              </p:cNvSpPr>
              <p:nvPr/>
            </p:nvSpPr>
            <p:spPr bwMode="auto">
              <a:xfrm>
                <a:off x="1010" y="3084"/>
                <a:ext cx="1571" cy="469"/>
              </a:xfrm>
              <a:custGeom>
                <a:avLst/>
                <a:gdLst>
                  <a:gd name="T0" fmla="*/ 1 w 2532"/>
                  <a:gd name="T1" fmla="*/ 0 h 723"/>
                  <a:gd name="T2" fmla="*/ 6 w 2532"/>
                  <a:gd name="T3" fmla="*/ 0 h 723"/>
                  <a:gd name="T4" fmla="*/ 375 w 2532"/>
                  <a:gd name="T5" fmla="*/ 120 h 723"/>
                  <a:gd name="T6" fmla="*/ 375 w 2532"/>
                  <a:gd name="T7" fmla="*/ 128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3" name="Freeform 1318"/>
              <p:cNvSpPr>
                <a:spLocks/>
              </p:cNvSpPr>
              <p:nvPr/>
            </p:nvSpPr>
            <p:spPr bwMode="auto">
              <a:xfrm>
                <a:off x="1011" y="2998"/>
                <a:ext cx="17" cy="95"/>
              </a:xfrm>
              <a:custGeom>
                <a:avLst/>
                <a:gdLst>
                  <a:gd name="T0" fmla="*/ 5 w 26"/>
                  <a:gd name="T1" fmla="*/ 2 h 147"/>
                  <a:gd name="T2" fmla="*/ 5 w 26"/>
                  <a:gd name="T3" fmla="*/ 25 h 147"/>
                  <a:gd name="T4" fmla="*/ 0 w 26"/>
                  <a:gd name="T5" fmla="*/ 25 h 147"/>
                  <a:gd name="T6" fmla="*/ 1 w 26"/>
                  <a:gd name="T7" fmla="*/ 0 h 147"/>
                  <a:gd name="T8" fmla="*/ 5 w 26"/>
                  <a:gd name="T9" fmla="*/ 2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4" name="Freeform 1319"/>
              <p:cNvSpPr>
                <a:spLocks/>
              </p:cNvSpPr>
              <p:nvPr/>
            </p:nvSpPr>
            <p:spPr bwMode="auto">
              <a:xfrm>
                <a:off x="1012" y="2611"/>
                <a:ext cx="730" cy="393"/>
              </a:xfrm>
              <a:custGeom>
                <a:avLst/>
                <a:gdLst>
                  <a:gd name="T0" fmla="*/ 174 w 1176"/>
                  <a:gd name="T1" fmla="*/ 0 h 606"/>
                  <a:gd name="T2" fmla="*/ 0 w 1176"/>
                  <a:gd name="T3" fmla="*/ 106 h 606"/>
                  <a:gd name="T4" fmla="*/ 4 w 1176"/>
                  <a:gd name="T5" fmla="*/ 107 h 606"/>
                  <a:gd name="T6" fmla="*/ 174 w 1176"/>
                  <a:gd name="T7" fmla="*/ 3 h 606"/>
                  <a:gd name="T8" fmla="*/ 174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5" name="Freeform 1320"/>
              <p:cNvSpPr>
                <a:spLocks/>
              </p:cNvSpPr>
              <p:nvPr/>
            </p:nvSpPr>
            <p:spPr bwMode="auto">
              <a:xfrm>
                <a:off x="1061" y="3018"/>
                <a:ext cx="1490" cy="451"/>
              </a:xfrm>
              <a:custGeom>
                <a:avLst/>
                <a:gdLst>
                  <a:gd name="T0" fmla="*/ 1 w 2532"/>
                  <a:gd name="T1" fmla="*/ 0 h 723"/>
                  <a:gd name="T2" fmla="*/ 4 w 2532"/>
                  <a:gd name="T3" fmla="*/ 0 h 723"/>
                  <a:gd name="T4" fmla="*/ 304 w 2532"/>
                  <a:gd name="T5" fmla="*/ 103 h 723"/>
                  <a:gd name="T6" fmla="*/ 303 w 2532"/>
                  <a:gd name="T7" fmla="*/ 109 h 723"/>
                  <a:gd name="T8" fmla="*/ 0 w 2532"/>
                  <a:gd name="T9" fmla="*/ 4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6" name="Freeform 1321"/>
              <p:cNvSpPr>
                <a:spLocks/>
              </p:cNvSpPr>
              <p:nvPr/>
            </p:nvSpPr>
            <p:spPr bwMode="auto">
              <a:xfrm flipV="1">
                <a:off x="2549" y="2986"/>
                <a:ext cx="608" cy="467"/>
              </a:xfrm>
              <a:custGeom>
                <a:avLst/>
                <a:gdLst>
                  <a:gd name="T0" fmla="*/ 0 w 2532"/>
                  <a:gd name="T1" fmla="*/ 0 h 723"/>
                  <a:gd name="T2" fmla="*/ 0 w 2532"/>
                  <a:gd name="T3" fmla="*/ 0 h 723"/>
                  <a:gd name="T4" fmla="*/ 8 w 2532"/>
                  <a:gd name="T5" fmla="*/ 118 h 723"/>
                  <a:gd name="T6" fmla="*/ 8 w 2532"/>
                  <a:gd name="T7" fmla="*/ 126 h 723"/>
                  <a:gd name="T8" fmla="*/ 0 w 2532"/>
                  <a:gd name="T9" fmla="*/ 4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6152" name="Line 677"/>
          <p:cNvSpPr>
            <a:spLocks noChangeShapeType="1"/>
          </p:cNvSpPr>
          <p:nvPr/>
        </p:nvSpPr>
        <p:spPr bwMode="auto">
          <a:xfrm>
            <a:off x="6456363" y="2490788"/>
            <a:ext cx="509587" cy="3175"/>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153" name="Line 683"/>
          <p:cNvSpPr>
            <a:spLocks noChangeShapeType="1"/>
          </p:cNvSpPr>
          <p:nvPr/>
        </p:nvSpPr>
        <p:spPr bwMode="auto">
          <a:xfrm>
            <a:off x="7091363" y="4600575"/>
            <a:ext cx="390525" cy="18415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154" name="Line 684"/>
          <p:cNvSpPr>
            <a:spLocks noChangeShapeType="1"/>
          </p:cNvSpPr>
          <p:nvPr/>
        </p:nvSpPr>
        <p:spPr bwMode="auto">
          <a:xfrm flipV="1">
            <a:off x="6470650" y="4587875"/>
            <a:ext cx="322263" cy="19843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155" name="Line 704"/>
          <p:cNvSpPr>
            <a:spLocks noChangeShapeType="1"/>
          </p:cNvSpPr>
          <p:nvPr/>
        </p:nvSpPr>
        <p:spPr bwMode="auto">
          <a:xfrm flipH="1">
            <a:off x="7029450" y="2836863"/>
            <a:ext cx="98425" cy="70485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20491" name="Group 737"/>
          <p:cNvGrpSpPr>
            <a:grpSpLocks/>
          </p:cNvGrpSpPr>
          <p:nvPr/>
        </p:nvGrpSpPr>
        <p:grpSpPr bwMode="auto">
          <a:xfrm>
            <a:off x="6943725" y="2416175"/>
            <a:ext cx="382588" cy="171450"/>
            <a:chOff x="3855" y="1486"/>
            <a:chExt cx="241" cy="108"/>
          </a:xfrm>
        </p:grpSpPr>
        <p:sp>
          <p:nvSpPr>
            <p:cNvPr id="20605" name="Oval 407"/>
            <p:cNvSpPr>
              <a:spLocks noChangeArrowheads="1"/>
            </p:cNvSpPr>
            <p:nvPr/>
          </p:nvSpPr>
          <p:spPr bwMode="auto">
            <a:xfrm>
              <a:off x="3856" y="1533"/>
              <a:ext cx="240" cy="6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sp>
          <p:nvSpPr>
            <p:cNvPr id="20606" name="Rectangle 410"/>
            <p:cNvSpPr>
              <a:spLocks noChangeArrowheads="1"/>
            </p:cNvSpPr>
            <p:nvPr/>
          </p:nvSpPr>
          <p:spPr bwMode="auto">
            <a:xfrm>
              <a:off x="3855" y="1527"/>
              <a:ext cx="241" cy="37"/>
            </a:xfrm>
            <a:prstGeom prst="rect">
              <a:avLst/>
            </a:prstGeom>
            <a:gradFill rotWithShape="1">
              <a:gsLst>
                <a:gs pos="0">
                  <a:srgbClr val="80808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607" name="Oval 411"/>
            <p:cNvSpPr>
              <a:spLocks noChangeArrowheads="1"/>
            </p:cNvSpPr>
            <p:nvPr/>
          </p:nvSpPr>
          <p:spPr bwMode="auto">
            <a:xfrm>
              <a:off x="3856" y="1486"/>
              <a:ext cx="240" cy="7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608" name="Group 741"/>
            <p:cNvGrpSpPr>
              <a:grpSpLocks/>
            </p:cNvGrpSpPr>
            <p:nvPr/>
          </p:nvGrpSpPr>
          <p:grpSpPr bwMode="auto">
            <a:xfrm>
              <a:off x="3905" y="1504"/>
              <a:ext cx="134" cy="33"/>
              <a:chOff x="2468" y="1332"/>
              <a:chExt cx="310" cy="60"/>
            </a:xfrm>
          </p:grpSpPr>
          <p:sp>
            <p:nvSpPr>
              <p:cNvPr id="20611" name="Freeform 74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12" name="Freeform 74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74" name="Line 744"/>
            <p:cNvSpPr>
              <a:spLocks noChangeShapeType="1"/>
            </p:cNvSpPr>
            <p:nvPr/>
          </p:nvSpPr>
          <p:spPr bwMode="auto">
            <a:xfrm>
              <a:off x="3856" y="1520"/>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75" name="Line 745"/>
            <p:cNvSpPr>
              <a:spLocks noChangeShapeType="1"/>
            </p:cNvSpPr>
            <p:nvPr/>
          </p:nvSpPr>
          <p:spPr bwMode="auto">
            <a:xfrm>
              <a:off x="4096" y="1521"/>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492" name="Group 746"/>
          <p:cNvGrpSpPr>
            <a:grpSpLocks/>
          </p:cNvGrpSpPr>
          <p:nvPr/>
        </p:nvGrpSpPr>
        <p:grpSpPr bwMode="auto">
          <a:xfrm>
            <a:off x="6969125" y="2660650"/>
            <a:ext cx="382588" cy="171450"/>
            <a:chOff x="3855" y="1486"/>
            <a:chExt cx="241" cy="108"/>
          </a:xfrm>
        </p:grpSpPr>
        <p:sp>
          <p:nvSpPr>
            <p:cNvPr id="20597" name="Oval 407"/>
            <p:cNvSpPr>
              <a:spLocks noChangeArrowheads="1"/>
            </p:cNvSpPr>
            <p:nvPr/>
          </p:nvSpPr>
          <p:spPr bwMode="auto">
            <a:xfrm>
              <a:off x="3856" y="1533"/>
              <a:ext cx="240" cy="6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sp>
          <p:nvSpPr>
            <p:cNvPr id="20598" name="Rectangle 410"/>
            <p:cNvSpPr>
              <a:spLocks noChangeArrowheads="1"/>
            </p:cNvSpPr>
            <p:nvPr/>
          </p:nvSpPr>
          <p:spPr bwMode="auto">
            <a:xfrm>
              <a:off x="3855" y="1527"/>
              <a:ext cx="241" cy="37"/>
            </a:xfrm>
            <a:prstGeom prst="rect">
              <a:avLst/>
            </a:prstGeom>
            <a:gradFill rotWithShape="1">
              <a:gsLst>
                <a:gs pos="0">
                  <a:srgbClr val="80808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599" name="Oval 411"/>
            <p:cNvSpPr>
              <a:spLocks noChangeArrowheads="1"/>
            </p:cNvSpPr>
            <p:nvPr/>
          </p:nvSpPr>
          <p:spPr bwMode="auto">
            <a:xfrm>
              <a:off x="3856" y="1486"/>
              <a:ext cx="240" cy="7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600" name="Group 750"/>
            <p:cNvGrpSpPr>
              <a:grpSpLocks/>
            </p:cNvGrpSpPr>
            <p:nvPr/>
          </p:nvGrpSpPr>
          <p:grpSpPr bwMode="auto">
            <a:xfrm>
              <a:off x="3905" y="1504"/>
              <a:ext cx="134" cy="33"/>
              <a:chOff x="2468" y="1332"/>
              <a:chExt cx="310" cy="60"/>
            </a:xfrm>
          </p:grpSpPr>
          <p:sp>
            <p:nvSpPr>
              <p:cNvPr id="20603" name="Freeform 75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04" name="Freeform 75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66" name="Line 753"/>
            <p:cNvSpPr>
              <a:spLocks noChangeShapeType="1"/>
            </p:cNvSpPr>
            <p:nvPr/>
          </p:nvSpPr>
          <p:spPr bwMode="auto">
            <a:xfrm>
              <a:off x="3856" y="1520"/>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67" name="Line 754"/>
            <p:cNvSpPr>
              <a:spLocks noChangeShapeType="1"/>
            </p:cNvSpPr>
            <p:nvPr/>
          </p:nvSpPr>
          <p:spPr bwMode="auto">
            <a:xfrm>
              <a:off x="4096" y="1521"/>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493" name="Group 782"/>
          <p:cNvGrpSpPr>
            <a:grpSpLocks/>
          </p:cNvGrpSpPr>
          <p:nvPr/>
        </p:nvGrpSpPr>
        <p:grpSpPr bwMode="auto">
          <a:xfrm>
            <a:off x="6824663" y="3557588"/>
            <a:ext cx="427037" cy="177800"/>
            <a:chOff x="3855" y="1486"/>
            <a:chExt cx="241" cy="108"/>
          </a:xfrm>
        </p:grpSpPr>
        <p:sp>
          <p:nvSpPr>
            <p:cNvPr id="20589" name="Oval 407"/>
            <p:cNvSpPr>
              <a:spLocks noChangeArrowheads="1"/>
            </p:cNvSpPr>
            <p:nvPr/>
          </p:nvSpPr>
          <p:spPr bwMode="auto">
            <a:xfrm>
              <a:off x="3856" y="1533"/>
              <a:ext cx="240" cy="6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sp>
          <p:nvSpPr>
            <p:cNvPr id="20590" name="Rectangle 410"/>
            <p:cNvSpPr>
              <a:spLocks noChangeArrowheads="1"/>
            </p:cNvSpPr>
            <p:nvPr/>
          </p:nvSpPr>
          <p:spPr bwMode="auto">
            <a:xfrm>
              <a:off x="3855" y="1527"/>
              <a:ext cx="241" cy="37"/>
            </a:xfrm>
            <a:prstGeom prst="rect">
              <a:avLst/>
            </a:prstGeom>
            <a:gradFill rotWithShape="1">
              <a:gsLst>
                <a:gs pos="0">
                  <a:srgbClr val="80808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591" name="Oval 411"/>
            <p:cNvSpPr>
              <a:spLocks noChangeArrowheads="1"/>
            </p:cNvSpPr>
            <p:nvPr/>
          </p:nvSpPr>
          <p:spPr bwMode="auto">
            <a:xfrm>
              <a:off x="3856" y="1486"/>
              <a:ext cx="240" cy="7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592" name="Group 786"/>
            <p:cNvGrpSpPr>
              <a:grpSpLocks/>
            </p:cNvGrpSpPr>
            <p:nvPr/>
          </p:nvGrpSpPr>
          <p:grpSpPr bwMode="auto">
            <a:xfrm>
              <a:off x="3905" y="1504"/>
              <a:ext cx="134" cy="33"/>
              <a:chOff x="2468" y="1332"/>
              <a:chExt cx="310" cy="60"/>
            </a:xfrm>
          </p:grpSpPr>
          <p:sp>
            <p:nvSpPr>
              <p:cNvPr id="20595" name="Freeform 78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96" name="Freeform 78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58" name="Line 789"/>
            <p:cNvSpPr>
              <a:spLocks noChangeShapeType="1"/>
            </p:cNvSpPr>
            <p:nvPr/>
          </p:nvSpPr>
          <p:spPr bwMode="auto">
            <a:xfrm>
              <a:off x="3856" y="1520"/>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59" name="Line 790"/>
            <p:cNvSpPr>
              <a:spLocks noChangeShapeType="1"/>
            </p:cNvSpPr>
            <p:nvPr/>
          </p:nvSpPr>
          <p:spPr bwMode="auto">
            <a:xfrm>
              <a:off x="4096" y="1521"/>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494" name="Group 791"/>
          <p:cNvGrpSpPr>
            <a:grpSpLocks/>
          </p:cNvGrpSpPr>
          <p:nvPr/>
        </p:nvGrpSpPr>
        <p:grpSpPr bwMode="auto">
          <a:xfrm>
            <a:off x="7148513" y="3805238"/>
            <a:ext cx="484187" cy="196850"/>
            <a:chOff x="3855" y="1486"/>
            <a:chExt cx="241" cy="108"/>
          </a:xfrm>
        </p:grpSpPr>
        <p:sp>
          <p:nvSpPr>
            <p:cNvPr id="20581" name="Oval 407"/>
            <p:cNvSpPr>
              <a:spLocks noChangeArrowheads="1"/>
            </p:cNvSpPr>
            <p:nvPr/>
          </p:nvSpPr>
          <p:spPr bwMode="auto">
            <a:xfrm>
              <a:off x="3856" y="1533"/>
              <a:ext cx="240" cy="6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sp>
          <p:nvSpPr>
            <p:cNvPr id="20582" name="Rectangle 410"/>
            <p:cNvSpPr>
              <a:spLocks noChangeArrowheads="1"/>
            </p:cNvSpPr>
            <p:nvPr/>
          </p:nvSpPr>
          <p:spPr bwMode="auto">
            <a:xfrm>
              <a:off x="3855" y="1527"/>
              <a:ext cx="241" cy="37"/>
            </a:xfrm>
            <a:prstGeom prst="rect">
              <a:avLst/>
            </a:prstGeom>
            <a:gradFill rotWithShape="1">
              <a:gsLst>
                <a:gs pos="0">
                  <a:srgbClr val="80808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583" name="Oval 411"/>
            <p:cNvSpPr>
              <a:spLocks noChangeArrowheads="1"/>
            </p:cNvSpPr>
            <p:nvPr/>
          </p:nvSpPr>
          <p:spPr bwMode="auto">
            <a:xfrm>
              <a:off x="3856" y="1486"/>
              <a:ext cx="240" cy="7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584" name="Group 795"/>
            <p:cNvGrpSpPr>
              <a:grpSpLocks/>
            </p:cNvGrpSpPr>
            <p:nvPr/>
          </p:nvGrpSpPr>
          <p:grpSpPr bwMode="auto">
            <a:xfrm>
              <a:off x="3905" y="1504"/>
              <a:ext cx="134" cy="33"/>
              <a:chOff x="2468" y="1332"/>
              <a:chExt cx="310" cy="60"/>
            </a:xfrm>
          </p:grpSpPr>
          <p:sp>
            <p:nvSpPr>
              <p:cNvPr id="20587" name="Freeform 79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88" name="Freeform 79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50" name="Line 798"/>
            <p:cNvSpPr>
              <a:spLocks noChangeShapeType="1"/>
            </p:cNvSpPr>
            <p:nvPr/>
          </p:nvSpPr>
          <p:spPr bwMode="auto">
            <a:xfrm>
              <a:off x="3856" y="1520"/>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51" name="Line 799"/>
            <p:cNvSpPr>
              <a:spLocks noChangeShapeType="1"/>
            </p:cNvSpPr>
            <p:nvPr/>
          </p:nvSpPr>
          <p:spPr bwMode="auto">
            <a:xfrm>
              <a:off x="4096" y="1521"/>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sp>
        <p:nvSpPr>
          <p:cNvPr id="6160" name="Line 813"/>
          <p:cNvSpPr>
            <a:spLocks noChangeShapeType="1"/>
          </p:cNvSpPr>
          <p:nvPr/>
        </p:nvSpPr>
        <p:spPr bwMode="auto">
          <a:xfrm flipV="1">
            <a:off x="7005638" y="3978275"/>
            <a:ext cx="227012" cy="436563"/>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nvGrpSpPr>
          <p:cNvPr id="20496" name="Group 814"/>
          <p:cNvGrpSpPr>
            <a:grpSpLocks/>
          </p:cNvGrpSpPr>
          <p:nvPr/>
        </p:nvGrpSpPr>
        <p:grpSpPr bwMode="auto">
          <a:xfrm>
            <a:off x="6653213" y="4414838"/>
            <a:ext cx="617537" cy="241300"/>
            <a:chOff x="3855" y="1486"/>
            <a:chExt cx="241" cy="108"/>
          </a:xfrm>
        </p:grpSpPr>
        <p:sp>
          <p:nvSpPr>
            <p:cNvPr id="20573" name="Oval 407"/>
            <p:cNvSpPr>
              <a:spLocks noChangeArrowheads="1"/>
            </p:cNvSpPr>
            <p:nvPr/>
          </p:nvSpPr>
          <p:spPr bwMode="auto">
            <a:xfrm>
              <a:off x="3856" y="1533"/>
              <a:ext cx="240" cy="6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sp>
          <p:nvSpPr>
            <p:cNvPr id="20574" name="Rectangle 410"/>
            <p:cNvSpPr>
              <a:spLocks noChangeArrowheads="1"/>
            </p:cNvSpPr>
            <p:nvPr/>
          </p:nvSpPr>
          <p:spPr bwMode="auto">
            <a:xfrm>
              <a:off x="3855" y="1527"/>
              <a:ext cx="241" cy="37"/>
            </a:xfrm>
            <a:prstGeom prst="rect">
              <a:avLst/>
            </a:prstGeom>
            <a:gradFill rotWithShape="1">
              <a:gsLst>
                <a:gs pos="0">
                  <a:srgbClr val="80808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575" name="Oval 411"/>
            <p:cNvSpPr>
              <a:spLocks noChangeArrowheads="1"/>
            </p:cNvSpPr>
            <p:nvPr/>
          </p:nvSpPr>
          <p:spPr bwMode="auto">
            <a:xfrm>
              <a:off x="3856" y="1486"/>
              <a:ext cx="240" cy="7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576" name="Group 818"/>
            <p:cNvGrpSpPr>
              <a:grpSpLocks/>
            </p:cNvGrpSpPr>
            <p:nvPr/>
          </p:nvGrpSpPr>
          <p:grpSpPr bwMode="auto">
            <a:xfrm>
              <a:off x="3905" y="1504"/>
              <a:ext cx="134" cy="33"/>
              <a:chOff x="2468" y="1332"/>
              <a:chExt cx="310" cy="60"/>
            </a:xfrm>
          </p:grpSpPr>
          <p:sp>
            <p:nvSpPr>
              <p:cNvPr id="20579" name="Freeform 81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80" name="Freeform 82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42" name="Line 821"/>
            <p:cNvSpPr>
              <a:spLocks noChangeShapeType="1"/>
            </p:cNvSpPr>
            <p:nvPr/>
          </p:nvSpPr>
          <p:spPr bwMode="auto">
            <a:xfrm>
              <a:off x="3856" y="1520"/>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43" name="Line 822"/>
            <p:cNvSpPr>
              <a:spLocks noChangeShapeType="1"/>
            </p:cNvSpPr>
            <p:nvPr/>
          </p:nvSpPr>
          <p:spPr bwMode="auto">
            <a:xfrm>
              <a:off x="4096" y="1521"/>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497" name="Group 823"/>
          <p:cNvGrpSpPr>
            <a:grpSpLocks/>
          </p:cNvGrpSpPr>
          <p:nvPr/>
        </p:nvGrpSpPr>
        <p:grpSpPr bwMode="auto">
          <a:xfrm>
            <a:off x="7307263" y="4751388"/>
            <a:ext cx="617537" cy="241300"/>
            <a:chOff x="3855" y="1486"/>
            <a:chExt cx="241" cy="108"/>
          </a:xfrm>
        </p:grpSpPr>
        <p:sp>
          <p:nvSpPr>
            <p:cNvPr id="20565" name="Oval 407"/>
            <p:cNvSpPr>
              <a:spLocks noChangeArrowheads="1"/>
            </p:cNvSpPr>
            <p:nvPr/>
          </p:nvSpPr>
          <p:spPr bwMode="auto">
            <a:xfrm>
              <a:off x="3856" y="1533"/>
              <a:ext cx="240" cy="6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sp>
          <p:nvSpPr>
            <p:cNvPr id="20566" name="Rectangle 410"/>
            <p:cNvSpPr>
              <a:spLocks noChangeArrowheads="1"/>
            </p:cNvSpPr>
            <p:nvPr/>
          </p:nvSpPr>
          <p:spPr bwMode="auto">
            <a:xfrm>
              <a:off x="3855" y="1527"/>
              <a:ext cx="241" cy="37"/>
            </a:xfrm>
            <a:prstGeom prst="rect">
              <a:avLst/>
            </a:prstGeom>
            <a:gradFill rotWithShape="1">
              <a:gsLst>
                <a:gs pos="0">
                  <a:srgbClr val="80808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2400">
                <a:latin typeface="Times New Roman" pitchFamily="18" charset="0"/>
                <a:cs typeface="Arial" pitchFamily="34" charset="0"/>
              </a:endParaRPr>
            </a:p>
          </p:txBody>
        </p:sp>
        <p:sp>
          <p:nvSpPr>
            <p:cNvPr id="20567" name="Oval 411"/>
            <p:cNvSpPr>
              <a:spLocks noChangeArrowheads="1"/>
            </p:cNvSpPr>
            <p:nvPr/>
          </p:nvSpPr>
          <p:spPr bwMode="auto">
            <a:xfrm>
              <a:off x="3856" y="1486"/>
              <a:ext cx="240" cy="71"/>
            </a:xfrm>
            <a:prstGeom prst="ellipse">
              <a:avLst/>
            </a:prstGeom>
            <a:gradFill rotWithShape="1">
              <a:gsLst>
                <a:gs pos="0">
                  <a:srgbClr val="808080"/>
                </a:gs>
                <a:gs pos="100000">
                  <a:srgbClr val="FFFFFF"/>
                </a:gs>
              </a:gsLst>
              <a:lin ang="0" scaled="1"/>
            </a:gradFill>
            <a:ln w="9525">
              <a:solidFill>
                <a:srgbClr val="808080"/>
              </a:solidFill>
              <a:round/>
              <a:headEnd/>
              <a:tailEnd/>
            </a:ln>
          </p:spPr>
          <p:txBody>
            <a:bodyPr wrap="none" anchor="ctr"/>
            <a:lstStyle/>
            <a:p>
              <a:pPr algn="l"/>
              <a:endParaRPr lang="en-US" sz="2400">
                <a:latin typeface="Times New Roman" pitchFamily="18" charset="0"/>
                <a:cs typeface="Arial" pitchFamily="34" charset="0"/>
              </a:endParaRPr>
            </a:p>
          </p:txBody>
        </p:sp>
        <p:grpSp>
          <p:nvGrpSpPr>
            <p:cNvPr id="20568" name="Group 827"/>
            <p:cNvGrpSpPr>
              <a:grpSpLocks/>
            </p:cNvGrpSpPr>
            <p:nvPr/>
          </p:nvGrpSpPr>
          <p:grpSpPr bwMode="auto">
            <a:xfrm>
              <a:off x="3905" y="1504"/>
              <a:ext cx="134" cy="33"/>
              <a:chOff x="2468" y="1332"/>
              <a:chExt cx="310" cy="60"/>
            </a:xfrm>
          </p:grpSpPr>
          <p:sp>
            <p:nvSpPr>
              <p:cNvPr id="20571" name="Freeform 82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2" name="Freeform 82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34" name="Line 830"/>
            <p:cNvSpPr>
              <a:spLocks noChangeShapeType="1"/>
            </p:cNvSpPr>
            <p:nvPr/>
          </p:nvSpPr>
          <p:spPr bwMode="auto">
            <a:xfrm>
              <a:off x="3856" y="1520"/>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sp>
          <p:nvSpPr>
            <p:cNvPr id="6235" name="Line 831"/>
            <p:cNvSpPr>
              <a:spLocks noChangeShapeType="1"/>
            </p:cNvSpPr>
            <p:nvPr/>
          </p:nvSpPr>
          <p:spPr bwMode="auto">
            <a:xfrm>
              <a:off x="4096" y="1521"/>
              <a:ext cx="0" cy="47"/>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endParaRPr>
            </a:p>
          </p:txBody>
        </p:sp>
      </p:grpSp>
      <p:grpSp>
        <p:nvGrpSpPr>
          <p:cNvPr id="20498" name="Group 876"/>
          <p:cNvGrpSpPr>
            <a:grpSpLocks/>
          </p:cNvGrpSpPr>
          <p:nvPr/>
        </p:nvGrpSpPr>
        <p:grpSpPr bwMode="auto">
          <a:xfrm>
            <a:off x="5359400" y="1330325"/>
            <a:ext cx="1057275" cy="957263"/>
            <a:chOff x="-153" y="1680"/>
            <a:chExt cx="666" cy="603"/>
          </a:xfrm>
        </p:grpSpPr>
        <p:grpSp>
          <p:nvGrpSpPr>
            <p:cNvPr id="20556" name="Group 877"/>
            <p:cNvGrpSpPr>
              <a:grpSpLocks/>
            </p:cNvGrpSpPr>
            <p:nvPr/>
          </p:nvGrpSpPr>
          <p:grpSpPr bwMode="auto">
            <a:xfrm>
              <a:off x="0" y="1680"/>
              <a:ext cx="513" cy="538"/>
              <a:chOff x="4180" y="744"/>
              <a:chExt cx="513" cy="538"/>
            </a:xfrm>
          </p:grpSpPr>
          <p:sp>
            <p:nvSpPr>
              <p:cNvPr id="6223" name="Rectangle 878"/>
              <p:cNvSpPr>
                <a:spLocks noChangeArrowheads="1"/>
              </p:cNvSpPr>
              <p:nvPr/>
            </p:nvSpPr>
            <p:spPr bwMode="auto">
              <a:xfrm>
                <a:off x="4242" y="747"/>
                <a:ext cx="426" cy="489"/>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24" name="Rectangle 879"/>
              <p:cNvSpPr>
                <a:spLocks noChangeArrowheads="1"/>
              </p:cNvSpPr>
              <p:nvPr/>
            </p:nvSpPr>
            <p:spPr bwMode="auto">
              <a:xfrm>
                <a:off x="4221" y="762"/>
                <a:ext cx="435" cy="504"/>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25" name="Rectangle 880"/>
              <p:cNvSpPr>
                <a:spLocks noChangeArrowheads="1"/>
              </p:cNvSpPr>
              <p:nvPr/>
            </p:nvSpPr>
            <p:spPr bwMode="auto">
              <a:xfrm>
                <a:off x="4224" y="873"/>
                <a:ext cx="426" cy="10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26" name="Text Box 881"/>
              <p:cNvSpPr txBox="1">
                <a:spLocks noChangeArrowheads="1"/>
              </p:cNvSpPr>
              <p:nvPr/>
            </p:nvSpPr>
            <p:spPr bwMode="auto">
              <a:xfrm>
                <a:off x="4180" y="744"/>
                <a:ext cx="513" cy="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000" smtClean="0"/>
                  <a:t>application</a:t>
                </a:r>
              </a:p>
              <a:p>
                <a:pPr>
                  <a:defRPr/>
                </a:pPr>
                <a:r>
                  <a:rPr lang="en-US" sz="1000" smtClean="0">
                    <a:solidFill>
                      <a:schemeClr val="bg1"/>
                    </a:solidFill>
                  </a:rPr>
                  <a:t>transport</a:t>
                </a:r>
                <a:endParaRPr lang="en-US" sz="1000" smtClean="0"/>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227" name="Line 882"/>
              <p:cNvSpPr>
                <a:spLocks noChangeShapeType="1"/>
              </p:cNvSpPr>
              <p:nvPr/>
            </p:nvSpPr>
            <p:spPr bwMode="auto">
              <a:xfrm>
                <a:off x="4221" y="978"/>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28" name="Line 883"/>
              <p:cNvSpPr>
                <a:spLocks noChangeShapeType="1"/>
              </p:cNvSpPr>
              <p:nvPr/>
            </p:nvSpPr>
            <p:spPr bwMode="auto">
              <a:xfrm>
                <a:off x="4227" y="1065"/>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29" name="Line 884"/>
              <p:cNvSpPr>
                <a:spLocks noChangeShapeType="1"/>
              </p:cNvSpPr>
              <p:nvPr/>
            </p:nvSpPr>
            <p:spPr bwMode="auto">
              <a:xfrm>
                <a:off x="4227" y="1152"/>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20557" name="Freeform 885"/>
            <p:cNvSpPr>
              <a:spLocks/>
            </p:cNvSpPr>
            <p:nvPr/>
          </p:nvSpPr>
          <p:spPr bwMode="auto">
            <a:xfrm>
              <a:off x="-153" y="1689"/>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 h="594">
                  <a:moveTo>
                    <a:pt x="0" y="594"/>
                  </a:moveTo>
                  <a:lnTo>
                    <a:pt x="192" y="0"/>
                  </a:lnTo>
                  <a:lnTo>
                    <a:pt x="192" y="515"/>
                  </a:lnTo>
                  <a:lnTo>
                    <a:pt x="0" y="594"/>
                  </a:lnTo>
                  <a:close/>
                </a:path>
              </a:pathLst>
            </a:custGeom>
            <a:gradFill rotWithShape="1">
              <a:gsLst>
                <a:gs pos="0">
                  <a:schemeClr val="bg1"/>
                </a:gs>
                <a:gs pos="100000">
                  <a:srgbClr val="FF0000"/>
                </a:gs>
              </a:gsLst>
              <a:lin ang="0" scaled="1"/>
            </a:gradFill>
            <a:ln w="9525" cap="flat" cmpd="sng">
              <a:solidFill>
                <a:srgbClr val="FF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499" name="Group 886"/>
          <p:cNvGrpSpPr>
            <a:grpSpLocks/>
          </p:cNvGrpSpPr>
          <p:nvPr/>
        </p:nvGrpSpPr>
        <p:grpSpPr bwMode="auto">
          <a:xfrm>
            <a:off x="7869238" y="4343400"/>
            <a:ext cx="1057275" cy="957263"/>
            <a:chOff x="-153" y="1680"/>
            <a:chExt cx="666" cy="603"/>
          </a:xfrm>
        </p:grpSpPr>
        <p:grpSp>
          <p:nvGrpSpPr>
            <p:cNvPr id="20547" name="Group 887"/>
            <p:cNvGrpSpPr>
              <a:grpSpLocks/>
            </p:cNvGrpSpPr>
            <p:nvPr/>
          </p:nvGrpSpPr>
          <p:grpSpPr bwMode="auto">
            <a:xfrm>
              <a:off x="0" y="1680"/>
              <a:ext cx="513" cy="538"/>
              <a:chOff x="4180" y="744"/>
              <a:chExt cx="513" cy="538"/>
            </a:xfrm>
          </p:grpSpPr>
          <p:sp>
            <p:nvSpPr>
              <p:cNvPr id="6214" name="Rectangle 888"/>
              <p:cNvSpPr>
                <a:spLocks noChangeArrowheads="1"/>
              </p:cNvSpPr>
              <p:nvPr/>
            </p:nvSpPr>
            <p:spPr bwMode="auto">
              <a:xfrm>
                <a:off x="4242" y="747"/>
                <a:ext cx="426" cy="489"/>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15" name="Rectangle 889"/>
              <p:cNvSpPr>
                <a:spLocks noChangeArrowheads="1"/>
              </p:cNvSpPr>
              <p:nvPr/>
            </p:nvSpPr>
            <p:spPr bwMode="auto">
              <a:xfrm>
                <a:off x="4221" y="762"/>
                <a:ext cx="435" cy="504"/>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16" name="Rectangle 890"/>
              <p:cNvSpPr>
                <a:spLocks noChangeArrowheads="1"/>
              </p:cNvSpPr>
              <p:nvPr/>
            </p:nvSpPr>
            <p:spPr bwMode="auto">
              <a:xfrm>
                <a:off x="4224" y="873"/>
                <a:ext cx="426" cy="10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17" name="Text Box 891"/>
              <p:cNvSpPr txBox="1">
                <a:spLocks noChangeArrowheads="1"/>
              </p:cNvSpPr>
              <p:nvPr/>
            </p:nvSpPr>
            <p:spPr bwMode="auto">
              <a:xfrm>
                <a:off x="4180" y="744"/>
                <a:ext cx="513" cy="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000" smtClean="0"/>
                  <a:t>application</a:t>
                </a:r>
              </a:p>
              <a:p>
                <a:pPr>
                  <a:defRPr/>
                </a:pPr>
                <a:r>
                  <a:rPr lang="en-US" sz="1000" smtClean="0">
                    <a:solidFill>
                      <a:schemeClr val="bg1"/>
                    </a:solidFill>
                  </a:rPr>
                  <a:t>transport</a:t>
                </a:r>
                <a:endParaRPr lang="en-US" sz="1000" smtClean="0"/>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218" name="Line 892"/>
              <p:cNvSpPr>
                <a:spLocks noChangeShapeType="1"/>
              </p:cNvSpPr>
              <p:nvPr/>
            </p:nvSpPr>
            <p:spPr bwMode="auto">
              <a:xfrm>
                <a:off x="4221" y="978"/>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19" name="Line 893"/>
              <p:cNvSpPr>
                <a:spLocks noChangeShapeType="1"/>
              </p:cNvSpPr>
              <p:nvPr/>
            </p:nvSpPr>
            <p:spPr bwMode="auto">
              <a:xfrm>
                <a:off x="4227" y="1065"/>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20" name="Line 894"/>
              <p:cNvSpPr>
                <a:spLocks noChangeShapeType="1"/>
              </p:cNvSpPr>
              <p:nvPr/>
            </p:nvSpPr>
            <p:spPr bwMode="auto">
              <a:xfrm>
                <a:off x="4227" y="1152"/>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20548" name="Freeform 895"/>
            <p:cNvSpPr>
              <a:spLocks/>
            </p:cNvSpPr>
            <p:nvPr/>
          </p:nvSpPr>
          <p:spPr bwMode="auto">
            <a:xfrm>
              <a:off x="-153" y="1689"/>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 h="594">
                  <a:moveTo>
                    <a:pt x="0" y="594"/>
                  </a:moveTo>
                  <a:lnTo>
                    <a:pt x="192" y="0"/>
                  </a:lnTo>
                  <a:lnTo>
                    <a:pt x="192" y="515"/>
                  </a:lnTo>
                  <a:lnTo>
                    <a:pt x="0" y="594"/>
                  </a:lnTo>
                  <a:close/>
                </a:path>
              </a:pathLst>
            </a:custGeom>
            <a:gradFill rotWithShape="1">
              <a:gsLst>
                <a:gs pos="0">
                  <a:schemeClr val="bg1"/>
                </a:gs>
                <a:gs pos="100000">
                  <a:srgbClr val="FF0000"/>
                </a:gs>
              </a:gsLst>
              <a:lin ang="0" scaled="1"/>
            </a:gradFill>
            <a:ln w="9525" cap="flat" cmpd="sng">
              <a:solidFill>
                <a:srgbClr val="FF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00" name="Group 661"/>
          <p:cNvGrpSpPr>
            <a:grpSpLocks/>
          </p:cNvGrpSpPr>
          <p:nvPr/>
        </p:nvGrpSpPr>
        <p:grpSpPr bwMode="auto">
          <a:xfrm>
            <a:off x="5913438" y="2057400"/>
            <a:ext cx="814387" cy="701675"/>
            <a:chOff x="2923" y="3345"/>
            <a:chExt cx="513" cy="442"/>
          </a:xfrm>
        </p:grpSpPr>
        <p:sp>
          <p:nvSpPr>
            <p:cNvPr id="6207" name="Rectangle 662"/>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08" name="Rectangle 663"/>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09" name="Text Box 664"/>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210" name="Line 665"/>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11" name="Line 666"/>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1" name="Group 901"/>
          <p:cNvGrpSpPr>
            <a:grpSpLocks/>
          </p:cNvGrpSpPr>
          <p:nvPr/>
        </p:nvGrpSpPr>
        <p:grpSpPr bwMode="auto">
          <a:xfrm>
            <a:off x="6729413" y="2479675"/>
            <a:ext cx="814387" cy="701675"/>
            <a:chOff x="2923" y="3345"/>
            <a:chExt cx="513" cy="442"/>
          </a:xfrm>
        </p:grpSpPr>
        <p:sp>
          <p:nvSpPr>
            <p:cNvPr id="6202" name="Rectangle 902"/>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03" name="Rectangle 903"/>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04" name="Text Box 904"/>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205" name="Line 905"/>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06" name="Line 906"/>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2" name="Group 907"/>
          <p:cNvGrpSpPr>
            <a:grpSpLocks/>
          </p:cNvGrpSpPr>
          <p:nvPr/>
        </p:nvGrpSpPr>
        <p:grpSpPr bwMode="auto">
          <a:xfrm>
            <a:off x="6738938" y="1901825"/>
            <a:ext cx="814387" cy="701675"/>
            <a:chOff x="2923" y="3345"/>
            <a:chExt cx="513" cy="442"/>
          </a:xfrm>
        </p:grpSpPr>
        <p:sp>
          <p:nvSpPr>
            <p:cNvPr id="6197" name="Rectangle 908"/>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98" name="Rectangle 909"/>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99" name="Text Box 910"/>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200" name="Line 911"/>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201" name="Line 912"/>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3" name="Group 913"/>
          <p:cNvGrpSpPr>
            <a:grpSpLocks/>
          </p:cNvGrpSpPr>
          <p:nvPr/>
        </p:nvGrpSpPr>
        <p:grpSpPr bwMode="auto">
          <a:xfrm>
            <a:off x="6513513" y="3089275"/>
            <a:ext cx="814387" cy="701675"/>
            <a:chOff x="2923" y="3345"/>
            <a:chExt cx="513" cy="442"/>
          </a:xfrm>
        </p:grpSpPr>
        <p:sp>
          <p:nvSpPr>
            <p:cNvPr id="6192" name="Rectangle 914"/>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93" name="Rectangle 915"/>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94" name="Text Box 916"/>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195" name="Line 917"/>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96" name="Line 918"/>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4" name="Group 919"/>
          <p:cNvGrpSpPr>
            <a:grpSpLocks/>
          </p:cNvGrpSpPr>
          <p:nvPr/>
        </p:nvGrpSpPr>
        <p:grpSpPr bwMode="auto">
          <a:xfrm>
            <a:off x="7100888" y="3594100"/>
            <a:ext cx="814387" cy="701675"/>
            <a:chOff x="2923" y="3345"/>
            <a:chExt cx="513" cy="442"/>
          </a:xfrm>
        </p:grpSpPr>
        <p:sp>
          <p:nvSpPr>
            <p:cNvPr id="6187" name="Rectangle 920"/>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88" name="Rectangle 921"/>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89" name="Text Box 922"/>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190" name="Line 923"/>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91" name="Line 924"/>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5" name="Group 925"/>
          <p:cNvGrpSpPr>
            <a:grpSpLocks/>
          </p:cNvGrpSpPr>
          <p:nvPr/>
        </p:nvGrpSpPr>
        <p:grpSpPr bwMode="auto">
          <a:xfrm>
            <a:off x="6589713" y="4003675"/>
            <a:ext cx="814387" cy="701675"/>
            <a:chOff x="2923" y="3345"/>
            <a:chExt cx="513" cy="442"/>
          </a:xfrm>
        </p:grpSpPr>
        <p:sp>
          <p:nvSpPr>
            <p:cNvPr id="6182" name="Rectangle 926"/>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83" name="Rectangle 927"/>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84" name="Text Box 928"/>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185" name="Line 929"/>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86" name="Line 930"/>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6" name="Group 931"/>
          <p:cNvGrpSpPr>
            <a:grpSpLocks/>
          </p:cNvGrpSpPr>
          <p:nvPr/>
        </p:nvGrpSpPr>
        <p:grpSpPr bwMode="auto">
          <a:xfrm>
            <a:off x="7237413" y="4400550"/>
            <a:ext cx="814387" cy="701675"/>
            <a:chOff x="2923" y="3345"/>
            <a:chExt cx="513" cy="442"/>
          </a:xfrm>
        </p:grpSpPr>
        <p:sp>
          <p:nvSpPr>
            <p:cNvPr id="6177" name="Rectangle 932"/>
            <p:cNvSpPr>
              <a:spLocks noChangeArrowheads="1"/>
            </p:cNvSpPr>
            <p:nvPr/>
          </p:nvSpPr>
          <p:spPr bwMode="auto">
            <a:xfrm>
              <a:off x="2988" y="3444"/>
              <a:ext cx="426" cy="3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78" name="Rectangle 933"/>
            <p:cNvSpPr>
              <a:spLocks noChangeArrowheads="1"/>
            </p:cNvSpPr>
            <p:nvPr/>
          </p:nvSpPr>
          <p:spPr bwMode="auto">
            <a:xfrm>
              <a:off x="2961" y="3465"/>
              <a:ext cx="435" cy="31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79" name="Text Box 934"/>
            <p:cNvSpPr txBox="1">
              <a:spLocks noChangeArrowheads="1"/>
            </p:cNvSpPr>
            <p:nvPr/>
          </p:nvSpPr>
          <p:spPr bwMode="auto">
            <a:xfrm>
              <a:off x="2923" y="3345"/>
              <a:ext cx="5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endParaRPr lang="en-US" sz="1000" smtClean="0">
                <a:latin typeface="Comic Sans MS" charset="0"/>
              </a:endParaRPr>
            </a:p>
            <a:p>
              <a:pPr>
                <a:defRPr/>
              </a:pPr>
              <a:r>
                <a:rPr lang="en-US" sz="1000" smtClean="0"/>
                <a:t>network</a:t>
              </a:r>
            </a:p>
            <a:p>
              <a:pPr>
                <a:defRPr/>
              </a:pPr>
              <a:r>
                <a:rPr lang="en-US" sz="1000" smtClean="0"/>
                <a:t>data link</a:t>
              </a:r>
            </a:p>
            <a:p>
              <a:pPr>
                <a:defRPr/>
              </a:pPr>
              <a:r>
                <a:rPr lang="en-US" sz="1000" smtClean="0"/>
                <a:t>physical</a:t>
              </a:r>
              <a:endParaRPr lang="en-US" sz="2400" smtClean="0"/>
            </a:p>
          </p:txBody>
        </p:sp>
        <p:sp>
          <p:nvSpPr>
            <p:cNvPr id="6180" name="Line 935"/>
            <p:cNvSpPr>
              <a:spLocks noChangeShapeType="1"/>
            </p:cNvSpPr>
            <p:nvPr/>
          </p:nvSpPr>
          <p:spPr bwMode="auto">
            <a:xfrm>
              <a:off x="2958" y="3657"/>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81" name="Line 936"/>
            <p:cNvSpPr>
              <a:spLocks noChangeShapeType="1"/>
            </p:cNvSpPr>
            <p:nvPr/>
          </p:nvSpPr>
          <p:spPr bwMode="auto">
            <a:xfrm>
              <a:off x="2964" y="3561"/>
              <a:ext cx="435" cy="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20507" name="Group 896"/>
          <p:cNvGrpSpPr>
            <a:grpSpLocks/>
          </p:cNvGrpSpPr>
          <p:nvPr/>
        </p:nvGrpSpPr>
        <p:grpSpPr bwMode="auto">
          <a:xfrm rot="2937887">
            <a:off x="5389563" y="2911475"/>
            <a:ext cx="3781425" cy="434975"/>
            <a:chOff x="2937" y="3579"/>
            <a:chExt cx="2382" cy="274"/>
          </a:xfrm>
        </p:grpSpPr>
        <p:sp>
          <p:nvSpPr>
            <p:cNvPr id="6173" name="Rectangle 897"/>
            <p:cNvSpPr>
              <a:spLocks noChangeArrowheads="1"/>
            </p:cNvSpPr>
            <p:nvPr/>
          </p:nvSpPr>
          <p:spPr bwMode="auto">
            <a:xfrm>
              <a:off x="3166" y="3630"/>
              <a:ext cx="1920" cy="174"/>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174" name="Text Box 898"/>
            <p:cNvSpPr txBox="1">
              <a:spLocks noChangeArrowheads="1"/>
            </p:cNvSpPr>
            <p:nvPr/>
          </p:nvSpPr>
          <p:spPr bwMode="auto">
            <a:xfrm>
              <a:off x="3401" y="3591"/>
              <a:ext cx="1497"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fa-IR" sz="2000" dirty="0">
                  <a:solidFill>
                    <a:schemeClr val="bg1"/>
                  </a:solidFill>
                  <a:cs typeface="B Nazanin" pitchFamily="2" charset="-78"/>
                </a:rPr>
                <a:t>انتقال انتها به انتهای منطقی</a:t>
              </a:r>
              <a:endParaRPr lang="en-US" sz="2000" dirty="0">
                <a:cs typeface="B Nazanin" pitchFamily="2" charset="-78"/>
              </a:endParaRPr>
            </a:p>
          </p:txBody>
        </p:sp>
        <p:sp>
          <p:nvSpPr>
            <p:cNvPr id="20510" name="Freeform 899"/>
            <p:cNvSpPr>
              <a:spLocks/>
            </p:cNvSpPr>
            <p:nvPr/>
          </p:nvSpPr>
          <p:spPr bwMode="auto">
            <a:xfrm>
              <a:off x="2937" y="3579"/>
              <a:ext cx="282" cy="264"/>
            </a:xfrm>
            <a:custGeom>
              <a:avLst/>
              <a:gdLst>
                <a:gd name="T0" fmla="*/ 282 w 282"/>
                <a:gd name="T1" fmla="*/ 0 h 264"/>
                <a:gd name="T2" fmla="*/ 282 w 282"/>
                <a:gd name="T3" fmla="*/ 264 h 264"/>
                <a:gd name="T4" fmla="*/ 0 w 282"/>
                <a:gd name="T5" fmla="*/ 129 h 264"/>
                <a:gd name="T6" fmla="*/ 282 w 282"/>
                <a:gd name="T7" fmla="*/ 0 h 2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264">
                  <a:moveTo>
                    <a:pt x="282" y="0"/>
                  </a:moveTo>
                  <a:cubicBezTo>
                    <a:pt x="282" y="132"/>
                    <a:pt x="282" y="264"/>
                    <a:pt x="282" y="264"/>
                  </a:cubicBezTo>
                  <a:cubicBezTo>
                    <a:pt x="159" y="150"/>
                    <a:pt x="0" y="153"/>
                    <a:pt x="0" y="129"/>
                  </a:cubicBezTo>
                  <a:cubicBezTo>
                    <a:pt x="0" y="108"/>
                    <a:pt x="153" y="108"/>
                    <a:pt x="282" y="0"/>
                  </a:cubicBezTo>
                  <a:close/>
                </a:path>
              </a:pathLst>
            </a:custGeom>
            <a:solidFill>
              <a:srgbClr val="FF0000"/>
            </a:solidFill>
            <a:ln>
              <a:noFill/>
            </a:ln>
            <a:effectLst/>
            <a:extLst>
              <a:ext uri="{91240B29-F687-4F45-9708-019B960494DF}">
                <a14:hiddenLine xmlns:a14="http://schemas.microsoft.com/office/drawing/2010/main" w="9525" cap="flat" cmpd="sng">
                  <a:solidFill>
                    <a:srgbClr val="FF0000"/>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1" name="Freeform 900"/>
            <p:cNvSpPr>
              <a:spLocks/>
            </p:cNvSpPr>
            <p:nvPr/>
          </p:nvSpPr>
          <p:spPr bwMode="auto">
            <a:xfrm flipH="1">
              <a:off x="5037" y="3589"/>
              <a:ext cx="282" cy="264"/>
            </a:xfrm>
            <a:custGeom>
              <a:avLst/>
              <a:gdLst>
                <a:gd name="T0" fmla="*/ 282 w 282"/>
                <a:gd name="T1" fmla="*/ 0 h 264"/>
                <a:gd name="T2" fmla="*/ 282 w 282"/>
                <a:gd name="T3" fmla="*/ 264 h 264"/>
                <a:gd name="T4" fmla="*/ 0 w 282"/>
                <a:gd name="T5" fmla="*/ 129 h 264"/>
                <a:gd name="T6" fmla="*/ 282 w 282"/>
                <a:gd name="T7" fmla="*/ 0 h 2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264">
                  <a:moveTo>
                    <a:pt x="282" y="0"/>
                  </a:moveTo>
                  <a:cubicBezTo>
                    <a:pt x="282" y="132"/>
                    <a:pt x="282" y="264"/>
                    <a:pt x="282" y="264"/>
                  </a:cubicBezTo>
                  <a:cubicBezTo>
                    <a:pt x="159" y="150"/>
                    <a:pt x="0" y="153"/>
                    <a:pt x="0" y="129"/>
                  </a:cubicBezTo>
                  <a:cubicBezTo>
                    <a:pt x="0" y="108"/>
                    <a:pt x="153" y="108"/>
                    <a:pt x="282" y="0"/>
                  </a:cubicBezTo>
                  <a:close/>
                </a:path>
              </a:pathLst>
            </a:custGeom>
            <a:solidFill>
              <a:srgbClr val="FF0000"/>
            </a:solidFill>
            <a:ln>
              <a:noFill/>
            </a:ln>
            <a:effectLst/>
            <a:extLst>
              <a:ext uri="{91240B29-F687-4F45-9708-019B960494DF}">
                <a14:hiddenLine xmlns:a14="http://schemas.microsoft.com/office/drawing/2010/main" w="9525" cap="flat" cmpd="sng">
                  <a:solidFill>
                    <a:srgbClr val="FF0000"/>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12</a:t>
            </a:fld>
            <a:endParaRPr lang="en-US" altLang="en-US"/>
          </a:p>
        </p:txBody>
      </p:sp>
    </p:spTree>
    <p:extLst>
      <p:ext uri="{BB962C8B-B14F-4D97-AF65-F5344CB8AC3E}">
        <p14:creationId xmlns:p14="http://schemas.microsoft.com/office/powerpoint/2010/main" val="150683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1">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51">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51">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51">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51">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51">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5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2"/>
          <p:cNvSpPr>
            <a:spLocks noGrp="1" noChangeArrowheads="1"/>
          </p:cNvSpPr>
          <p:nvPr>
            <p:ph type="title"/>
          </p:nvPr>
        </p:nvSpPr>
        <p:spPr>
          <a:xfrm>
            <a:off x="5908" y="44624"/>
            <a:ext cx="8267937" cy="879321"/>
          </a:xfrm>
        </p:spPr>
        <p:txBody>
          <a:bodyPr/>
          <a:lstStyle/>
          <a:p>
            <a:pPr>
              <a:defRPr/>
            </a:pPr>
            <a:r>
              <a:rPr lang="en-US" b="1" dirty="0">
                <a:cs typeface="+mj-cs"/>
              </a:rPr>
              <a:t>UDP: User Datagram </a:t>
            </a:r>
            <a:r>
              <a:rPr lang="en-US" b="1" dirty="0" smtClean="0">
                <a:cs typeface="+mj-cs"/>
              </a:rPr>
              <a:t>Protocol</a:t>
            </a:r>
            <a:endParaRPr lang="en-US" sz="2400" b="1" dirty="0">
              <a:cs typeface="+mj-cs"/>
            </a:endParaRPr>
          </a:p>
        </p:txBody>
      </p:sp>
      <p:sp>
        <p:nvSpPr>
          <p:cNvPr id="16390" name="Rectangle 3"/>
          <p:cNvSpPr>
            <a:spLocks noGrp="1" noChangeArrowheads="1"/>
          </p:cNvSpPr>
          <p:nvPr>
            <p:ph sz="half" idx="1"/>
          </p:nvPr>
        </p:nvSpPr>
        <p:spPr>
          <a:xfrm>
            <a:off x="168945" y="1334073"/>
            <a:ext cx="4824536" cy="4648200"/>
          </a:xfrm>
        </p:spPr>
        <p:txBody>
          <a:bodyPr/>
          <a:lstStyle/>
          <a:p>
            <a:pPr algn="l">
              <a:lnSpc>
                <a:spcPct val="100000"/>
              </a:lnSpc>
              <a:spcBef>
                <a:spcPts val="1200"/>
              </a:spcBef>
            </a:pPr>
            <a:r>
              <a:rPr lang="en-US" altLang="ja-JP" dirty="0" smtClean="0">
                <a:ea typeface="ＭＳ Ｐゴシック" pitchFamily="34" charset="-128"/>
              </a:rPr>
              <a:t>UDP segments might:</a:t>
            </a:r>
            <a:endParaRPr lang="en-US" altLang="ja-JP" sz="2400" dirty="0" smtClean="0">
              <a:ea typeface="ＭＳ Ｐゴシック" pitchFamily="34" charset="-128"/>
            </a:endParaRPr>
          </a:p>
          <a:p>
            <a:pPr lvl="1" algn="l">
              <a:lnSpc>
                <a:spcPct val="100000"/>
              </a:lnSpc>
              <a:spcBef>
                <a:spcPts val="1200"/>
              </a:spcBef>
            </a:pPr>
            <a:r>
              <a:rPr lang="en-US" dirty="0" smtClean="0">
                <a:ea typeface="ＭＳ Ｐゴシック" pitchFamily="34" charset="-128"/>
              </a:rPr>
              <a:t>Get lost</a:t>
            </a:r>
          </a:p>
          <a:p>
            <a:pPr lvl="1" algn="l">
              <a:lnSpc>
                <a:spcPct val="100000"/>
              </a:lnSpc>
              <a:spcBef>
                <a:spcPts val="1200"/>
              </a:spcBef>
            </a:pPr>
            <a:r>
              <a:rPr lang="en-US" dirty="0" smtClean="0">
                <a:ea typeface="ＭＳ Ｐゴシック" pitchFamily="34" charset="-128"/>
              </a:rPr>
              <a:t>Get delivered out of sequence</a:t>
            </a:r>
          </a:p>
          <a:p>
            <a:pPr algn="l">
              <a:lnSpc>
                <a:spcPct val="100000"/>
              </a:lnSpc>
              <a:spcBef>
                <a:spcPts val="1200"/>
              </a:spcBef>
            </a:pPr>
            <a:r>
              <a:rPr lang="en-US" sz="2400" b="1" i="1" dirty="0" smtClean="0">
                <a:solidFill>
                  <a:srgbClr val="CC0000"/>
                </a:solidFill>
                <a:ea typeface="ＭＳ Ｐゴシック" pitchFamily="34" charset="-128"/>
              </a:rPr>
              <a:t>Connectionless:</a:t>
            </a:r>
            <a:endParaRPr lang="en-US" b="1" dirty="0" smtClean="0">
              <a:solidFill>
                <a:srgbClr val="CC0000"/>
              </a:solidFill>
              <a:ea typeface="ＭＳ Ｐゴシック" pitchFamily="34" charset="-128"/>
            </a:endParaRPr>
          </a:p>
          <a:p>
            <a:pPr lvl="1" algn="l">
              <a:lnSpc>
                <a:spcPct val="100000"/>
              </a:lnSpc>
              <a:spcBef>
                <a:spcPts val="1200"/>
              </a:spcBef>
            </a:pPr>
            <a:r>
              <a:rPr lang="en-US" dirty="0" smtClean="0">
                <a:ea typeface="ＭＳ Ｐゴシック" pitchFamily="34" charset="-128"/>
              </a:rPr>
              <a:t>No handshaking is performed between sender and receiver</a:t>
            </a:r>
            <a:endParaRPr lang="fa-IR" dirty="0" smtClean="0">
              <a:ea typeface="ＭＳ Ｐゴシック" pitchFamily="34" charset="-128"/>
            </a:endParaRPr>
          </a:p>
        </p:txBody>
      </p:sp>
      <p:sp>
        <p:nvSpPr>
          <p:cNvPr id="16391" name="Rectangle 9"/>
          <p:cNvSpPr>
            <a:spLocks noChangeArrowheads="1"/>
          </p:cNvSpPr>
          <p:nvPr/>
        </p:nvSpPr>
        <p:spPr bwMode="auto">
          <a:xfrm>
            <a:off x="4993481" y="1334073"/>
            <a:ext cx="4052887" cy="51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algn="l">
              <a:spcBef>
                <a:spcPts val="1200"/>
              </a:spcBef>
              <a:buClr>
                <a:srgbClr val="000099"/>
              </a:buClr>
              <a:buSzPct val="65000"/>
              <a:buFont typeface="Wingdings" charset="0"/>
              <a:buChar char="v"/>
              <a:defRPr/>
            </a:pPr>
            <a:r>
              <a:rPr lang="en-US" sz="2400" dirty="0" smtClean="0">
                <a:latin typeface="Times New Roman" pitchFamily="18" charset="0"/>
                <a:ea typeface="ＭＳ Ｐゴシック" charset="0"/>
                <a:cs typeface="B Nazanin" pitchFamily="2" charset="-78"/>
              </a:rPr>
              <a:t>UDP applications:</a:t>
            </a:r>
            <a:endParaRPr lang="en-US" sz="2400" dirty="0">
              <a:latin typeface="Times New Roman" pitchFamily="18" charset="0"/>
              <a:ea typeface="ＭＳ Ｐゴシック" charset="0"/>
              <a:cs typeface="B Nazanin" pitchFamily="2" charset="-78"/>
            </a:endParaRPr>
          </a:p>
          <a:p>
            <a:pPr marL="688975" lvl="1" indent="-231775" algn="l">
              <a:spcBef>
                <a:spcPts val="1200"/>
              </a:spcBef>
              <a:buClr>
                <a:srgbClr val="000099"/>
              </a:buClr>
              <a:buFont typeface="Wingdings" charset="0"/>
              <a:buChar char="§"/>
              <a:defRPr/>
            </a:pPr>
            <a:r>
              <a:rPr lang="en-US" sz="2400" dirty="0" smtClean="0">
                <a:latin typeface="Times New Roman" pitchFamily="18" charset="0"/>
                <a:ea typeface="ＭＳ Ｐゴシック" charset="0"/>
                <a:cs typeface="B Nazanin" pitchFamily="2" charset="-78"/>
              </a:rPr>
              <a:t>Multimedia streaming (</a:t>
            </a:r>
            <a:r>
              <a:rPr lang="en-US" sz="2400" dirty="0" err="1" smtClean="0">
                <a:latin typeface="Times New Roman" pitchFamily="18" charset="0"/>
                <a:ea typeface="ＭＳ Ｐゴシック" charset="0"/>
                <a:cs typeface="B Nazanin" pitchFamily="2" charset="-78"/>
              </a:rPr>
              <a:t>lossy</a:t>
            </a:r>
            <a:r>
              <a:rPr lang="en-US" sz="2400" dirty="0" smtClean="0">
                <a:latin typeface="Times New Roman" pitchFamily="18" charset="0"/>
                <a:ea typeface="ＭＳ Ｐゴシック" charset="0"/>
                <a:cs typeface="B Nazanin" pitchFamily="2" charset="-78"/>
              </a:rPr>
              <a:t>, rate sensitive)</a:t>
            </a:r>
            <a:endParaRPr lang="fa-IR" sz="2400" dirty="0" smtClean="0">
              <a:latin typeface="Times New Roman" pitchFamily="18" charset="0"/>
              <a:ea typeface="ＭＳ Ｐゴシック" charset="0"/>
              <a:cs typeface="B Nazanin" pitchFamily="2" charset="-78"/>
            </a:endParaRPr>
          </a:p>
          <a:p>
            <a:pPr marL="688975" lvl="1" indent="-231775" algn="l">
              <a:spcBef>
                <a:spcPts val="1200"/>
              </a:spcBef>
              <a:buClr>
                <a:srgbClr val="000099"/>
              </a:buClr>
              <a:buFont typeface="Wingdings" charset="0"/>
              <a:buChar char="§"/>
              <a:defRPr/>
            </a:pPr>
            <a:r>
              <a:rPr lang="en-US" sz="2400" dirty="0" smtClean="0">
                <a:latin typeface="Times New Roman" pitchFamily="18" charset="0"/>
                <a:ea typeface="ＭＳ Ｐゴシック" charset="0"/>
                <a:cs typeface="B Nazanin" pitchFamily="2" charset="-78"/>
              </a:rPr>
              <a:t>DNS</a:t>
            </a:r>
            <a:endParaRPr lang="en-US" sz="2400" dirty="0">
              <a:latin typeface="Times New Roman" pitchFamily="18" charset="0"/>
              <a:ea typeface="ＭＳ Ｐゴシック" charset="0"/>
              <a:cs typeface="B Nazanin" pitchFamily="2" charset="-78"/>
            </a:endParaRPr>
          </a:p>
          <a:p>
            <a:pPr marL="688975" lvl="1" indent="-231775" algn="l">
              <a:spcBef>
                <a:spcPts val="1200"/>
              </a:spcBef>
              <a:buClr>
                <a:srgbClr val="000099"/>
              </a:buClr>
              <a:buFont typeface="Wingdings" charset="0"/>
              <a:buChar char="§"/>
              <a:defRPr/>
            </a:pPr>
            <a:r>
              <a:rPr lang="en-US" sz="2400" dirty="0" smtClean="0">
                <a:latin typeface="Times New Roman" pitchFamily="18" charset="0"/>
                <a:ea typeface="ＭＳ Ｐゴシック" charset="0"/>
                <a:cs typeface="B Nazanin" pitchFamily="2" charset="-78"/>
              </a:rPr>
              <a:t>SNMP (Simple Network Management Protocol)</a:t>
            </a:r>
            <a:endParaRPr lang="en-US" sz="2400" dirty="0">
              <a:latin typeface="Times New Roman" pitchFamily="18" charset="0"/>
              <a:ea typeface="ＭＳ Ｐゴシック" charset="0"/>
              <a:cs typeface="B Nazanin" pitchFamily="2" charset="-7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13</a:t>
            </a:fld>
            <a:endParaRPr lang="en-US" altLang="en-US"/>
          </a:p>
        </p:txBody>
      </p:sp>
    </p:spTree>
    <p:extLst>
      <p:ext uri="{BB962C8B-B14F-4D97-AF65-F5344CB8AC3E}">
        <p14:creationId xmlns:p14="http://schemas.microsoft.com/office/powerpoint/2010/main" val="131553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a:xfrm>
            <a:off x="467670" y="68311"/>
            <a:ext cx="7920754" cy="768401"/>
          </a:xfrm>
        </p:spPr>
        <p:txBody>
          <a:bodyPr/>
          <a:lstStyle/>
          <a:p>
            <a:pPr>
              <a:defRPr/>
            </a:pPr>
            <a:r>
              <a:rPr lang="en-US" dirty="0" smtClean="0"/>
              <a:t>UDP segment structure</a:t>
            </a:r>
            <a:endParaRPr lang="en-US" sz="2400" b="1" dirty="0"/>
          </a:p>
        </p:txBody>
      </p:sp>
      <p:sp>
        <p:nvSpPr>
          <p:cNvPr id="17431" name="Rectangle 26"/>
          <p:cNvSpPr>
            <a:spLocks noGrp="1" noChangeArrowheads="1"/>
          </p:cNvSpPr>
          <p:nvPr>
            <p:ph sz="half" idx="1"/>
          </p:nvPr>
        </p:nvSpPr>
        <p:spPr>
          <a:xfrm>
            <a:off x="4751388" y="3044825"/>
            <a:ext cx="4000500" cy="3044825"/>
          </a:xfrm>
        </p:spPr>
        <p:txBody>
          <a:bodyPr>
            <a:normAutofit fontScale="92500" lnSpcReduction="10000"/>
          </a:bodyPr>
          <a:lstStyle/>
          <a:p>
            <a:pPr algn="l">
              <a:lnSpc>
                <a:spcPct val="100000"/>
              </a:lnSpc>
              <a:buFont typeface="Wingdings" charset="0"/>
              <a:buChar char="v"/>
              <a:defRPr/>
            </a:pPr>
            <a:r>
              <a:rPr lang="en-US" sz="2400" dirty="0" smtClean="0"/>
              <a:t>Doesn’t need connection (which helps reduce delay)</a:t>
            </a:r>
            <a:endParaRPr lang="fa-IR" sz="2400" dirty="0" smtClean="0"/>
          </a:p>
          <a:p>
            <a:pPr algn="l">
              <a:lnSpc>
                <a:spcPct val="100000"/>
              </a:lnSpc>
              <a:buFont typeface="Wingdings" charset="0"/>
              <a:buChar char="v"/>
              <a:defRPr/>
            </a:pPr>
            <a:r>
              <a:rPr lang="en-US" sz="2400" dirty="0" smtClean="0"/>
              <a:t>Easy (no need to keep the connection metadata in sender and receiver)</a:t>
            </a:r>
            <a:endParaRPr lang="en-US" sz="2400" dirty="0"/>
          </a:p>
          <a:p>
            <a:pPr algn="l">
              <a:lnSpc>
                <a:spcPct val="100000"/>
              </a:lnSpc>
              <a:buFont typeface="Wingdings" charset="0"/>
              <a:buChar char="v"/>
              <a:defRPr/>
            </a:pPr>
            <a:r>
              <a:rPr lang="en-US" sz="2400" dirty="0" smtClean="0"/>
              <a:t>Small header (only 8 Byte)</a:t>
            </a:r>
            <a:endParaRPr lang="en-US" sz="2400" dirty="0"/>
          </a:p>
          <a:p>
            <a:pPr algn="l">
              <a:lnSpc>
                <a:spcPct val="100000"/>
              </a:lnSpc>
              <a:buFont typeface="Wingdings" charset="0"/>
              <a:buChar char="v"/>
              <a:defRPr/>
            </a:pPr>
            <a:r>
              <a:rPr lang="en-US" sz="2400" dirty="0" smtClean="0"/>
              <a:t>Does not have congestion control</a:t>
            </a:r>
            <a:endParaRPr lang="en-US" sz="2400" dirty="0"/>
          </a:p>
        </p:txBody>
      </p:sp>
      <p:sp>
        <p:nvSpPr>
          <p:cNvPr id="17414" name="Rectangle 7"/>
          <p:cNvSpPr>
            <a:spLocks noChangeArrowheads="1"/>
          </p:cNvSpPr>
          <p:nvPr/>
        </p:nvSpPr>
        <p:spPr bwMode="auto">
          <a:xfrm>
            <a:off x="714375" y="1852613"/>
            <a:ext cx="3324225" cy="3200400"/>
          </a:xfrm>
          <a:prstGeom prst="rect">
            <a:avLst/>
          </a:prstGeom>
          <a:solidFill>
            <a:srgbClr val="000099"/>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15" name="Rectangle 8"/>
          <p:cNvSpPr>
            <a:spLocks noChangeArrowheads="1"/>
          </p:cNvSpPr>
          <p:nvPr/>
        </p:nvSpPr>
        <p:spPr bwMode="auto">
          <a:xfrm>
            <a:off x="638175" y="1947863"/>
            <a:ext cx="3324225" cy="32004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Times New Roman" pitchFamily="18" charset="0"/>
              <a:ea typeface="ＭＳ Ｐゴシック" charset="0"/>
              <a:cs typeface="B Nazanin" pitchFamily="2" charset="-78"/>
            </a:endParaRPr>
          </a:p>
        </p:txBody>
      </p:sp>
      <p:sp>
        <p:nvSpPr>
          <p:cNvPr id="17416" name="Text Box 9"/>
          <p:cNvSpPr txBox="1">
            <a:spLocks noChangeArrowheads="1"/>
          </p:cNvSpPr>
          <p:nvPr/>
        </p:nvSpPr>
        <p:spPr bwMode="auto">
          <a:xfrm>
            <a:off x="827583" y="1960563"/>
            <a:ext cx="1372691"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dirty="0" smtClean="0">
                <a:latin typeface="Times New Roman" pitchFamily="18" charset="0"/>
                <a:cs typeface="B Nazanin" pitchFamily="2" charset="-78"/>
              </a:rPr>
              <a:t>Source port</a:t>
            </a:r>
            <a:endParaRPr lang="en-US" sz="2400" dirty="0" smtClean="0">
              <a:latin typeface="Times New Roman" pitchFamily="18" charset="0"/>
              <a:cs typeface="B Nazanin" pitchFamily="2" charset="-78"/>
            </a:endParaRPr>
          </a:p>
        </p:txBody>
      </p:sp>
      <p:sp>
        <p:nvSpPr>
          <p:cNvPr id="17417" name="Text Box 10"/>
          <p:cNvSpPr txBox="1">
            <a:spLocks noChangeArrowheads="1"/>
          </p:cNvSpPr>
          <p:nvPr/>
        </p:nvSpPr>
        <p:spPr bwMode="auto">
          <a:xfrm>
            <a:off x="2276475" y="1960563"/>
            <a:ext cx="178881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1800" dirty="0" smtClean="0">
                <a:latin typeface="Times New Roman" pitchFamily="18" charset="0"/>
                <a:cs typeface="B Nazanin" pitchFamily="2" charset="-78"/>
              </a:rPr>
              <a:t>Destination port</a:t>
            </a:r>
          </a:p>
        </p:txBody>
      </p:sp>
      <p:sp>
        <p:nvSpPr>
          <p:cNvPr id="17418" name="Line 11"/>
          <p:cNvSpPr>
            <a:spLocks noChangeShapeType="1"/>
          </p:cNvSpPr>
          <p:nvPr/>
        </p:nvSpPr>
        <p:spPr bwMode="auto">
          <a:xfrm flipV="1">
            <a:off x="628650" y="2347913"/>
            <a:ext cx="33289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19" name="Line 12"/>
          <p:cNvSpPr>
            <a:spLocks noChangeShapeType="1"/>
          </p:cNvSpPr>
          <p:nvPr/>
        </p:nvSpPr>
        <p:spPr bwMode="auto">
          <a:xfrm flipV="1">
            <a:off x="619125" y="2747963"/>
            <a:ext cx="332422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20" name="Line 13"/>
          <p:cNvSpPr>
            <a:spLocks noChangeShapeType="1"/>
          </p:cNvSpPr>
          <p:nvPr/>
        </p:nvSpPr>
        <p:spPr bwMode="auto">
          <a:xfrm flipV="1">
            <a:off x="2276475" y="1947863"/>
            <a:ext cx="0" cy="3952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21" name="Text Box 14"/>
          <p:cNvSpPr txBox="1">
            <a:spLocks noChangeArrowheads="1"/>
          </p:cNvSpPr>
          <p:nvPr/>
        </p:nvSpPr>
        <p:spPr bwMode="auto">
          <a:xfrm>
            <a:off x="1854156" y="1482725"/>
            <a:ext cx="79701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fa-IR" sz="2000" dirty="0" smtClean="0">
                <a:latin typeface="Times New Roman" pitchFamily="18" charset="0"/>
                <a:cs typeface="B Nazanin" pitchFamily="2" charset="-78"/>
              </a:rPr>
              <a:t>32 بیت</a:t>
            </a:r>
            <a:endParaRPr lang="en-US" sz="2000" dirty="0" smtClean="0">
              <a:latin typeface="Times New Roman" pitchFamily="18" charset="0"/>
              <a:cs typeface="B Nazanin" pitchFamily="2" charset="-78"/>
            </a:endParaRPr>
          </a:p>
        </p:txBody>
      </p:sp>
      <p:sp>
        <p:nvSpPr>
          <p:cNvPr id="17422" name="Line 15"/>
          <p:cNvSpPr>
            <a:spLocks noChangeShapeType="1"/>
          </p:cNvSpPr>
          <p:nvPr/>
        </p:nvSpPr>
        <p:spPr bwMode="auto">
          <a:xfrm>
            <a:off x="2733675" y="1714500"/>
            <a:ext cx="1200150" cy="4763"/>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23" name="Line 16"/>
          <p:cNvSpPr>
            <a:spLocks noChangeShapeType="1"/>
          </p:cNvSpPr>
          <p:nvPr/>
        </p:nvSpPr>
        <p:spPr bwMode="auto">
          <a:xfrm rot="10800000">
            <a:off x="623888" y="1724025"/>
            <a:ext cx="1128712"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24" name="Text Box 17"/>
          <p:cNvSpPr txBox="1">
            <a:spLocks noChangeArrowheads="1"/>
          </p:cNvSpPr>
          <p:nvPr/>
        </p:nvSpPr>
        <p:spPr bwMode="auto">
          <a:xfrm>
            <a:off x="796379" y="3363815"/>
            <a:ext cx="2993529"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2000" dirty="0" smtClean="0">
                <a:latin typeface="Times New Roman" pitchFamily="18" charset="0"/>
                <a:cs typeface="B Nazanin" pitchFamily="2" charset="-78"/>
              </a:rPr>
              <a:t>Application data (message)</a:t>
            </a:r>
            <a:endParaRPr lang="en-US" sz="2400" dirty="0">
              <a:latin typeface="Times New Roman" pitchFamily="18" charset="0"/>
              <a:cs typeface="B Nazanin" pitchFamily="2" charset="-78"/>
            </a:endParaRPr>
          </a:p>
        </p:txBody>
      </p:sp>
      <p:sp>
        <p:nvSpPr>
          <p:cNvPr id="17426" name="Line 20"/>
          <p:cNvSpPr>
            <a:spLocks noChangeShapeType="1"/>
          </p:cNvSpPr>
          <p:nvPr/>
        </p:nvSpPr>
        <p:spPr bwMode="auto">
          <a:xfrm flipV="1">
            <a:off x="2276475" y="2357438"/>
            <a:ext cx="0" cy="3952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27" name="Text Box 22"/>
          <p:cNvSpPr txBox="1">
            <a:spLocks noChangeArrowheads="1"/>
          </p:cNvSpPr>
          <p:nvPr/>
        </p:nvSpPr>
        <p:spPr bwMode="auto">
          <a:xfrm>
            <a:off x="1075047" y="2351088"/>
            <a:ext cx="861221"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dirty="0">
                <a:latin typeface="Times New Roman" pitchFamily="18" charset="0"/>
                <a:cs typeface="B Nazanin" pitchFamily="2" charset="-78"/>
              </a:rPr>
              <a:t>L</a:t>
            </a:r>
            <a:r>
              <a:rPr lang="en-US" sz="1800" dirty="0" smtClean="0">
                <a:latin typeface="Times New Roman" pitchFamily="18" charset="0"/>
                <a:cs typeface="B Nazanin" pitchFamily="2" charset="-78"/>
              </a:rPr>
              <a:t>ength</a:t>
            </a:r>
            <a:endParaRPr lang="en-US" sz="2400" dirty="0" smtClean="0">
              <a:latin typeface="Times New Roman" pitchFamily="18" charset="0"/>
              <a:cs typeface="B Nazanin" pitchFamily="2" charset="-78"/>
            </a:endParaRPr>
          </a:p>
        </p:txBody>
      </p:sp>
      <p:sp>
        <p:nvSpPr>
          <p:cNvPr id="17428" name="Text Box 23"/>
          <p:cNvSpPr txBox="1">
            <a:spLocks noChangeArrowheads="1"/>
          </p:cNvSpPr>
          <p:nvPr/>
        </p:nvSpPr>
        <p:spPr bwMode="auto">
          <a:xfrm>
            <a:off x="2528970" y="2341563"/>
            <a:ext cx="1252321"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dirty="0" smtClean="0">
                <a:latin typeface="Times New Roman" pitchFamily="18" charset="0"/>
                <a:cs typeface="B Nazanin" pitchFamily="2" charset="-78"/>
              </a:rPr>
              <a:t>Checksum</a:t>
            </a:r>
            <a:endParaRPr lang="en-US" sz="2400" dirty="0" smtClean="0">
              <a:latin typeface="Times New Roman" pitchFamily="18" charset="0"/>
              <a:cs typeface="B Nazanin" pitchFamily="2" charset="-78"/>
            </a:endParaRPr>
          </a:p>
        </p:txBody>
      </p:sp>
      <p:sp>
        <p:nvSpPr>
          <p:cNvPr id="17429" name="Text Box 24"/>
          <p:cNvSpPr txBox="1">
            <a:spLocks noChangeArrowheads="1"/>
          </p:cNvSpPr>
          <p:nvPr/>
        </p:nvSpPr>
        <p:spPr bwMode="auto">
          <a:xfrm>
            <a:off x="4139952" y="1230125"/>
            <a:ext cx="319147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l" rtl="1">
              <a:defRPr/>
            </a:pPr>
            <a:r>
              <a:rPr lang="en-US" sz="1800" dirty="0" smtClean="0">
                <a:latin typeface="Times New Roman" pitchFamily="18" charset="0"/>
                <a:cs typeface="B Nazanin" pitchFamily="2" charset="-78"/>
              </a:rPr>
              <a:t>Segment length (header + data)</a:t>
            </a:r>
            <a:endParaRPr lang="en-US" sz="2400" dirty="0" smtClean="0">
              <a:latin typeface="Times New Roman" pitchFamily="18" charset="0"/>
              <a:cs typeface="B Nazanin" pitchFamily="2" charset="-78"/>
            </a:endParaRPr>
          </a:p>
        </p:txBody>
      </p:sp>
      <p:sp>
        <p:nvSpPr>
          <p:cNvPr id="17430" name="Line 25"/>
          <p:cNvSpPr>
            <a:spLocks noChangeShapeType="1"/>
          </p:cNvSpPr>
          <p:nvPr/>
        </p:nvSpPr>
        <p:spPr bwMode="auto">
          <a:xfrm flipH="1">
            <a:off x="1878013" y="1631950"/>
            <a:ext cx="2873375" cy="89535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32" name="Rectangle 27"/>
          <p:cNvSpPr>
            <a:spLocks noChangeArrowheads="1"/>
          </p:cNvSpPr>
          <p:nvPr/>
        </p:nvSpPr>
        <p:spPr bwMode="auto">
          <a:xfrm>
            <a:off x="4703763" y="2924175"/>
            <a:ext cx="4048125" cy="3259138"/>
          </a:xfrm>
          <a:prstGeom prst="rect">
            <a:avLst/>
          </a:prstGeom>
          <a:noFill/>
          <a:ln w="19050">
            <a:solidFill>
              <a:srgbClr val="CC000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New Roman" pitchFamily="18" charset="0"/>
              <a:ea typeface="ＭＳ Ｐゴシック" charset="0"/>
              <a:cs typeface="B Nazanin" pitchFamily="2" charset="-78"/>
            </a:endParaRPr>
          </a:p>
        </p:txBody>
      </p:sp>
      <p:sp>
        <p:nvSpPr>
          <p:cNvPr id="17433" name="Text Box 28"/>
          <p:cNvSpPr txBox="1">
            <a:spLocks noChangeArrowheads="1"/>
          </p:cNvSpPr>
          <p:nvPr/>
        </p:nvSpPr>
        <p:spPr bwMode="auto">
          <a:xfrm>
            <a:off x="5344090" y="2643188"/>
            <a:ext cx="2378985" cy="4616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spcBef>
                <a:spcPct val="20000"/>
              </a:spcBef>
              <a:buClr>
                <a:srgbClr val="000099"/>
              </a:buClr>
              <a:buSzPct val="65000"/>
              <a:buFont typeface="Wingdings" charset="0"/>
              <a:buNone/>
              <a:defRPr/>
            </a:pPr>
            <a:r>
              <a:rPr lang="en-US" sz="2400" dirty="0" smtClean="0">
                <a:solidFill>
                  <a:srgbClr val="CC0000"/>
                </a:solidFill>
                <a:latin typeface="Times New Roman" pitchFamily="18" charset="0"/>
                <a:cs typeface="B Nazanin" pitchFamily="2" charset="-78"/>
              </a:rPr>
              <a:t>Why UDP exists?</a:t>
            </a:r>
            <a:endParaRPr lang="en-US" sz="1400" dirty="0" smtClean="0">
              <a:latin typeface="Times New Roman" pitchFamily="18" charset="0"/>
              <a:cs typeface="B Nazanin" pitchFamily="2" charset="-7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14</a:t>
            </a:fld>
            <a:endParaRPr lang="en-US" altLang="en-US"/>
          </a:p>
        </p:txBody>
      </p:sp>
    </p:spTree>
    <p:extLst>
      <p:ext uri="{BB962C8B-B14F-4D97-AF65-F5344CB8AC3E}">
        <p14:creationId xmlns:p14="http://schemas.microsoft.com/office/powerpoint/2010/main" val="354346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3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43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43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1" grpId="0" uiExpand="1" build="p"/>
      <p:bldP spid="17432" grpId="0" animBg="1"/>
      <p:bldP spid="174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p:cNvSpPr>
            <a:spLocks noGrp="1" noChangeArrowheads="1"/>
          </p:cNvSpPr>
          <p:nvPr>
            <p:ph type="title"/>
          </p:nvPr>
        </p:nvSpPr>
        <p:spPr>
          <a:xfrm>
            <a:off x="1" y="212725"/>
            <a:ext cx="8288594" cy="760669"/>
          </a:xfrm>
        </p:spPr>
        <p:txBody>
          <a:bodyPr/>
          <a:lstStyle/>
          <a:p>
            <a:pPr>
              <a:defRPr/>
            </a:pPr>
            <a:r>
              <a:rPr lang="en-US" b="1" dirty="0" smtClean="0"/>
              <a:t>TCP: Overall Description</a:t>
            </a:r>
            <a:endParaRPr lang="en-US" dirty="0"/>
          </a:p>
        </p:txBody>
      </p:sp>
      <p:sp>
        <p:nvSpPr>
          <p:cNvPr id="58373" name="Rectangle 3"/>
          <p:cNvSpPr>
            <a:spLocks noGrp="1" noChangeArrowheads="1"/>
          </p:cNvSpPr>
          <p:nvPr>
            <p:ph sz="half" idx="1"/>
          </p:nvPr>
        </p:nvSpPr>
        <p:spPr>
          <a:xfrm>
            <a:off x="4211960" y="1412776"/>
            <a:ext cx="4824536" cy="4968552"/>
          </a:xfrm>
        </p:spPr>
        <p:txBody>
          <a:bodyPr>
            <a:normAutofit lnSpcReduction="10000"/>
          </a:bodyPr>
          <a:lstStyle/>
          <a:p>
            <a:pPr algn="l">
              <a:buFont typeface="Wingdings" charset="0"/>
              <a:buChar char="v"/>
              <a:defRPr/>
            </a:pPr>
            <a:r>
              <a:rPr lang="en-US" dirty="0" smtClean="0">
                <a:solidFill>
                  <a:srgbClr val="CC0000"/>
                </a:solidFill>
                <a:cs typeface="+mn-cs"/>
              </a:rPr>
              <a:t>Full-Duplex service</a:t>
            </a:r>
            <a:endParaRPr lang="en-US" dirty="0">
              <a:solidFill>
                <a:srgbClr val="CC0000"/>
              </a:solidFill>
              <a:cs typeface="+mn-cs"/>
            </a:endParaRPr>
          </a:p>
          <a:p>
            <a:pPr lvl="1" algn="l">
              <a:buFont typeface="Wingdings" charset="0"/>
              <a:buChar char="§"/>
              <a:defRPr/>
            </a:pPr>
            <a:r>
              <a:rPr lang="en-US" dirty="0" smtClean="0"/>
              <a:t>On one connection data can flow from both directions</a:t>
            </a:r>
          </a:p>
          <a:p>
            <a:pPr lvl="1" algn="l">
              <a:buFont typeface="Wingdings" charset="0"/>
              <a:buChar char="§"/>
              <a:defRPr/>
            </a:pPr>
            <a:r>
              <a:rPr lang="en-US" dirty="0" smtClean="0"/>
              <a:t>MSS: Maximum Segment Size</a:t>
            </a:r>
            <a:endParaRPr lang="en-US" dirty="0"/>
          </a:p>
          <a:p>
            <a:pPr algn="l">
              <a:buFont typeface="Wingdings" charset="0"/>
              <a:buChar char="v"/>
              <a:defRPr/>
            </a:pPr>
            <a:r>
              <a:rPr lang="en-US" dirty="0" smtClean="0">
                <a:solidFill>
                  <a:srgbClr val="CC0000"/>
                </a:solidFill>
                <a:cs typeface="+mn-cs"/>
              </a:rPr>
              <a:t>Connection-Oriented:</a:t>
            </a:r>
            <a:endParaRPr lang="en-US" dirty="0">
              <a:cs typeface="+mn-cs"/>
            </a:endParaRPr>
          </a:p>
          <a:p>
            <a:pPr lvl="1" algn="l">
              <a:buFont typeface="Wingdings" charset="0"/>
              <a:buChar char="§"/>
              <a:defRPr/>
            </a:pPr>
            <a:r>
              <a:rPr lang="en-US" dirty="0" smtClean="0"/>
              <a:t>Before data transformation sender and receiver perform a </a:t>
            </a:r>
            <a:r>
              <a:rPr lang="en-US" dirty="0" smtClean="0">
                <a:solidFill>
                  <a:srgbClr val="C00000"/>
                </a:solidFill>
              </a:rPr>
              <a:t>handshake</a:t>
            </a:r>
            <a:endParaRPr lang="fa-IR" dirty="0" smtClean="0">
              <a:solidFill>
                <a:srgbClr val="C00000"/>
              </a:solidFill>
            </a:endParaRPr>
          </a:p>
          <a:p>
            <a:pPr algn="l">
              <a:buFont typeface="Wingdings" charset="0"/>
              <a:buChar char="v"/>
              <a:defRPr/>
            </a:pPr>
            <a:r>
              <a:rPr lang="en-US" dirty="0" smtClean="0">
                <a:solidFill>
                  <a:srgbClr val="CC0000"/>
                </a:solidFill>
                <a:cs typeface="+mn-cs"/>
              </a:rPr>
              <a:t>Flow control:</a:t>
            </a:r>
            <a:endParaRPr lang="en-US" dirty="0">
              <a:solidFill>
                <a:srgbClr val="CC0000"/>
              </a:solidFill>
              <a:cs typeface="+mn-cs"/>
            </a:endParaRPr>
          </a:p>
          <a:p>
            <a:pPr lvl="1" algn="l">
              <a:buFont typeface="Wingdings" charset="0"/>
              <a:buChar char="§"/>
              <a:defRPr/>
            </a:pPr>
            <a:r>
              <a:rPr lang="en-US" dirty="0" smtClean="0"/>
              <a:t>Speed adjustment (sending rate of the sender is adjusted with the reading rate of the receiver)</a:t>
            </a:r>
            <a:endParaRPr lang="fa-IR" dirty="0" smtClean="0"/>
          </a:p>
        </p:txBody>
      </p:sp>
      <p:sp>
        <p:nvSpPr>
          <p:cNvPr id="58374" name="Rectangle 4"/>
          <p:cNvSpPr>
            <a:spLocks noGrp="1" noChangeArrowheads="1"/>
          </p:cNvSpPr>
          <p:nvPr>
            <p:ph sz="half" idx="2"/>
          </p:nvPr>
        </p:nvSpPr>
        <p:spPr>
          <a:xfrm>
            <a:off x="95186" y="1412776"/>
            <a:ext cx="3981450" cy="4648200"/>
          </a:xfrm>
        </p:spPr>
        <p:txBody>
          <a:bodyPr>
            <a:normAutofit lnSpcReduction="10000"/>
          </a:bodyPr>
          <a:lstStyle/>
          <a:p>
            <a:pPr algn="l"/>
            <a:r>
              <a:rPr lang="en-US" dirty="0" smtClean="0">
                <a:solidFill>
                  <a:srgbClr val="CC0000"/>
                </a:solidFill>
                <a:ea typeface="ＭＳ Ｐゴシック" pitchFamily="34" charset="-128"/>
              </a:rPr>
              <a:t>Point to Point:</a:t>
            </a:r>
          </a:p>
          <a:p>
            <a:pPr lvl="1" algn="l"/>
            <a:r>
              <a:rPr lang="en-US" dirty="0" smtClean="0">
                <a:ea typeface="ＭＳ Ｐゴシック" pitchFamily="34" charset="-128"/>
              </a:rPr>
              <a:t>One sender and one receiver</a:t>
            </a:r>
            <a:endParaRPr lang="en-US" dirty="0" smtClean="0">
              <a:solidFill>
                <a:srgbClr val="FF0000"/>
              </a:solidFill>
              <a:ea typeface="ＭＳ Ｐゴシック" pitchFamily="34" charset="-128"/>
            </a:endParaRPr>
          </a:p>
          <a:p>
            <a:pPr algn="l"/>
            <a:r>
              <a:rPr lang="en-US" dirty="0" smtClean="0">
                <a:solidFill>
                  <a:srgbClr val="C00000"/>
                </a:solidFill>
                <a:ea typeface="ＭＳ Ｐゴシック" pitchFamily="34" charset="-128"/>
              </a:rPr>
              <a:t>Reliable</a:t>
            </a:r>
            <a:endParaRPr lang="fa-IR" dirty="0" smtClean="0">
              <a:solidFill>
                <a:srgbClr val="C00000"/>
              </a:solidFill>
              <a:ea typeface="ＭＳ Ｐゴシック" pitchFamily="34" charset="-128"/>
            </a:endParaRPr>
          </a:p>
          <a:p>
            <a:pPr algn="l"/>
            <a:r>
              <a:rPr lang="en-US" dirty="0" smtClean="0">
                <a:solidFill>
                  <a:srgbClr val="C00000"/>
                </a:solidFill>
                <a:ea typeface="ＭＳ Ｐゴシック" pitchFamily="34" charset="-128"/>
              </a:rPr>
              <a:t>Pipeline:</a:t>
            </a:r>
          </a:p>
          <a:p>
            <a:pPr lvl="1" algn="l"/>
            <a:r>
              <a:rPr lang="en-US" dirty="0" smtClean="0">
                <a:ea typeface="ＭＳ Ｐゴシック" pitchFamily="34" charset="-128"/>
              </a:rPr>
              <a:t>TCP’s Flow control and congestion control set the window size</a:t>
            </a:r>
            <a:endParaRPr lang="fa-IR" dirty="0" smtClean="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15</a:t>
            </a:fld>
            <a:endParaRPr lang="en-US" altLang="en-US"/>
          </a:p>
        </p:txBody>
      </p:sp>
    </p:spTree>
    <p:extLst>
      <p:ext uri="{BB962C8B-B14F-4D97-AF65-F5344CB8AC3E}">
        <p14:creationId xmlns:p14="http://schemas.microsoft.com/office/powerpoint/2010/main" val="1917892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2"/>
          <p:cNvSpPr>
            <a:spLocks noGrp="1" noChangeArrowheads="1"/>
          </p:cNvSpPr>
          <p:nvPr>
            <p:ph type="title"/>
          </p:nvPr>
        </p:nvSpPr>
        <p:spPr>
          <a:xfrm>
            <a:off x="533400" y="44624"/>
            <a:ext cx="7772400" cy="781050"/>
          </a:xfrm>
        </p:spPr>
        <p:txBody>
          <a:bodyPr/>
          <a:lstStyle/>
          <a:p>
            <a:pPr>
              <a:defRPr/>
            </a:pPr>
            <a:r>
              <a:rPr lang="en-US" dirty="0" smtClean="0"/>
              <a:t>TCP segment structure</a:t>
            </a:r>
            <a:endParaRPr lang="en-US" sz="2400" b="1" dirty="0"/>
          </a:p>
        </p:txBody>
      </p:sp>
      <p:sp>
        <p:nvSpPr>
          <p:cNvPr id="59398" name="Rectangle 4"/>
          <p:cNvSpPr>
            <a:spLocks noChangeArrowheads="1"/>
          </p:cNvSpPr>
          <p:nvPr/>
        </p:nvSpPr>
        <p:spPr bwMode="auto">
          <a:xfrm>
            <a:off x="2897188" y="1512888"/>
            <a:ext cx="3951287" cy="4824412"/>
          </a:xfrm>
          <a:prstGeom prst="rect">
            <a:avLst/>
          </a:prstGeom>
          <a:solidFill>
            <a:srgbClr val="000099"/>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399" name="Rectangle 5"/>
          <p:cNvSpPr>
            <a:spLocks noChangeArrowheads="1"/>
          </p:cNvSpPr>
          <p:nvPr/>
        </p:nvSpPr>
        <p:spPr bwMode="auto">
          <a:xfrm>
            <a:off x="2811463" y="1628775"/>
            <a:ext cx="3951287" cy="4805363"/>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2400">
              <a:latin typeface="Arial" charset="0"/>
              <a:ea typeface="ＭＳ Ｐゴシック" charset="0"/>
            </a:endParaRPr>
          </a:p>
        </p:txBody>
      </p:sp>
      <p:sp>
        <p:nvSpPr>
          <p:cNvPr id="59400" name="Text Box 6"/>
          <p:cNvSpPr txBox="1">
            <a:spLocks noChangeArrowheads="1"/>
          </p:cNvSpPr>
          <p:nvPr/>
        </p:nvSpPr>
        <p:spPr bwMode="auto">
          <a:xfrm>
            <a:off x="2955925" y="1587500"/>
            <a:ext cx="16637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dirty="0" smtClean="0">
                <a:latin typeface="Arial" charset="0"/>
              </a:rPr>
              <a:t>source port #</a:t>
            </a:r>
            <a:endParaRPr lang="en-US" sz="2400" dirty="0" smtClean="0">
              <a:latin typeface="Arial" charset="0"/>
            </a:endParaRPr>
          </a:p>
        </p:txBody>
      </p:sp>
      <p:sp>
        <p:nvSpPr>
          <p:cNvPr id="59401" name="Text Box 7"/>
          <p:cNvSpPr txBox="1">
            <a:spLocks noChangeArrowheads="1"/>
          </p:cNvSpPr>
          <p:nvPr/>
        </p:nvSpPr>
        <p:spPr bwMode="auto">
          <a:xfrm>
            <a:off x="5056188" y="1592263"/>
            <a:ext cx="138112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smtClean="0">
                <a:latin typeface="Arial" charset="0"/>
              </a:rPr>
              <a:t>dest port #</a:t>
            </a:r>
            <a:endParaRPr lang="en-US" sz="1800" smtClean="0">
              <a:latin typeface="Arial" charset="0"/>
            </a:endParaRPr>
          </a:p>
        </p:txBody>
      </p:sp>
      <p:sp>
        <p:nvSpPr>
          <p:cNvPr id="59402" name="Line 8"/>
          <p:cNvSpPr>
            <a:spLocks noChangeShapeType="1"/>
          </p:cNvSpPr>
          <p:nvPr/>
        </p:nvSpPr>
        <p:spPr bwMode="auto">
          <a:xfrm>
            <a:off x="2814638" y="2003425"/>
            <a:ext cx="3946525" cy="47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03" name="Line 9"/>
          <p:cNvSpPr>
            <a:spLocks noChangeShapeType="1"/>
          </p:cNvSpPr>
          <p:nvPr/>
        </p:nvSpPr>
        <p:spPr bwMode="auto">
          <a:xfrm flipV="1">
            <a:off x="2808288" y="2382838"/>
            <a:ext cx="39512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04" name="Line 10"/>
          <p:cNvSpPr>
            <a:spLocks noChangeShapeType="1"/>
          </p:cNvSpPr>
          <p:nvPr/>
        </p:nvSpPr>
        <p:spPr bwMode="auto">
          <a:xfrm flipV="1">
            <a:off x="4754563" y="1628775"/>
            <a:ext cx="0" cy="3921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05" name="Text Box 11"/>
          <p:cNvSpPr txBox="1">
            <a:spLocks noChangeArrowheads="1"/>
          </p:cNvSpPr>
          <p:nvPr/>
        </p:nvSpPr>
        <p:spPr bwMode="auto">
          <a:xfrm>
            <a:off x="4297363" y="1098550"/>
            <a:ext cx="8572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smtClean="0">
                <a:latin typeface="Arial" charset="0"/>
              </a:rPr>
              <a:t>32 bits</a:t>
            </a:r>
            <a:endParaRPr lang="en-US" sz="2400" smtClean="0">
              <a:latin typeface="Arial" charset="0"/>
            </a:endParaRPr>
          </a:p>
        </p:txBody>
      </p:sp>
      <p:sp>
        <p:nvSpPr>
          <p:cNvPr id="59406" name="Line 12"/>
          <p:cNvSpPr>
            <a:spLocks noChangeShapeType="1"/>
          </p:cNvSpPr>
          <p:nvPr/>
        </p:nvSpPr>
        <p:spPr bwMode="auto">
          <a:xfrm>
            <a:off x="5297488" y="1344613"/>
            <a:ext cx="1427162" cy="4762"/>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07" name="Line 13"/>
          <p:cNvSpPr>
            <a:spLocks noChangeShapeType="1"/>
          </p:cNvSpPr>
          <p:nvPr/>
        </p:nvSpPr>
        <p:spPr bwMode="auto">
          <a:xfrm rot="10800000">
            <a:off x="2789238" y="1355725"/>
            <a:ext cx="1341437"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08" name="Text Box 14"/>
          <p:cNvSpPr txBox="1">
            <a:spLocks noChangeArrowheads="1"/>
          </p:cNvSpPr>
          <p:nvPr/>
        </p:nvSpPr>
        <p:spPr bwMode="auto">
          <a:xfrm>
            <a:off x="3863975" y="4567238"/>
            <a:ext cx="2005013"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smtClean="0">
                <a:latin typeface="Arial" charset="0"/>
              </a:rPr>
              <a:t>application</a:t>
            </a:r>
          </a:p>
          <a:p>
            <a:pPr>
              <a:defRPr/>
            </a:pPr>
            <a:r>
              <a:rPr lang="en-US" sz="2000" smtClean="0">
                <a:latin typeface="Arial" charset="0"/>
              </a:rPr>
              <a:t>data </a:t>
            </a:r>
          </a:p>
          <a:p>
            <a:pPr>
              <a:defRPr/>
            </a:pPr>
            <a:r>
              <a:rPr lang="en-US" sz="2000" smtClean="0">
                <a:latin typeface="Arial" charset="0"/>
              </a:rPr>
              <a:t>(variable length)</a:t>
            </a:r>
            <a:endParaRPr lang="en-US" sz="2400" smtClean="0">
              <a:latin typeface="Arial" charset="0"/>
            </a:endParaRPr>
          </a:p>
        </p:txBody>
      </p:sp>
      <p:sp>
        <p:nvSpPr>
          <p:cNvPr id="59409" name="Text Box 15"/>
          <p:cNvSpPr txBox="1">
            <a:spLocks noChangeArrowheads="1"/>
          </p:cNvSpPr>
          <p:nvPr/>
        </p:nvSpPr>
        <p:spPr bwMode="auto">
          <a:xfrm>
            <a:off x="3444875" y="1982788"/>
            <a:ext cx="248602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dirty="0" smtClean="0">
                <a:latin typeface="Arial" charset="0"/>
              </a:rPr>
              <a:t>sequence number</a:t>
            </a:r>
            <a:endParaRPr lang="en-US" sz="2400" dirty="0" smtClean="0">
              <a:latin typeface="Arial" charset="0"/>
            </a:endParaRPr>
          </a:p>
        </p:txBody>
      </p:sp>
      <p:sp>
        <p:nvSpPr>
          <p:cNvPr id="59410" name="Line 16"/>
          <p:cNvSpPr>
            <a:spLocks noChangeShapeType="1"/>
          </p:cNvSpPr>
          <p:nvPr/>
        </p:nvSpPr>
        <p:spPr bwMode="auto">
          <a:xfrm flipV="1">
            <a:off x="2817813" y="2763838"/>
            <a:ext cx="39512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11" name="Text Box 17"/>
          <p:cNvSpPr txBox="1">
            <a:spLocks noChangeArrowheads="1"/>
          </p:cNvSpPr>
          <p:nvPr/>
        </p:nvSpPr>
        <p:spPr bwMode="auto">
          <a:xfrm>
            <a:off x="3044825" y="2382838"/>
            <a:ext cx="340995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smtClean="0">
                <a:latin typeface="Arial" charset="0"/>
              </a:rPr>
              <a:t>acknowledgement number</a:t>
            </a:r>
          </a:p>
        </p:txBody>
      </p:sp>
      <p:sp>
        <p:nvSpPr>
          <p:cNvPr id="59412" name="Line 18"/>
          <p:cNvSpPr>
            <a:spLocks noChangeShapeType="1"/>
          </p:cNvSpPr>
          <p:nvPr/>
        </p:nvSpPr>
        <p:spPr bwMode="auto">
          <a:xfrm flipV="1">
            <a:off x="2813050" y="3159125"/>
            <a:ext cx="39512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13" name="Line 19"/>
          <p:cNvSpPr>
            <a:spLocks noChangeShapeType="1"/>
          </p:cNvSpPr>
          <p:nvPr/>
        </p:nvSpPr>
        <p:spPr bwMode="auto">
          <a:xfrm flipV="1">
            <a:off x="2808288" y="3549650"/>
            <a:ext cx="39512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14" name="Line 20"/>
          <p:cNvSpPr>
            <a:spLocks noChangeShapeType="1"/>
          </p:cNvSpPr>
          <p:nvPr/>
        </p:nvSpPr>
        <p:spPr bwMode="auto">
          <a:xfrm flipV="1">
            <a:off x="2808288" y="4111625"/>
            <a:ext cx="39512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15" name="Line 21"/>
          <p:cNvSpPr>
            <a:spLocks noChangeShapeType="1"/>
          </p:cNvSpPr>
          <p:nvPr/>
        </p:nvSpPr>
        <p:spPr bwMode="auto">
          <a:xfrm flipH="1" flipV="1">
            <a:off x="4768850" y="2767013"/>
            <a:ext cx="4763" cy="7778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16" name="Text Box 22"/>
          <p:cNvSpPr txBox="1">
            <a:spLocks noChangeArrowheads="1"/>
          </p:cNvSpPr>
          <p:nvPr/>
        </p:nvSpPr>
        <p:spPr bwMode="auto">
          <a:xfrm>
            <a:off x="4870450" y="2770188"/>
            <a:ext cx="17462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dirty="0" smtClean="0">
                <a:latin typeface="Arial" charset="0"/>
              </a:rPr>
              <a:t>receive window</a:t>
            </a:r>
          </a:p>
        </p:txBody>
      </p:sp>
      <p:sp>
        <p:nvSpPr>
          <p:cNvPr id="59417" name="Text Box 23"/>
          <p:cNvSpPr txBox="1">
            <a:spLocks noChangeArrowheads="1"/>
          </p:cNvSpPr>
          <p:nvPr/>
        </p:nvSpPr>
        <p:spPr bwMode="auto">
          <a:xfrm>
            <a:off x="4895850" y="3165475"/>
            <a:ext cx="18224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smtClean="0">
                <a:latin typeface="Arial" charset="0"/>
              </a:rPr>
              <a:t>Urg data pointer</a:t>
            </a:r>
          </a:p>
        </p:txBody>
      </p:sp>
      <p:sp>
        <p:nvSpPr>
          <p:cNvPr id="59418" name="Text Box 24"/>
          <p:cNvSpPr txBox="1">
            <a:spLocks noChangeArrowheads="1"/>
          </p:cNvSpPr>
          <p:nvPr/>
        </p:nvSpPr>
        <p:spPr bwMode="auto">
          <a:xfrm>
            <a:off x="3179763" y="3146425"/>
            <a:ext cx="12128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smtClean="0">
                <a:latin typeface="Arial" charset="0"/>
              </a:rPr>
              <a:t>checksum</a:t>
            </a:r>
          </a:p>
        </p:txBody>
      </p:sp>
      <p:sp>
        <p:nvSpPr>
          <p:cNvPr id="59419" name="Text Box 25"/>
          <p:cNvSpPr txBox="1">
            <a:spLocks noChangeArrowheads="1"/>
          </p:cNvSpPr>
          <p:nvPr/>
        </p:nvSpPr>
        <p:spPr bwMode="auto">
          <a:xfrm>
            <a:off x="4532313" y="2798763"/>
            <a:ext cx="30797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latin typeface="Arial" charset="0"/>
              </a:rPr>
              <a:t>F</a:t>
            </a:r>
            <a:endParaRPr lang="en-US" sz="2400" smtClean="0">
              <a:latin typeface="Arial" charset="0"/>
            </a:endParaRPr>
          </a:p>
        </p:txBody>
      </p:sp>
      <p:sp>
        <p:nvSpPr>
          <p:cNvPr id="59420" name="Line 26"/>
          <p:cNvSpPr>
            <a:spLocks noChangeShapeType="1"/>
          </p:cNvSpPr>
          <p:nvPr/>
        </p:nvSpPr>
        <p:spPr bwMode="auto">
          <a:xfrm flipV="1">
            <a:off x="4611688" y="2757488"/>
            <a:ext cx="0" cy="392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21" name="Line 27"/>
          <p:cNvSpPr>
            <a:spLocks noChangeShapeType="1"/>
          </p:cNvSpPr>
          <p:nvPr/>
        </p:nvSpPr>
        <p:spPr bwMode="auto">
          <a:xfrm flipV="1">
            <a:off x="4449763" y="2762250"/>
            <a:ext cx="0" cy="3921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22" name="Line 28"/>
          <p:cNvSpPr>
            <a:spLocks noChangeShapeType="1"/>
          </p:cNvSpPr>
          <p:nvPr/>
        </p:nvSpPr>
        <p:spPr bwMode="auto">
          <a:xfrm flipV="1">
            <a:off x="4283075" y="2762250"/>
            <a:ext cx="0" cy="3921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23" name="Line 29"/>
          <p:cNvSpPr>
            <a:spLocks noChangeShapeType="1"/>
          </p:cNvSpPr>
          <p:nvPr/>
        </p:nvSpPr>
        <p:spPr bwMode="auto">
          <a:xfrm flipV="1">
            <a:off x="4121150" y="2767013"/>
            <a:ext cx="0" cy="392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24" name="Line 30"/>
          <p:cNvSpPr>
            <a:spLocks noChangeShapeType="1"/>
          </p:cNvSpPr>
          <p:nvPr/>
        </p:nvSpPr>
        <p:spPr bwMode="auto">
          <a:xfrm flipV="1">
            <a:off x="3963988" y="2762250"/>
            <a:ext cx="0" cy="3921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25" name="Line 31"/>
          <p:cNvSpPr>
            <a:spLocks noChangeShapeType="1"/>
          </p:cNvSpPr>
          <p:nvPr/>
        </p:nvSpPr>
        <p:spPr bwMode="auto">
          <a:xfrm flipV="1">
            <a:off x="3792538" y="2771775"/>
            <a:ext cx="0" cy="3921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26" name="Text Box 32"/>
          <p:cNvSpPr txBox="1">
            <a:spLocks noChangeArrowheads="1"/>
          </p:cNvSpPr>
          <p:nvPr/>
        </p:nvSpPr>
        <p:spPr bwMode="auto">
          <a:xfrm>
            <a:off x="4365625" y="2794000"/>
            <a:ext cx="31908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latin typeface="Arial" charset="0"/>
              </a:rPr>
              <a:t>S</a:t>
            </a:r>
            <a:endParaRPr lang="en-US" sz="2400" smtClean="0">
              <a:latin typeface="Arial" charset="0"/>
            </a:endParaRPr>
          </a:p>
        </p:txBody>
      </p:sp>
      <p:sp>
        <p:nvSpPr>
          <p:cNvPr id="59427" name="Text Box 33"/>
          <p:cNvSpPr txBox="1">
            <a:spLocks noChangeArrowheads="1"/>
          </p:cNvSpPr>
          <p:nvPr/>
        </p:nvSpPr>
        <p:spPr bwMode="auto">
          <a:xfrm>
            <a:off x="4192588" y="2794000"/>
            <a:ext cx="330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latin typeface="Arial" charset="0"/>
              </a:rPr>
              <a:t>R</a:t>
            </a:r>
            <a:endParaRPr lang="en-US" sz="2400" smtClean="0">
              <a:latin typeface="Arial" charset="0"/>
            </a:endParaRPr>
          </a:p>
        </p:txBody>
      </p:sp>
      <p:sp>
        <p:nvSpPr>
          <p:cNvPr id="59428" name="Text Box 34"/>
          <p:cNvSpPr txBox="1">
            <a:spLocks noChangeArrowheads="1"/>
          </p:cNvSpPr>
          <p:nvPr/>
        </p:nvSpPr>
        <p:spPr bwMode="auto">
          <a:xfrm>
            <a:off x="4030663" y="2789238"/>
            <a:ext cx="319087"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latin typeface="Arial" charset="0"/>
              </a:rPr>
              <a:t>P</a:t>
            </a:r>
            <a:endParaRPr lang="en-US" sz="2400" smtClean="0">
              <a:latin typeface="Arial" charset="0"/>
            </a:endParaRPr>
          </a:p>
        </p:txBody>
      </p:sp>
      <p:sp>
        <p:nvSpPr>
          <p:cNvPr id="59429" name="Text Box 35"/>
          <p:cNvSpPr txBox="1">
            <a:spLocks noChangeArrowheads="1"/>
          </p:cNvSpPr>
          <p:nvPr/>
        </p:nvSpPr>
        <p:spPr bwMode="auto">
          <a:xfrm>
            <a:off x="3878263" y="2789238"/>
            <a:ext cx="319087"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latin typeface="Arial" charset="0"/>
              </a:rPr>
              <a:t>A</a:t>
            </a:r>
            <a:endParaRPr lang="en-US" sz="2400" smtClean="0">
              <a:latin typeface="Arial" charset="0"/>
            </a:endParaRPr>
          </a:p>
        </p:txBody>
      </p:sp>
      <p:sp>
        <p:nvSpPr>
          <p:cNvPr id="59430" name="Text Box 36"/>
          <p:cNvSpPr txBox="1">
            <a:spLocks noChangeArrowheads="1"/>
          </p:cNvSpPr>
          <p:nvPr/>
        </p:nvSpPr>
        <p:spPr bwMode="auto">
          <a:xfrm>
            <a:off x="3711575" y="2789238"/>
            <a:ext cx="330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latin typeface="Arial" charset="0"/>
              </a:rPr>
              <a:t>U</a:t>
            </a:r>
            <a:endParaRPr lang="en-US" sz="2400" smtClean="0">
              <a:latin typeface="Arial" charset="0"/>
            </a:endParaRPr>
          </a:p>
        </p:txBody>
      </p:sp>
      <p:sp>
        <p:nvSpPr>
          <p:cNvPr id="59431" name="Text Box 37"/>
          <p:cNvSpPr txBox="1">
            <a:spLocks noChangeArrowheads="1"/>
          </p:cNvSpPr>
          <p:nvPr/>
        </p:nvSpPr>
        <p:spPr bwMode="auto">
          <a:xfrm>
            <a:off x="2759075" y="2697163"/>
            <a:ext cx="57785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head</a:t>
            </a:r>
          </a:p>
          <a:p>
            <a:pPr>
              <a:defRPr/>
            </a:pPr>
            <a:r>
              <a:rPr lang="en-US" sz="1400" smtClean="0">
                <a:latin typeface="Arial" charset="0"/>
              </a:rPr>
              <a:t>len</a:t>
            </a:r>
            <a:endParaRPr lang="en-US" sz="1800" smtClean="0">
              <a:latin typeface="Arial" charset="0"/>
            </a:endParaRPr>
          </a:p>
        </p:txBody>
      </p:sp>
      <p:sp>
        <p:nvSpPr>
          <p:cNvPr id="59432" name="Text Box 38"/>
          <p:cNvSpPr txBox="1">
            <a:spLocks noChangeArrowheads="1"/>
          </p:cNvSpPr>
          <p:nvPr/>
        </p:nvSpPr>
        <p:spPr bwMode="auto">
          <a:xfrm>
            <a:off x="3238500" y="2697163"/>
            <a:ext cx="56832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not</a:t>
            </a:r>
          </a:p>
          <a:p>
            <a:pPr>
              <a:defRPr/>
            </a:pPr>
            <a:r>
              <a:rPr lang="en-US" sz="1400" smtClean="0">
                <a:latin typeface="Arial" charset="0"/>
              </a:rPr>
              <a:t>used</a:t>
            </a:r>
            <a:endParaRPr lang="en-US" sz="1800" smtClean="0">
              <a:latin typeface="Arial" charset="0"/>
            </a:endParaRPr>
          </a:p>
        </p:txBody>
      </p:sp>
      <p:sp>
        <p:nvSpPr>
          <p:cNvPr id="59433" name="Line 39"/>
          <p:cNvSpPr>
            <a:spLocks noChangeShapeType="1"/>
          </p:cNvSpPr>
          <p:nvPr/>
        </p:nvSpPr>
        <p:spPr bwMode="auto">
          <a:xfrm flipV="1">
            <a:off x="3287713" y="2762250"/>
            <a:ext cx="0" cy="3921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34" name="Text Box 40"/>
          <p:cNvSpPr txBox="1">
            <a:spLocks noChangeArrowheads="1"/>
          </p:cNvSpPr>
          <p:nvPr/>
        </p:nvSpPr>
        <p:spPr bwMode="auto">
          <a:xfrm>
            <a:off x="3317875" y="3648075"/>
            <a:ext cx="2894013"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smtClean="0">
                <a:latin typeface="Arial" charset="0"/>
              </a:rPr>
              <a:t>options (variable length)</a:t>
            </a:r>
            <a:endParaRPr lang="en-US" sz="2400" smtClean="0">
              <a:latin typeface="Arial" charset="0"/>
            </a:endParaRPr>
          </a:p>
        </p:txBody>
      </p:sp>
      <p:sp>
        <p:nvSpPr>
          <p:cNvPr id="59435" name="Text Box 41"/>
          <p:cNvSpPr txBox="1">
            <a:spLocks noChangeArrowheads="1"/>
          </p:cNvSpPr>
          <p:nvPr/>
        </p:nvSpPr>
        <p:spPr bwMode="auto">
          <a:xfrm>
            <a:off x="261938" y="1427163"/>
            <a:ext cx="220345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r">
              <a:defRPr/>
            </a:pPr>
            <a:r>
              <a:rPr lang="en-US" sz="1800" smtClean="0">
                <a:latin typeface="Arial" charset="0"/>
              </a:rPr>
              <a:t>URG: urgent data </a:t>
            </a:r>
          </a:p>
          <a:p>
            <a:pPr algn="r">
              <a:defRPr/>
            </a:pPr>
            <a:r>
              <a:rPr lang="en-US" sz="1800" smtClean="0">
                <a:latin typeface="Arial" charset="0"/>
              </a:rPr>
              <a:t>(generally not used)</a:t>
            </a:r>
            <a:endParaRPr lang="en-US" sz="1000" smtClean="0">
              <a:latin typeface="Arial" charset="0"/>
            </a:endParaRPr>
          </a:p>
        </p:txBody>
      </p:sp>
      <p:sp>
        <p:nvSpPr>
          <p:cNvPr id="59436" name="Text Box 42"/>
          <p:cNvSpPr txBox="1">
            <a:spLocks noChangeArrowheads="1"/>
          </p:cNvSpPr>
          <p:nvPr/>
        </p:nvSpPr>
        <p:spPr bwMode="auto">
          <a:xfrm>
            <a:off x="976313" y="2151063"/>
            <a:ext cx="144145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r">
              <a:defRPr/>
            </a:pPr>
            <a:r>
              <a:rPr lang="en-US" sz="1800" smtClean="0">
                <a:latin typeface="Arial" charset="0"/>
              </a:rPr>
              <a:t>ACK: ACK #</a:t>
            </a:r>
          </a:p>
          <a:p>
            <a:pPr algn="r">
              <a:defRPr/>
            </a:pPr>
            <a:r>
              <a:rPr lang="en-US" sz="1800" smtClean="0">
                <a:latin typeface="Arial" charset="0"/>
              </a:rPr>
              <a:t>valid</a:t>
            </a:r>
            <a:endParaRPr lang="en-US" sz="1000" smtClean="0">
              <a:latin typeface="Arial" charset="0"/>
            </a:endParaRPr>
          </a:p>
        </p:txBody>
      </p:sp>
      <p:sp>
        <p:nvSpPr>
          <p:cNvPr id="59437" name="Text Box 43"/>
          <p:cNvSpPr txBox="1">
            <a:spLocks noChangeArrowheads="1"/>
          </p:cNvSpPr>
          <p:nvPr/>
        </p:nvSpPr>
        <p:spPr bwMode="auto">
          <a:xfrm>
            <a:off x="169863" y="2827338"/>
            <a:ext cx="226695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r">
              <a:defRPr/>
            </a:pPr>
            <a:r>
              <a:rPr lang="en-US" sz="1800" smtClean="0">
                <a:latin typeface="Arial" charset="0"/>
              </a:rPr>
              <a:t>PSH: push data now</a:t>
            </a:r>
          </a:p>
          <a:p>
            <a:pPr algn="r">
              <a:defRPr/>
            </a:pPr>
            <a:r>
              <a:rPr lang="en-US" sz="1800" smtClean="0">
                <a:latin typeface="Arial" charset="0"/>
              </a:rPr>
              <a:t>(generally not used)</a:t>
            </a:r>
          </a:p>
        </p:txBody>
      </p:sp>
      <p:sp>
        <p:nvSpPr>
          <p:cNvPr id="59438" name="Text Box 44"/>
          <p:cNvSpPr txBox="1">
            <a:spLocks noChangeArrowheads="1"/>
          </p:cNvSpPr>
          <p:nvPr/>
        </p:nvSpPr>
        <p:spPr bwMode="auto">
          <a:xfrm>
            <a:off x="544513" y="3627438"/>
            <a:ext cx="1911350" cy="1190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r">
              <a:defRPr/>
            </a:pPr>
            <a:r>
              <a:rPr lang="en-US" sz="1800" smtClean="0">
                <a:latin typeface="Arial" charset="0"/>
              </a:rPr>
              <a:t>RST, SYN, FIN:</a:t>
            </a:r>
          </a:p>
          <a:p>
            <a:pPr algn="r">
              <a:defRPr/>
            </a:pPr>
            <a:r>
              <a:rPr lang="en-US" sz="1800" smtClean="0">
                <a:latin typeface="Arial" charset="0"/>
              </a:rPr>
              <a:t>connection estab</a:t>
            </a:r>
          </a:p>
          <a:p>
            <a:pPr algn="r">
              <a:defRPr/>
            </a:pPr>
            <a:r>
              <a:rPr lang="en-US" sz="1800" smtClean="0">
                <a:latin typeface="Arial" charset="0"/>
              </a:rPr>
              <a:t>(setup, teardown</a:t>
            </a:r>
          </a:p>
          <a:p>
            <a:pPr algn="r">
              <a:defRPr/>
            </a:pPr>
            <a:r>
              <a:rPr lang="en-US" sz="1800" smtClean="0">
                <a:latin typeface="Arial" charset="0"/>
              </a:rPr>
              <a:t>commands)</a:t>
            </a:r>
          </a:p>
        </p:txBody>
      </p:sp>
      <p:sp>
        <p:nvSpPr>
          <p:cNvPr id="59439" name="Line 45"/>
          <p:cNvSpPr>
            <a:spLocks noChangeShapeType="1"/>
          </p:cNvSpPr>
          <p:nvPr/>
        </p:nvSpPr>
        <p:spPr bwMode="auto">
          <a:xfrm>
            <a:off x="2371725" y="1800225"/>
            <a:ext cx="1495425" cy="10287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40" name="Line 46"/>
          <p:cNvSpPr>
            <a:spLocks noChangeShapeType="1"/>
          </p:cNvSpPr>
          <p:nvPr/>
        </p:nvSpPr>
        <p:spPr bwMode="auto">
          <a:xfrm>
            <a:off x="2376488" y="2487613"/>
            <a:ext cx="1658937" cy="4413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41" name="Line 47"/>
          <p:cNvSpPr>
            <a:spLocks noChangeShapeType="1"/>
          </p:cNvSpPr>
          <p:nvPr/>
        </p:nvSpPr>
        <p:spPr bwMode="auto">
          <a:xfrm flipV="1">
            <a:off x="2397125" y="3041650"/>
            <a:ext cx="1827213" cy="2444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4801" name="Freeform 48"/>
          <p:cNvSpPr>
            <a:spLocks/>
          </p:cNvSpPr>
          <p:nvPr/>
        </p:nvSpPr>
        <p:spPr bwMode="auto">
          <a:xfrm>
            <a:off x="2390775" y="3105150"/>
            <a:ext cx="2314575" cy="704850"/>
          </a:xfrm>
          <a:custGeom>
            <a:avLst/>
            <a:gdLst>
              <a:gd name="T0" fmla="*/ 0 w 1458"/>
              <a:gd name="T1" fmla="*/ 2147483647 h 444"/>
              <a:gd name="T2" fmla="*/ 2147483647 w 1458"/>
              <a:gd name="T3" fmla="*/ 0 h 444"/>
              <a:gd name="T4" fmla="*/ 2147483647 w 1458"/>
              <a:gd name="T5" fmla="*/ 2147483647 h 444"/>
              <a:gd name="T6" fmla="*/ 0 60000 65536"/>
              <a:gd name="T7" fmla="*/ 0 60000 65536"/>
              <a:gd name="T8" fmla="*/ 0 60000 65536"/>
            </a:gdLst>
            <a:ahLst/>
            <a:cxnLst>
              <a:cxn ang="T6">
                <a:pos x="T0" y="T1"/>
              </a:cxn>
              <a:cxn ang="T7">
                <a:pos x="T2" y="T3"/>
              </a:cxn>
              <a:cxn ang="T8">
                <a:pos x="T4" y="T5"/>
              </a:cxn>
            </a:cxnLst>
            <a:rect l="0" t="0" r="r" b="b"/>
            <a:pathLst>
              <a:path w="1458" h="444">
                <a:moveTo>
                  <a:pt x="0" y="444"/>
                </a:moveTo>
                <a:lnTo>
                  <a:pt x="1248" y="0"/>
                </a:lnTo>
                <a:lnTo>
                  <a:pt x="1458" y="6"/>
                </a:lnTo>
              </a:path>
            </a:pathLst>
          </a:custGeom>
          <a:noFill/>
          <a:ln w="190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43" name="Text Box 49"/>
          <p:cNvSpPr txBox="1">
            <a:spLocks noChangeArrowheads="1"/>
          </p:cNvSpPr>
          <p:nvPr/>
        </p:nvSpPr>
        <p:spPr bwMode="auto">
          <a:xfrm>
            <a:off x="7439025" y="3008313"/>
            <a:ext cx="1250950" cy="91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l">
              <a:defRPr/>
            </a:pPr>
            <a:r>
              <a:rPr lang="en-US" sz="1800" smtClean="0">
                <a:latin typeface="Arial" charset="0"/>
              </a:rPr>
              <a:t># bytes </a:t>
            </a:r>
          </a:p>
          <a:p>
            <a:pPr algn="l">
              <a:defRPr/>
            </a:pPr>
            <a:r>
              <a:rPr lang="en-US" sz="1800" smtClean="0">
                <a:latin typeface="Arial" charset="0"/>
              </a:rPr>
              <a:t>rcvr willing</a:t>
            </a:r>
          </a:p>
          <a:p>
            <a:pPr algn="l">
              <a:defRPr/>
            </a:pPr>
            <a:r>
              <a:rPr lang="en-US" sz="1800" smtClean="0">
                <a:latin typeface="Arial" charset="0"/>
              </a:rPr>
              <a:t>to accept</a:t>
            </a:r>
          </a:p>
        </p:txBody>
      </p:sp>
      <p:sp>
        <p:nvSpPr>
          <p:cNvPr id="59444" name="Text Box 50"/>
          <p:cNvSpPr txBox="1">
            <a:spLocks noChangeArrowheads="1"/>
          </p:cNvSpPr>
          <p:nvPr/>
        </p:nvSpPr>
        <p:spPr bwMode="auto">
          <a:xfrm>
            <a:off x="7132638" y="1522413"/>
            <a:ext cx="1771650" cy="1190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l">
              <a:defRPr/>
            </a:pPr>
            <a:r>
              <a:rPr lang="en-US" sz="1800" smtClean="0">
                <a:latin typeface="Arial" charset="0"/>
              </a:rPr>
              <a:t>counting</a:t>
            </a:r>
          </a:p>
          <a:p>
            <a:pPr algn="l">
              <a:defRPr/>
            </a:pPr>
            <a:r>
              <a:rPr lang="en-US" sz="1800" smtClean="0">
                <a:latin typeface="Arial" charset="0"/>
              </a:rPr>
              <a:t>by bytes </a:t>
            </a:r>
          </a:p>
          <a:p>
            <a:pPr algn="l">
              <a:defRPr/>
            </a:pPr>
            <a:r>
              <a:rPr lang="en-US" sz="1800" smtClean="0">
                <a:latin typeface="Arial" charset="0"/>
              </a:rPr>
              <a:t>of data</a:t>
            </a:r>
          </a:p>
          <a:p>
            <a:pPr algn="l">
              <a:defRPr/>
            </a:pPr>
            <a:r>
              <a:rPr lang="en-US" sz="1800" smtClean="0">
                <a:latin typeface="Arial" charset="0"/>
              </a:rPr>
              <a:t>(not segments!)</a:t>
            </a:r>
          </a:p>
        </p:txBody>
      </p:sp>
      <p:sp>
        <p:nvSpPr>
          <p:cNvPr id="59445" name="Text Box 51"/>
          <p:cNvSpPr txBox="1">
            <a:spLocks noChangeArrowheads="1"/>
          </p:cNvSpPr>
          <p:nvPr/>
        </p:nvSpPr>
        <p:spPr bwMode="auto">
          <a:xfrm>
            <a:off x="982663" y="4960938"/>
            <a:ext cx="1365250" cy="91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r">
              <a:defRPr/>
            </a:pPr>
            <a:r>
              <a:rPr lang="en-US" sz="1800" smtClean="0">
                <a:latin typeface="Arial" charset="0"/>
              </a:rPr>
              <a:t>Internet</a:t>
            </a:r>
          </a:p>
          <a:p>
            <a:pPr algn="r">
              <a:defRPr/>
            </a:pPr>
            <a:r>
              <a:rPr lang="en-US" sz="1800" smtClean="0">
                <a:latin typeface="Arial" charset="0"/>
              </a:rPr>
              <a:t>checksum</a:t>
            </a:r>
          </a:p>
          <a:p>
            <a:pPr algn="r">
              <a:defRPr/>
            </a:pPr>
            <a:r>
              <a:rPr lang="en-US" sz="1800" smtClean="0">
                <a:latin typeface="Arial" charset="0"/>
              </a:rPr>
              <a:t>(as in UDP)</a:t>
            </a:r>
          </a:p>
        </p:txBody>
      </p:sp>
      <p:sp>
        <p:nvSpPr>
          <p:cNvPr id="59446" name="Line 52"/>
          <p:cNvSpPr>
            <a:spLocks noChangeShapeType="1"/>
          </p:cNvSpPr>
          <p:nvPr/>
        </p:nvSpPr>
        <p:spPr bwMode="auto">
          <a:xfrm flipV="1">
            <a:off x="2266950" y="3429000"/>
            <a:ext cx="2105025" cy="19812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47" name="Line 53"/>
          <p:cNvSpPr>
            <a:spLocks noChangeShapeType="1"/>
          </p:cNvSpPr>
          <p:nvPr/>
        </p:nvSpPr>
        <p:spPr bwMode="auto">
          <a:xfrm flipH="1" flipV="1">
            <a:off x="6686550" y="3019425"/>
            <a:ext cx="809625" cy="4667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48" name="Line 54"/>
          <p:cNvSpPr>
            <a:spLocks noChangeShapeType="1"/>
          </p:cNvSpPr>
          <p:nvPr/>
        </p:nvSpPr>
        <p:spPr bwMode="auto">
          <a:xfrm flipH="1">
            <a:off x="6619875" y="1724025"/>
            <a:ext cx="552450" cy="8858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59449" name="Line 55"/>
          <p:cNvSpPr>
            <a:spLocks noChangeShapeType="1"/>
          </p:cNvSpPr>
          <p:nvPr/>
        </p:nvSpPr>
        <p:spPr bwMode="auto">
          <a:xfrm flipH="1">
            <a:off x="6581775" y="1714500"/>
            <a:ext cx="571500" cy="5238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16</a:t>
            </a:fld>
            <a:endParaRPr lang="en-US" altLang="en-US"/>
          </a:p>
        </p:txBody>
      </p:sp>
    </p:spTree>
    <p:extLst>
      <p:ext uri="{BB962C8B-B14F-4D97-AF65-F5344CB8AC3E}">
        <p14:creationId xmlns:p14="http://schemas.microsoft.com/office/powerpoint/2010/main" val="1136555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Rectangle 1026"/>
          <p:cNvSpPr>
            <a:spLocks noGrp="1" noChangeArrowheads="1"/>
          </p:cNvSpPr>
          <p:nvPr>
            <p:ph type="title"/>
          </p:nvPr>
        </p:nvSpPr>
        <p:spPr>
          <a:xfrm>
            <a:off x="542925" y="144875"/>
            <a:ext cx="7772400" cy="920750"/>
          </a:xfrm>
        </p:spPr>
        <p:txBody>
          <a:bodyPr/>
          <a:lstStyle/>
          <a:p>
            <a:pPr>
              <a:defRPr/>
            </a:pPr>
            <a:r>
              <a:rPr lang="en-US" dirty="0" smtClean="0"/>
              <a:t>Round-Trip Time and timer expiration</a:t>
            </a:r>
            <a:endParaRPr lang="en-US" sz="4800" dirty="0"/>
          </a:p>
        </p:txBody>
      </p:sp>
      <p:sp>
        <p:nvSpPr>
          <p:cNvPr id="62470" name="Rectangle 1027"/>
          <p:cNvSpPr>
            <a:spLocks noGrp="1" noChangeArrowheads="1"/>
          </p:cNvSpPr>
          <p:nvPr>
            <p:ph sz="half" idx="1"/>
          </p:nvPr>
        </p:nvSpPr>
        <p:spPr>
          <a:xfrm>
            <a:off x="185349" y="1268760"/>
            <a:ext cx="4170627" cy="4648200"/>
          </a:xfrm>
        </p:spPr>
        <p:txBody>
          <a:bodyPr>
            <a:normAutofit/>
          </a:bodyPr>
          <a:lstStyle/>
          <a:p>
            <a:pPr algn="l">
              <a:buFont typeface="Wingdings" charset="0"/>
              <a:buNone/>
              <a:defRPr/>
            </a:pPr>
            <a:r>
              <a:rPr lang="en-US" sz="2400" dirty="0" smtClean="0">
                <a:solidFill>
                  <a:srgbClr val="C00000"/>
                </a:solidFill>
              </a:rPr>
              <a:t>Question: </a:t>
            </a:r>
            <a:r>
              <a:rPr lang="en-US" sz="2400" dirty="0" smtClean="0"/>
              <a:t>How long should the expiration time be?</a:t>
            </a:r>
            <a:endParaRPr lang="fa-IR" sz="2400" dirty="0" smtClean="0">
              <a:solidFill>
                <a:srgbClr val="C00000"/>
              </a:solidFill>
            </a:endParaRPr>
          </a:p>
          <a:p>
            <a:pPr algn="l">
              <a:lnSpc>
                <a:spcPct val="90000"/>
              </a:lnSpc>
              <a:buFont typeface="Wingdings" charset="0"/>
              <a:buChar char="v"/>
              <a:defRPr/>
            </a:pPr>
            <a:r>
              <a:rPr lang="en-US" sz="2400" dirty="0" smtClean="0"/>
              <a:t>Should be longer than RTT</a:t>
            </a:r>
            <a:endParaRPr lang="fa-IR" sz="2400" dirty="0" smtClean="0"/>
          </a:p>
          <a:p>
            <a:pPr lvl="1" algn="l">
              <a:lnSpc>
                <a:spcPct val="90000"/>
              </a:lnSpc>
              <a:buFont typeface="Wingdings" charset="0"/>
              <a:buChar char="§"/>
              <a:defRPr/>
            </a:pPr>
            <a:r>
              <a:rPr lang="en-US" dirty="0" smtClean="0"/>
              <a:t>But RTT is variable!</a:t>
            </a:r>
            <a:endParaRPr lang="en-US" dirty="0"/>
          </a:p>
          <a:p>
            <a:pPr algn="l">
              <a:lnSpc>
                <a:spcPct val="90000"/>
              </a:lnSpc>
              <a:buFont typeface="Wingdings" charset="0"/>
              <a:buChar char="v"/>
              <a:defRPr/>
            </a:pPr>
            <a:r>
              <a:rPr lang="en-US" sz="2400" dirty="0" smtClean="0"/>
              <a:t>Too small: unnecessary re-send</a:t>
            </a:r>
            <a:endParaRPr lang="fa-IR" sz="2400" dirty="0" smtClean="0"/>
          </a:p>
          <a:p>
            <a:pPr algn="l">
              <a:lnSpc>
                <a:spcPct val="90000"/>
              </a:lnSpc>
              <a:buFont typeface="Wingdings" charset="0"/>
              <a:buChar char="v"/>
              <a:defRPr/>
            </a:pPr>
            <a:r>
              <a:rPr lang="en-US" sz="2400" dirty="0" smtClean="0"/>
              <a:t>Too long: TCP’s reaction to the lost segments will be slow.</a:t>
            </a:r>
            <a:endParaRPr lang="fa-IR" sz="2400" dirty="0" smtClean="0"/>
          </a:p>
        </p:txBody>
      </p:sp>
      <p:sp>
        <p:nvSpPr>
          <p:cNvPr id="62471" name="Rectangle 1028"/>
          <p:cNvSpPr>
            <a:spLocks noGrp="1" noChangeArrowheads="1"/>
          </p:cNvSpPr>
          <p:nvPr>
            <p:ph sz="half" idx="2"/>
          </p:nvPr>
        </p:nvSpPr>
        <p:spPr>
          <a:xfrm>
            <a:off x="4355976" y="1268760"/>
            <a:ext cx="4680520" cy="4968552"/>
          </a:xfrm>
        </p:spPr>
        <p:txBody>
          <a:bodyPr>
            <a:normAutofit/>
          </a:bodyPr>
          <a:lstStyle/>
          <a:p>
            <a:pPr algn="l">
              <a:spcAft>
                <a:spcPts val="1200"/>
              </a:spcAft>
              <a:buFont typeface="Wingdings" pitchFamily="2" charset="2"/>
              <a:buNone/>
            </a:pPr>
            <a:r>
              <a:rPr lang="en-US" sz="2400" b="1" dirty="0" smtClean="0">
                <a:solidFill>
                  <a:srgbClr val="C00000"/>
                </a:solidFill>
                <a:ea typeface="ＭＳ Ｐゴシック" pitchFamily="34" charset="-128"/>
              </a:rPr>
              <a:t>Question: </a:t>
            </a:r>
            <a:r>
              <a:rPr lang="en-US" sz="2400" dirty="0" smtClean="0">
                <a:ea typeface="ＭＳ Ｐゴシック" pitchFamily="34" charset="-128"/>
              </a:rPr>
              <a:t>How to estimate RTT?</a:t>
            </a:r>
            <a:endParaRPr lang="fa-IR" sz="2400" dirty="0" smtClean="0">
              <a:solidFill>
                <a:srgbClr val="C00000"/>
              </a:solidFill>
              <a:ea typeface="ＭＳ Ｐゴシック" pitchFamily="34" charset="-128"/>
            </a:endParaRPr>
          </a:p>
          <a:p>
            <a:pPr lvl="1" algn="l">
              <a:lnSpc>
                <a:spcPct val="100000"/>
              </a:lnSpc>
            </a:pPr>
            <a:r>
              <a:rPr lang="en-US" b="1" dirty="0" err="1" smtClean="0">
                <a:solidFill>
                  <a:srgbClr val="000099"/>
                </a:solidFill>
                <a:ea typeface="ＭＳ Ｐゴシック" pitchFamily="34" charset="-128"/>
              </a:rPr>
              <a:t>SampleRTT</a:t>
            </a:r>
            <a:r>
              <a:rPr lang="en-US" b="1" dirty="0" smtClean="0">
                <a:solidFill>
                  <a:srgbClr val="000099"/>
                </a:solidFill>
                <a:ea typeface="ＭＳ Ｐゴシック" pitchFamily="34" charset="-128"/>
              </a:rPr>
              <a:t>: The time needed for a sample packet to turnaround</a:t>
            </a:r>
            <a:endParaRPr lang="fa-IR" b="1" dirty="0" smtClean="0">
              <a:solidFill>
                <a:srgbClr val="000099"/>
              </a:solidFill>
              <a:ea typeface="ＭＳ Ｐゴシック" pitchFamily="34" charset="-128"/>
            </a:endParaRPr>
          </a:p>
          <a:p>
            <a:pPr lvl="1" algn="l"/>
            <a:r>
              <a:rPr lang="en-US" dirty="0" smtClean="0">
                <a:ea typeface="ＭＳ Ｐゴシック" pitchFamily="34" charset="-128"/>
              </a:rPr>
              <a:t>Resent segments are not considered</a:t>
            </a:r>
            <a:endParaRPr lang="fa-IR" dirty="0" smtClean="0">
              <a:ea typeface="ＭＳ Ｐゴシック" pitchFamily="34" charset="-128"/>
            </a:endParaRPr>
          </a:p>
          <a:p>
            <a:pPr algn="l"/>
            <a:r>
              <a:rPr lang="en-US" sz="2400" dirty="0" smtClean="0">
                <a:ea typeface="ＭＳ Ｐゴシック" pitchFamily="34" charset="-128"/>
              </a:rPr>
              <a:t>Due to congestion in network, </a:t>
            </a:r>
            <a:r>
              <a:rPr lang="en-US" sz="2400" dirty="0" err="1" smtClean="0">
                <a:ea typeface="ＭＳ Ｐゴシック" pitchFamily="34" charset="-128"/>
              </a:rPr>
              <a:t>SampleRTT</a:t>
            </a:r>
            <a:r>
              <a:rPr lang="en-US" sz="2400" dirty="0" smtClean="0">
                <a:ea typeface="ＭＳ Ｐゴシック" pitchFamily="34" charset="-128"/>
              </a:rPr>
              <a:t> should be variable, so:</a:t>
            </a:r>
            <a:endParaRPr lang="fa-IR" sz="2400" dirty="0" smtClean="0">
              <a:ea typeface="ＭＳ Ｐゴシック" pitchFamily="34" charset="-128"/>
            </a:endParaRPr>
          </a:p>
          <a:p>
            <a:pPr lvl="1" algn="l"/>
            <a:r>
              <a:rPr lang="en-US" dirty="0" smtClean="0">
                <a:ea typeface="ＭＳ Ｐゴシック" pitchFamily="34" charset="-128"/>
              </a:rPr>
              <a:t>Instead of one sample, multiple samples’ average is used</a:t>
            </a:r>
            <a:endParaRPr lang="fa-IR" dirty="0" smtClean="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17</a:t>
            </a:fld>
            <a:endParaRPr lang="en-US" altLang="en-US"/>
          </a:p>
        </p:txBody>
      </p:sp>
    </p:spTree>
    <p:extLst>
      <p:ext uri="{BB962C8B-B14F-4D97-AF65-F5344CB8AC3E}">
        <p14:creationId xmlns:p14="http://schemas.microsoft.com/office/powerpoint/2010/main" val="193161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7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47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2470">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47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51" name="Group 14"/>
          <p:cNvGrpSpPr>
            <a:grpSpLocks/>
          </p:cNvGrpSpPr>
          <p:nvPr/>
        </p:nvGrpSpPr>
        <p:grpSpPr bwMode="auto">
          <a:xfrm>
            <a:off x="1708150" y="2565400"/>
            <a:ext cx="6272213" cy="4292600"/>
            <a:chOff x="782" y="1865"/>
            <a:chExt cx="3951" cy="2704"/>
          </a:xfrm>
        </p:grpSpPr>
        <p:pic>
          <p:nvPicPr>
            <p:cNvPr id="78866"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2" y="1865"/>
              <a:ext cx="3951" cy="2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8" name="Rectangle 13"/>
            <p:cNvSpPr>
              <a:spLocks noChangeArrowheads="1"/>
            </p:cNvSpPr>
            <p:nvPr/>
          </p:nvSpPr>
          <p:spPr bwMode="auto">
            <a:xfrm>
              <a:off x="2070" y="1926"/>
              <a:ext cx="1404" cy="1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63493" name="Text Box 3"/>
          <p:cNvSpPr txBox="1">
            <a:spLocks noChangeArrowheads="1"/>
          </p:cNvSpPr>
          <p:nvPr/>
        </p:nvSpPr>
        <p:spPr bwMode="auto">
          <a:xfrm>
            <a:off x="533400" y="1258839"/>
            <a:ext cx="751522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b="1" dirty="0" err="1" smtClean="0">
                <a:latin typeface="Courier New" charset="0"/>
              </a:rPr>
              <a:t>EstimatedRTT</a:t>
            </a:r>
            <a:r>
              <a:rPr lang="en-US" sz="2000" b="1" dirty="0" smtClean="0">
                <a:latin typeface="Courier New" charset="0"/>
              </a:rPr>
              <a:t> = (1- </a:t>
            </a:r>
            <a:r>
              <a:rPr lang="en-US" sz="2000" b="1" dirty="0" smtClean="0">
                <a:latin typeface="Courier New" charset="0"/>
                <a:sym typeface="Symbol" charset="0"/>
              </a:rPr>
              <a:t></a:t>
            </a:r>
            <a:r>
              <a:rPr lang="en-US" sz="2000" b="1" dirty="0" smtClean="0">
                <a:latin typeface="Courier New" charset="0"/>
              </a:rPr>
              <a:t>)*</a:t>
            </a:r>
            <a:r>
              <a:rPr lang="en-US" sz="2000" b="1" dirty="0" err="1" smtClean="0">
                <a:latin typeface="Courier New" charset="0"/>
              </a:rPr>
              <a:t>EstimatedRTT</a:t>
            </a:r>
            <a:r>
              <a:rPr lang="en-US" sz="2000" b="1" dirty="0" smtClean="0">
                <a:latin typeface="Courier New" charset="0"/>
              </a:rPr>
              <a:t> + </a:t>
            </a:r>
            <a:r>
              <a:rPr lang="en-US" sz="2000" b="1" dirty="0" smtClean="0">
                <a:latin typeface="Courier New" charset="0"/>
                <a:sym typeface="Symbol" charset="0"/>
              </a:rPr>
              <a:t></a:t>
            </a:r>
            <a:r>
              <a:rPr lang="en-US" sz="2000" b="1" dirty="0" smtClean="0">
                <a:latin typeface="Courier New" charset="0"/>
              </a:rPr>
              <a:t>*</a:t>
            </a:r>
            <a:r>
              <a:rPr lang="en-US" sz="2000" b="1" dirty="0" err="1" smtClean="0">
                <a:latin typeface="Courier New" charset="0"/>
              </a:rPr>
              <a:t>SampleRTT</a:t>
            </a:r>
            <a:endParaRPr lang="en-US" sz="2000" b="1" dirty="0" smtClean="0">
              <a:latin typeface="Courier New" charset="0"/>
            </a:endParaRPr>
          </a:p>
        </p:txBody>
      </p:sp>
      <p:sp>
        <p:nvSpPr>
          <p:cNvPr id="63494" name="Rectangle 4"/>
          <p:cNvSpPr>
            <a:spLocks noChangeArrowheads="1"/>
          </p:cNvSpPr>
          <p:nvPr/>
        </p:nvSpPr>
        <p:spPr bwMode="auto">
          <a:xfrm>
            <a:off x="294968" y="1762998"/>
            <a:ext cx="7936220"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algn="l">
              <a:lnSpc>
                <a:spcPct val="75000"/>
              </a:lnSpc>
              <a:spcBef>
                <a:spcPct val="20000"/>
              </a:spcBef>
              <a:buClr>
                <a:srgbClr val="000099"/>
              </a:buClr>
              <a:buSzPct val="65000"/>
              <a:buFont typeface="Wingdings" charset="0"/>
              <a:buChar char="v"/>
              <a:defRPr/>
            </a:pPr>
            <a:r>
              <a:rPr lang="en-US" sz="2400" dirty="0" smtClean="0">
                <a:latin typeface="Times New Roman" pitchFamily="18" charset="0"/>
                <a:ea typeface="ＭＳ Ｐゴシック" charset="0"/>
                <a:cs typeface="B Nazanin" pitchFamily="2" charset="-78"/>
              </a:rPr>
              <a:t>Variable average with exponential weight</a:t>
            </a:r>
            <a:endParaRPr lang="fa-IR" sz="2400" dirty="0" smtClean="0">
              <a:latin typeface="Times New Roman" pitchFamily="18" charset="0"/>
              <a:ea typeface="ＭＳ Ｐゴシック" charset="0"/>
              <a:cs typeface="B Nazanin" pitchFamily="2" charset="-78"/>
            </a:endParaRPr>
          </a:p>
          <a:p>
            <a:pPr marL="342900" indent="-342900" algn="l">
              <a:lnSpc>
                <a:spcPct val="75000"/>
              </a:lnSpc>
              <a:spcBef>
                <a:spcPct val="20000"/>
              </a:spcBef>
              <a:buClr>
                <a:srgbClr val="000099"/>
              </a:buClr>
              <a:buSzPct val="65000"/>
              <a:buFont typeface="Wingdings" charset="0"/>
              <a:buChar char="v"/>
              <a:defRPr/>
            </a:pPr>
            <a:r>
              <a:rPr lang="en-US" sz="2400" dirty="0" smtClean="0">
                <a:latin typeface="Times New Roman" pitchFamily="18" charset="0"/>
                <a:ea typeface="ＭＳ Ｐゴシック" charset="0"/>
                <a:cs typeface="B Nazanin" pitchFamily="2" charset="-78"/>
              </a:rPr>
              <a:t>The weight of a specific </a:t>
            </a:r>
            <a:r>
              <a:rPr lang="en-US" sz="2400" dirty="0" err="1" smtClean="0">
                <a:latin typeface="Times New Roman" pitchFamily="18" charset="0"/>
                <a:ea typeface="ＭＳ Ｐゴシック" charset="0"/>
                <a:cs typeface="B Nazanin" pitchFamily="2" charset="-78"/>
              </a:rPr>
              <a:t>SampleRTT</a:t>
            </a:r>
            <a:r>
              <a:rPr lang="en-US" sz="2400" dirty="0" smtClean="0">
                <a:latin typeface="Times New Roman" pitchFamily="18" charset="0"/>
                <a:ea typeface="ＭＳ Ｐゴシック" charset="0"/>
                <a:cs typeface="B Nazanin" pitchFamily="2" charset="-78"/>
              </a:rPr>
              <a:t> is reduced exponentially with new samples.</a:t>
            </a:r>
            <a:endParaRPr lang="fa-IR" sz="2400" dirty="0" smtClean="0">
              <a:latin typeface="Times New Roman" pitchFamily="18" charset="0"/>
              <a:ea typeface="ＭＳ Ｐゴシック" charset="0"/>
              <a:cs typeface="B Nazanin" pitchFamily="2" charset="-78"/>
            </a:endParaRPr>
          </a:p>
          <a:p>
            <a:pPr marL="342900" indent="-342900">
              <a:lnSpc>
                <a:spcPct val="75000"/>
              </a:lnSpc>
              <a:spcBef>
                <a:spcPct val="20000"/>
              </a:spcBef>
              <a:buClr>
                <a:srgbClr val="000099"/>
              </a:buClr>
              <a:buSzPct val="65000"/>
              <a:buFont typeface="Wingdings" charset="0"/>
              <a:buChar char="v"/>
              <a:defRPr/>
            </a:pPr>
            <a:r>
              <a:rPr lang="en-US" sz="2400" dirty="0" smtClean="0">
                <a:latin typeface="Times New Roman" pitchFamily="18" charset="0"/>
                <a:ea typeface="ＭＳ Ｐゴシック" charset="0"/>
                <a:cs typeface="B Nazanin" pitchFamily="2" charset="-78"/>
              </a:rPr>
              <a:t>Recommended value of </a:t>
            </a:r>
            <a:r>
              <a:rPr lang="en-US" sz="2400" b="1" dirty="0" smtClean="0">
                <a:latin typeface="Times New Roman" pitchFamily="18" charset="0"/>
                <a:ea typeface="ＭＳ Ｐゴシック" charset="0"/>
                <a:cs typeface="B Nazanin" pitchFamily="2" charset="-78"/>
                <a:sym typeface="Symbol" charset="0"/>
              </a:rPr>
              <a:t> = 0.125</a:t>
            </a:r>
            <a:endParaRPr lang="en-US" sz="2400" dirty="0">
              <a:latin typeface="Times New Roman" pitchFamily="18" charset="0"/>
              <a:ea typeface="ＭＳ Ｐゴシック" charset="0"/>
              <a:cs typeface="B Nazanin" pitchFamily="2" charset="-78"/>
            </a:endParaRPr>
          </a:p>
        </p:txBody>
      </p:sp>
      <p:sp>
        <p:nvSpPr>
          <p:cNvPr id="63497" name="Text Box 18"/>
          <p:cNvSpPr txBox="1">
            <a:spLocks noChangeArrowheads="1"/>
          </p:cNvSpPr>
          <p:nvPr/>
        </p:nvSpPr>
        <p:spPr bwMode="auto">
          <a:xfrm rot="10800000">
            <a:off x="1531938" y="3535363"/>
            <a:ext cx="428625" cy="17478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RTT (milliseconds)</a:t>
            </a:r>
          </a:p>
        </p:txBody>
      </p:sp>
      <p:sp>
        <p:nvSpPr>
          <p:cNvPr id="63498" name="Text Box 19"/>
          <p:cNvSpPr txBox="1">
            <a:spLocks noChangeArrowheads="1"/>
          </p:cNvSpPr>
          <p:nvPr/>
        </p:nvSpPr>
        <p:spPr bwMode="auto">
          <a:xfrm>
            <a:off x="2265363" y="3168650"/>
            <a:ext cx="3867150"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RTT:</a:t>
            </a:r>
            <a:r>
              <a:rPr lang="en-US" sz="1400" smtClean="0">
                <a:solidFill>
                  <a:schemeClr val="bg1"/>
                </a:solidFill>
                <a:latin typeface="Arial" charset="0"/>
              </a:rPr>
              <a:t> </a:t>
            </a:r>
            <a:r>
              <a:rPr lang="en-US" sz="1400" smtClean="0">
                <a:latin typeface="Arial" charset="0"/>
              </a:rPr>
              <a:t>gaia.cs.umass.edu</a:t>
            </a:r>
            <a:r>
              <a:rPr lang="en-US" sz="1400" smtClean="0">
                <a:solidFill>
                  <a:schemeClr val="bg1"/>
                </a:solidFill>
                <a:latin typeface="Arial" charset="0"/>
              </a:rPr>
              <a:t> </a:t>
            </a:r>
            <a:r>
              <a:rPr lang="en-US" sz="1400" smtClean="0">
                <a:latin typeface="Arial" charset="0"/>
              </a:rPr>
              <a:t>to</a:t>
            </a:r>
            <a:r>
              <a:rPr lang="en-US" sz="1400" smtClean="0">
                <a:solidFill>
                  <a:schemeClr val="bg1"/>
                </a:solidFill>
                <a:latin typeface="Arial" charset="0"/>
              </a:rPr>
              <a:t> </a:t>
            </a:r>
            <a:r>
              <a:rPr lang="en-US" sz="1400" smtClean="0">
                <a:latin typeface="Arial" charset="0"/>
              </a:rPr>
              <a:t>fantasia.eurecom.fr</a:t>
            </a:r>
          </a:p>
        </p:txBody>
      </p:sp>
      <p:sp>
        <p:nvSpPr>
          <p:cNvPr id="63499" name="Text Box 20"/>
          <p:cNvSpPr txBox="1">
            <a:spLocks noChangeArrowheads="1"/>
          </p:cNvSpPr>
          <p:nvPr/>
        </p:nvSpPr>
        <p:spPr bwMode="auto">
          <a:xfrm>
            <a:off x="6221413" y="5230813"/>
            <a:ext cx="1181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sampleRTT</a:t>
            </a:r>
          </a:p>
        </p:txBody>
      </p:sp>
      <p:sp>
        <p:nvSpPr>
          <p:cNvPr id="63500" name="Text Box 21"/>
          <p:cNvSpPr txBox="1">
            <a:spLocks noChangeArrowheads="1"/>
          </p:cNvSpPr>
          <p:nvPr/>
        </p:nvSpPr>
        <p:spPr bwMode="auto">
          <a:xfrm>
            <a:off x="6215063" y="5548313"/>
            <a:ext cx="1431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EstimatedRTT</a:t>
            </a:r>
          </a:p>
        </p:txBody>
      </p:sp>
      <p:sp>
        <p:nvSpPr>
          <p:cNvPr id="63501" name="AutoShape 22"/>
          <p:cNvSpPr>
            <a:spLocks noChangeArrowheads="1"/>
          </p:cNvSpPr>
          <p:nvPr/>
        </p:nvSpPr>
        <p:spPr bwMode="auto">
          <a:xfrm>
            <a:off x="6005513" y="5343525"/>
            <a:ext cx="147637" cy="142875"/>
          </a:xfrm>
          <a:prstGeom prst="diamond">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3502" name="AutoShape 23"/>
          <p:cNvSpPr>
            <a:spLocks noChangeArrowheads="1"/>
          </p:cNvSpPr>
          <p:nvPr/>
        </p:nvSpPr>
        <p:spPr bwMode="auto">
          <a:xfrm rot="2776382">
            <a:off x="6011069" y="5633244"/>
            <a:ext cx="147637" cy="142875"/>
          </a:xfrm>
          <a:prstGeom prst="diamond">
            <a:avLst/>
          </a:prstGeom>
          <a:solidFill>
            <a:srgbClr val="FF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3503" name="Rectangle 24"/>
          <p:cNvSpPr>
            <a:spLocks noChangeArrowheads="1"/>
          </p:cNvSpPr>
          <p:nvPr/>
        </p:nvSpPr>
        <p:spPr bwMode="auto">
          <a:xfrm>
            <a:off x="4108450" y="6389688"/>
            <a:ext cx="1863725" cy="4683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78863" name="Group 15"/>
          <p:cNvGrpSpPr>
            <a:grpSpLocks/>
          </p:cNvGrpSpPr>
          <p:nvPr/>
        </p:nvGrpSpPr>
        <p:grpSpPr bwMode="auto">
          <a:xfrm>
            <a:off x="4041775" y="6386513"/>
            <a:ext cx="1512888" cy="336550"/>
            <a:chOff x="2343" y="3645"/>
            <a:chExt cx="953" cy="212"/>
          </a:xfrm>
        </p:grpSpPr>
        <p:sp>
          <p:nvSpPr>
            <p:cNvPr id="63505" name="Rectangle 16"/>
            <p:cNvSpPr>
              <a:spLocks noChangeArrowheads="1"/>
            </p:cNvSpPr>
            <p:nvPr/>
          </p:nvSpPr>
          <p:spPr bwMode="auto">
            <a:xfrm>
              <a:off x="2592" y="3695"/>
              <a:ext cx="527" cy="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3506" name="Text Box 17"/>
            <p:cNvSpPr txBox="1">
              <a:spLocks noChangeArrowheads="1"/>
            </p:cNvSpPr>
            <p:nvPr/>
          </p:nvSpPr>
          <p:spPr bwMode="auto">
            <a:xfrm>
              <a:off x="2343" y="3645"/>
              <a:ext cx="953" cy="2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time (seconds)</a:t>
              </a:r>
            </a:p>
          </p:txBody>
        </p:sp>
      </p:grpSp>
      <p:sp>
        <p:nvSpPr>
          <p:cNvPr id="22" name="Rectangle 1026"/>
          <p:cNvSpPr>
            <a:spLocks noGrp="1" noChangeArrowheads="1"/>
          </p:cNvSpPr>
          <p:nvPr>
            <p:ph type="title"/>
          </p:nvPr>
        </p:nvSpPr>
        <p:spPr/>
        <p:txBody>
          <a:bodyPr/>
          <a:lstStyle/>
          <a:p>
            <a:pPr>
              <a:defRPr/>
            </a:pPr>
            <a:r>
              <a:rPr lang="en-US" dirty="0" smtClean="0"/>
              <a:t>Estimated Round Trip Time</a:t>
            </a:r>
            <a:endParaRPr lang="en-US" sz="4800" dirty="0"/>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18</a:t>
            </a:fld>
            <a:endParaRPr lang="en-US" altLang="en-US"/>
          </a:p>
        </p:txBody>
      </p:sp>
    </p:spTree>
    <p:extLst>
      <p:ext uri="{BB962C8B-B14F-4D97-AF65-F5344CB8AC3E}">
        <p14:creationId xmlns:p14="http://schemas.microsoft.com/office/powerpoint/2010/main" val="398887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7"/>
          <p:cNvSpPr>
            <a:spLocks noGrp="1" noChangeArrowheads="1"/>
          </p:cNvSpPr>
          <p:nvPr>
            <p:ph type="title"/>
          </p:nvPr>
        </p:nvSpPr>
        <p:spPr>
          <a:xfrm>
            <a:off x="476250" y="-27384"/>
            <a:ext cx="7772400" cy="904875"/>
          </a:xfrm>
        </p:spPr>
        <p:txBody>
          <a:bodyPr/>
          <a:lstStyle/>
          <a:p>
            <a:pPr>
              <a:defRPr/>
            </a:pPr>
            <a:r>
              <a:rPr lang="en-US" b="1" dirty="0" smtClean="0"/>
              <a:t>TCP: Re-sending scenarios</a:t>
            </a:r>
            <a:endParaRPr lang="en-US" sz="2400" dirty="0"/>
          </a:p>
        </p:txBody>
      </p:sp>
      <p:grpSp>
        <p:nvGrpSpPr>
          <p:cNvPr id="2" name="Group 1"/>
          <p:cNvGrpSpPr/>
          <p:nvPr/>
        </p:nvGrpSpPr>
        <p:grpSpPr>
          <a:xfrm>
            <a:off x="4427538" y="1263650"/>
            <a:ext cx="4143375" cy="5089585"/>
            <a:chOff x="4427538" y="1263650"/>
            <a:chExt cx="4143375" cy="5089585"/>
          </a:xfrm>
        </p:grpSpPr>
        <p:sp>
          <p:nvSpPr>
            <p:cNvPr id="69658" name="Text Box 172"/>
            <p:cNvSpPr txBox="1">
              <a:spLocks noChangeArrowheads="1"/>
            </p:cNvSpPr>
            <p:nvPr/>
          </p:nvSpPr>
          <p:spPr bwMode="auto">
            <a:xfrm>
              <a:off x="6002339" y="5953125"/>
              <a:ext cx="2182704"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2000" dirty="0" smtClean="0">
                  <a:solidFill>
                    <a:srgbClr val="C00000"/>
                  </a:solidFill>
                  <a:latin typeface="Times New Roman" pitchFamily="18" charset="0"/>
                  <a:cs typeface="B Nazanin" pitchFamily="2" charset="-78"/>
                </a:rPr>
                <a:t>Early Expiration</a:t>
              </a:r>
              <a:endParaRPr lang="en-US" sz="1050" dirty="0" smtClean="0">
                <a:solidFill>
                  <a:srgbClr val="C00000"/>
                </a:solidFill>
                <a:latin typeface="Times New Roman" pitchFamily="18" charset="0"/>
                <a:cs typeface="B Nazanin" pitchFamily="2" charset="-78"/>
              </a:endParaRPr>
            </a:p>
          </p:txBody>
        </p:sp>
        <p:sp>
          <p:nvSpPr>
            <p:cNvPr id="69659" name="Line 173"/>
            <p:cNvSpPr>
              <a:spLocks noChangeShapeType="1"/>
            </p:cNvSpPr>
            <p:nvPr/>
          </p:nvSpPr>
          <p:spPr bwMode="auto">
            <a:xfrm>
              <a:off x="5781675" y="4191000"/>
              <a:ext cx="2441575" cy="665163"/>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60" name="Line 174"/>
            <p:cNvSpPr>
              <a:spLocks noChangeShapeType="1"/>
            </p:cNvSpPr>
            <p:nvPr/>
          </p:nvSpPr>
          <p:spPr bwMode="auto">
            <a:xfrm>
              <a:off x="5815013" y="2422525"/>
              <a:ext cx="2346325" cy="57150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61" name="Line 175"/>
            <p:cNvSpPr>
              <a:spLocks noChangeShapeType="1"/>
            </p:cNvSpPr>
            <p:nvPr/>
          </p:nvSpPr>
          <p:spPr bwMode="auto">
            <a:xfrm flipH="1">
              <a:off x="5789613" y="3084513"/>
              <a:ext cx="2335212" cy="158908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62" name="Text Box 177"/>
            <p:cNvSpPr txBox="1">
              <a:spLocks noChangeArrowheads="1"/>
            </p:cNvSpPr>
            <p:nvPr/>
          </p:nvSpPr>
          <p:spPr bwMode="auto">
            <a:xfrm>
              <a:off x="7753350" y="1263650"/>
              <a:ext cx="7731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B</a:t>
              </a:r>
            </a:p>
          </p:txBody>
        </p:sp>
        <p:sp>
          <p:nvSpPr>
            <p:cNvPr id="69663" name="Text Box 181"/>
            <p:cNvSpPr txBox="1">
              <a:spLocks noChangeArrowheads="1"/>
            </p:cNvSpPr>
            <p:nvPr/>
          </p:nvSpPr>
          <p:spPr bwMode="auto">
            <a:xfrm>
              <a:off x="5419725" y="1281113"/>
              <a:ext cx="77628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A</a:t>
              </a:r>
            </a:p>
          </p:txBody>
        </p:sp>
        <p:sp>
          <p:nvSpPr>
            <p:cNvPr id="69664" name="Rectangle 182"/>
            <p:cNvSpPr>
              <a:spLocks noChangeArrowheads="1"/>
            </p:cNvSpPr>
            <p:nvPr/>
          </p:nvSpPr>
          <p:spPr bwMode="auto">
            <a:xfrm>
              <a:off x="6518275" y="2503488"/>
              <a:ext cx="869950" cy="401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65" name="Text Box 183"/>
            <p:cNvSpPr txBox="1">
              <a:spLocks noChangeArrowheads="1"/>
            </p:cNvSpPr>
            <p:nvPr/>
          </p:nvSpPr>
          <p:spPr bwMode="auto">
            <a:xfrm>
              <a:off x="5959475" y="2555875"/>
              <a:ext cx="20859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Seq=92, 8 bytes of data</a:t>
              </a:r>
            </a:p>
          </p:txBody>
        </p:sp>
        <p:grpSp>
          <p:nvGrpSpPr>
            <p:cNvPr id="85025" name="Group 202"/>
            <p:cNvGrpSpPr>
              <a:grpSpLocks/>
            </p:cNvGrpSpPr>
            <p:nvPr/>
          </p:nvGrpSpPr>
          <p:grpSpPr bwMode="auto">
            <a:xfrm>
              <a:off x="6691313" y="3576638"/>
              <a:ext cx="949325" cy="304800"/>
              <a:chOff x="4215" y="2253"/>
              <a:chExt cx="598" cy="192"/>
            </a:xfrm>
          </p:grpSpPr>
          <p:sp>
            <p:nvSpPr>
              <p:cNvPr id="69706" name="Rectangle 184"/>
              <p:cNvSpPr>
                <a:spLocks noChangeArrowheads="1"/>
              </p:cNvSpPr>
              <p:nvPr/>
            </p:nvSpPr>
            <p:spPr bwMode="auto">
              <a:xfrm>
                <a:off x="4265" y="2274"/>
                <a:ext cx="471" cy="15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707" name="Text Box 185"/>
              <p:cNvSpPr txBox="1">
                <a:spLocks noChangeArrowheads="1"/>
              </p:cNvSpPr>
              <p:nvPr/>
            </p:nvSpPr>
            <p:spPr bwMode="auto">
              <a:xfrm>
                <a:off x="4215" y="2253"/>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sp>
          <p:nvSpPr>
            <p:cNvPr id="69667" name="Line 186"/>
            <p:cNvSpPr>
              <a:spLocks noChangeShapeType="1"/>
            </p:cNvSpPr>
            <p:nvPr/>
          </p:nvSpPr>
          <p:spPr bwMode="auto">
            <a:xfrm>
              <a:off x="5794375" y="2181225"/>
              <a:ext cx="0" cy="352583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668" name="Line 187"/>
            <p:cNvSpPr>
              <a:spLocks noChangeShapeType="1"/>
            </p:cNvSpPr>
            <p:nvPr/>
          </p:nvSpPr>
          <p:spPr bwMode="auto">
            <a:xfrm>
              <a:off x="8199438" y="2176463"/>
              <a:ext cx="0" cy="353853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669" name="Rectangle 188"/>
            <p:cNvSpPr>
              <a:spLocks noChangeArrowheads="1"/>
            </p:cNvSpPr>
            <p:nvPr/>
          </p:nvSpPr>
          <p:spPr bwMode="auto">
            <a:xfrm>
              <a:off x="6807200" y="4308475"/>
              <a:ext cx="1057275" cy="508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70" name="Text Box 189"/>
            <p:cNvSpPr txBox="1">
              <a:spLocks noChangeArrowheads="1"/>
            </p:cNvSpPr>
            <p:nvPr/>
          </p:nvSpPr>
          <p:spPr bwMode="auto">
            <a:xfrm>
              <a:off x="6727825" y="4341813"/>
              <a:ext cx="121285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l">
                <a:defRPr/>
              </a:pPr>
              <a:r>
                <a:rPr lang="en-US" sz="1400" smtClean="0"/>
                <a:t>Seq=92,  8</a:t>
              </a:r>
            </a:p>
            <a:p>
              <a:pPr algn="l">
                <a:defRPr/>
              </a:pPr>
              <a:r>
                <a:rPr lang="en-US" sz="1400" smtClean="0"/>
                <a:t>bytes of data</a:t>
              </a:r>
            </a:p>
          </p:txBody>
        </p:sp>
        <p:sp>
          <p:nvSpPr>
            <p:cNvPr id="69671" name="Text Box 191"/>
            <p:cNvSpPr txBox="1">
              <a:spLocks noChangeArrowheads="1"/>
            </p:cNvSpPr>
            <p:nvPr/>
          </p:nvSpPr>
          <p:spPr bwMode="auto">
            <a:xfrm rot="10800000">
              <a:off x="5421313" y="2970213"/>
              <a:ext cx="39687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timeout</a:t>
              </a:r>
            </a:p>
          </p:txBody>
        </p:sp>
        <p:sp>
          <p:nvSpPr>
            <p:cNvPr id="69672" name="Line 192"/>
            <p:cNvSpPr>
              <a:spLocks noChangeShapeType="1"/>
            </p:cNvSpPr>
            <p:nvPr/>
          </p:nvSpPr>
          <p:spPr bwMode="auto">
            <a:xfrm flipH="1">
              <a:off x="5813425" y="4894263"/>
              <a:ext cx="2338388" cy="78263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73" name="Rectangle 193"/>
            <p:cNvSpPr>
              <a:spLocks noChangeArrowheads="1"/>
            </p:cNvSpPr>
            <p:nvPr/>
          </p:nvSpPr>
          <p:spPr bwMode="auto">
            <a:xfrm>
              <a:off x="6646863" y="5151438"/>
              <a:ext cx="747712" cy="2460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74" name="Text Box 194"/>
            <p:cNvSpPr txBox="1">
              <a:spLocks noChangeArrowheads="1"/>
            </p:cNvSpPr>
            <p:nvPr/>
          </p:nvSpPr>
          <p:spPr bwMode="auto">
            <a:xfrm>
              <a:off x="6567488" y="5106988"/>
              <a:ext cx="9493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ACK=120</a:t>
              </a:r>
              <a:endParaRPr lang="en-US" sz="1000" smtClean="0">
                <a:latin typeface="Times New Roman" charset="0"/>
              </a:endParaRPr>
            </a:p>
          </p:txBody>
        </p:sp>
        <p:grpSp>
          <p:nvGrpSpPr>
            <p:cNvPr id="85034" name="Group 195"/>
            <p:cNvGrpSpPr>
              <a:grpSpLocks/>
            </p:cNvGrpSpPr>
            <p:nvPr/>
          </p:nvGrpSpPr>
          <p:grpSpPr bwMode="auto">
            <a:xfrm>
              <a:off x="5562600" y="2427288"/>
              <a:ext cx="104775" cy="508000"/>
              <a:chOff x="3099" y="1749"/>
              <a:chExt cx="66" cy="320"/>
            </a:xfrm>
          </p:grpSpPr>
          <p:sp>
            <p:nvSpPr>
              <p:cNvPr id="69704" name="Line 196"/>
              <p:cNvSpPr>
                <a:spLocks noChangeShapeType="1"/>
              </p:cNvSpPr>
              <p:nvPr/>
            </p:nvSpPr>
            <p:spPr bwMode="auto">
              <a:xfrm flipV="1">
                <a:off x="3129" y="1749"/>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705" name="Line 197"/>
              <p:cNvSpPr>
                <a:spLocks noChangeShapeType="1"/>
              </p:cNvSpPr>
              <p:nvPr/>
            </p:nvSpPr>
            <p:spPr bwMode="auto">
              <a:xfrm>
                <a:off x="3099" y="1752"/>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85035" name="Group 198"/>
            <p:cNvGrpSpPr>
              <a:grpSpLocks/>
            </p:cNvGrpSpPr>
            <p:nvPr/>
          </p:nvGrpSpPr>
          <p:grpSpPr bwMode="auto">
            <a:xfrm rot="10800000">
              <a:off x="5557838" y="3670300"/>
              <a:ext cx="104775" cy="508000"/>
              <a:chOff x="3099" y="1749"/>
              <a:chExt cx="66" cy="320"/>
            </a:xfrm>
          </p:grpSpPr>
          <p:sp>
            <p:nvSpPr>
              <p:cNvPr id="69702" name="Line 199"/>
              <p:cNvSpPr>
                <a:spLocks noChangeShapeType="1"/>
              </p:cNvSpPr>
              <p:nvPr/>
            </p:nvSpPr>
            <p:spPr bwMode="auto">
              <a:xfrm flipV="1">
                <a:off x="3131" y="1750"/>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703" name="Line 200"/>
              <p:cNvSpPr>
                <a:spLocks noChangeShapeType="1"/>
              </p:cNvSpPr>
              <p:nvPr/>
            </p:nvSpPr>
            <p:spPr bwMode="auto">
              <a:xfrm>
                <a:off x="3101" y="1753"/>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85036" name="Group 206"/>
            <p:cNvGrpSpPr>
              <a:grpSpLocks/>
            </p:cNvGrpSpPr>
            <p:nvPr/>
          </p:nvGrpSpPr>
          <p:grpSpPr bwMode="auto">
            <a:xfrm>
              <a:off x="5800725" y="2808288"/>
              <a:ext cx="2346325" cy="571500"/>
              <a:chOff x="3759" y="1622"/>
              <a:chExt cx="1478" cy="360"/>
            </a:xfrm>
          </p:grpSpPr>
          <p:sp>
            <p:nvSpPr>
              <p:cNvPr id="69699" name="Line 203"/>
              <p:cNvSpPr>
                <a:spLocks noChangeShapeType="1"/>
              </p:cNvSpPr>
              <p:nvPr/>
            </p:nvSpPr>
            <p:spPr bwMode="auto">
              <a:xfrm>
                <a:off x="3759" y="1622"/>
                <a:ext cx="1478" cy="36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700" name="Rectangle 204"/>
              <p:cNvSpPr>
                <a:spLocks noChangeArrowheads="1"/>
              </p:cNvSpPr>
              <p:nvPr/>
            </p:nvSpPr>
            <p:spPr bwMode="auto">
              <a:xfrm>
                <a:off x="4202" y="1673"/>
                <a:ext cx="548" cy="2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701" name="Text Box 205"/>
              <p:cNvSpPr txBox="1">
                <a:spLocks noChangeArrowheads="1"/>
              </p:cNvSpPr>
              <p:nvPr/>
            </p:nvSpPr>
            <p:spPr bwMode="auto">
              <a:xfrm>
                <a:off x="3790" y="1706"/>
                <a:ext cx="143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dirty="0" err="1" smtClean="0"/>
                  <a:t>Seq</a:t>
                </a:r>
                <a:r>
                  <a:rPr lang="en-US" sz="1400" dirty="0" smtClean="0"/>
                  <a:t>=100, 20 bytes of data</a:t>
                </a:r>
              </a:p>
            </p:txBody>
          </p:sp>
        </p:grpSp>
        <p:sp>
          <p:nvSpPr>
            <p:cNvPr id="69678" name="Line 207"/>
            <p:cNvSpPr>
              <a:spLocks noChangeShapeType="1"/>
            </p:cNvSpPr>
            <p:nvPr/>
          </p:nvSpPr>
          <p:spPr bwMode="auto">
            <a:xfrm flipH="1">
              <a:off x="5794375" y="3440113"/>
              <a:ext cx="2335213" cy="158908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85038" name="Group 208"/>
            <p:cNvGrpSpPr>
              <a:grpSpLocks/>
            </p:cNvGrpSpPr>
            <p:nvPr/>
          </p:nvGrpSpPr>
          <p:grpSpPr bwMode="auto">
            <a:xfrm>
              <a:off x="6931025" y="3852863"/>
              <a:ext cx="949325" cy="304800"/>
              <a:chOff x="4215" y="2253"/>
              <a:chExt cx="598" cy="192"/>
            </a:xfrm>
          </p:grpSpPr>
          <p:sp>
            <p:nvSpPr>
              <p:cNvPr id="69697" name="Rectangle 209"/>
              <p:cNvSpPr>
                <a:spLocks noChangeArrowheads="1"/>
              </p:cNvSpPr>
              <p:nvPr/>
            </p:nvSpPr>
            <p:spPr bwMode="auto">
              <a:xfrm>
                <a:off x="4265" y="2274"/>
                <a:ext cx="471" cy="15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98" name="Text Box 210"/>
              <p:cNvSpPr txBox="1">
                <a:spLocks noChangeArrowheads="1"/>
              </p:cNvSpPr>
              <p:nvPr/>
            </p:nvSpPr>
            <p:spPr bwMode="auto">
              <a:xfrm>
                <a:off x="4215" y="2253"/>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ACK=120</a:t>
                </a:r>
                <a:endParaRPr lang="en-US" sz="1000" smtClean="0">
                  <a:latin typeface="Times New Roman" charset="0"/>
                </a:endParaRPr>
              </a:p>
            </p:txBody>
          </p:sp>
        </p:grpSp>
        <p:sp>
          <p:nvSpPr>
            <p:cNvPr id="69680" name="Text Box 211"/>
            <p:cNvSpPr txBox="1">
              <a:spLocks noChangeArrowheads="1"/>
            </p:cNvSpPr>
            <p:nvPr/>
          </p:nvSpPr>
          <p:spPr bwMode="auto">
            <a:xfrm>
              <a:off x="4427538" y="4495800"/>
              <a:ext cx="1363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SendBase=100</a:t>
              </a:r>
            </a:p>
          </p:txBody>
        </p:sp>
        <p:sp>
          <p:nvSpPr>
            <p:cNvPr id="69681" name="Text Box 212"/>
            <p:cNvSpPr txBox="1">
              <a:spLocks noChangeArrowheads="1"/>
            </p:cNvSpPr>
            <p:nvPr/>
          </p:nvSpPr>
          <p:spPr bwMode="auto">
            <a:xfrm>
              <a:off x="4446588" y="4837113"/>
              <a:ext cx="1363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SendBase=120</a:t>
              </a:r>
            </a:p>
          </p:txBody>
        </p:sp>
        <p:sp>
          <p:nvSpPr>
            <p:cNvPr id="69682" name="Text Box 213"/>
            <p:cNvSpPr txBox="1">
              <a:spLocks noChangeArrowheads="1"/>
            </p:cNvSpPr>
            <p:nvPr/>
          </p:nvSpPr>
          <p:spPr bwMode="auto">
            <a:xfrm>
              <a:off x="4465638" y="5511800"/>
              <a:ext cx="1363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SendBase=120</a:t>
              </a:r>
            </a:p>
          </p:txBody>
        </p:sp>
        <p:sp>
          <p:nvSpPr>
            <p:cNvPr id="69683" name="Text Box 214"/>
            <p:cNvSpPr txBox="1">
              <a:spLocks noChangeArrowheads="1"/>
            </p:cNvSpPr>
            <p:nvPr/>
          </p:nvSpPr>
          <p:spPr bwMode="auto">
            <a:xfrm>
              <a:off x="4492625" y="2266950"/>
              <a:ext cx="1266825"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SendBase=92</a:t>
              </a:r>
            </a:p>
          </p:txBody>
        </p:sp>
        <p:grpSp>
          <p:nvGrpSpPr>
            <p:cNvPr id="85044" name="Group 219"/>
            <p:cNvGrpSpPr>
              <a:grpSpLocks/>
            </p:cNvGrpSpPr>
            <p:nvPr/>
          </p:nvGrpSpPr>
          <p:grpSpPr bwMode="auto">
            <a:xfrm>
              <a:off x="5372100" y="1528302"/>
              <a:ext cx="630238" cy="533400"/>
              <a:chOff x="-44" y="1473"/>
              <a:chExt cx="981" cy="1105"/>
            </a:xfrm>
          </p:grpSpPr>
          <p:pic>
            <p:nvPicPr>
              <p:cNvPr id="85054" name="Picture 22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55" name="Freeform 221"/>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85045" name="Group 225"/>
            <p:cNvGrpSpPr>
              <a:grpSpLocks/>
            </p:cNvGrpSpPr>
            <p:nvPr/>
          </p:nvGrpSpPr>
          <p:grpSpPr bwMode="auto">
            <a:xfrm flipH="1">
              <a:off x="7939088" y="1549400"/>
              <a:ext cx="631825" cy="622300"/>
              <a:chOff x="-44" y="1473"/>
              <a:chExt cx="981" cy="1105"/>
            </a:xfrm>
          </p:grpSpPr>
          <p:pic>
            <p:nvPicPr>
              <p:cNvPr id="85052" name="Picture 226"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53" name="Freeform 227"/>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grpSp>
        <p:nvGrpSpPr>
          <p:cNvPr id="4" name="Group 3"/>
          <p:cNvGrpSpPr/>
          <p:nvPr/>
        </p:nvGrpSpPr>
        <p:grpSpPr>
          <a:xfrm>
            <a:off x="647700" y="1257300"/>
            <a:ext cx="3287713" cy="5089585"/>
            <a:chOff x="647700" y="1257300"/>
            <a:chExt cx="3287713" cy="5089585"/>
          </a:xfrm>
        </p:grpSpPr>
        <p:sp>
          <p:nvSpPr>
            <p:cNvPr id="69637" name="Text Box 105"/>
            <p:cNvSpPr txBox="1">
              <a:spLocks noChangeArrowheads="1"/>
            </p:cNvSpPr>
            <p:nvPr/>
          </p:nvSpPr>
          <p:spPr bwMode="auto">
            <a:xfrm>
              <a:off x="1508796" y="5946775"/>
              <a:ext cx="1233286"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2000" dirty="0" smtClean="0">
                  <a:solidFill>
                    <a:srgbClr val="C00000"/>
                  </a:solidFill>
                  <a:latin typeface="Times New Roman" pitchFamily="18" charset="0"/>
                  <a:cs typeface="B Nazanin" pitchFamily="2" charset="-78"/>
                </a:rPr>
                <a:t>Lost ACK</a:t>
              </a:r>
              <a:endParaRPr lang="en-US" sz="1050" dirty="0" smtClean="0">
                <a:solidFill>
                  <a:srgbClr val="C00000"/>
                </a:solidFill>
                <a:latin typeface="Times New Roman" pitchFamily="18" charset="0"/>
                <a:cs typeface="B Nazanin" pitchFamily="2" charset="-78"/>
              </a:endParaRPr>
            </a:p>
          </p:txBody>
        </p:sp>
        <p:sp>
          <p:nvSpPr>
            <p:cNvPr id="69638" name="Line 99"/>
            <p:cNvSpPr>
              <a:spLocks noChangeShapeType="1"/>
            </p:cNvSpPr>
            <p:nvPr/>
          </p:nvSpPr>
          <p:spPr bwMode="auto">
            <a:xfrm>
              <a:off x="1065213" y="4184650"/>
              <a:ext cx="2351087" cy="506413"/>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39" name="Line 100"/>
            <p:cNvSpPr>
              <a:spLocks noChangeShapeType="1"/>
            </p:cNvSpPr>
            <p:nvPr/>
          </p:nvSpPr>
          <p:spPr bwMode="auto">
            <a:xfrm>
              <a:off x="1077913" y="2416175"/>
              <a:ext cx="2346325" cy="57150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40" name="Line 104"/>
            <p:cNvSpPr>
              <a:spLocks noChangeShapeType="1"/>
            </p:cNvSpPr>
            <p:nvPr/>
          </p:nvSpPr>
          <p:spPr bwMode="auto">
            <a:xfrm flipH="1">
              <a:off x="2114550" y="3078163"/>
              <a:ext cx="1273175" cy="42703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41" name="Text Box 107"/>
            <p:cNvSpPr txBox="1">
              <a:spLocks noChangeArrowheads="1"/>
            </p:cNvSpPr>
            <p:nvPr/>
          </p:nvSpPr>
          <p:spPr bwMode="auto">
            <a:xfrm>
              <a:off x="3016250" y="1257300"/>
              <a:ext cx="7731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B</a:t>
              </a:r>
            </a:p>
          </p:txBody>
        </p:sp>
        <p:sp>
          <p:nvSpPr>
            <p:cNvPr id="69642" name="Text Box 111"/>
            <p:cNvSpPr txBox="1">
              <a:spLocks noChangeArrowheads="1"/>
            </p:cNvSpPr>
            <p:nvPr/>
          </p:nvSpPr>
          <p:spPr bwMode="auto">
            <a:xfrm>
              <a:off x="682625" y="1274763"/>
              <a:ext cx="77628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A</a:t>
              </a:r>
            </a:p>
          </p:txBody>
        </p:sp>
        <p:sp>
          <p:nvSpPr>
            <p:cNvPr id="69643" name="Rectangle 112"/>
            <p:cNvSpPr>
              <a:spLocks noChangeArrowheads="1"/>
            </p:cNvSpPr>
            <p:nvPr/>
          </p:nvSpPr>
          <p:spPr bwMode="auto">
            <a:xfrm>
              <a:off x="1781175" y="2497138"/>
              <a:ext cx="869950" cy="401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44" name="Text Box 113"/>
            <p:cNvSpPr txBox="1">
              <a:spLocks noChangeArrowheads="1"/>
            </p:cNvSpPr>
            <p:nvPr/>
          </p:nvSpPr>
          <p:spPr bwMode="auto">
            <a:xfrm>
              <a:off x="1222375" y="2549525"/>
              <a:ext cx="20859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Seq=92, 8 bytes of data</a:t>
              </a:r>
            </a:p>
          </p:txBody>
        </p:sp>
        <p:sp>
          <p:nvSpPr>
            <p:cNvPr id="69645" name="Rectangle 114"/>
            <p:cNvSpPr>
              <a:spLocks noChangeArrowheads="1"/>
            </p:cNvSpPr>
            <p:nvPr/>
          </p:nvSpPr>
          <p:spPr bwMode="auto">
            <a:xfrm>
              <a:off x="2349500" y="3163888"/>
              <a:ext cx="747713" cy="2460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46" name="Text Box 115"/>
            <p:cNvSpPr txBox="1">
              <a:spLocks noChangeArrowheads="1"/>
            </p:cNvSpPr>
            <p:nvPr/>
          </p:nvSpPr>
          <p:spPr bwMode="auto">
            <a:xfrm>
              <a:off x="2270125" y="3119438"/>
              <a:ext cx="9493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sp>
          <p:nvSpPr>
            <p:cNvPr id="69647" name="Line 118"/>
            <p:cNvSpPr>
              <a:spLocks noChangeShapeType="1"/>
            </p:cNvSpPr>
            <p:nvPr/>
          </p:nvSpPr>
          <p:spPr bwMode="auto">
            <a:xfrm>
              <a:off x="1057275" y="2174875"/>
              <a:ext cx="0" cy="352583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648" name="Line 119"/>
            <p:cNvSpPr>
              <a:spLocks noChangeShapeType="1"/>
            </p:cNvSpPr>
            <p:nvPr/>
          </p:nvSpPr>
          <p:spPr bwMode="auto">
            <a:xfrm>
              <a:off x="3484563" y="2170113"/>
              <a:ext cx="0" cy="353853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649" name="Rectangle 122"/>
            <p:cNvSpPr>
              <a:spLocks noChangeArrowheads="1"/>
            </p:cNvSpPr>
            <p:nvPr/>
          </p:nvSpPr>
          <p:spPr bwMode="auto">
            <a:xfrm>
              <a:off x="1674813" y="4178300"/>
              <a:ext cx="989012" cy="4302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50" name="Text Box 123"/>
            <p:cNvSpPr txBox="1">
              <a:spLocks noChangeArrowheads="1"/>
            </p:cNvSpPr>
            <p:nvPr/>
          </p:nvSpPr>
          <p:spPr bwMode="auto">
            <a:xfrm>
              <a:off x="1211263" y="4259263"/>
              <a:ext cx="20859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Seq=92, 8 bytes of data</a:t>
              </a:r>
            </a:p>
          </p:txBody>
        </p:sp>
        <p:sp>
          <p:nvSpPr>
            <p:cNvPr id="69651" name="Text Box 124"/>
            <p:cNvSpPr txBox="1">
              <a:spLocks noChangeArrowheads="1"/>
            </p:cNvSpPr>
            <p:nvPr/>
          </p:nvSpPr>
          <p:spPr bwMode="auto">
            <a:xfrm>
              <a:off x="1903413" y="3309938"/>
              <a:ext cx="358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b="1" smtClean="0">
                  <a:solidFill>
                    <a:srgbClr val="FF0000"/>
                  </a:solidFill>
                </a:rPr>
                <a:t>X</a:t>
              </a:r>
            </a:p>
          </p:txBody>
        </p:sp>
        <p:sp>
          <p:nvSpPr>
            <p:cNvPr id="69652" name="Text Box 126"/>
            <p:cNvSpPr txBox="1">
              <a:spLocks noChangeArrowheads="1"/>
            </p:cNvSpPr>
            <p:nvPr/>
          </p:nvSpPr>
          <p:spPr bwMode="auto">
            <a:xfrm rot="10800000">
              <a:off x="684213" y="2963863"/>
              <a:ext cx="39687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timeout</a:t>
              </a:r>
            </a:p>
          </p:txBody>
        </p:sp>
        <p:sp>
          <p:nvSpPr>
            <p:cNvPr id="69653" name="Line 127"/>
            <p:cNvSpPr>
              <a:spLocks noChangeShapeType="1"/>
            </p:cNvSpPr>
            <p:nvPr/>
          </p:nvSpPr>
          <p:spPr bwMode="auto">
            <a:xfrm flipH="1">
              <a:off x="1054100" y="4776788"/>
              <a:ext cx="2338388" cy="78263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54" name="Rectangle 128"/>
            <p:cNvSpPr>
              <a:spLocks noChangeArrowheads="1"/>
            </p:cNvSpPr>
            <p:nvPr/>
          </p:nvSpPr>
          <p:spPr bwMode="auto">
            <a:xfrm>
              <a:off x="1887538" y="5033963"/>
              <a:ext cx="747712" cy="2460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69655" name="Text Box 129"/>
            <p:cNvSpPr txBox="1">
              <a:spLocks noChangeArrowheads="1"/>
            </p:cNvSpPr>
            <p:nvPr/>
          </p:nvSpPr>
          <p:spPr bwMode="auto">
            <a:xfrm>
              <a:off x="1808163" y="4989513"/>
              <a:ext cx="9493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nvGrpSpPr>
            <p:cNvPr id="85015" name="Group 134"/>
            <p:cNvGrpSpPr>
              <a:grpSpLocks/>
            </p:cNvGrpSpPr>
            <p:nvPr/>
          </p:nvGrpSpPr>
          <p:grpSpPr bwMode="auto">
            <a:xfrm>
              <a:off x="825500" y="2420938"/>
              <a:ext cx="104775" cy="508000"/>
              <a:chOff x="3099" y="1749"/>
              <a:chExt cx="66" cy="320"/>
            </a:xfrm>
          </p:grpSpPr>
          <p:sp>
            <p:nvSpPr>
              <p:cNvPr id="69710" name="Line 132"/>
              <p:cNvSpPr>
                <a:spLocks noChangeShapeType="1"/>
              </p:cNvSpPr>
              <p:nvPr/>
            </p:nvSpPr>
            <p:spPr bwMode="auto">
              <a:xfrm flipV="1">
                <a:off x="3129" y="1749"/>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711" name="Line 133"/>
              <p:cNvSpPr>
                <a:spLocks noChangeShapeType="1"/>
              </p:cNvSpPr>
              <p:nvPr/>
            </p:nvSpPr>
            <p:spPr bwMode="auto">
              <a:xfrm>
                <a:off x="3099" y="1752"/>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85016" name="Group 135"/>
            <p:cNvGrpSpPr>
              <a:grpSpLocks/>
            </p:cNvGrpSpPr>
            <p:nvPr/>
          </p:nvGrpSpPr>
          <p:grpSpPr bwMode="auto">
            <a:xfrm rot="10800000">
              <a:off x="820738" y="3663950"/>
              <a:ext cx="104775" cy="508000"/>
              <a:chOff x="3099" y="1749"/>
              <a:chExt cx="66" cy="320"/>
            </a:xfrm>
          </p:grpSpPr>
          <p:sp>
            <p:nvSpPr>
              <p:cNvPr id="69708" name="Line 136"/>
              <p:cNvSpPr>
                <a:spLocks noChangeShapeType="1"/>
              </p:cNvSpPr>
              <p:nvPr/>
            </p:nvSpPr>
            <p:spPr bwMode="auto">
              <a:xfrm flipV="1">
                <a:off x="3130" y="1750"/>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69709" name="Line 137"/>
              <p:cNvSpPr>
                <a:spLocks noChangeShapeType="1"/>
              </p:cNvSpPr>
              <p:nvPr/>
            </p:nvSpPr>
            <p:spPr bwMode="auto">
              <a:xfrm>
                <a:off x="3100" y="1753"/>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85046" name="Group 228"/>
            <p:cNvGrpSpPr>
              <a:grpSpLocks/>
            </p:cNvGrpSpPr>
            <p:nvPr/>
          </p:nvGrpSpPr>
          <p:grpSpPr bwMode="auto">
            <a:xfrm>
              <a:off x="647700" y="1547813"/>
              <a:ext cx="630238" cy="533400"/>
              <a:chOff x="-44" y="1473"/>
              <a:chExt cx="981" cy="1105"/>
            </a:xfrm>
          </p:grpSpPr>
          <p:pic>
            <p:nvPicPr>
              <p:cNvPr id="85050" name="Picture 229"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51" name="Freeform 230"/>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85047" name="Group 231"/>
            <p:cNvGrpSpPr>
              <a:grpSpLocks/>
            </p:cNvGrpSpPr>
            <p:nvPr/>
          </p:nvGrpSpPr>
          <p:grpSpPr bwMode="auto">
            <a:xfrm flipH="1">
              <a:off x="3225800" y="1531938"/>
              <a:ext cx="709613" cy="600075"/>
              <a:chOff x="-44" y="1473"/>
              <a:chExt cx="981" cy="1105"/>
            </a:xfrm>
          </p:grpSpPr>
          <p:pic>
            <p:nvPicPr>
              <p:cNvPr id="85048" name="Picture 232"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49" name="Freeform 233"/>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19</a:t>
            </a:fld>
            <a:endParaRPr lang="en-US" altLang="en-US"/>
          </a:p>
        </p:txBody>
      </p:sp>
    </p:spTree>
    <p:extLst>
      <p:ext uri="{BB962C8B-B14F-4D97-AF65-F5344CB8AC3E}">
        <p14:creationId xmlns:p14="http://schemas.microsoft.com/office/powerpoint/2010/main" val="130152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808" y="15205"/>
            <a:ext cx="9158808" cy="914400"/>
          </a:xfrm>
        </p:spPr>
        <p:txBody>
          <a:bodyPr/>
          <a:lstStyle/>
          <a:p>
            <a:pPr>
              <a:lnSpc>
                <a:spcPct val="135000"/>
              </a:lnSpc>
              <a:defRPr/>
            </a:pPr>
            <a:r>
              <a:rPr lang="en-US" altLang="en-US" dirty="0" smtClean="0"/>
              <a:t>Chapter objectives</a:t>
            </a:r>
            <a:endParaRPr lang="fa-IR" altLang="en-US" b="1" dirty="0">
              <a:solidFill>
                <a:srgbClr val="FFFF00"/>
              </a:solidFill>
            </a:endParaRPr>
          </a:p>
        </p:txBody>
      </p:sp>
      <p:sp>
        <p:nvSpPr>
          <p:cNvPr id="3" name="Content Placeholder 2"/>
          <p:cNvSpPr>
            <a:spLocks noGrp="1"/>
          </p:cNvSpPr>
          <p:nvPr>
            <p:ph idx="1"/>
          </p:nvPr>
        </p:nvSpPr>
        <p:spPr/>
        <p:txBody>
          <a:bodyPr>
            <a:normAutofit/>
          </a:bodyPr>
          <a:lstStyle/>
          <a:p>
            <a:pPr marL="0" indent="0" algn="l" rtl="0">
              <a:spcBef>
                <a:spcPts val="600"/>
              </a:spcBef>
              <a:spcAft>
                <a:spcPts val="600"/>
              </a:spcAft>
              <a:buSzPct val="80000"/>
              <a:buNone/>
            </a:pPr>
            <a:r>
              <a:rPr lang="en-US" sz="2400" dirty="0" smtClean="0"/>
              <a:t>* Students must learn these subjects in this chapter:</a:t>
            </a:r>
            <a:endParaRPr lang="fa-IR" sz="2400" dirty="0" smtClean="0"/>
          </a:p>
          <a:p>
            <a:pPr marL="0" indent="0" algn="l" rtl="0">
              <a:spcBef>
                <a:spcPts val="600"/>
              </a:spcBef>
              <a:spcAft>
                <a:spcPts val="600"/>
              </a:spcAft>
              <a:buSzPct val="80000"/>
              <a:buNone/>
            </a:pPr>
            <a:endParaRPr lang="fa-IR" sz="2400" dirty="0" smtClean="0"/>
          </a:p>
          <a:p>
            <a:pPr algn="l" rtl="0">
              <a:spcBef>
                <a:spcPts val="600"/>
              </a:spcBef>
              <a:spcAft>
                <a:spcPts val="600"/>
              </a:spcAft>
              <a:buSzPct val="80000"/>
            </a:pPr>
            <a:r>
              <a:rPr lang="en-US" sz="2400" dirty="0" smtClean="0"/>
              <a:t>TCP/TP reference model in traditional </a:t>
            </a:r>
            <a:r>
              <a:rPr lang="en-US" sz="2400" dirty="0" err="1" smtClean="0"/>
              <a:t>inernet</a:t>
            </a:r>
            <a:endParaRPr lang="fa-IR" sz="2400" dirty="0" smtClean="0"/>
          </a:p>
          <a:p>
            <a:pPr algn="l" rtl="0">
              <a:spcBef>
                <a:spcPts val="600"/>
              </a:spcBef>
              <a:spcAft>
                <a:spcPts val="600"/>
              </a:spcAft>
              <a:buSzPct val="80000"/>
            </a:pPr>
            <a:r>
              <a:rPr lang="en-US" sz="2400" dirty="0" smtClean="0"/>
              <a:t>Application layer</a:t>
            </a:r>
            <a:endParaRPr lang="fa-IR" sz="2400" dirty="0" smtClean="0"/>
          </a:p>
          <a:p>
            <a:pPr algn="l" rtl="0">
              <a:spcBef>
                <a:spcPts val="600"/>
              </a:spcBef>
              <a:spcAft>
                <a:spcPts val="600"/>
              </a:spcAft>
              <a:buSzPct val="80000"/>
            </a:pPr>
            <a:r>
              <a:rPr lang="en-US" sz="2400" dirty="0" smtClean="0"/>
              <a:t>Transport layer</a:t>
            </a:r>
            <a:endParaRPr lang="fa-IR" sz="2400" dirty="0" smtClean="0"/>
          </a:p>
          <a:p>
            <a:pPr algn="l" rtl="0">
              <a:spcBef>
                <a:spcPts val="600"/>
              </a:spcBef>
              <a:spcAft>
                <a:spcPts val="600"/>
              </a:spcAft>
              <a:buSzPct val="80000"/>
            </a:pPr>
            <a:r>
              <a:rPr lang="en-US" sz="2400" dirty="0" smtClean="0"/>
              <a:t>Network layer (Internet layer)</a:t>
            </a:r>
            <a:endParaRPr lang="fa-IR" sz="2400" dirty="0" smtClean="0"/>
          </a:p>
          <a:p>
            <a:pPr algn="l" rtl="0">
              <a:spcBef>
                <a:spcPts val="600"/>
              </a:spcBef>
              <a:spcAft>
                <a:spcPts val="600"/>
              </a:spcAft>
              <a:buSzPct val="80000"/>
            </a:pPr>
            <a:r>
              <a:rPr lang="en-US" sz="2400" dirty="0" smtClean="0"/>
              <a:t>Datalink layer</a:t>
            </a:r>
            <a:endParaRPr lang="fa-IR" sz="2400" dirty="0" smtClean="0"/>
          </a:p>
          <a:p>
            <a:pPr algn="l" rtl="0">
              <a:spcBef>
                <a:spcPts val="600"/>
              </a:spcBef>
              <a:spcAft>
                <a:spcPts val="600"/>
              </a:spcAft>
              <a:buSzPct val="80000"/>
            </a:pPr>
            <a:endParaRPr lang="en-US" sz="2400" dirty="0"/>
          </a:p>
        </p:txBody>
      </p:sp>
      <p:sp>
        <p:nvSpPr>
          <p:cNvPr id="5" name="Slide Number Placeholder 4"/>
          <p:cNvSpPr>
            <a:spLocks noGrp="1"/>
          </p:cNvSpPr>
          <p:nvPr>
            <p:ph type="sldNum" sz="quarter" idx="12"/>
          </p:nvPr>
        </p:nvSpPr>
        <p:spPr/>
        <p:txBody>
          <a:bodyPr/>
          <a:lstStyle/>
          <a:p>
            <a:pPr>
              <a:defRPr/>
            </a:pPr>
            <a:fld id="{5BDFA25D-6EEE-4500-A440-36752B2ACF2F}" type="slidenum">
              <a:rPr lang="en-US" smtClean="0"/>
              <a:pPr>
                <a:defRPr/>
              </a:pPr>
              <a:t>2</a:t>
            </a:fld>
            <a:endParaRPr lang="en-US" dirty="0"/>
          </a:p>
        </p:txBody>
      </p:sp>
    </p:spTree>
    <p:extLst>
      <p:ext uri="{BB962C8B-B14F-4D97-AF65-F5344CB8AC3E}">
        <p14:creationId xmlns:p14="http://schemas.microsoft.com/office/powerpoint/2010/main" val="2748279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736056" y="1345966"/>
            <a:ext cx="3252787" cy="5102285"/>
            <a:chOff x="903288" y="1273175"/>
            <a:chExt cx="3252787" cy="5102285"/>
          </a:xfrm>
        </p:grpSpPr>
        <p:sp>
          <p:nvSpPr>
            <p:cNvPr id="70661" name="Text Box 22"/>
            <p:cNvSpPr txBox="1">
              <a:spLocks noChangeArrowheads="1"/>
            </p:cNvSpPr>
            <p:nvPr/>
          </p:nvSpPr>
          <p:spPr bwMode="auto">
            <a:xfrm>
              <a:off x="1958975" y="3468688"/>
              <a:ext cx="358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000" b="1" smtClean="0">
                  <a:solidFill>
                    <a:srgbClr val="FF0000"/>
                  </a:solidFill>
                </a:rPr>
                <a:t>X</a:t>
              </a:r>
            </a:p>
          </p:txBody>
        </p:sp>
        <p:sp>
          <p:nvSpPr>
            <p:cNvPr id="70662" name="Text Box 34"/>
            <p:cNvSpPr txBox="1">
              <a:spLocks noChangeArrowheads="1"/>
            </p:cNvSpPr>
            <p:nvPr/>
          </p:nvSpPr>
          <p:spPr bwMode="auto">
            <a:xfrm>
              <a:off x="1489075" y="5975350"/>
              <a:ext cx="2223541"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2000" dirty="0" smtClean="0">
                  <a:solidFill>
                    <a:srgbClr val="C00000"/>
                  </a:solidFill>
                  <a:cs typeface="B Nazanin" pitchFamily="2" charset="-78"/>
                </a:rPr>
                <a:t>Cumulative ACK</a:t>
              </a:r>
              <a:endParaRPr lang="en-US" sz="1050" dirty="0" smtClean="0">
                <a:solidFill>
                  <a:srgbClr val="C00000"/>
                </a:solidFill>
                <a:cs typeface="B Nazanin" pitchFamily="2" charset="-78"/>
              </a:endParaRPr>
            </a:p>
          </p:txBody>
        </p:sp>
        <p:sp>
          <p:nvSpPr>
            <p:cNvPr id="70663" name="Line 35"/>
            <p:cNvSpPr>
              <a:spLocks noChangeShapeType="1"/>
            </p:cNvSpPr>
            <p:nvPr/>
          </p:nvSpPr>
          <p:spPr bwMode="auto">
            <a:xfrm>
              <a:off x="1368425" y="4540250"/>
              <a:ext cx="2441575" cy="665163"/>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64" name="Line 36"/>
            <p:cNvSpPr>
              <a:spLocks noChangeShapeType="1"/>
            </p:cNvSpPr>
            <p:nvPr/>
          </p:nvSpPr>
          <p:spPr bwMode="auto">
            <a:xfrm>
              <a:off x="1344613" y="2444750"/>
              <a:ext cx="2346325" cy="57150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65" name="Line 37"/>
            <p:cNvSpPr>
              <a:spLocks noChangeShapeType="1"/>
            </p:cNvSpPr>
            <p:nvPr/>
          </p:nvSpPr>
          <p:spPr bwMode="auto">
            <a:xfrm flipH="1">
              <a:off x="2222500" y="3106738"/>
              <a:ext cx="1431925" cy="57308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66" name="Text Box 39"/>
            <p:cNvSpPr txBox="1">
              <a:spLocks noChangeArrowheads="1"/>
            </p:cNvSpPr>
            <p:nvPr/>
          </p:nvSpPr>
          <p:spPr bwMode="auto">
            <a:xfrm>
              <a:off x="3270250" y="1273175"/>
              <a:ext cx="7731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B</a:t>
              </a:r>
            </a:p>
          </p:txBody>
        </p:sp>
        <p:sp>
          <p:nvSpPr>
            <p:cNvPr id="70667" name="Text Box 43"/>
            <p:cNvSpPr txBox="1">
              <a:spLocks noChangeArrowheads="1"/>
            </p:cNvSpPr>
            <p:nvPr/>
          </p:nvSpPr>
          <p:spPr bwMode="auto">
            <a:xfrm>
              <a:off x="949325" y="1303338"/>
              <a:ext cx="77628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A</a:t>
              </a:r>
            </a:p>
          </p:txBody>
        </p:sp>
        <p:sp>
          <p:nvSpPr>
            <p:cNvPr id="70668" name="Rectangle 44"/>
            <p:cNvSpPr>
              <a:spLocks noChangeArrowheads="1"/>
            </p:cNvSpPr>
            <p:nvPr/>
          </p:nvSpPr>
          <p:spPr bwMode="auto">
            <a:xfrm>
              <a:off x="2047875" y="2525713"/>
              <a:ext cx="869950" cy="401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69" name="Text Box 45"/>
            <p:cNvSpPr txBox="1">
              <a:spLocks noChangeArrowheads="1"/>
            </p:cNvSpPr>
            <p:nvPr/>
          </p:nvSpPr>
          <p:spPr bwMode="auto">
            <a:xfrm>
              <a:off x="1489075" y="2578100"/>
              <a:ext cx="20859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Seq=92, 8 bytes of data</a:t>
              </a:r>
            </a:p>
          </p:txBody>
        </p:sp>
        <p:grpSp>
          <p:nvGrpSpPr>
            <p:cNvPr id="87053" name="Group 46"/>
            <p:cNvGrpSpPr>
              <a:grpSpLocks/>
            </p:cNvGrpSpPr>
            <p:nvPr/>
          </p:nvGrpSpPr>
          <p:grpSpPr bwMode="auto">
            <a:xfrm>
              <a:off x="2244725" y="3306763"/>
              <a:ext cx="949325" cy="304800"/>
              <a:chOff x="4215" y="2253"/>
              <a:chExt cx="598" cy="192"/>
            </a:xfrm>
          </p:grpSpPr>
          <p:sp>
            <p:nvSpPr>
              <p:cNvPr id="70699" name="Rectangle 47"/>
              <p:cNvSpPr>
                <a:spLocks noChangeArrowheads="1"/>
              </p:cNvSpPr>
              <p:nvPr/>
            </p:nvSpPr>
            <p:spPr bwMode="auto">
              <a:xfrm>
                <a:off x="4265" y="2274"/>
                <a:ext cx="471" cy="15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700" name="Text Box 48"/>
              <p:cNvSpPr txBox="1">
                <a:spLocks noChangeArrowheads="1"/>
              </p:cNvSpPr>
              <p:nvPr/>
            </p:nvSpPr>
            <p:spPr bwMode="auto">
              <a:xfrm>
                <a:off x="4215" y="2253"/>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sp>
          <p:nvSpPr>
            <p:cNvPr id="70671" name="Line 49"/>
            <p:cNvSpPr>
              <a:spLocks noChangeShapeType="1"/>
            </p:cNvSpPr>
            <p:nvPr/>
          </p:nvSpPr>
          <p:spPr bwMode="auto">
            <a:xfrm>
              <a:off x="1323975" y="2203450"/>
              <a:ext cx="0" cy="352583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70672" name="Line 50"/>
            <p:cNvSpPr>
              <a:spLocks noChangeShapeType="1"/>
            </p:cNvSpPr>
            <p:nvPr/>
          </p:nvSpPr>
          <p:spPr bwMode="auto">
            <a:xfrm>
              <a:off x="3729038" y="2198688"/>
              <a:ext cx="0" cy="353853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70673" name="Rectangle 51"/>
            <p:cNvSpPr>
              <a:spLocks noChangeArrowheads="1"/>
            </p:cNvSpPr>
            <p:nvPr/>
          </p:nvSpPr>
          <p:spPr bwMode="auto">
            <a:xfrm>
              <a:off x="2065338" y="4613275"/>
              <a:ext cx="933450" cy="508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74" name="Text Box 52"/>
            <p:cNvSpPr txBox="1">
              <a:spLocks noChangeArrowheads="1"/>
            </p:cNvSpPr>
            <p:nvPr/>
          </p:nvSpPr>
          <p:spPr bwMode="auto">
            <a:xfrm>
              <a:off x="1339850" y="4700588"/>
              <a:ext cx="26527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lgn="l">
                <a:defRPr/>
              </a:pPr>
              <a:r>
                <a:rPr lang="en-US" sz="1400" smtClean="0"/>
                <a:t>Seq=120,  15 bytes of data</a:t>
              </a:r>
            </a:p>
          </p:txBody>
        </p:sp>
        <p:sp>
          <p:nvSpPr>
            <p:cNvPr id="70675" name="Rectangle 55"/>
            <p:cNvSpPr>
              <a:spLocks noChangeArrowheads="1"/>
            </p:cNvSpPr>
            <p:nvPr/>
          </p:nvSpPr>
          <p:spPr bwMode="auto">
            <a:xfrm>
              <a:off x="2176463" y="5173663"/>
              <a:ext cx="747712" cy="2460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87059" name="Group 75"/>
            <p:cNvGrpSpPr>
              <a:grpSpLocks/>
            </p:cNvGrpSpPr>
            <p:nvPr/>
          </p:nvGrpSpPr>
          <p:grpSpPr bwMode="auto">
            <a:xfrm>
              <a:off x="949325" y="2449513"/>
              <a:ext cx="396875" cy="2406650"/>
              <a:chOff x="3414" y="1529"/>
              <a:chExt cx="250" cy="1103"/>
            </a:xfrm>
          </p:grpSpPr>
          <p:sp>
            <p:nvSpPr>
              <p:cNvPr id="70692" name="Text Box 53"/>
              <p:cNvSpPr txBox="1">
                <a:spLocks noChangeArrowheads="1"/>
              </p:cNvSpPr>
              <p:nvPr/>
            </p:nvSpPr>
            <p:spPr bwMode="auto">
              <a:xfrm rot="10800000">
                <a:off x="3414" y="1931"/>
                <a:ext cx="250"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timeout</a:t>
                </a:r>
              </a:p>
            </p:txBody>
          </p:sp>
          <p:grpSp>
            <p:nvGrpSpPr>
              <p:cNvPr id="87076" name="Group 57"/>
              <p:cNvGrpSpPr>
                <a:grpSpLocks/>
              </p:cNvGrpSpPr>
              <p:nvPr/>
            </p:nvGrpSpPr>
            <p:grpSpPr bwMode="auto">
              <a:xfrm>
                <a:off x="3504" y="1529"/>
                <a:ext cx="66" cy="320"/>
                <a:chOff x="3099" y="1749"/>
                <a:chExt cx="66" cy="320"/>
              </a:xfrm>
            </p:grpSpPr>
            <p:sp>
              <p:nvSpPr>
                <p:cNvPr id="70697" name="Line 58"/>
                <p:cNvSpPr>
                  <a:spLocks noChangeShapeType="1"/>
                </p:cNvSpPr>
                <p:nvPr/>
              </p:nvSpPr>
              <p:spPr bwMode="auto">
                <a:xfrm flipV="1">
                  <a:off x="3129" y="1749"/>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70698" name="Line 59"/>
                <p:cNvSpPr>
                  <a:spLocks noChangeShapeType="1"/>
                </p:cNvSpPr>
                <p:nvPr/>
              </p:nvSpPr>
              <p:spPr bwMode="auto">
                <a:xfrm>
                  <a:off x="3099" y="1752"/>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87077" name="Group 60"/>
              <p:cNvGrpSpPr>
                <a:grpSpLocks/>
              </p:cNvGrpSpPr>
              <p:nvPr/>
            </p:nvGrpSpPr>
            <p:grpSpPr bwMode="auto">
              <a:xfrm rot="10800000">
                <a:off x="3501" y="2312"/>
                <a:ext cx="66" cy="320"/>
                <a:chOff x="3099" y="1749"/>
                <a:chExt cx="66" cy="320"/>
              </a:xfrm>
            </p:grpSpPr>
            <p:sp>
              <p:nvSpPr>
                <p:cNvPr id="70695" name="Line 61"/>
                <p:cNvSpPr>
                  <a:spLocks noChangeShapeType="1"/>
                </p:cNvSpPr>
                <p:nvPr/>
              </p:nvSpPr>
              <p:spPr bwMode="auto">
                <a:xfrm flipV="1">
                  <a:off x="3130" y="1750"/>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70696" name="Line 62"/>
                <p:cNvSpPr>
                  <a:spLocks noChangeShapeType="1"/>
                </p:cNvSpPr>
                <p:nvPr/>
              </p:nvSpPr>
              <p:spPr bwMode="auto">
                <a:xfrm>
                  <a:off x="3100" y="1753"/>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grpSp>
          <p:nvGrpSpPr>
            <p:cNvPr id="87060" name="Group 63"/>
            <p:cNvGrpSpPr>
              <a:grpSpLocks/>
            </p:cNvGrpSpPr>
            <p:nvPr/>
          </p:nvGrpSpPr>
          <p:grpSpPr bwMode="auto">
            <a:xfrm>
              <a:off x="1330325" y="2830513"/>
              <a:ext cx="2346325" cy="571500"/>
              <a:chOff x="3759" y="1622"/>
              <a:chExt cx="1478" cy="360"/>
            </a:xfrm>
          </p:grpSpPr>
          <p:sp>
            <p:nvSpPr>
              <p:cNvPr id="70689" name="Line 64"/>
              <p:cNvSpPr>
                <a:spLocks noChangeShapeType="1"/>
              </p:cNvSpPr>
              <p:nvPr/>
            </p:nvSpPr>
            <p:spPr bwMode="auto">
              <a:xfrm>
                <a:off x="3759" y="1622"/>
                <a:ext cx="1478" cy="36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90" name="Rectangle 65"/>
              <p:cNvSpPr>
                <a:spLocks noChangeArrowheads="1"/>
              </p:cNvSpPr>
              <p:nvPr/>
            </p:nvSpPr>
            <p:spPr bwMode="auto">
              <a:xfrm>
                <a:off x="4202" y="1673"/>
                <a:ext cx="548" cy="2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91" name="Text Box 66"/>
              <p:cNvSpPr txBox="1">
                <a:spLocks noChangeArrowheads="1"/>
              </p:cNvSpPr>
              <p:nvPr/>
            </p:nvSpPr>
            <p:spPr bwMode="auto">
              <a:xfrm>
                <a:off x="3790" y="1706"/>
                <a:ext cx="143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Seq=100, 20 bytes of data</a:t>
                </a:r>
              </a:p>
            </p:txBody>
          </p:sp>
        </p:grpSp>
        <p:sp>
          <p:nvSpPr>
            <p:cNvPr id="70678" name="Line 67"/>
            <p:cNvSpPr>
              <a:spLocks noChangeShapeType="1"/>
            </p:cNvSpPr>
            <p:nvPr/>
          </p:nvSpPr>
          <p:spPr bwMode="auto">
            <a:xfrm flipH="1">
              <a:off x="1335088" y="3462338"/>
              <a:ext cx="2324100" cy="10255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87062" name="Group 68"/>
            <p:cNvGrpSpPr>
              <a:grpSpLocks/>
            </p:cNvGrpSpPr>
            <p:nvPr/>
          </p:nvGrpSpPr>
          <p:grpSpPr bwMode="auto">
            <a:xfrm>
              <a:off x="1978025" y="3863975"/>
              <a:ext cx="949325" cy="304800"/>
              <a:chOff x="4215" y="2253"/>
              <a:chExt cx="598" cy="192"/>
            </a:xfrm>
          </p:grpSpPr>
          <p:sp>
            <p:nvSpPr>
              <p:cNvPr id="70687" name="Rectangle 69"/>
              <p:cNvSpPr>
                <a:spLocks noChangeArrowheads="1"/>
              </p:cNvSpPr>
              <p:nvPr/>
            </p:nvSpPr>
            <p:spPr bwMode="auto">
              <a:xfrm>
                <a:off x="4265" y="2274"/>
                <a:ext cx="471" cy="15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0688" name="Text Box 70"/>
              <p:cNvSpPr txBox="1">
                <a:spLocks noChangeArrowheads="1"/>
              </p:cNvSpPr>
              <p:nvPr/>
            </p:nvSpPr>
            <p:spPr bwMode="auto">
              <a:xfrm>
                <a:off x="4215" y="2253"/>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ACK=120</a:t>
                </a:r>
                <a:endParaRPr lang="en-US" sz="1000" smtClean="0">
                  <a:latin typeface="Times New Roman" charset="0"/>
                </a:endParaRPr>
              </a:p>
            </p:txBody>
          </p:sp>
        </p:grpSp>
        <p:grpSp>
          <p:nvGrpSpPr>
            <p:cNvPr id="87064" name="Group 84"/>
            <p:cNvGrpSpPr>
              <a:grpSpLocks/>
            </p:cNvGrpSpPr>
            <p:nvPr/>
          </p:nvGrpSpPr>
          <p:grpSpPr bwMode="auto">
            <a:xfrm>
              <a:off x="903288" y="1565275"/>
              <a:ext cx="630237" cy="533400"/>
              <a:chOff x="-44" y="1473"/>
              <a:chExt cx="981" cy="1105"/>
            </a:xfrm>
          </p:grpSpPr>
          <p:pic>
            <p:nvPicPr>
              <p:cNvPr id="87068" name="Picture 85"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69" name="Freeform 86"/>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87065" name="Group 87"/>
            <p:cNvGrpSpPr>
              <a:grpSpLocks/>
            </p:cNvGrpSpPr>
            <p:nvPr/>
          </p:nvGrpSpPr>
          <p:grpSpPr bwMode="auto">
            <a:xfrm flipH="1">
              <a:off x="3481388" y="1560513"/>
              <a:ext cx="674687" cy="590550"/>
              <a:chOff x="-44" y="1473"/>
              <a:chExt cx="981" cy="1105"/>
            </a:xfrm>
          </p:grpSpPr>
          <p:pic>
            <p:nvPicPr>
              <p:cNvPr id="87066" name="Picture 88"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67" name="Freeform 89"/>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sp>
        <p:nvSpPr>
          <p:cNvPr id="46" name="Rectangle 7"/>
          <p:cNvSpPr>
            <a:spLocks noGrp="1" noChangeArrowheads="1"/>
          </p:cNvSpPr>
          <p:nvPr>
            <p:ph type="title"/>
          </p:nvPr>
        </p:nvSpPr>
        <p:spPr>
          <a:xfrm>
            <a:off x="476250" y="164385"/>
            <a:ext cx="7772400" cy="904875"/>
          </a:xfrm>
        </p:spPr>
        <p:txBody>
          <a:bodyPr/>
          <a:lstStyle/>
          <a:p>
            <a:pPr>
              <a:defRPr/>
            </a:pPr>
            <a:r>
              <a:rPr lang="en-US" dirty="0" smtClean="0"/>
              <a:t>TCP: Re-sending scenarios</a:t>
            </a:r>
            <a:endParaRPr lang="en-US" sz="2400" dirty="0"/>
          </a:p>
        </p:txBody>
      </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20</a:t>
            </a:fld>
            <a:endParaRPr lang="en-US" altLang="en-US"/>
          </a:p>
        </p:txBody>
      </p:sp>
    </p:spTree>
    <p:extLst>
      <p:ext uri="{BB962C8B-B14F-4D97-AF65-F5344CB8AC3E}">
        <p14:creationId xmlns:p14="http://schemas.microsoft.com/office/powerpoint/2010/main" val="2564305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p:cNvSpPr>
            <a:spLocks noGrp="1" noChangeArrowheads="1"/>
          </p:cNvSpPr>
          <p:nvPr>
            <p:ph type="title"/>
          </p:nvPr>
        </p:nvSpPr>
        <p:spPr>
          <a:xfrm>
            <a:off x="626806" y="0"/>
            <a:ext cx="7727950" cy="906462"/>
          </a:xfrm>
        </p:spPr>
        <p:txBody>
          <a:bodyPr/>
          <a:lstStyle/>
          <a:p>
            <a:pPr>
              <a:defRPr/>
            </a:pPr>
            <a:r>
              <a:rPr lang="en-US" dirty="0" smtClean="0"/>
              <a:t>Quick re-transmission</a:t>
            </a:r>
            <a:endParaRPr lang="en-US" dirty="0"/>
          </a:p>
        </p:txBody>
      </p:sp>
      <p:sp>
        <p:nvSpPr>
          <p:cNvPr id="72709" name="Rectangle 3"/>
          <p:cNvSpPr>
            <a:spLocks noGrp="1" noChangeArrowheads="1"/>
          </p:cNvSpPr>
          <p:nvPr>
            <p:ph sz="half" idx="1"/>
          </p:nvPr>
        </p:nvSpPr>
        <p:spPr>
          <a:xfrm>
            <a:off x="170301" y="1219700"/>
            <a:ext cx="4320480" cy="5212332"/>
          </a:xfrm>
        </p:spPr>
        <p:txBody>
          <a:bodyPr>
            <a:normAutofit/>
          </a:bodyPr>
          <a:lstStyle/>
          <a:p>
            <a:pPr algn="l">
              <a:spcBef>
                <a:spcPts val="1000"/>
              </a:spcBef>
              <a:buFont typeface="Wingdings" charset="0"/>
              <a:buChar char="v"/>
              <a:defRPr/>
            </a:pPr>
            <a:r>
              <a:rPr lang="en-US" sz="2400" dirty="0" smtClean="0"/>
              <a:t>Timer expiration can sometimes be too long:</a:t>
            </a:r>
            <a:endParaRPr lang="fa-IR" sz="2400" dirty="0" smtClean="0"/>
          </a:p>
          <a:p>
            <a:pPr lvl="1" algn="l">
              <a:spcBef>
                <a:spcPts val="1000"/>
              </a:spcBef>
              <a:buFont typeface="Wingdings" charset="0"/>
              <a:buChar char="§"/>
              <a:defRPr/>
            </a:pPr>
            <a:r>
              <a:rPr lang="en-US" sz="2200" dirty="0" smtClean="0"/>
              <a:t>Long delay before retransmission of the lost packet</a:t>
            </a:r>
            <a:endParaRPr lang="fa-IR" sz="2200" dirty="0" smtClean="0"/>
          </a:p>
          <a:p>
            <a:pPr algn="l">
              <a:spcBef>
                <a:spcPts val="1000"/>
              </a:spcBef>
              <a:buFont typeface="Wingdings" charset="0"/>
              <a:buChar char="v"/>
              <a:defRPr/>
            </a:pPr>
            <a:r>
              <a:rPr lang="en-US" sz="2400" dirty="0" smtClean="0"/>
              <a:t>Detecting lost packets using the repetitive ACKs</a:t>
            </a:r>
            <a:endParaRPr lang="fa-IR" sz="2400" dirty="0" smtClean="0"/>
          </a:p>
          <a:p>
            <a:pPr lvl="1" algn="l">
              <a:spcBef>
                <a:spcPts val="1000"/>
              </a:spcBef>
              <a:buFont typeface="Wingdings" charset="0"/>
              <a:buChar char="§"/>
              <a:defRPr/>
            </a:pPr>
            <a:r>
              <a:rPr lang="en-US" sz="2200" dirty="0" smtClean="0"/>
              <a:t>Mostly sender transmits a lot of packets continuously</a:t>
            </a:r>
            <a:endParaRPr lang="fa-IR" sz="2200" dirty="0" smtClean="0"/>
          </a:p>
          <a:p>
            <a:pPr lvl="1" algn="l">
              <a:spcBef>
                <a:spcPts val="1000"/>
              </a:spcBef>
              <a:buFont typeface="Wingdings" charset="0"/>
              <a:buChar char="§"/>
              <a:defRPr/>
            </a:pPr>
            <a:r>
              <a:rPr lang="en-US" sz="2200" dirty="0" smtClean="0"/>
              <a:t>In case of packet loss, sender will receive lots of duplicate ACKs</a:t>
            </a:r>
            <a:endParaRPr lang="en-US" sz="2200" dirty="0"/>
          </a:p>
          <a:p>
            <a:pPr lvl="1" algn="l">
              <a:spcBef>
                <a:spcPts val="1000"/>
              </a:spcBef>
              <a:buFont typeface="Wingdings" charset="0"/>
              <a:buChar char="§"/>
              <a:defRPr/>
            </a:pPr>
            <a:endParaRPr lang="en-US" dirty="0"/>
          </a:p>
          <a:p>
            <a:pPr lvl="1" algn="l">
              <a:spcBef>
                <a:spcPts val="1000"/>
              </a:spcBef>
              <a:buFont typeface="Wingdings" charset="0"/>
              <a:buChar char="§"/>
              <a:defRPr/>
            </a:pPr>
            <a:endParaRPr lang="en-US" dirty="0"/>
          </a:p>
        </p:txBody>
      </p:sp>
      <p:grpSp>
        <p:nvGrpSpPr>
          <p:cNvPr id="2" name="Group 1"/>
          <p:cNvGrpSpPr/>
          <p:nvPr/>
        </p:nvGrpSpPr>
        <p:grpSpPr>
          <a:xfrm>
            <a:off x="4788024" y="1772816"/>
            <a:ext cx="4013964" cy="4276725"/>
            <a:chOff x="4751388" y="1679575"/>
            <a:chExt cx="3509962" cy="4276725"/>
          </a:xfrm>
        </p:grpSpPr>
        <p:sp>
          <p:nvSpPr>
            <p:cNvPr id="72710" name="Rectangle 5"/>
            <p:cNvSpPr>
              <a:spLocks noChangeArrowheads="1"/>
            </p:cNvSpPr>
            <p:nvPr/>
          </p:nvSpPr>
          <p:spPr bwMode="auto">
            <a:xfrm>
              <a:off x="4783344" y="2143125"/>
              <a:ext cx="3378213" cy="38131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l">
                <a:spcBef>
                  <a:spcPct val="20000"/>
                </a:spcBef>
                <a:buClr>
                  <a:srgbClr val="000099"/>
                </a:buClr>
                <a:buSzPct val="65000"/>
                <a:buFont typeface="Wingdings" pitchFamily="2" charset="2"/>
                <a:buNone/>
              </a:pPr>
              <a:r>
                <a:rPr lang="en-US" sz="2400" dirty="0" smtClean="0">
                  <a:latin typeface="Times New Roman" pitchFamily="18" charset="0"/>
                  <a:cs typeface="B Nazanin" pitchFamily="2" charset="-78"/>
                </a:rPr>
                <a:t>If a Sender receives three duplicate ACKs for one packet it realizes that the next packet is lost</a:t>
              </a:r>
              <a:endParaRPr lang="fa-IR" sz="2400" dirty="0" smtClean="0">
                <a:latin typeface="Times New Roman" pitchFamily="18" charset="0"/>
                <a:cs typeface="B Nazanin" pitchFamily="2" charset="-78"/>
              </a:endParaRPr>
            </a:p>
            <a:p>
              <a:pPr marL="530225" lvl="1" indent="-354013" algn="l">
                <a:spcBef>
                  <a:spcPct val="20000"/>
                </a:spcBef>
                <a:buClr>
                  <a:srgbClr val="000099"/>
                </a:buClr>
                <a:buSzPct val="65000"/>
                <a:buFont typeface="Arial" pitchFamily="34" charset="0"/>
                <a:buChar char="•"/>
              </a:pPr>
              <a:r>
                <a:rPr lang="en-US" sz="2800" dirty="0" smtClean="0">
                  <a:latin typeface="Times New Roman" pitchFamily="18" charset="0"/>
                  <a:cs typeface="B Nazanin" pitchFamily="2" charset="-78"/>
                </a:rPr>
                <a:t>So it won’t wait for the timeout and the re-transmission would happen</a:t>
              </a:r>
              <a:endParaRPr lang="en-US" sz="2200" dirty="0">
                <a:latin typeface="Times New Roman" pitchFamily="18" charset="0"/>
                <a:cs typeface="B Nazanin" pitchFamily="2" charset="-78"/>
              </a:endParaRPr>
            </a:p>
          </p:txBody>
        </p:sp>
        <p:sp>
          <p:nvSpPr>
            <p:cNvPr id="72711" name="Rectangle 6"/>
            <p:cNvSpPr>
              <a:spLocks noChangeArrowheads="1"/>
            </p:cNvSpPr>
            <p:nvPr/>
          </p:nvSpPr>
          <p:spPr bwMode="auto">
            <a:xfrm>
              <a:off x="4751388" y="1914525"/>
              <a:ext cx="3509962" cy="3870556"/>
            </a:xfrm>
            <a:prstGeom prst="rect">
              <a:avLst/>
            </a:prstGeom>
            <a:noFill/>
            <a:ln w="19050">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rtl="1">
                <a:defRPr/>
              </a:pPr>
              <a:endParaRPr lang="en-US">
                <a:latin typeface="Times New Roman" pitchFamily="18" charset="0"/>
                <a:ea typeface="ＭＳ Ｐゴシック" charset="0"/>
                <a:cs typeface="B Nazanin" pitchFamily="2" charset="-78"/>
              </a:endParaRPr>
            </a:p>
          </p:txBody>
        </p:sp>
        <p:sp>
          <p:nvSpPr>
            <p:cNvPr id="72712" name="Text Box 7"/>
            <p:cNvSpPr txBox="1">
              <a:spLocks noChangeArrowheads="1"/>
            </p:cNvSpPr>
            <p:nvPr/>
          </p:nvSpPr>
          <p:spPr bwMode="auto">
            <a:xfrm>
              <a:off x="5287833" y="1679575"/>
              <a:ext cx="2670401" cy="4616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2400" i="1" dirty="0" err="1" smtClean="0">
                  <a:solidFill>
                    <a:srgbClr val="CC0000"/>
                  </a:solidFill>
                  <a:latin typeface="Times New Roman" pitchFamily="18" charset="0"/>
                  <a:cs typeface="B Nazanin" pitchFamily="2" charset="-78"/>
                </a:rPr>
                <a:t>Qeuick</a:t>
              </a:r>
              <a:r>
                <a:rPr lang="en-US" sz="2400" i="1" dirty="0" smtClean="0">
                  <a:solidFill>
                    <a:srgbClr val="CC0000"/>
                  </a:solidFill>
                  <a:latin typeface="Times New Roman" pitchFamily="18" charset="0"/>
                  <a:cs typeface="B Nazanin" pitchFamily="2" charset="-78"/>
                </a:rPr>
                <a:t> re-transmission</a:t>
              </a:r>
            </a:p>
          </p:txBody>
        </p:sp>
      </p:grpSp>
      <p:sp>
        <p:nvSpPr>
          <p:cNvPr id="4" name="Slide Number Placeholder 3"/>
          <p:cNvSpPr>
            <a:spLocks noGrp="1"/>
          </p:cNvSpPr>
          <p:nvPr>
            <p:ph type="sldNum" sz="quarter" idx="12"/>
          </p:nvPr>
        </p:nvSpPr>
        <p:spPr/>
        <p:txBody>
          <a:bodyPr/>
          <a:lstStyle/>
          <a:p>
            <a:pPr>
              <a:defRPr/>
            </a:pPr>
            <a:fld id="{C7879241-4954-4432-A989-BF9F5510604F}" type="slidenum">
              <a:rPr lang="ar-SA" altLang="en-US" smtClean="0"/>
              <a:pPr>
                <a:defRPr/>
              </a:pPr>
              <a:t>21</a:t>
            </a:fld>
            <a:endParaRPr lang="en-US" altLang="en-US"/>
          </a:p>
        </p:txBody>
      </p:sp>
    </p:spTree>
    <p:extLst>
      <p:ext uri="{BB962C8B-B14F-4D97-AF65-F5344CB8AC3E}">
        <p14:creationId xmlns:p14="http://schemas.microsoft.com/office/powerpoint/2010/main" val="130119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54" name="Rectangle 81"/>
          <p:cNvSpPr>
            <a:spLocks noGrp="1" noChangeArrowheads="1"/>
          </p:cNvSpPr>
          <p:nvPr>
            <p:ph type="title"/>
          </p:nvPr>
        </p:nvSpPr>
        <p:spPr>
          <a:xfrm>
            <a:off x="533400" y="-27384"/>
            <a:ext cx="7755194" cy="906462"/>
          </a:xfrm>
        </p:spPr>
        <p:txBody>
          <a:bodyPr/>
          <a:lstStyle/>
          <a:p>
            <a:pPr>
              <a:defRPr/>
            </a:pPr>
            <a:r>
              <a:rPr lang="en-US" dirty="0" smtClean="0"/>
              <a:t>Quick re-transmission</a:t>
            </a:r>
            <a:endParaRPr lang="en-US" dirty="0"/>
          </a:p>
        </p:txBody>
      </p:sp>
      <p:sp>
        <p:nvSpPr>
          <p:cNvPr id="73732" name="Line 3"/>
          <p:cNvSpPr>
            <a:spLocks noChangeShapeType="1"/>
          </p:cNvSpPr>
          <p:nvPr/>
        </p:nvSpPr>
        <p:spPr bwMode="auto">
          <a:xfrm>
            <a:off x="3068638" y="2319338"/>
            <a:ext cx="2533650" cy="5905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3" name="Line 9"/>
          <p:cNvSpPr>
            <a:spLocks noChangeShapeType="1"/>
          </p:cNvSpPr>
          <p:nvPr/>
        </p:nvSpPr>
        <p:spPr bwMode="auto">
          <a:xfrm>
            <a:off x="3068638" y="2547938"/>
            <a:ext cx="1757362" cy="414337"/>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4" name="Line 10"/>
          <p:cNvSpPr>
            <a:spLocks noChangeShapeType="1"/>
          </p:cNvSpPr>
          <p:nvPr/>
        </p:nvSpPr>
        <p:spPr bwMode="auto">
          <a:xfrm flipH="1">
            <a:off x="3065463" y="2014538"/>
            <a:ext cx="3175" cy="39941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5" name="Line 11"/>
          <p:cNvSpPr>
            <a:spLocks noChangeShapeType="1"/>
          </p:cNvSpPr>
          <p:nvPr/>
        </p:nvSpPr>
        <p:spPr bwMode="auto">
          <a:xfrm>
            <a:off x="5583238" y="2090738"/>
            <a:ext cx="11112" cy="39036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6" name="Line 12"/>
          <p:cNvSpPr>
            <a:spLocks noChangeShapeType="1"/>
          </p:cNvSpPr>
          <p:nvPr/>
        </p:nvSpPr>
        <p:spPr bwMode="auto">
          <a:xfrm flipH="1">
            <a:off x="3032125" y="2962275"/>
            <a:ext cx="2519363" cy="8096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7" name="Line 14"/>
          <p:cNvSpPr>
            <a:spLocks noChangeShapeType="1"/>
          </p:cNvSpPr>
          <p:nvPr/>
        </p:nvSpPr>
        <p:spPr bwMode="auto">
          <a:xfrm>
            <a:off x="3068638" y="2776538"/>
            <a:ext cx="2533650" cy="5905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8" name="Line 15"/>
          <p:cNvSpPr>
            <a:spLocks noChangeShapeType="1"/>
          </p:cNvSpPr>
          <p:nvPr/>
        </p:nvSpPr>
        <p:spPr bwMode="auto">
          <a:xfrm>
            <a:off x="3068638" y="3233738"/>
            <a:ext cx="2533650" cy="5905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39" name="Line 16"/>
          <p:cNvSpPr>
            <a:spLocks noChangeShapeType="1"/>
          </p:cNvSpPr>
          <p:nvPr/>
        </p:nvSpPr>
        <p:spPr bwMode="auto">
          <a:xfrm>
            <a:off x="3068638" y="3005138"/>
            <a:ext cx="2533650" cy="5905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40" name="Line 17"/>
          <p:cNvSpPr>
            <a:spLocks noChangeShapeType="1"/>
          </p:cNvSpPr>
          <p:nvPr/>
        </p:nvSpPr>
        <p:spPr bwMode="auto">
          <a:xfrm flipH="1">
            <a:off x="3033713" y="3386138"/>
            <a:ext cx="2530475" cy="83026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41" name="Line 18"/>
          <p:cNvSpPr>
            <a:spLocks noChangeShapeType="1"/>
          </p:cNvSpPr>
          <p:nvPr/>
        </p:nvSpPr>
        <p:spPr bwMode="auto">
          <a:xfrm flipH="1">
            <a:off x="3068638" y="3614738"/>
            <a:ext cx="2506662" cy="88741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42" name="Line 19"/>
          <p:cNvSpPr>
            <a:spLocks noChangeShapeType="1"/>
          </p:cNvSpPr>
          <p:nvPr/>
        </p:nvSpPr>
        <p:spPr bwMode="auto">
          <a:xfrm flipH="1">
            <a:off x="3068638" y="3843338"/>
            <a:ext cx="2495550" cy="90011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43" name="Text Box 20"/>
          <p:cNvSpPr txBox="1">
            <a:spLocks noChangeArrowheads="1"/>
          </p:cNvSpPr>
          <p:nvPr/>
        </p:nvSpPr>
        <p:spPr bwMode="auto">
          <a:xfrm>
            <a:off x="4741863" y="2714625"/>
            <a:ext cx="2825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2400" smtClean="0">
                <a:solidFill>
                  <a:srgbClr val="FF0000"/>
                </a:solidFill>
                <a:latin typeface="Arial" charset="0"/>
              </a:rPr>
              <a:t>X</a:t>
            </a:r>
            <a:endParaRPr lang="en-US" sz="1000" smtClean="0">
              <a:latin typeface="Times New Roman" charset="0"/>
            </a:endParaRPr>
          </a:p>
        </p:txBody>
      </p:sp>
      <p:sp>
        <p:nvSpPr>
          <p:cNvPr id="73744" name="Line 24"/>
          <p:cNvSpPr>
            <a:spLocks noChangeShapeType="1"/>
          </p:cNvSpPr>
          <p:nvPr/>
        </p:nvSpPr>
        <p:spPr bwMode="auto">
          <a:xfrm>
            <a:off x="3094038" y="4784725"/>
            <a:ext cx="2533650" cy="5905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45" name="Text Box 29"/>
          <p:cNvSpPr txBox="1">
            <a:spLocks noChangeArrowheads="1"/>
          </p:cNvSpPr>
          <p:nvPr/>
        </p:nvSpPr>
        <p:spPr bwMode="auto">
          <a:xfrm>
            <a:off x="1240125" y="5986463"/>
            <a:ext cx="6042295"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rtl="1">
              <a:defRPr/>
            </a:pPr>
            <a:r>
              <a:rPr lang="en-US" sz="2000" dirty="0" smtClean="0">
                <a:latin typeface="Times New Roman" pitchFamily="18" charset="0"/>
                <a:cs typeface="B Nazanin" pitchFamily="2" charset="-78"/>
              </a:rPr>
              <a:t>Sender re-transmits after receiving three duplicate ACKs</a:t>
            </a:r>
            <a:endParaRPr lang="en-US" sz="1050" dirty="0" smtClean="0">
              <a:latin typeface="Times New Roman" pitchFamily="18" charset="0"/>
              <a:cs typeface="B Nazanin" pitchFamily="2" charset="-78"/>
            </a:endParaRPr>
          </a:p>
        </p:txBody>
      </p:sp>
      <p:sp>
        <p:nvSpPr>
          <p:cNvPr id="73746" name="Text Box 34"/>
          <p:cNvSpPr txBox="1">
            <a:spLocks noChangeArrowheads="1"/>
          </p:cNvSpPr>
          <p:nvPr/>
        </p:nvSpPr>
        <p:spPr bwMode="auto">
          <a:xfrm>
            <a:off x="5110163" y="1139825"/>
            <a:ext cx="7731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B</a:t>
            </a:r>
          </a:p>
        </p:txBody>
      </p:sp>
      <p:sp>
        <p:nvSpPr>
          <p:cNvPr id="73747" name="Text Box 38"/>
          <p:cNvSpPr txBox="1">
            <a:spLocks noChangeArrowheads="1"/>
          </p:cNvSpPr>
          <p:nvPr/>
        </p:nvSpPr>
        <p:spPr bwMode="auto">
          <a:xfrm>
            <a:off x="2776538" y="1157288"/>
            <a:ext cx="776287"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mtClean="0"/>
              <a:t>Host A</a:t>
            </a:r>
          </a:p>
        </p:txBody>
      </p:sp>
      <p:sp>
        <p:nvSpPr>
          <p:cNvPr id="73748" name="Text Box 40"/>
          <p:cNvSpPr txBox="1">
            <a:spLocks noChangeArrowheads="1"/>
          </p:cNvSpPr>
          <p:nvPr/>
        </p:nvSpPr>
        <p:spPr bwMode="auto">
          <a:xfrm>
            <a:off x="3216275" y="2239963"/>
            <a:ext cx="2085975"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Seq=92, 8 bytes of data</a:t>
            </a:r>
          </a:p>
        </p:txBody>
      </p:sp>
      <p:grpSp>
        <p:nvGrpSpPr>
          <p:cNvPr id="91156" name="Group 41"/>
          <p:cNvGrpSpPr>
            <a:grpSpLocks/>
          </p:cNvGrpSpPr>
          <p:nvPr/>
        </p:nvGrpSpPr>
        <p:grpSpPr bwMode="auto">
          <a:xfrm>
            <a:off x="3170238" y="3489325"/>
            <a:ext cx="949325" cy="304800"/>
            <a:chOff x="4215" y="2253"/>
            <a:chExt cx="598" cy="192"/>
          </a:xfrm>
        </p:grpSpPr>
        <p:sp>
          <p:nvSpPr>
            <p:cNvPr id="73779" name="Rectangle 42"/>
            <p:cNvSpPr>
              <a:spLocks noChangeArrowheads="1"/>
            </p:cNvSpPr>
            <p:nvPr/>
          </p:nvSpPr>
          <p:spPr bwMode="auto">
            <a:xfrm>
              <a:off x="4265" y="2274"/>
              <a:ext cx="471" cy="15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80" name="Text Box 43"/>
            <p:cNvSpPr txBox="1">
              <a:spLocks noChangeArrowheads="1"/>
            </p:cNvSpPr>
            <p:nvPr/>
          </p:nvSpPr>
          <p:spPr bwMode="auto">
            <a:xfrm>
              <a:off x="4215" y="2253"/>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grpSp>
        <p:nvGrpSpPr>
          <p:cNvPr id="91157" name="Group 78"/>
          <p:cNvGrpSpPr>
            <a:grpSpLocks/>
          </p:cNvGrpSpPr>
          <p:nvPr/>
        </p:nvGrpSpPr>
        <p:grpSpPr bwMode="auto">
          <a:xfrm>
            <a:off x="2684463" y="2292350"/>
            <a:ext cx="396875" cy="3524250"/>
            <a:chOff x="397" y="868"/>
            <a:chExt cx="250" cy="2220"/>
          </a:xfrm>
        </p:grpSpPr>
        <p:sp>
          <p:nvSpPr>
            <p:cNvPr id="73772" name="Text Box 50"/>
            <p:cNvSpPr txBox="1">
              <a:spLocks noChangeArrowheads="1"/>
            </p:cNvSpPr>
            <p:nvPr/>
          </p:nvSpPr>
          <p:spPr bwMode="auto">
            <a:xfrm rot="10800000">
              <a:off x="397" y="1778"/>
              <a:ext cx="250" cy="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eaVert"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timeout</a:t>
              </a:r>
            </a:p>
          </p:txBody>
        </p:sp>
        <p:grpSp>
          <p:nvGrpSpPr>
            <p:cNvPr id="91180" name="Group 51"/>
            <p:cNvGrpSpPr>
              <a:grpSpLocks/>
            </p:cNvGrpSpPr>
            <p:nvPr/>
          </p:nvGrpSpPr>
          <p:grpSpPr bwMode="auto">
            <a:xfrm>
              <a:off x="488" y="868"/>
              <a:ext cx="66" cy="893"/>
              <a:chOff x="3099" y="1749"/>
              <a:chExt cx="66" cy="320"/>
            </a:xfrm>
          </p:grpSpPr>
          <p:sp>
            <p:nvSpPr>
              <p:cNvPr id="73777" name="Line 52"/>
              <p:cNvSpPr>
                <a:spLocks noChangeShapeType="1"/>
              </p:cNvSpPr>
              <p:nvPr/>
            </p:nvSpPr>
            <p:spPr bwMode="auto">
              <a:xfrm flipV="1">
                <a:off x="3129" y="1749"/>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73778" name="Line 53"/>
              <p:cNvSpPr>
                <a:spLocks noChangeShapeType="1"/>
              </p:cNvSpPr>
              <p:nvPr/>
            </p:nvSpPr>
            <p:spPr bwMode="auto">
              <a:xfrm>
                <a:off x="3099" y="1752"/>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91181" name="Group 54"/>
            <p:cNvGrpSpPr>
              <a:grpSpLocks/>
            </p:cNvGrpSpPr>
            <p:nvPr/>
          </p:nvGrpSpPr>
          <p:grpSpPr bwMode="auto">
            <a:xfrm rot="10800000">
              <a:off x="485" y="2224"/>
              <a:ext cx="66" cy="864"/>
              <a:chOff x="3099" y="1749"/>
              <a:chExt cx="66" cy="320"/>
            </a:xfrm>
          </p:grpSpPr>
          <p:sp>
            <p:nvSpPr>
              <p:cNvPr id="73775" name="Line 55"/>
              <p:cNvSpPr>
                <a:spLocks noChangeShapeType="1"/>
              </p:cNvSpPr>
              <p:nvPr/>
            </p:nvSpPr>
            <p:spPr bwMode="auto">
              <a:xfrm flipV="1">
                <a:off x="3130" y="1749"/>
                <a:ext cx="0" cy="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73776" name="Line 56"/>
              <p:cNvSpPr>
                <a:spLocks noChangeShapeType="1"/>
              </p:cNvSpPr>
              <p:nvPr/>
            </p:nvSpPr>
            <p:spPr bwMode="auto">
              <a:xfrm>
                <a:off x="3100" y="1752"/>
                <a:ext cx="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grpSp>
        <p:nvGrpSpPr>
          <p:cNvPr id="91158" name="Group 71"/>
          <p:cNvGrpSpPr>
            <a:grpSpLocks/>
          </p:cNvGrpSpPr>
          <p:nvPr/>
        </p:nvGrpSpPr>
        <p:grpSpPr bwMode="auto">
          <a:xfrm>
            <a:off x="3181350" y="3800475"/>
            <a:ext cx="949325" cy="304800"/>
            <a:chOff x="35" y="1825"/>
            <a:chExt cx="598" cy="192"/>
          </a:xfrm>
        </p:grpSpPr>
        <p:sp>
          <p:nvSpPr>
            <p:cNvPr id="73770" name="Rectangle 66"/>
            <p:cNvSpPr>
              <a:spLocks noChangeArrowheads="1"/>
            </p:cNvSpPr>
            <p:nvPr/>
          </p:nvSpPr>
          <p:spPr bwMode="auto">
            <a:xfrm>
              <a:off x="101" y="1859"/>
              <a:ext cx="471" cy="12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71" name="Text Box 67"/>
            <p:cNvSpPr txBox="1">
              <a:spLocks noChangeArrowheads="1"/>
            </p:cNvSpPr>
            <p:nvPr/>
          </p:nvSpPr>
          <p:spPr bwMode="auto">
            <a:xfrm>
              <a:off x="35" y="1825"/>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grpSp>
        <p:nvGrpSpPr>
          <p:cNvPr id="91159" name="Group 72"/>
          <p:cNvGrpSpPr>
            <a:grpSpLocks/>
          </p:cNvGrpSpPr>
          <p:nvPr/>
        </p:nvGrpSpPr>
        <p:grpSpPr bwMode="auto">
          <a:xfrm>
            <a:off x="3167063" y="4130675"/>
            <a:ext cx="949325" cy="304800"/>
            <a:chOff x="35" y="1825"/>
            <a:chExt cx="598" cy="192"/>
          </a:xfrm>
        </p:grpSpPr>
        <p:sp>
          <p:nvSpPr>
            <p:cNvPr id="73768" name="Rectangle 73"/>
            <p:cNvSpPr>
              <a:spLocks noChangeArrowheads="1"/>
            </p:cNvSpPr>
            <p:nvPr/>
          </p:nvSpPr>
          <p:spPr bwMode="auto">
            <a:xfrm>
              <a:off x="101" y="1859"/>
              <a:ext cx="471" cy="12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69" name="Text Box 74"/>
            <p:cNvSpPr txBox="1">
              <a:spLocks noChangeArrowheads="1"/>
            </p:cNvSpPr>
            <p:nvPr/>
          </p:nvSpPr>
          <p:spPr bwMode="auto">
            <a:xfrm>
              <a:off x="35" y="1825"/>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grpSp>
        <p:nvGrpSpPr>
          <p:cNvPr id="91160" name="Group 75"/>
          <p:cNvGrpSpPr>
            <a:grpSpLocks/>
          </p:cNvGrpSpPr>
          <p:nvPr/>
        </p:nvGrpSpPr>
        <p:grpSpPr bwMode="auto">
          <a:xfrm>
            <a:off x="3175000" y="4427538"/>
            <a:ext cx="949325" cy="304800"/>
            <a:chOff x="35" y="1825"/>
            <a:chExt cx="598" cy="192"/>
          </a:xfrm>
        </p:grpSpPr>
        <p:sp>
          <p:nvSpPr>
            <p:cNvPr id="73766" name="Rectangle 76"/>
            <p:cNvSpPr>
              <a:spLocks noChangeArrowheads="1"/>
            </p:cNvSpPr>
            <p:nvPr/>
          </p:nvSpPr>
          <p:spPr bwMode="auto">
            <a:xfrm>
              <a:off x="101" y="1859"/>
              <a:ext cx="471" cy="12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67" name="Text Box 77"/>
            <p:cNvSpPr txBox="1">
              <a:spLocks noChangeArrowheads="1"/>
            </p:cNvSpPr>
            <p:nvPr/>
          </p:nvSpPr>
          <p:spPr bwMode="auto">
            <a:xfrm>
              <a:off x="35" y="1825"/>
              <a:ext cx="59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ACK=100</a:t>
              </a:r>
              <a:endParaRPr lang="en-US" sz="1000" smtClean="0">
                <a:latin typeface="Times New Roman" charset="0"/>
              </a:endParaRPr>
            </a:p>
          </p:txBody>
        </p:sp>
      </p:grpSp>
      <p:sp>
        <p:nvSpPr>
          <p:cNvPr id="73756" name="Rectangle 84"/>
          <p:cNvSpPr>
            <a:spLocks noChangeArrowheads="1"/>
          </p:cNvSpPr>
          <p:nvPr/>
        </p:nvSpPr>
        <p:spPr bwMode="auto">
          <a:xfrm>
            <a:off x="3284538" y="2562225"/>
            <a:ext cx="757237" cy="2254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57" name="Text Box 83"/>
          <p:cNvSpPr txBox="1">
            <a:spLocks noChangeArrowheads="1"/>
          </p:cNvSpPr>
          <p:nvPr/>
        </p:nvSpPr>
        <p:spPr bwMode="auto">
          <a:xfrm>
            <a:off x="3192463" y="2506663"/>
            <a:ext cx="2281237"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Seq=100, 20 bytes of data</a:t>
            </a:r>
          </a:p>
        </p:txBody>
      </p:sp>
      <p:sp>
        <p:nvSpPr>
          <p:cNvPr id="73758" name="Rectangle 85"/>
          <p:cNvSpPr>
            <a:spLocks noChangeArrowheads="1"/>
          </p:cNvSpPr>
          <p:nvPr/>
        </p:nvSpPr>
        <p:spPr bwMode="auto">
          <a:xfrm>
            <a:off x="3246438" y="4770438"/>
            <a:ext cx="757237" cy="2254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73759" name="Text Box 86"/>
          <p:cNvSpPr txBox="1">
            <a:spLocks noChangeArrowheads="1"/>
          </p:cNvSpPr>
          <p:nvPr/>
        </p:nvSpPr>
        <p:spPr bwMode="auto">
          <a:xfrm>
            <a:off x="3154363" y="4714875"/>
            <a:ext cx="2281237"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t>Seq=100, 20 bytes of data</a:t>
            </a:r>
          </a:p>
        </p:txBody>
      </p:sp>
      <p:grpSp>
        <p:nvGrpSpPr>
          <p:cNvPr id="91167" name="Group 93"/>
          <p:cNvGrpSpPr>
            <a:grpSpLocks/>
          </p:cNvGrpSpPr>
          <p:nvPr/>
        </p:nvGrpSpPr>
        <p:grpSpPr bwMode="auto">
          <a:xfrm>
            <a:off x="2686050" y="1397000"/>
            <a:ext cx="630238" cy="533400"/>
            <a:chOff x="-44" y="1473"/>
            <a:chExt cx="981" cy="1105"/>
          </a:xfrm>
        </p:grpSpPr>
        <p:pic>
          <p:nvPicPr>
            <p:cNvPr id="91171" name="Picture 9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72" name="Freeform 95"/>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91168" name="Group 96"/>
          <p:cNvGrpSpPr>
            <a:grpSpLocks/>
          </p:cNvGrpSpPr>
          <p:nvPr/>
        </p:nvGrpSpPr>
        <p:grpSpPr bwMode="auto">
          <a:xfrm flipH="1">
            <a:off x="5264150" y="1423988"/>
            <a:ext cx="654050" cy="579437"/>
            <a:chOff x="-44" y="1473"/>
            <a:chExt cx="981" cy="1105"/>
          </a:xfrm>
        </p:grpSpPr>
        <p:pic>
          <p:nvPicPr>
            <p:cNvPr id="91169" name="Picture 97"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70" name="Freeform 98"/>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22</a:t>
            </a:fld>
            <a:endParaRPr lang="en-US" altLang="en-US"/>
          </a:p>
        </p:txBody>
      </p:sp>
    </p:spTree>
    <p:extLst>
      <p:ext uri="{BB962C8B-B14F-4D97-AF65-F5344CB8AC3E}">
        <p14:creationId xmlns:p14="http://schemas.microsoft.com/office/powerpoint/2010/main" val="421007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2"/>
          <p:cNvSpPr>
            <a:spLocks noGrp="1" noChangeArrowheads="1"/>
          </p:cNvSpPr>
          <p:nvPr>
            <p:ph type="title"/>
          </p:nvPr>
        </p:nvSpPr>
        <p:spPr>
          <a:xfrm>
            <a:off x="350837" y="149225"/>
            <a:ext cx="7920539" cy="853665"/>
          </a:xfrm>
        </p:spPr>
        <p:txBody>
          <a:bodyPr/>
          <a:lstStyle/>
          <a:p>
            <a:pPr>
              <a:defRPr/>
            </a:pPr>
            <a:r>
              <a:rPr lang="en-US" dirty="0" smtClean="0"/>
              <a:t>TCP slow start</a:t>
            </a:r>
            <a:endParaRPr lang="en-US" b="1" dirty="0"/>
          </a:p>
        </p:txBody>
      </p:sp>
      <p:sp>
        <p:nvSpPr>
          <p:cNvPr id="103429" name="Rectangle 3"/>
          <p:cNvSpPr>
            <a:spLocks noGrp="1" noChangeArrowheads="1"/>
          </p:cNvSpPr>
          <p:nvPr>
            <p:ph sz="half" idx="1"/>
          </p:nvPr>
        </p:nvSpPr>
        <p:spPr>
          <a:xfrm>
            <a:off x="601663" y="1397000"/>
            <a:ext cx="4249737" cy="4648200"/>
          </a:xfrm>
        </p:spPr>
        <p:txBody>
          <a:bodyPr>
            <a:normAutofit fontScale="92500"/>
          </a:bodyPr>
          <a:lstStyle/>
          <a:p>
            <a:pPr algn="l">
              <a:spcBef>
                <a:spcPts val="1200"/>
              </a:spcBef>
              <a:buFont typeface="Wingdings" charset="0"/>
              <a:buChar char="v"/>
              <a:defRPr/>
            </a:pPr>
            <a:r>
              <a:rPr lang="en-US" dirty="0"/>
              <a:t> </a:t>
            </a:r>
            <a:r>
              <a:rPr lang="en-US" dirty="0" smtClean="0"/>
              <a:t>At first, sending rate is increased exponentially until the first loss happens:</a:t>
            </a:r>
          </a:p>
          <a:p>
            <a:pPr lvl="1" algn="l">
              <a:spcBef>
                <a:spcPts val="1200"/>
              </a:spcBef>
              <a:buFont typeface="Wingdings" charset="0"/>
              <a:buChar char="§"/>
              <a:defRPr/>
            </a:pPr>
            <a:r>
              <a:rPr lang="en-US" b="1" dirty="0" smtClean="0">
                <a:latin typeface="Courier New" charset="0"/>
              </a:rPr>
              <a:t>At start: </a:t>
            </a:r>
            <a:r>
              <a:rPr lang="en-US" b="1" dirty="0" err="1" smtClean="0">
                <a:latin typeface="Courier New" charset="0"/>
              </a:rPr>
              <a:t>cwnd</a:t>
            </a:r>
            <a:r>
              <a:rPr lang="en-US" b="1" dirty="0" smtClean="0">
                <a:latin typeface="Courier New" charset="0"/>
              </a:rPr>
              <a:t> = 1 MSS</a:t>
            </a:r>
            <a:endParaRPr lang="en-US" dirty="0"/>
          </a:p>
          <a:p>
            <a:pPr lvl="1" algn="l">
              <a:spcBef>
                <a:spcPts val="1200"/>
              </a:spcBef>
              <a:buFont typeface="Wingdings" charset="0"/>
              <a:buChar char="§"/>
              <a:defRPr/>
            </a:pPr>
            <a:r>
              <a:rPr lang="en-US" dirty="0" smtClean="0"/>
              <a:t>In each RTT, </a:t>
            </a:r>
            <a:r>
              <a:rPr lang="en-US" dirty="0" err="1" smtClean="0"/>
              <a:t>cwnd</a:t>
            </a:r>
            <a:r>
              <a:rPr lang="en-US" dirty="0"/>
              <a:t> </a:t>
            </a:r>
            <a:r>
              <a:rPr lang="en-US" dirty="0" smtClean="0"/>
              <a:t>is being multiplied by two (for each ACK, </a:t>
            </a:r>
            <a:r>
              <a:rPr lang="en-US" dirty="0" err="1" smtClean="0"/>
              <a:t>cwnd</a:t>
            </a:r>
            <a:r>
              <a:rPr lang="en-US" dirty="0" smtClean="0"/>
              <a:t> is doubled)</a:t>
            </a:r>
            <a:endParaRPr lang="fa-IR" dirty="0" smtClean="0"/>
          </a:p>
          <a:p>
            <a:pPr algn="l">
              <a:spcBef>
                <a:spcPts val="1200"/>
              </a:spcBef>
              <a:buFont typeface="Wingdings" charset="0"/>
              <a:buChar char="v"/>
              <a:defRPr/>
            </a:pPr>
            <a:r>
              <a:rPr lang="en-US" b="1" i="1" u="sng" dirty="0" smtClean="0">
                <a:solidFill>
                  <a:srgbClr val="CC0000"/>
                </a:solidFill>
              </a:rPr>
              <a:t>Summary: </a:t>
            </a:r>
            <a:r>
              <a:rPr lang="en-US" b="1" dirty="0" smtClean="0"/>
              <a:t>Initial rate is slow but it grows exponentially.</a:t>
            </a:r>
            <a:endParaRPr lang="fa-IR" i="1" u="sng" dirty="0" smtClean="0">
              <a:solidFill>
                <a:srgbClr val="CC0000"/>
              </a:solidFill>
            </a:endParaRPr>
          </a:p>
          <a:p>
            <a:pPr marL="0" indent="0" algn="l">
              <a:spcBef>
                <a:spcPts val="1200"/>
              </a:spcBef>
              <a:buNone/>
              <a:defRPr/>
            </a:pPr>
            <a:endParaRPr lang="en-US" dirty="0"/>
          </a:p>
        </p:txBody>
      </p:sp>
      <p:sp>
        <p:nvSpPr>
          <p:cNvPr id="103430" name="Line 6"/>
          <p:cNvSpPr>
            <a:spLocks noChangeShapeType="1"/>
          </p:cNvSpPr>
          <p:nvPr/>
        </p:nvSpPr>
        <p:spPr bwMode="auto">
          <a:xfrm>
            <a:off x="5616575" y="2309813"/>
            <a:ext cx="2505075" cy="3524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31" name="Text Box 8"/>
          <p:cNvSpPr txBox="1">
            <a:spLocks noChangeArrowheads="1"/>
          </p:cNvSpPr>
          <p:nvPr/>
        </p:nvSpPr>
        <p:spPr bwMode="auto">
          <a:xfrm>
            <a:off x="5213350" y="1171575"/>
            <a:ext cx="8699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smtClean="0">
                <a:latin typeface="Arial" charset="0"/>
              </a:rPr>
              <a:t>Host A</a:t>
            </a:r>
          </a:p>
        </p:txBody>
      </p:sp>
      <p:sp>
        <p:nvSpPr>
          <p:cNvPr id="103432" name="Text Box 9"/>
          <p:cNvSpPr txBox="1">
            <a:spLocks noChangeArrowheads="1"/>
          </p:cNvSpPr>
          <p:nvPr/>
        </p:nvSpPr>
        <p:spPr bwMode="auto">
          <a:xfrm rot="408567">
            <a:off x="6623050" y="2276475"/>
            <a:ext cx="12080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one segment</a:t>
            </a:r>
            <a:endParaRPr lang="en-US" sz="1000" smtClean="0">
              <a:latin typeface="Times New Roman" charset="0"/>
            </a:endParaRPr>
          </a:p>
        </p:txBody>
      </p:sp>
      <p:sp>
        <p:nvSpPr>
          <p:cNvPr id="103433" name="Text Box 10"/>
          <p:cNvSpPr txBox="1">
            <a:spLocks noChangeArrowheads="1"/>
          </p:cNvSpPr>
          <p:nvPr/>
        </p:nvSpPr>
        <p:spPr bwMode="auto">
          <a:xfrm rot="-5400000">
            <a:off x="5174456" y="2513807"/>
            <a:ext cx="5286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RTT</a:t>
            </a:r>
            <a:endParaRPr lang="en-US" sz="1000" smtClean="0">
              <a:latin typeface="Arial" charset="0"/>
            </a:endParaRPr>
          </a:p>
        </p:txBody>
      </p:sp>
      <p:sp>
        <p:nvSpPr>
          <p:cNvPr id="103434" name="Text Box 12"/>
          <p:cNvSpPr txBox="1">
            <a:spLocks noChangeArrowheads="1"/>
          </p:cNvSpPr>
          <p:nvPr/>
        </p:nvSpPr>
        <p:spPr bwMode="auto">
          <a:xfrm>
            <a:off x="7650163" y="1157288"/>
            <a:ext cx="8699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smtClean="0">
                <a:latin typeface="Arial" charset="0"/>
              </a:rPr>
              <a:t>Host B</a:t>
            </a:r>
          </a:p>
        </p:txBody>
      </p:sp>
      <p:sp>
        <p:nvSpPr>
          <p:cNvPr id="103435" name="Line 13"/>
          <p:cNvSpPr>
            <a:spLocks noChangeShapeType="1"/>
          </p:cNvSpPr>
          <p:nvPr/>
        </p:nvSpPr>
        <p:spPr bwMode="auto">
          <a:xfrm>
            <a:off x="5611813" y="2124075"/>
            <a:ext cx="0" cy="3848100"/>
          </a:xfrm>
          <a:prstGeom prst="line">
            <a:avLst/>
          </a:prstGeom>
          <a:noFill/>
          <a:ln w="19050">
            <a:solidFill>
              <a:srgbClr val="77777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36" name="Line 14"/>
          <p:cNvSpPr>
            <a:spLocks noChangeShapeType="1"/>
          </p:cNvSpPr>
          <p:nvPr/>
        </p:nvSpPr>
        <p:spPr bwMode="auto">
          <a:xfrm>
            <a:off x="8126413" y="2162175"/>
            <a:ext cx="0" cy="3848100"/>
          </a:xfrm>
          <a:prstGeom prst="line">
            <a:avLst/>
          </a:prstGeom>
          <a:noFill/>
          <a:ln w="19050">
            <a:solidFill>
              <a:srgbClr val="77777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37" name="Line 15"/>
          <p:cNvSpPr>
            <a:spLocks noChangeShapeType="1"/>
          </p:cNvSpPr>
          <p:nvPr/>
        </p:nvSpPr>
        <p:spPr bwMode="auto">
          <a:xfrm flipH="1" flipV="1">
            <a:off x="5430838" y="2273300"/>
            <a:ext cx="4762" cy="219075"/>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38" name="Line 16"/>
          <p:cNvSpPr>
            <a:spLocks noChangeShapeType="1"/>
          </p:cNvSpPr>
          <p:nvPr/>
        </p:nvSpPr>
        <p:spPr bwMode="auto">
          <a:xfrm>
            <a:off x="5440363" y="2879725"/>
            <a:ext cx="4762" cy="22383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39" name="Line 17"/>
          <p:cNvSpPr>
            <a:spLocks noChangeShapeType="1"/>
          </p:cNvSpPr>
          <p:nvPr/>
        </p:nvSpPr>
        <p:spPr bwMode="auto">
          <a:xfrm flipV="1">
            <a:off x="5592763" y="2714625"/>
            <a:ext cx="2505075" cy="352425"/>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20847" name="Group 18"/>
          <p:cNvGrpSpPr>
            <a:grpSpLocks/>
          </p:cNvGrpSpPr>
          <p:nvPr/>
        </p:nvGrpSpPr>
        <p:grpSpPr bwMode="auto">
          <a:xfrm>
            <a:off x="7840663" y="5456238"/>
            <a:ext cx="615950" cy="366712"/>
            <a:chOff x="3317" y="3527"/>
            <a:chExt cx="388" cy="231"/>
          </a:xfrm>
        </p:grpSpPr>
        <p:sp>
          <p:nvSpPr>
            <p:cNvPr id="103494" name="Rectangle 19"/>
            <p:cNvSpPr>
              <a:spLocks noChangeArrowheads="1"/>
            </p:cNvSpPr>
            <p:nvPr/>
          </p:nvSpPr>
          <p:spPr bwMode="auto">
            <a:xfrm>
              <a:off x="3342" y="3576"/>
              <a:ext cx="324" cy="15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95" name="Text Box 20"/>
            <p:cNvSpPr txBox="1">
              <a:spLocks noChangeArrowheads="1"/>
            </p:cNvSpPr>
            <p:nvPr/>
          </p:nvSpPr>
          <p:spPr bwMode="auto">
            <a:xfrm>
              <a:off x="3317" y="3527"/>
              <a:ext cx="388"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800" smtClean="0">
                  <a:latin typeface="Arial" charset="0"/>
                </a:rPr>
                <a:t>time</a:t>
              </a:r>
              <a:endParaRPr lang="en-US" sz="1000" smtClean="0">
                <a:latin typeface="Arial" charset="0"/>
              </a:endParaRPr>
            </a:p>
          </p:txBody>
        </p:sp>
      </p:grpSp>
      <p:sp>
        <p:nvSpPr>
          <p:cNvPr id="103441" name="Line 21"/>
          <p:cNvSpPr>
            <a:spLocks noChangeShapeType="1"/>
          </p:cNvSpPr>
          <p:nvPr/>
        </p:nvSpPr>
        <p:spPr bwMode="auto">
          <a:xfrm>
            <a:off x="5621338" y="3090863"/>
            <a:ext cx="2505075" cy="3524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42" name="Line 22"/>
          <p:cNvSpPr>
            <a:spLocks noChangeShapeType="1"/>
          </p:cNvSpPr>
          <p:nvPr/>
        </p:nvSpPr>
        <p:spPr bwMode="auto">
          <a:xfrm>
            <a:off x="5616575" y="3176588"/>
            <a:ext cx="2505075" cy="3524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43" name="Line 23"/>
          <p:cNvSpPr>
            <a:spLocks noChangeShapeType="1"/>
          </p:cNvSpPr>
          <p:nvPr/>
        </p:nvSpPr>
        <p:spPr bwMode="auto">
          <a:xfrm flipV="1">
            <a:off x="5616575" y="3700463"/>
            <a:ext cx="2528888" cy="361950"/>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44" name="Line 24"/>
          <p:cNvSpPr>
            <a:spLocks noChangeShapeType="1"/>
          </p:cNvSpPr>
          <p:nvPr/>
        </p:nvSpPr>
        <p:spPr bwMode="auto">
          <a:xfrm flipV="1">
            <a:off x="5589588" y="3960813"/>
            <a:ext cx="2505075" cy="352425"/>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45" name="Text Box 25"/>
          <p:cNvSpPr txBox="1">
            <a:spLocks noChangeArrowheads="1"/>
          </p:cNvSpPr>
          <p:nvPr/>
        </p:nvSpPr>
        <p:spPr bwMode="auto">
          <a:xfrm rot="408567">
            <a:off x="6621463" y="3062288"/>
            <a:ext cx="12779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two segments</a:t>
            </a:r>
            <a:endParaRPr lang="en-US" sz="1000" smtClean="0">
              <a:latin typeface="Times New Roman" charset="0"/>
            </a:endParaRPr>
          </a:p>
        </p:txBody>
      </p:sp>
      <p:sp>
        <p:nvSpPr>
          <p:cNvPr id="103446" name="Text Box 26"/>
          <p:cNvSpPr txBox="1">
            <a:spLocks noChangeArrowheads="1"/>
          </p:cNvSpPr>
          <p:nvPr/>
        </p:nvSpPr>
        <p:spPr bwMode="auto">
          <a:xfrm rot="408567">
            <a:off x="6713538" y="4076700"/>
            <a:ext cx="1306512"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1600">
                <a:solidFill>
                  <a:schemeClr val="tx1"/>
                </a:solidFill>
                <a:latin typeface="Tahoma" charset="0"/>
                <a:ea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algn="ctr" eaLnBrk="0" fontAlgn="base" hangingPunct="0">
              <a:spcBef>
                <a:spcPct val="0"/>
              </a:spcBef>
              <a:spcAft>
                <a:spcPct val="0"/>
              </a:spcAft>
              <a:defRPr sz="1600">
                <a:solidFill>
                  <a:schemeClr val="tx1"/>
                </a:solidFill>
                <a:latin typeface="Tahoma" charset="0"/>
                <a:ea typeface="ＭＳ Ｐゴシック" charset="0"/>
              </a:defRPr>
            </a:lvl6pPr>
            <a:lvl7pPr marL="2971800" indent="-228600" algn="ctr" eaLnBrk="0" fontAlgn="base" hangingPunct="0">
              <a:spcBef>
                <a:spcPct val="0"/>
              </a:spcBef>
              <a:spcAft>
                <a:spcPct val="0"/>
              </a:spcAft>
              <a:defRPr sz="1600">
                <a:solidFill>
                  <a:schemeClr val="tx1"/>
                </a:solidFill>
                <a:latin typeface="Tahoma" charset="0"/>
                <a:ea typeface="ＭＳ Ｐゴシック" charset="0"/>
              </a:defRPr>
            </a:lvl7pPr>
            <a:lvl8pPr marL="3429000" indent="-228600" algn="ctr" eaLnBrk="0" fontAlgn="base" hangingPunct="0">
              <a:spcBef>
                <a:spcPct val="0"/>
              </a:spcBef>
              <a:spcAft>
                <a:spcPct val="0"/>
              </a:spcAft>
              <a:defRPr sz="1600">
                <a:solidFill>
                  <a:schemeClr val="tx1"/>
                </a:solidFill>
                <a:latin typeface="Tahoma" charset="0"/>
                <a:ea typeface="ＭＳ Ｐゴシック" charset="0"/>
              </a:defRPr>
            </a:lvl8pPr>
            <a:lvl9pPr marL="3886200" indent="-228600" algn="ctr" eaLnBrk="0" fontAlgn="base" hangingPunct="0">
              <a:spcBef>
                <a:spcPct val="0"/>
              </a:spcBef>
              <a:spcAft>
                <a:spcPct val="0"/>
              </a:spcAft>
              <a:defRPr sz="1600">
                <a:solidFill>
                  <a:schemeClr val="tx1"/>
                </a:solidFill>
                <a:latin typeface="Tahoma" charset="0"/>
                <a:ea typeface="ＭＳ Ｐゴシック" charset="0"/>
              </a:defRPr>
            </a:lvl9pPr>
          </a:lstStyle>
          <a:p>
            <a:pPr>
              <a:defRPr/>
            </a:pPr>
            <a:r>
              <a:rPr lang="en-US" sz="1400" smtClean="0">
                <a:latin typeface="Arial" charset="0"/>
              </a:rPr>
              <a:t>four segments</a:t>
            </a:r>
            <a:endParaRPr lang="en-US" sz="1000" smtClean="0">
              <a:latin typeface="Times New Roman" charset="0"/>
            </a:endParaRPr>
          </a:p>
        </p:txBody>
      </p:sp>
      <p:grpSp>
        <p:nvGrpSpPr>
          <p:cNvPr id="120854" name="Group 27"/>
          <p:cNvGrpSpPr>
            <a:grpSpLocks/>
          </p:cNvGrpSpPr>
          <p:nvPr/>
        </p:nvGrpSpPr>
        <p:grpSpPr bwMode="auto">
          <a:xfrm>
            <a:off x="5611813" y="4095750"/>
            <a:ext cx="2519362" cy="652463"/>
            <a:chOff x="3954" y="2214"/>
            <a:chExt cx="1587" cy="411"/>
          </a:xfrm>
        </p:grpSpPr>
        <p:sp>
          <p:nvSpPr>
            <p:cNvPr id="103490" name="Line 28"/>
            <p:cNvSpPr>
              <a:spLocks noChangeShapeType="1"/>
            </p:cNvSpPr>
            <p:nvPr/>
          </p:nvSpPr>
          <p:spPr bwMode="auto">
            <a:xfrm>
              <a:off x="3963" y="2214"/>
              <a:ext cx="1578" cy="22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91" name="Line 29"/>
            <p:cNvSpPr>
              <a:spLocks noChangeShapeType="1"/>
            </p:cNvSpPr>
            <p:nvPr/>
          </p:nvSpPr>
          <p:spPr bwMode="auto">
            <a:xfrm>
              <a:off x="3954" y="2274"/>
              <a:ext cx="1578" cy="22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92" name="Line 30"/>
            <p:cNvSpPr>
              <a:spLocks noChangeShapeType="1"/>
            </p:cNvSpPr>
            <p:nvPr/>
          </p:nvSpPr>
          <p:spPr bwMode="auto">
            <a:xfrm>
              <a:off x="3963" y="2340"/>
              <a:ext cx="1578" cy="22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93" name="Line 31"/>
            <p:cNvSpPr>
              <a:spLocks noChangeShapeType="1"/>
            </p:cNvSpPr>
            <p:nvPr/>
          </p:nvSpPr>
          <p:spPr bwMode="auto">
            <a:xfrm>
              <a:off x="3957" y="2403"/>
              <a:ext cx="1578" cy="222"/>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120855" name="Group 32"/>
          <p:cNvGrpSpPr>
            <a:grpSpLocks/>
          </p:cNvGrpSpPr>
          <p:nvPr/>
        </p:nvGrpSpPr>
        <p:grpSpPr bwMode="auto">
          <a:xfrm flipV="1">
            <a:off x="5897563" y="4476750"/>
            <a:ext cx="2228850" cy="604838"/>
            <a:chOff x="3954" y="2214"/>
            <a:chExt cx="1587" cy="411"/>
          </a:xfrm>
        </p:grpSpPr>
        <p:sp>
          <p:nvSpPr>
            <p:cNvPr id="103486" name="Line 33"/>
            <p:cNvSpPr>
              <a:spLocks noChangeShapeType="1"/>
            </p:cNvSpPr>
            <p:nvPr/>
          </p:nvSpPr>
          <p:spPr bwMode="auto">
            <a:xfrm>
              <a:off x="3963" y="2214"/>
              <a:ext cx="1578" cy="222"/>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87" name="Line 34"/>
            <p:cNvSpPr>
              <a:spLocks noChangeShapeType="1"/>
            </p:cNvSpPr>
            <p:nvPr/>
          </p:nvSpPr>
          <p:spPr bwMode="auto">
            <a:xfrm>
              <a:off x="3954" y="2274"/>
              <a:ext cx="1578" cy="220"/>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88" name="Line 35"/>
            <p:cNvSpPr>
              <a:spLocks noChangeShapeType="1"/>
            </p:cNvSpPr>
            <p:nvPr/>
          </p:nvSpPr>
          <p:spPr bwMode="auto">
            <a:xfrm>
              <a:off x="3963" y="2340"/>
              <a:ext cx="1578" cy="222"/>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89" name="Line 36"/>
            <p:cNvSpPr>
              <a:spLocks noChangeShapeType="1"/>
            </p:cNvSpPr>
            <p:nvPr/>
          </p:nvSpPr>
          <p:spPr bwMode="auto">
            <a:xfrm>
              <a:off x="3957" y="2403"/>
              <a:ext cx="1578" cy="222"/>
            </a:xfrm>
            <a:prstGeom prst="line">
              <a:avLst/>
            </a:prstGeom>
            <a:noFill/>
            <a:ln w="28575">
              <a:solidFill>
                <a:schemeClr val="accent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grpSp>
        <p:nvGrpSpPr>
          <p:cNvPr id="120857" name="Group 43"/>
          <p:cNvGrpSpPr>
            <a:grpSpLocks/>
          </p:cNvGrpSpPr>
          <p:nvPr/>
        </p:nvGrpSpPr>
        <p:grpSpPr bwMode="auto">
          <a:xfrm>
            <a:off x="5173663" y="1495425"/>
            <a:ext cx="654050" cy="601663"/>
            <a:chOff x="-44" y="1473"/>
            <a:chExt cx="981" cy="1105"/>
          </a:xfrm>
        </p:grpSpPr>
        <p:pic>
          <p:nvPicPr>
            <p:cNvPr id="120891" name="Picture 4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92" name="Freeform 45"/>
            <p:cNvSpPr>
              <a:spLocks/>
            </p:cNvSpPr>
            <p:nvPr/>
          </p:nvSpPr>
          <p:spPr bwMode="auto">
            <a:xfrm flipH="1">
              <a:off x="374" y="1579"/>
              <a:ext cx="477" cy="506"/>
            </a:xfrm>
            <a:custGeom>
              <a:avLst/>
              <a:gdLst>
                <a:gd name="T0" fmla="*/ 0 w 356"/>
                <a:gd name="T1" fmla="*/ 0 h 368"/>
                <a:gd name="T2" fmla="*/ 967 w 356"/>
                <a:gd name="T3" fmla="*/ 50 h 368"/>
                <a:gd name="T4" fmla="*/ 1147 w 356"/>
                <a:gd name="T5" fmla="*/ 1052 h 368"/>
                <a:gd name="T6" fmla="*/ 253 w 356"/>
                <a:gd name="T7" fmla="*/ 1316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20858" name="Group 46"/>
          <p:cNvGrpSpPr>
            <a:grpSpLocks/>
          </p:cNvGrpSpPr>
          <p:nvPr/>
        </p:nvGrpSpPr>
        <p:grpSpPr bwMode="auto">
          <a:xfrm>
            <a:off x="7908925" y="1509713"/>
            <a:ext cx="382588" cy="547687"/>
            <a:chOff x="4140" y="429"/>
            <a:chExt cx="1425" cy="2396"/>
          </a:xfrm>
        </p:grpSpPr>
        <p:sp>
          <p:nvSpPr>
            <p:cNvPr id="120859" name="Freeform 47"/>
            <p:cNvSpPr>
              <a:spLocks/>
            </p:cNvSpPr>
            <p:nvPr/>
          </p:nvSpPr>
          <p:spPr bwMode="auto">
            <a:xfrm>
              <a:off x="5268" y="433"/>
              <a:ext cx="283" cy="2286"/>
            </a:xfrm>
            <a:custGeom>
              <a:avLst/>
              <a:gdLst>
                <a:gd name="T0" fmla="*/ 26 w 354"/>
                <a:gd name="T1" fmla="*/ 0 h 2742"/>
                <a:gd name="T2" fmla="*/ 145 w 354"/>
                <a:gd name="T3" fmla="*/ 164 h 2742"/>
                <a:gd name="T4" fmla="*/ 142 w 354"/>
                <a:gd name="T5" fmla="*/ 1268 h 2742"/>
                <a:gd name="T6" fmla="*/ 0 w 354"/>
                <a:gd name="T7" fmla="*/ 1325 h 2742"/>
                <a:gd name="T8" fmla="*/ 26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3" name="Rectangle 48"/>
            <p:cNvSpPr>
              <a:spLocks noChangeArrowheads="1"/>
            </p:cNvSpPr>
            <p:nvPr/>
          </p:nvSpPr>
          <p:spPr bwMode="auto">
            <a:xfrm>
              <a:off x="4205" y="429"/>
              <a:ext cx="1047"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20861" name="Freeform 49"/>
            <p:cNvSpPr>
              <a:spLocks/>
            </p:cNvSpPr>
            <p:nvPr/>
          </p:nvSpPr>
          <p:spPr bwMode="auto">
            <a:xfrm>
              <a:off x="5321" y="570"/>
              <a:ext cx="169" cy="2115"/>
            </a:xfrm>
            <a:custGeom>
              <a:avLst/>
              <a:gdLst>
                <a:gd name="T0" fmla="*/ 3 w 211"/>
                <a:gd name="T1" fmla="*/ 0 h 2537"/>
                <a:gd name="T2" fmla="*/ 87 w 211"/>
                <a:gd name="T3" fmla="*/ 106 h 2537"/>
                <a:gd name="T4" fmla="*/ 3 w 211"/>
                <a:gd name="T5" fmla="*/ 1208 h 2537"/>
                <a:gd name="T6" fmla="*/ 3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62" name="Freeform 50"/>
            <p:cNvSpPr>
              <a:spLocks/>
            </p:cNvSpPr>
            <p:nvPr/>
          </p:nvSpPr>
          <p:spPr bwMode="auto">
            <a:xfrm>
              <a:off x="5284" y="1640"/>
              <a:ext cx="263" cy="189"/>
            </a:xfrm>
            <a:custGeom>
              <a:avLst/>
              <a:gdLst>
                <a:gd name="T0" fmla="*/ 2 w 328"/>
                <a:gd name="T1" fmla="*/ 0 h 226"/>
                <a:gd name="T2" fmla="*/ 136 w 328"/>
                <a:gd name="T3" fmla="*/ 62 h 226"/>
                <a:gd name="T4" fmla="*/ 135 w 328"/>
                <a:gd name="T5" fmla="*/ 110 h 226"/>
                <a:gd name="T6" fmla="*/ 0 w 328"/>
                <a:gd name="T7" fmla="*/ 4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6" name="Rectangle 51"/>
            <p:cNvSpPr>
              <a:spLocks noChangeArrowheads="1"/>
            </p:cNvSpPr>
            <p:nvPr/>
          </p:nvSpPr>
          <p:spPr bwMode="auto">
            <a:xfrm>
              <a:off x="4211" y="693"/>
              <a:ext cx="597"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20864" name="Group 52"/>
            <p:cNvGrpSpPr>
              <a:grpSpLocks/>
            </p:cNvGrpSpPr>
            <p:nvPr/>
          </p:nvGrpSpPr>
          <p:grpSpPr bwMode="auto">
            <a:xfrm>
              <a:off x="4749" y="668"/>
              <a:ext cx="581" cy="145"/>
              <a:chOff x="614" y="2568"/>
              <a:chExt cx="725" cy="139"/>
            </a:xfrm>
          </p:grpSpPr>
          <p:sp>
            <p:nvSpPr>
              <p:cNvPr id="103482" name="AutoShape 53"/>
              <p:cNvSpPr>
                <a:spLocks noChangeArrowheads="1"/>
              </p:cNvSpPr>
              <p:nvPr/>
            </p:nvSpPr>
            <p:spPr bwMode="auto">
              <a:xfrm>
                <a:off x="614" y="2565"/>
                <a:ext cx="723" cy="140"/>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83" name="AutoShape 54"/>
              <p:cNvSpPr>
                <a:spLocks noChangeArrowheads="1"/>
              </p:cNvSpPr>
              <p:nvPr/>
            </p:nvSpPr>
            <p:spPr bwMode="auto">
              <a:xfrm>
                <a:off x="629" y="2579"/>
                <a:ext cx="694"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03458" name="Rectangle 55"/>
            <p:cNvSpPr>
              <a:spLocks noChangeArrowheads="1"/>
            </p:cNvSpPr>
            <p:nvPr/>
          </p:nvSpPr>
          <p:spPr bwMode="auto">
            <a:xfrm>
              <a:off x="4223" y="1019"/>
              <a:ext cx="597"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20866" name="Group 56"/>
            <p:cNvGrpSpPr>
              <a:grpSpLocks/>
            </p:cNvGrpSpPr>
            <p:nvPr/>
          </p:nvGrpSpPr>
          <p:grpSpPr bwMode="auto">
            <a:xfrm>
              <a:off x="4747" y="994"/>
              <a:ext cx="581" cy="134"/>
              <a:chOff x="614" y="2568"/>
              <a:chExt cx="725" cy="139"/>
            </a:xfrm>
          </p:grpSpPr>
          <p:sp>
            <p:nvSpPr>
              <p:cNvPr id="103480" name="AutoShape 57"/>
              <p:cNvSpPr>
                <a:spLocks noChangeArrowheads="1"/>
              </p:cNvSpPr>
              <p:nvPr/>
            </p:nvSpPr>
            <p:spPr bwMode="auto">
              <a:xfrm>
                <a:off x="617" y="2565"/>
                <a:ext cx="723"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81" name="AutoShape 58"/>
              <p:cNvSpPr>
                <a:spLocks noChangeArrowheads="1"/>
              </p:cNvSpPr>
              <p:nvPr/>
            </p:nvSpPr>
            <p:spPr bwMode="auto">
              <a:xfrm>
                <a:off x="631" y="2580"/>
                <a:ext cx="694" cy="11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03460" name="Rectangle 59"/>
            <p:cNvSpPr>
              <a:spLocks noChangeArrowheads="1"/>
            </p:cNvSpPr>
            <p:nvPr/>
          </p:nvSpPr>
          <p:spPr bwMode="auto">
            <a:xfrm>
              <a:off x="4217" y="1360"/>
              <a:ext cx="597" cy="4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61" name="Rectangle 60"/>
            <p:cNvSpPr>
              <a:spLocks noChangeArrowheads="1"/>
            </p:cNvSpPr>
            <p:nvPr/>
          </p:nvSpPr>
          <p:spPr bwMode="auto">
            <a:xfrm>
              <a:off x="4229" y="1658"/>
              <a:ext cx="597" cy="4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nvGrpSpPr>
            <p:cNvPr id="120869" name="Group 61"/>
            <p:cNvGrpSpPr>
              <a:grpSpLocks/>
            </p:cNvGrpSpPr>
            <p:nvPr/>
          </p:nvGrpSpPr>
          <p:grpSpPr bwMode="auto">
            <a:xfrm>
              <a:off x="4735" y="1627"/>
              <a:ext cx="582" cy="151"/>
              <a:chOff x="614" y="2568"/>
              <a:chExt cx="725" cy="139"/>
            </a:xfrm>
          </p:grpSpPr>
          <p:sp>
            <p:nvSpPr>
              <p:cNvPr id="103478" name="AutoShape 62"/>
              <p:cNvSpPr>
                <a:spLocks noChangeArrowheads="1"/>
              </p:cNvSpPr>
              <p:nvPr/>
            </p:nvSpPr>
            <p:spPr bwMode="auto">
              <a:xfrm>
                <a:off x="617" y="2571"/>
                <a:ext cx="72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79" name="AutoShape 63"/>
              <p:cNvSpPr>
                <a:spLocks noChangeArrowheads="1"/>
              </p:cNvSpPr>
              <p:nvPr/>
            </p:nvSpPr>
            <p:spPr bwMode="auto">
              <a:xfrm>
                <a:off x="631" y="2584"/>
                <a:ext cx="692" cy="102"/>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20870" name="Freeform 64"/>
            <p:cNvSpPr>
              <a:spLocks/>
            </p:cNvSpPr>
            <p:nvPr/>
          </p:nvSpPr>
          <p:spPr bwMode="auto">
            <a:xfrm>
              <a:off x="5288" y="1354"/>
              <a:ext cx="263" cy="188"/>
            </a:xfrm>
            <a:custGeom>
              <a:avLst/>
              <a:gdLst>
                <a:gd name="T0" fmla="*/ 2 w 328"/>
                <a:gd name="T1" fmla="*/ 0 h 226"/>
                <a:gd name="T2" fmla="*/ 136 w 328"/>
                <a:gd name="T3" fmla="*/ 61 h 226"/>
                <a:gd name="T4" fmla="*/ 135 w 328"/>
                <a:gd name="T5" fmla="*/ 108 h 226"/>
                <a:gd name="T6" fmla="*/ 0 w 328"/>
                <a:gd name="T7" fmla="*/ 47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0871" name="Group 65"/>
            <p:cNvGrpSpPr>
              <a:grpSpLocks/>
            </p:cNvGrpSpPr>
            <p:nvPr/>
          </p:nvGrpSpPr>
          <p:grpSpPr bwMode="auto">
            <a:xfrm>
              <a:off x="4739" y="1327"/>
              <a:ext cx="582" cy="139"/>
              <a:chOff x="614" y="2568"/>
              <a:chExt cx="725" cy="139"/>
            </a:xfrm>
          </p:grpSpPr>
          <p:sp>
            <p:nvSpPr>
              <p:cNvPr id="103476" name="AutoShape 66"/>
              <p:cNvSpPr>
                <a:spLocks noChangeArrowheads="1"/>
              </p:cNvSpPr>
              <p:nvPr/>
            </p:nvSpPr>
            <p:spPr bwMode="auto">
              <a:xfrm>
                <a:off x="612" y="2566"/>
                <a:ext cx="729"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77" name="AutoShape 67"/>
              <p:cNvSpPr>
                <a:spLocks noChangeArrowheads="1"/>
              </p:cNvSpPr>
              <p:nvPr/>
            </p:nvSpPr>
            <p:spPr bwMode="auto">
              <a:xfrm>
                <a:off x="626" y="2580"/>
                <a:ext cx="700" cy="11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103465" name="Rectangle 68"/>
            <p:cNvSpPr>
              <a:spLocks noChangeArrowheads="1"/>
            </p:cNvSpPr>
            <p:nvPr/>
          </p:nvSpPr>
          <p:spPr bwMode="auto">
            <a:xfrm>
              <a:off x="5252" y="429"/>
              <a:ext cx="65" cy="2292"/>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20873" name="Freeform 69"/>
            <p:cNvSpPr>
              <a:spLocks/>
            </p:cNvSpPr>
            <p:nvPr/>
          </p:nvSpPr>
          <p:spPr bwMode="auto">
            <a:xfrm>
              <a:off x="5312" y="1007"/>
              <a:ext cx="237" cy="213"/>
            </a:xfrm>
            <a:custGeom>
              <a:avLst/>
              <a:gdLst>
                <a:gd name="T0" fmla="*/ 2 w 296"/>
                <a:gd name="T1" fmla="*/ 0 h 256"/>
                <a:gd name="T2" fmla="*/ 120 w 296"/>
                <a:gd name="T3" fmla="*/ 69 h 256"/>
                <a:gd name="T4" fmla="*/ 122 w 296"/>
                <a:gd name="T5" fmla="*/ 122 h 256"/>
                <a:gd name="T6" fmla="*/ 0 w 296"/>
                <a:gd name="T7" fmla="*/ 47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874" name="Freeform 70"/>
            <p:cNvSpPr>
              <a:spLocks/>
            </p:cNvSpPr>
            <p:nvPr/>
          </p:nvSpPr>
          <p:spPr bwMode="auto">
            <a:xfrm>
              <a:off x="5315" y="680"/>
              <a:ext cx="244" cy="240"/>
            </a:xfrm>
            <a:custGeom>
              <a:avLst/>
              <a:gdLst>
                <a:gd name="T0" fmla="*/ 0 w 304"/>
                <a:gd name="T1" fmla="*/ 0 h 288"/>
                <a:gd name="T2" fmla="*/ 126 w 304"/>
                <a:gd name="T3" fmla="*/ 79 h 288"/>
                <a:gd name="T4" fmla="*/ 118 w 304"/>
                <a:gd name="T5" fmla="*/ 139 h 288"/>
                <a:gd name="T6" fmla="*/ 3 w 304"/>
                <a:gd name="T7" fmla="*/ 6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8" name="Oval 71"/>
            <p:cNvSpPr>
              <a:spLocks noChangeArrowheads="1"/>
            </p:cNvSpPr>
            <p:nvPr/>
          </p:nvSpPr>
          <p:spPr bwMode="auto">
            <a:xfrm>
              <a:off x="5518" y="2610"/>
              <a:ext cx="47" cy="97"/>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20876" name="Freeform 72"/>
            <p:cNvSpPr>
              <a:spLocks/>
            </p:cNvSpPr>
            <p:nvPr/>
          </p:nvSpPr>
          <p:spPr bwMode="auto">
            <a:xfrm>
              <a:off x="5302" y="2614"/>
              <a:ext cx="245" cy="200"/>
            </a:xfrm>
            <a:custGeom>
              <a:avLst/>
              <a:gdLst>
                <a:gd name="T0" fmla="*/ 0 w 306"/>
                <a:gd name="T1" fmla="*/ 51 h 240"/>
                <a:gd name="T2" fmla="*/ 2 w 306"/>
                <a:gd name="T3" fmla="*/ 116 h 240"/>
                <a:gd name="T4" fmla="*/ 126 w 306"/>
                <a:gd name="T5" fmla="*/ 53 h 240"/>
                <a:gd name="T6" fmla="*/ 123 w 306"/>
                <a:gd name="T7" fmla="*/ 0 h 240"/>
                <a:gd name="T8" fmla="*/ 0 w 306"/>
                <a:gd name="T9" fmla="*/ 51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70" name="AutoShape 73"/>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71" name="AutoShape 74"/>
            <p:cNvSpPr>
              <a:spLocks noChangeArrowheads="1"/>
            </p:cNvSpPr>
            <p:nvPr/>
          </p:nvSpPr>
          <p:spPr bwMode="auto">
            <a:xfrm>
              <a:off x="4205" y="2714"/>
              <a:ext cx="1070" cy="7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72" name="Oval 75"/>
            <p:cNvSpPr>
              <a:spLocks noChangeArrowheads="1"/>
            </p:cNvSpPr>
            <p:nvPr/>
          </p:nvSpPr>
          <p:spPr bwMode="auto">
            <a:xfrm>
              <a:off x="4306" y="2381"/>
              <a:ext cx="160" cy="146"/>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73" name="Oval 76"/>
            <p:cNvSpPr>
              <a:spLocks noChangeArrowheads="1"/>
            </p:cNvSpPr>
            <p:nvPr/>
          </p:nvSpPr>
          <p:spPr bwMode="auto">
            <a:xfrm>
              <a:off x="4489" y="2387"/>
              <a:ext cx="160" cy="139"/>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800">
                <a:solidFill>
                  <a:srgbClr val="FF0000"/>
                </a:solidFill>
                <a:latin typeface="Arial" charset="0"/>
                <a:ea typeface="ＭＳ Ｐゴシック" charset="0"/>
                <a:cs typeface="Arial" charset="0"/>
              </a:endParaRPr>
            </a:p>
          </p:txBody>
        </p:sp>
        <p:sp>
          <p:nvSpPr>
            <p:cNvPr id="103474" name="Oval 77"/>
            <p:cNvSpPr>
              <a:spLocks noChangeArrowheads="1"/>
            </p:cNvSpPr>
            <p:nvPr/>
          </p:nvSpPr>
          <p:spPr bwMode="auto">
            <a:xfrm>
              <a:off x="4660" y="2381"/>
              <a:ext cx="160" cy="139"/>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sp>
          <p:nvSpPr>
            <p:cNvPr id="103475" name="Rectangle 78"/>
            <p:cNvSpPr>
              <a:spLocks noChangeArrowheads="1"/>
            </p:cNvSpPr>
            <p:nvPr/>
          </p:nvSpPr>
          <p:spPr bwMode="auto">
            <a:xfrm>
              <a:off x="5062" y="1832"/>
              <a:ext cx="83" cy="764"/>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endParaRPr>
            </a:p>
          </p:txBody>
        </p:sp>
      </p:gr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23</a:t>
            </a:fld>
            <a:endParaRPr lang="en-US" altLang="en-US"/>
          </a:p>
        </p:txBody>
      </p:sp>
    </p:spTree>
    <p:extLst>
      <p:ext uri="{BB962C8B-B14F-4D97-AF65-F5344CB8AC3E}">
        <p14:creationId xmlns:p14="http://schemas.microsoft.com/office/powerpoint/2010/main" val="177394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2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3" name="Rectangle 2"/>
          <p:cNvSpPr>
            <a:spLocks noGrp="1" noChangeArrowheads="1"/>
          </p:cNvSpPr>
          <p:nvPr>
            <p:ph type="title"/>
          </p:nvPr>
        </p:nvSpPr>
        <p:spPr>
          <a:xfrm>
            <a:off x="323529" y="44624"/>
            <a:ext cx="8424936" cy="818535"/>
          </a:xfrm>
        </p:spPr>
        <p:txBody>
          <a:bodyPr>
            <a:normAutofit fontScale="90000"/>
          </a:bodyPr>
          <a:lstStyle/>
          <a:p>
            <a:pPr>
              <a:defRPr/>
            </a:pPr>
            <a:r>
              <a:rPr lang="en-US" b="1" dirty="0" smtClean="0"/>
              <a:t>TCP: Detection and reaction to packet wastage</a:t>
            </a:r>
            <a:endParaRPr lang="en-US" dirty="0"/>
          </a:p>
        </p:txBody>
      </p:sp>
      <p:sp>
        <p:nvSpPr>
          <p:cNvPr id="104454" name="Rectangle 3"/>
          <p:cNvSpPr>
            <a:spLocks noGrp="1" noChangeArrowheads="1"/>
          </p:cNvSpPr>
          <p:nvPr>
            <p:ph sz="half" idx="1"/>
          </p:nvPr>
        </p:nvSpPr>
        <p:spPr>
          <a:xfrm>
            <a:off x="0" y="1124744"/>
            <a:ext cx="8892480" cy="5328592"/>
          </a:xfrm>
        </p:spPr>
        <p:txBody>
          <a:bodyPr>
            <a:normAutofit/>
          </a:bodyPr>
          <a:lstStyle/>
          <a:p>
            <a:pPr marL="463550" indent="-463550" algn="l">
              <a:lnSpc>
                <a:spcPct val="100000"/>
              </a:lnSpc>
              <a:spcBef>
                <a:spcPts val="1200"/>
              </a:spcBef>
              <a:buFont typeface="Wingdings" charset="0"/>
              <a:buChar char="v"/>
              <a:defRPr/>
            </a:pPr>
            <a:r>
              <a:rPr lang="en-US" sz="2400" dirty="0" smtClean="0"/>
              <a:t>Detected wastage by the timeout:</a:t>
            </a:r>
            <a:endParaRPr lang="fa-IR" sz="2400" dirty="0" smtClean="0"/>
          </a:p>
          <a:p>
            <a:pPr lvl="1" algn="l">
              <a:lnSpc>
                <a:spcPct val="100000"/>
              </a:lnSpc>
              <a:spcBef>
                <a:spcPts val="1200"/>
              </a:spcBef>
              <a:buFont typeface="Wingdings" charset="0"/>
              <a:buChar char="§"/>
              <a:defRPr/>
            </a:pPr>
            <a:r>
              <a:rPr lang="en-US" sz="2200" dirty="0" err="1"/>
              <a:t>c</a:t>
            </a:r>
            <a:r>
              <a:rPr lang="en-US" sz="2200" dirty="0" err="1" smtClean="0"/>
              <a:t>wnd</a:t>
            </a:r>
            <a:r>
              <a:rPr lang="en-US" sz="2200" dirty="0" smtClean="0"/>
              <a:t>=1 MSS</a:t>
            </a:r>
            <a:endParaRPr lang="fa-IR" sz="2200" dirty="0" smtClean="0"/>
          </a:p>
          <a:p>
            <a:pPr lvl="1" algn="l">
              <a:lnSpc>
                <a:spcPct val="100000"/>
              </a:lnSpc>
              <a:spcBef>
                <a:spcPts val="1200"/>
              </a:spcBef>
              <a:buFont typeface="Wingdings" charset="0"/>
              <a:buChar char="§"/>
              <a:defRPr/>
            </a:pPr>
            <a:r>
              <a:rPr lang="en-US" sz="2200" dirty="0" smtClean="0"/>
              <a:t>Then </a:t>
            </a:r>
            <a:r>
              <a:rPr lang="en-US" sz="2200" dirty="0" err="1" smtClean="0"/>
              <a:t>cwnd’s</a:t>
            </a:r>
            <a:r>
              <a:rPr lang="en-US" sz="2200" dirty="0" smtClean="0"/>
              <a:t> value grows exponentially (like the slow start) until it reaches threshold, then grows on a linear basis</a:t>
            </a:r>
          </a:p>
          <a:p>
            <a:pPr marL="463550" indent="-463550" algn="l">
              <a:lnSpc>
                <a:spcPct val="100000"/>
              </a:lnSpc>
              <a:spcBef>
                <a:spcPts val="1200"/>
              </a:spcBef>
              <a:buFont typeface="Wingdings" charset="0"/>
              <a:buChar char="v"/>
              <a:defRPr/>
            </a:pPr>
            <a:r>
              <a:rPr lang="en-US" sz="2400" dirty="0" smtClean="0"/>
              <a:t>Detected wastage using 3 duplicate ACKs: TCP </a:t>
            </a:r>
            <a:r>
              <a:rPr lang="en-US" sz="2400" strike="sngStrike" dirty="0" err="1" smtClean="0"/>
              <a:t>reno</a:t>
            </a:r>
            <a:r>
              <a:rPr lang="en-US" sz="2400" strike="sngStrike" dirty="0" smtClean="0"/>
              <a:t>?</a:t>
            </a:r>
            <a:r>
              <a:rPr lang="en-US" sz="2400" dirty="0" smtClean="0"/>
              <a:t> </a:t>
            </a:r>
            <a:endParaRPr lang="fa-IR" sz="2400" dirty="0" smtClean="0">
              <a:solidFill>
                <a:srgbClr val="002060"/>
              </a:solidFill>
            </a:endParaRPr>
          </a:p>
          <a:p>
            <a:pPr lvl="1" algn="l">
              <a:lnSpc>
                <a:spcPct val="100000"/>
              </a:lnSpc>
              <a:spcBef>
                <a:spcPts val="1200"/>
              </a:spcBef>
              <a:buFont typeface="Wingdings" charset="0"/>
              <a:buChar char="§"/>
              <a:defRPr/>
            </a:pPr>
            <a:r>
              <a:rPr lang="en-US" sz="2200" dirty="0" smtClean="0"/>
              <a:t>Network is still able to deliver some of the packets</a:t>
            </a:r>
            <a:endParaRPr lang="fa-IR" sz="2200" dirty="0" smtClean="0"/>
          </a:p>
          <a:p>
            <a:pPr lvl="1" algn="l">
              <a:lnSpc>
                <a:spcPct val="100000"/>
              </a:lnSpc>
              <a:spcBef>
                <a:spcPts val="1200"/>
              </a:spcBef>
              <a:buFont typeface="Wingdings" charset="0"/>
              <a:buChar char="§"/>
              <a:defRPr/>
            </a:pPr>
            <a:r>
              <a:rPr lang="en-US" sz="2200" dirty="0" err="1" smtClean="0"/>
              <a:t>Cwnd</a:t>
            </a:r>
            <a:r>
              <a:rPr lang="en-US" sz="2200" dirty="0" smtClean="0"/>
              <a:t> is divided by two then grows linearly</a:t>
            </a:r>
            <a:endParaRPr lang="fa-IR" sz="2200" dirty="0" smtClean="0"/>
          </a:p>
          <a:p>
            <a:pPr marL="463550" indent="-463550" algn="l">
              <a:lnSpc>
                <a:spcPct val="100000"/>
              </a:lnSpc>
              <a:spcBef>
                <a:spcPts val="1200"/>
              </a:spcBef>
              <a:buFont typeface="Wingdings" charset="0"/>
              <a:buChar char="v"/>
              <a:defRPr/>
            </a:pPr>
            <a:r>
              <a:rPr lang="en-US" sz="2400" dirty="0" smtClean="0">
                <a:solidFill>
                  <a:srgbClr val="000099"/>
                </a:solidFill>
              </a:rPr>
              <a:t>TCP </a:t>
            </a:r>
            <a:r>
              <a:rPr lang="en-US" sz="2400" strike="sngStrike" dirty="0" err="1" smtClean="0">
                <a:solidFill>
                  <a:srgbClr val="000099"/>
                </a:solidFill>
              </a:rPr>
              <a:t>taho</a:t>
            </a:r>
            <a:r>
              <a:rPr lang="en-US" sz="2400" strike="sngStrike" dirty="0" smtClean="0">
                <a:solidFill>
                  <a:srgbClr val="000099"/>
                </a:solidFill>
              </a:rPr>
              <a:t>? </a:t>
            </a:r>
            <a:r>
              <a:rPr lang="en-US" sz="2400" dirty="0" smtClean="0"/>
              <a:t>Always sets </a:t>
            </a:r>
            <a:r>
              <a:rPr lang="en-US" sz="2400" dirty="0" err="1" smtClean="0"/>
              <a:t>cwnd</a:t>
            </a:r>
            <a:r>
              <a:rPr lang="en-US" sz="2400" dirty="0" smtClean="0"/>
              <a:t> on 1 (either timeout happens or the 3 duplicate ACKs)</a:t>
            </a:r>
            <a:endParaRPr lang="fa-IR" sz="2400" strike="sngStrike" dirty="0" smtClean="0"/>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24</a:t>
            </a:fld>
            <a:endParaRPr lang="en-US" altLang="en-US"/>
          </a:p>
        </p:txBody>
      </p:sp>
    </p:spTree>
    <p:extLst>
      <p:ext uri="{BB962C8B-B14F-4D97-AF65-F5344CB8AC3E}">
        <p14:creationId xmlns:p14="http://schemas.microsoft.com/office/powerpoint/2010/main" val="265105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45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445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445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45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0" name="Rectangle 10"/>
          <p:cNvSpPr>
            <a:spLocks noGrp="1" noChangeArrowheads="1"/>
          </p:cNvSpPr>
          <p:nvPr>
            <p:ph type="title"/>
          </p:nvPr>
        </p:nvSpPr>
        <p:spPr>
          <a:xfrm>
            <a:off x="159327" y="153555"/>
            <a:ext cx="8203008" cy="864084"/>
          </a:xfrm>
        </p:spPr>
        <p:txBody>
          <a:bodyPr>
            <a:normAutofit fontScale="90000"/>
          </a:bodyPr>
          <a:lstStyle/>
          <a:p>
            <a:pPr>
              <a:defRPr/>
            </a:pPr>
            <a:r>
              <a:rPr lang="en-US" dirty="0" smtClean="0"/>
              <a:t>TCP: From slow start to congestion prevention</a:t>
            </a:r>
            <a:endParaRPr lang="en-US" dirty="0"/>
          </a:p>
        </p:txBody>
      </p:sp>
      <p:sp>
        <p:nvSpPr>
          <p:cNvPr id="105476" name="Rectangle 3"/>
          <p:cNvSpPr>
            <a:spLocks noGrp="1" noChangeArrowheads="1"/>
          </p:cNvSpPr>
          <p:nvPr>
            <p:ph sz="half" idx="1"/>
          </p:nvPr>
        </p:nvSpPr>
        <p:spPr>
          <a:xfrm>
            <a:off x="533400" y="1219200"/>
            <a:ext cx="2819400" cy="2514600"/>
          </a:xfrm>
        </p:spPr>
        <p:txBody>
          <a:bodyPr>
            <a:normAutofit fontScale="92500"/>
          </a:bodyPr>
          <a:lstStyle/>
          <a:p>
            <a:pPr algn="l">
              <a:spcBef>
                <a:spcPts val="1200"/>
              </a:spcBef>
              <a:buFont typeface="Wingdings" charset="0"/>
              <a:buNone/>
              <a:defRPr/>
            </a:pPr>
            <a:r>
              <a:rPr lang="en-US" sz="2400" dirty="0" smtClean="0">
                <a:solidFill>
                  <a:srgbClr val="FF0000"/>
                </a:solidFill>
                <a:cs typeface="+mn-cs"/>
              </a:rPr>
              <a:t>Question: </a:t>
            </a:r>
            <a:r>
              <a:rPr lang="en-US" sz="2400" dirty="0" smtClean="0">
                <a:cs typeface="+mn-cs"/>
              </a:rPr>
              <a:t>When should one migrate from exponential to linear growth</a:t>
            </a:r>
            <a:endParaRPr lang="fa-IR" sz="2400" dirty="0" smtClean="0">
              <a:cs typeface="+mn-cs"/>
            </a:endParaRPr>
          </a:p>
          <a:p>
            <a:pPr algn="l">
              <a:spcBef>
                <a:spcPts val="1200"/>
              </a:spcBef>
              <a:buFont typeface="Wingdings" charset="0"/>
              <a:buNone/>
              <a:defRPr/>
            </a:pPr>
            <a:r>
              <a:rPr lang="en-US" sz="2400" dirty="0" smtClean="0">
                <a:solidFill>
                  <a:srgbClr val="FF0000"/>
                </a:solidFill>
                <a:cs typeface="+mn-cs"/>
              </a:rPr>
              <a:t>Answer: </a:t>
            </a:r>
            <a:r>
              <a:rPr lang="en-US" sz="2400" dirty="0" smtClean="0">
                <a:cs typeface="+mn-cs"/>
              </a:rPr>
              <a:t>When </a:t>
            </a:r>
            <a:r>
              <a:rPr lang="en-US" sz="2400" dirty="0" err="1" smtClean="0">
                <a:cs typeface="+mn-cs"/>
              </a:rPr>
              <a:t>cwnd</a:t>
            </a:r>
            <a:r>
              <a:rPr lang="en-US" sz="2400" dirty="0" smtClean="0">
                <a:cs typeface="+mn-cs"/>
              </a:rPr>
              <a:t> is reached </a:t>
            </a:r>
            <a:r>
              <a:rPr lang="en-US" sz="2400" dirty="0" smtClean="0"/>
              <a:t>half it’s value</a:t>
            </a:r>
            <a:endParaRPr lang="en-US" dirty="0">
              <a:cs typeface="+mn-cs"/>
            </a:endParaRPr>
          </a:p>
        </p:txBody>
      </p:sp>
      <p:pic>
        <p:nvPicPr>
          <p:cNvPr id="10547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2025" y="1770063"/>
            <a:ext cx="5105400" cy="291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25</a:t>
            </a:fld>
            <a:endParaRPr lang="en-US" altLang="en-US"/>
          </a:p>
        </p:txBody>
      </p:sp>
    </p:spTree>
    <p:extLst>
      <p:ext uri="{BB962C8B-B14F-4D97-AF65-F5344CB8AC3E}">
        <p14:creationId xmlns:p14="http://schemas.microsoft.com/office/powerpoint/2010/main" val="246531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47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2"/>
          <p:cNvSpPr>
            <a:spLocks noGrp="1" noChangeArrowheads="1"/>
          </p:cNvSpPr>
          <p:nvPr>
            <p:ph type="title"/>
          </p:nvPr>
        </p:nvSpPr>
        <p:spPr>
          <a:xfrm>
            <a:off x="552450" y="38100"/>
            <a:ext cx="7772400" cy="898525"/>
          </a:xfrm>
        </p:spPr>
        <p:txBody>
          <a:bodyPr>
            <a:normAutofit/>
          </a:bodyPr>
          <a:lstStyle/>
          <a:p>
            <a:r>
              <a:rPr lang="en-US" dirty="0" smtClean="0">
                <a:ea typeface="ＭＳ Ｐゴシック" pitchFamily="34" charset="-128"/>
              </a:rPr>
              <a:t>Datagram networks</a:t>
            </a:r>
          </a:p>
        </p:txBody>
      </p:sp>
      <p:sp>
        <p:nvSpPr>
          <p:cNvPr id="18438" name="Rectangle 3"/>
          <p:cNvSpPr>
            <a:spLocks noGrp="1" noChangeArrowheads="1"/>
          </p:cNvSpPr>
          <p:nvPr>
            <p:ph sz="half" idx="1"/>
          </p:nvPr>
        </p:nvSpPr>
        <p:spPr>
          <a:xfrm>
            <a:off x="712788" y="1104900"/>
            <a:ext cx="8070850" cy="2276475"/>
          </a:xfrm>
        </p:spPr>
        <p:txBody>
          <a:bodyPr>
            <a:normAutofit/>
          </a:bodyPr>
          <a:lstStyle/>
          <a:p>
            <a:pPr algn="l"/>
            <a:r>
              <a:rPr lang="en-US" sz="2400" dirty="0" smtClean="0">
                <a:ea typeface="ＭＳ Ｐゴシック" pitchFamily="34" charset="-128"/>
              </a:rPr>
              <a:t>Handshake is not handled in network layer</a:t>
            </a:r>
            <a:endParaRPr lang="fa-IR" sz="2400" dirty="0" smtClean="0">
              <a:ea typeface="ＭＳ Ｐゴシック" pitchFamily="34" charset="-128"/>
            </a:endParaRPr>
          </a:p>
          <a:p>
            <a:pPr algn="l"/>
            <a:r>
              <a:rPr lang="en-US" sz="2400" dirty="0" smtClean="0">
                <a:ea typeface="ＭＳ Ｐゴシック" pitchFamily="34" charset="-128"/>
              </a:rPr>
              <a:t>Routers don’t store any state information about the end-to-end connections</a:t>
            </a:r>
          </a:p>
          <a:p>
            <a:pPr algn="l"/>
            <a:r>
              <a:rPr lang="en-US" sz="2400" dirty="0" smtClean="0">
                <a:ea typeface="ＭＳ Ｐゴシック" pitchFamily="34" charset="-128"/>
              </a:rPr>
              <a:t>Packets are forwarded using the destination address</a:t>
            </a:r>
            <a:endParaRPr lang="fa-IR" sz="2400" dirty="0" smtClean="0">
              <a:ea typeface="ＭＳ Ｐゴシック" pitchFamily="34" charset="-128"/>
            </a:endParaRPr>
          </a:p>
        </p:txBody>
      </p:sp>
      <p:sp>
        <p:nvSpPr>
          <p:cNvPr id="111736" name="Text Box 120"/>
          <p:cNvSpPr txBox="1">
            <a:spLocks noChangeArrowheads="1"/>
          </p:cNvSpPr>
          <p:nvPr/>
        </p:nvSpPr>
        <p:spPr bwMode="auto">
          <a:xfrm>
            <a:off x="2031965" y="4223936"/>
            <a:ext cx="20313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rtl="1"/>
            <a:r>
              <a:rPr lang="en-US" dirty="0" smtClean="0">
                <a:solidFill>
                  <a:srgbClr val="CC0000"/>
                </a:solidFill>
                <a:cs typeface="B Nazanin" pitchFamily="2" charset="-78"/>
              </a:rPr>
              <a:t>1. Sending packet</a:t>
            </a:r>
            <a:endParaRPr lang="en-US" sz="2400" dirty="0">
              <a:solidFill>
                <a:srgbClr val="CC0000"/>
              </a:solidFill>
              <a:cs typeface="B Nazanin" pitchFamily="2" charset="-78"/>
            </a:endParaRPr>
          </a:p>
        </p:txBody>
      </p:sp>
      <p:grpSp>
        <p:nvGrpSpPr>
          <p:cNvPr id="18440" name="Group 458"/>
          <p:cNvGrpSpPr>
            <a:grpSpLocks/>
          </p:cNvGrpSpPr>
          <p:nvPr/>
        </p:nvGrpSpPr>
        <p:grpSpPr bwMode="auto">
          <a:xfrm>
            <a:off x="6865938" y="3735388"/>
            <a:ext cx="2006600" cy="2416175"/>
            <a:chOff x="4325" y="2353"/>
            <a:chExt cx="1264" cy="1522"/>
          </a:xfrm>
        </p:grpSpPr>
        <p:sp>
          <p:nvSpPr>
            <p:cNvPr id="18545" name="Freeform 459"/>
            <p:cNvSpPr>
              <a:spLocks/>
            </p:cNvSpPr>
            <p:nvPr/>
          </p:nvSpPr>
          <p:spPr bwMode="auto">
            <a:xfrm>
              <a:off x="4536" y="2358"/>
              <a:ext cx="990" cy="1124"/>
            </a:xfrm>
            <a:custGeom>
              <a:avLst/>
              <a:gdLst>
                <a:gd name="T0" fmla="*/ 0 w 990"/>
                <a:gd name="T1" fmla="*/ 1089 h 1124"/>
                <a:gd name="T2" fmla="*/ 161 w 990"/>
                <a:gd name="T3" fmla="*/ 0 h 1124"/>
                <a:gd name="T4" fmla="*/ 210 w 990"/>
                <a:gd name="T5" fmla="*/ 899 h 1124"/>
                <a:gd name="T6" fmla="*/ 962 w 990"/>
                <a:gd name="T7" fmla="*/ 906 h 1124"/>
                <a:gd name="T8" fmla="*/ 990 w 990"/>
                <a:gd name="T9" fmla="*/ 990 h 1124"/>
                <a:gd name="T10" fmla="*/ 210 w 990"/>
                <a:gd name="T11" fmla="*/ 1124 h 1124"/>
                <a:gd name="T12" fmla="*/ 0 w 990"/>
                <a:gd name="T13" fmla="*/ 1089 h 1124"/>
                <a:gd name="T14" fmla="*/ 0 60000 65536"/>
                <a:gd name="T15" fmla="*/ 0 60000 65536"/>
                <a:gd name="T16" fmla="*/ 0 60000 65536"/>
                <a:gd name="T17" fmla="*/ 0 60000 65536"/>
                <a:gd name="T18" fmla="*/ 0 60000 65536"/>
                <a:gd name="T19" fmla="*/ 0 60000 65536"/>
                <a:gd name="T20" fmla="*/ 0 60000 65536"/>
                <a:gd name="T21" fmla="*/ 0 w 990"/>
                <a:gd name="T22" fmla="*/ 0 h 1124"/>
                <a:gd name="T23" fmla="*/ 990 w 990"/>
                <a:gd name="T24" fmla="*/ 1124 h 11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0" h="1124">
                  <a:moveTo>
                    <a:pt x="0" y="1089"/>
                  </a:moveTo>
                  <a:lnTo>
                    <a:pt x="161" y="0"/>
                  </a:lnTo>
                  <a:lnTo>
                    <a:pt x="210" y="899"/>
                  </a:lnTo>
                  <a:lnTo>
                    <a:pt x="962" y="906"/>
                  </a:lnTo>
                  <a:lnTo>
                    <a:pt x="990" y="990"/>
                  </a:lnTo>
                  <a:lnTo>
                    <a:pt x="210" y="1124"/>
                  </a:lnTo>
                  <a:lnTo>
                    <a:pt x="0" y="1089"/>
                  </a:lnTo>
                  <a:close/>
                </a:path>
              </a:pathLst>
            </a:custGeom>
            <a:gradFill rotWithShape="1">
              <a:gsLst>
                <a:gs pos="0">
                  <a:srgbClr val="000099"/>
                </a:gs>
                <a:gs pos="100000">
                  <a:schemeClr val="bg1"/>
                </a:gs>
              </a:gsLst>
              <a:lin ang="54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nvGrpSpPr>
            <p:cNvPr id="18546" name="Group 460"/>
            <p:cNvGrpSpPr>
              <a:grpSpLocks/>
            </p:cNvGrpSpPr>
            <p:nvPr/>
          </p:nvGrpSpPr>
          <p:grpSpPr bwMode="auto">
            <a:xfrm>
              <a:off x="4325" y="3402"/>
              <a:ext cx="454" cy="473"/>
              <a:chOff x="-44" y="1473"/>
              <a:chExt cx="981" cy="1105"/>
            </a:xfrm>
          </p:grpSpPr>
          <p:pic>
            <p:nvPicPr>
              <p:cNvPr id="18555" name="Picture 461"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56" name="Freeform 462"/>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sp>
          <p:nvSpPr>
            <p:cNvPr id="18547" name="Rectangle 463"/>
            <p:cNvSpPr>
              <a:spLocks noChangeArrowheads="1"/>
            </p:cNvSpPr>
            <p:nvPr/>
          </p:nvSpPr>
          <p:spPr bwMode="auto">
            <a:xfrm>
              <a:off x="4719" y="2353"/>
              <a:ext cx="820" cy="946"/>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8548" name="Rectangle 464"/>
            <p:cNvSpPr>
              <a:spLocks noChangeArrowheads="1"/>
            </p:cNvSpPr>
            <p:nvPr/>
          </p:nvSpPr>
          <p:spPr bwMode="auto">
            <a:xfrm>
              <a:off x="4679" y="2382"/>
              <a:ext cx="837" cy="975"/>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18549" name="Rectangle 465"/>
            <p:cNvSpPr>
              <a:spLocks noChangeArrowheads="1"/>
            </p:cNvSpPr>
            <p:nvPr/>
          </p:nvSpPr>
          <p:spPr bwMode="auto">
            <a:xfrm>
              <a:off x="4683" y="2784"/>
              <a:ext cx="831" cy="192"/>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8550" name="Text Box 466"/>
            <p:cNvSpPr txBox="1">
              <a:spLocks noChangeArrowheads="1"/>
            </p:cNvSpPr>
            <p:nvPr/>
          </p:nvSpPr>
          <p:spPr bwMode="auto">
            <a:xfrm>
              <a:off x="4602" y="2360"/>
              <a:ext cx="987" cy="1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application</a:t>
              </a:r>
            </a:p>
            <a:p>
              <a:pPr algn="ctr"/>
              <a:r>
                <a:rPr lang="en-US" sz="2000"/>
                <a:t>transport</a:t>
              </a:r>
            </a:p>
            <a:p>
              <a:pPr algn="ctr"/>
              <a:r>
                <a:rPr lang="en-US" sz="2000">
                  <a:solidFill>
                    <a:schemeClr val="bg1"/>
                  </a:solidFill>
                </a:rPr>
                <a:t>network</a:t>
              </a:r>
              <a:endParaRPr lang="en-US" sz="2000"/>
            </a:p>
            <a:p>
              <a:pPr algn="ctr"/>
              <a:r>
                <a:rPr lang="en-US" sz="2000"/>
                <a:t>data link</a:t>
              </a:r>
            </a:p>
            <a:p>
              <a:pPr algn="ctr"/>
              <a:r>
                <a:rPr lang="en-US" sz="2000"/>
                <a:t>physical</a:t>
              </a:r>
            </a:p>
          </p:txBody>
        </p:sp>
        <p:sp>
          <p:nvSpPr>
            <p:cNvPr id="18551" name="Line 467"/>
            <p:cNvSpPr>
              <a:spLocks noChangeShapeType="1"/>
            </p:cNvSpPr>
            <p:nvPr/>
          </p:nvSpPr>
          <p:spPr bwMode="auto">
            <a:xfrm>
              <a:off x="4678" y="2782"/>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552" name="Line 468"/>
            <p:cNvSpPr>
              <a:spLocks noChangeShapeType="1"/>
            </p:cNvSpPr>
            <p:nvPr/>
          </p:nvSpPr>
          <p:spPr bwMode="auto">
            <a:xfrm>
              <a:off x="4678" y="2976"/>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553" name="Line 469"/>
            <p:cNvSpPr>
              <a:spLocks noChangeShapeType="1"/>
            </p:cNvSpPr>
            <p:nvPr/>
          </p:nvSpPr>
          <p:spPr bwMode="auto">
            <a:xfrm>
              <a:off x="4676" y="3160"/>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554" name="Line 470"/>
            <p:cNvSpPr>
              <a:spLocks noChangeShapeType="1"/>
            </p:cNvSpPr>
            <p:nvPr/>
          </p:nvSpPr>
          <p:spPr bwMode="auto">
            <a:xfrm>
              <a:off x="4678" y="2588"/>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8441" name="Group 471"/>
          <p:cNvGrpSpPr>
            <a:grpSpLocks/>
          </p:cNvGrpSpPr>
          <p:nvPr/>
        </p:nvGrpSpPr>
        <p:grpSpPr bwMode="auto">
          <a:xfrm>
            <a:off x="0" y="3627438"/>
            <a:ext cx="2039938" cy="2427287"/>
            <a:chOff x="0" y="2285"/>
            <a:chExt cx="1285" cy="1529"/>
          </a:xfrm>
        </p:grpSpPr>
        <p:sp>
          <p:nvSpPr>
            <p:cNvPr id="18533" name="Freeform 472"/>
            <p:cNvSpPr>
              <a:spLocks/>
            </p:cNvSpPr>
            <p:nvPr/>
          </p:nvSpPr>
          <p:spPr bwMode="auto">
            <a:xfrm>
              <a:off x="211" y="2297"/>
              <a:ext cx="990" cy="1124"/>
            </a:xfrm>
            <a:custGeom>
              <a:avLst/>
              <a:gdLst>
                <a:gd name="T0" fmla="*/ 0 w 990"/>
                <a:gd name="T1" fmla="*/ 1089 h 1124"/>
                <a:gd name="T2" fmla="*/ 161 w 990"/>
                <a:gd name="T3" fmla="*/ 0 h 1124"/>
                <a:gd name="T4" fmla="*/ 210 w 990"/>
                <a:gd name="T5" fmla="*/ 899 h 1124"/>
                <a:gd name="T6" fmla="*/ 962 w 990"/>
                <a:gd name="T7" fmla="*/ 906 h 1124"/>
                <a:gd name="T8" fmla="*/ 990 w 990"/>
                <a:gd name="T9" fmla="*/ 990 h 1124"/>
                <a:gd name="T10" fmla="*/ 210 w 990"/>
                <a:gd name="T11" fmla="*/ 1124 h 1124"/>
                <a:gd name="T12" fmla="*/ 0 w 990"/>
                <a:gd name="T13" fmla="*/ 1089 h 1124"/>
                <a:gd name="T14" fmla="*/ 0 60000 65536"/>
                <a:gd name="T15" fmla="*/ 0 60000 65536"/>
                <a:gd name="T16" fmla="*/ 0 60000 65536"/>
                <a:gd name="T17" fmla="*/ 0 60000 65536"/>
                <a:gd name="T18" fmla="*/ 0 60000 65536"/>
                <a:gd name="T19" fmla="*/ 0 60000 65536"/>
                <a:gd name="T20" fmla="*/ 0 60000 65536"/>
                <a:gd name="T21" fmla="*/ 0 w 990"/>
                <a:gd name="T22" fmla="*/ 0 h 1124"/>
                <a:gd name="T23" fmla="*/ 990 w 990"/>
                <a:gd name="T24" fmla="*/ 1124 h 11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0" h="1124">
                  <a:moveTo>
                    <a:pt x="0" y="1089"/>
                  </a:moveTo>
                  <a:lnTo>
                    <a:pt x="161" y="0"/>
                  </a:lnTo>
                  <a:lnTo>
                    <a:pt x="210" y="899"/>
                  </a:lnTo>
                  <a:lnTo>
                    <a:pt x="962" y="906"/>
                  </a:lnTo>
                  <a:lnTo>
                    <a:pt x="990" y="990"/>
                  </a:lnTo>
                  <a:lnTo>
                    <a:pt x="210" y="1124"/>
                  </a:lnTo>
                  <a:lnTo>
                    <a:pt x="0" y="1089"/>
                  </a:lnTo>
                  <a:close/>
                </a:path>
              </a:pathLst>
            </a:custGeom>
            <a:gradFill rotWithShape="1">
              <a:gsLst>
                <a:gs pos="0">
                  <a:srgbClr val="000099"/>
                </a:gs>
                <a:gs pos="100000">
                  <a:schemeClr val="bg1"/>
                </a:gs>
              </a:gsLst>
              <a:lin ang="54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sp>
          <p:nvSpPr>
            <p:cNvPr id="18534" name="Rectangle 473"/>
            <p:cNvSpPr>
              <a:spLocks noChangeArrowheads="1"/>
            </p:cNvSpPr>
            <p:nvPr/>
          </p:nvSpPr>
          <p:spPr bwMode="auto">
            <a:xfrm>
              <a:off x="415" y="2285"/>
              <a:ext cx="820" cy="946"/>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8535" name="Rectangle 474"/>
            <p:cNvSpPr>
              <a:spLocks noChangeArrowheads="1"/>
            </p:cNvSpPr>
            <p:nvPr/>
          </p:nvSpPr>
          <p:spPr bwMode="auto">
            <a:xfrm>
              <a:off x="375" y="2314"/>
              <a:ext cx="837" cy="975"/>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18536" name="Rectangle 475"/>
            <p:cNvSpPr>
              <a:spLocks noChangeArrowheads="1"/>
            </p:cNvSpPr>
            <p:nvPr/>
          </p:nvSpPr>
          <p:spPr bwMode="auto">
            <a:xfrm>
              <a:off x="379" y="2716"/>
              <a:ext cx="831" cy="192"/>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8537" name="Text Box 476"/>
            <p:cNvSpPr txBox="1">
              <a:spLocks noChangeArrowheads="1"/>
            </p:cNvSpPr>
            <p:nvPr/>
          </p:nvSpPr>
          <p:spPr bwMode="auto">
            <a:xfrm>
              <a:off x="298" y="2292"/>
              <a:ext cx="987" cy="1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application</a:t>
              </a:r>
            </a:p>
            <a:p>
              <a:pPr algn="ctr"/>
              <a:r>
                <a:rPr lang="en-US" sz="2000"/>
                <a:t>transport</a:t>
              </a:r>
            </a:p>
            <a:p>
              <a:pPr algn="ctr"/>
              <a:r>
                <a:rPr lang="en-US" sz="2000">
                  <a:solidFill>
                    <a:schemeClr val="bg1"/>
                  </a:solidFill>
                </a:rPr>
                <a:t>network</a:t>
              </a:r>
              <a:endParaRPr lang="en-US" sz="2000"/>
            </a:p>
            <a:p>
              <a:pPr algn="ctr"/>
              <a:r>
                <a:rPr lang="en-US" sz="2000"/>
                <a:t>data link</a:t>
              </a:r>
            </a:p>
            <a:p>
              <a:pPr algn="ctr"/>
              <a:r>
                <a:rPr lang="en-US" sz="2000"/>
                <a:t>physical</a:t>
              </a:r>
            </a:p>
          </p:txBody>
        </p:sp>
        <p:sp>
          <p:nvSpPr>
            <p:cNvPr id="18538" name="Line 477"/>
            <p:cNvSpPr>
              <a:spLocks noChangeShapeType="1"/>
            </p:cNvSpPr>
            <p:nvPr/>
          </p:nvSpPr>
          <p:spPr bwMode="auto">
            <a:xfrm>
              <a:off x="374" y="2714"/>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539" name="Line 478"/>
            <p:cNvSpPr>
              <a:spLocks noChangeShapeType="1"/>
            </p:cNvSpPr>
            <p:nvPr/>
          </p:nvSpPr>
          <p:spPr bwMode="auto">
            <a:xfrm>
              <a:off x="374" y="2908"/>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540" name="Line 479"/>
            <p:cNvSpPr>
              <a:spLocks noChangeShapeType="1"/>
            </p:cNvSpPr>
            <p:nvPr/>
          </p:nvSpPr>
          <p:spPr bwMode="auto">
            <a:xfrm>
              <a:off x="372" y="3092"/>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541" name="Line 480"/>
            <p:cNvSpPr>
              <a:spLocks noChangeShapeType="1"/>
            </p:cNvSpPr>
            <p:nvPr/>
          </p:nvSpPr>
          <p:spPr bwMode="auto">
            <a:xfrm>
              <a:off x="374" y="2520"/>
              <a:ext cx="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18542" name="Group 481"/>
            <p:cNvGrpSpPr>
              <a:grpSpLocks/>
            </p:cNvGrpSpPr>
            <p:nvPr/>
          </p:nvGrpSpPr>
          <p:grpSpPr bwMode="auto">
            <a:xfrm>
              <a:off x="0" y="3341"/>
              <a:ext cx="454" cy="473"/>
              <a:chOff x="-44" y="1473"/>
              <a:chExt cx="981" cy="1105"/>
            </a:xfrm>
          </p:grpSpPr>
          <p:pic>
            <p:nvPicPr>
              <p:cNvPr id="18543" name="Picture 482"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44" name="Freeform 483"/>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sp>
        <p:nvSpPr>
          <p:cNvPr id="18442" name="Freeform 484"/>
          <p:cNvSpPr>
            <a:spLocks/>
          </p:cNvSpPr>
          <p:nvPr/>
        </p:nvSpPr>
        <p:spPr bwMode="auto">
          <a:xfrm>
            <a:off x="3371850" y="4608513"/>
            <a:ext cx="2847975" cy="1481137"/>
          </a:xfrm>
          <a:custGeom>
            <a:avLst/>
            <a:gdLst>
              <a:gd name="T0" fmla="*/ 2147483647 w 1794"/>
              <a:gd name="T1" fmla="*/ 2147483647 h 933"/>
              <a:gd name="T2" fmla="*/ 2147483647 w 1794"/>
              <a:gd name="T3" fmla="*/ 2147483647 h 933"/>
              <a:gd name="T4" fmla="*/ 2147483647 w 1794"/>
              <a:gd name="T5" fmla="*/ 2147483647 h 933"/>
              <a:gd name="T6" fmla="*/ 2147483647 w 1794"/>
              <a:gd name="T7" fmla="*/ 2147483647 h 933"/>
              <a:gd name="T8" fmla="*/ 2147483647 w 1794"/>
              <a:gd name="T9" fmla="*/ 2147483647 h 933"/>
              <a:gd name="T10" fmla="*/ 2147483647 w 1794"/>
              <a:gd name="T11" fmla="*/ 2147483647 h 933"/>
              <a:gd name="T12" fmla="*/ 2147483647 w 1794"/>
              <a:gd name="T13" fmla="*/ 2147483647 h 933"/>
              <a:gd name="T14" fmla="*/ 2147483647 w 1794"/>
              <a:gd name="T15" fmla="*/ 2147483647 h 933"/>
              <a:gd name="T16" fmla="*/ 2147483647 w 1794"/>
              <a:gd name="T17" fmla="*/ 2147483647 h 933"/>
              <a:gd name="T18" fmla="*/ 2147483647 w 1794"/>
              <a:gd name="T19" fmla="*/ 2147483647 h 933"/>
              <a:gd name="T20" fmla="*/ 2147483647 w 1794"/>
              <a:gd name="T21" fmla="*/ 2147483647 h 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94"/>
              <a:gd name="T34" fmla="*/ 0 h 933"/>
              <a:gd name="T35" fmla="*/ 1794 w 1794"/>
              <a:gd name="T36" fmla="*/ 933 h 9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94" h="933">
                <a:moveTo>
                  <a:pt x="6" y="483"/>
                </a:moveTo>
                <a:cubicBezTo>
                  <a:pt x="0" y="365"/>
                  <a:pt x="16" y="189"/>
                  <a:pt x="108" y="125"/>
                </a:cubicBezTo>
                <a:cubicBezTo>
                  <a:pt x="200" y="61"/>
                  <a:pt x="389" y="116"/>
                  <a:pt x="559" y="100"/>
                </a:cubicBezTo>
                <a:cubicBezTo>
                  <a:pt x="729" y="84"/>
                  <a:pt x="935" y="0"/>
                  <a:pt x="1128" y="29"/>
                </a:cubicBezTo>
                <a:cubicBezTo>
                  <a:pt x="1321" y="58"/>
                  <a:pt x="1638" y="142"/>
                  <a:pt x="1716" y="275"/>
                </a:cubicBezTo>
                <a:cubicBezTo>
                  <a:pt x="1794" y="408"/>
                  <a:pt x="1652" y="721"/>
                  <a:pt x="1596" y="827"/>
                </a:cubicBezTo>
                <a:cubicBezTo>
                  <a:pt x="1540" y="933"/>
                  <a:pt x="1506" y="894"/>
                  <a:pt x="1380" y="911"/>
                </a:cubicBezTo>
                <a:cubicBezTo>
                  <a:pt x="1254" y="928"/>
                  <a:pt x="1001" y="929"/>
                  <a:pt x="840" y="929"/>
                </a:cubicBezTo>
                <a:cubicBezTo>
                  <a:pt x="679" y="929"/>
                  <a:pt x="530" y="927"/>
                  <a:pt x="414" y="911"/>
                </a:cubicBezTo>
                <a:cubicBezTo>
                  <a:pt x="298" y="895"/>
                  <a:pt x="211" y="903"/>
                  <a:pt x="143" y="832"/>
                </a:cubicBezTo>
                <a:cubicBezTo>
                  <a:pt x="75" y="761"/>
                  <a:pt x="4" y="624"/>
                  <a:pt x="6" y="483"/>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18443" name="Group 485"/>
          <p:cNvGrpSpPr>
            <a:grpSpLocks/>
          </p:cNvGrpSpPr>
          <p:nvPr/>
        </p:nvGrpSpPr>
        <p:grpSpPr bwMode="auto">
          <a:xfrm>
            <a:off x="3486150" y="5016500"/>
            <a:ext cx="2606675" cy="658813"/>
            <a:chOff x="959" y="3814"/>
            <a:chExt cx="1642" cy="415"/>
          </a:xfrm>
        </p:grpSpPr>
        <p:grpSp>
          <p:nvGrpSpPr>
            <p:cNvPr id="18506" name="Group 486"/>
            <p:cNvGrpSpPr>
              <a:grpSpLocks/>
            </p:cNvGrpSpPr>
            <p:nvPr/>
          </p:nvGrpSpPr>
          <p:grpSpPr bwMode="auto">
            <a:xfrm>
              <a:off x="2223" y="3814"/>
              <a:ext cx="378" cy="181"/>
              <a:chOff x="4396" y="1245"/>
              <a:chExt cx="672" cy="248"/>
            </a:xfrm>
          </p:grpSpPr>
          <p:sp>
            <p:nvSpPr>
              <p:cNvPr id="18525"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8526"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8527"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8528" name="Group 490"/>
              <p:cNvGrpSpPr>
                <a:grpSpLocks/>
              </p:cNvGrpSpPr>
              <p:nvPr/>
            </p:nvGrpSpPr>
            <p:grpSpPr bwMode="auto">
              <a:xfrm>
                <a:off x="4530" y="1287"/>
                <a:ext cx="377" cy="75"/>
                <a:chOff x="2468" y="1332"/>
                <a:chExt cx="310" cy="60"/>
              </a:xfrm>
            </p:grpSpPr>
            <p:sp>
              <p:nvSpPr>
                <p:cNvPr id="18531" name="Freeform 49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32" name="Freeform 49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29" name="Line 493"/>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0" name="Line 494"/>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507" name="Group 495"/>
            <p:cNvGrpSpPr>
              <a:grpSpLocks/>
            </p:cNvGrpSpPr>
            <p:nvPr/>
          </p:nvGrpSpPr>
          <p:grpSpPr bwMode="auto">
            <a:xfrm>
              <a:off x="1559" y="4048"/>
              <a:ext cx="378" cy="181"/>
              <a:chOff x="4396" y="1245"/>
              <a:chExt cx="672" cy="248"/>
            </a:xfrm>
          </p:grpSpPr>
          <p:sp>
            <p:nvSpPr>
              <p:cNvPr id="1851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8518"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8519"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8520" name="Group 499"/>
              <p:cNvGrpSpPr>
                <a:grpSpLocks/>
              </p:cNvGrpSpPr>
              <p:nvPr/>
            </p:nvGrpSpPr>
            <p:grpSpPr bwMode="auto">
              <a:xfrm>
                <a:off x="4530" y="1287"/>
                <a:ext cx="377" cy="75"/>
                <a:chOff x="2468" y="1332"/>
                <a:chExt cx="310" cy="60"/>
              </a:xfrm>
            </p:grpSpPr>
            <p:sp>
              <p:nvSpPr>
                <p:cNvPr id="18523" name="Freeform 50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24" name="Freeform 50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21" name="Line 502"/>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22" name="Line 503"/>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508" name="Group 504"/>
            <p:cNvGrpSpPr>
              <a:grpSpLocks/>
            </p:cNvGrpSpPr>
            <p:nvPr/>
          </p:nvGrpSpPr>
          <p:grpSpPr bwMode="auto">
            <a:xfrm>
              <a:off x="959" y="3816"/>
              <a:ext cx="378" cy="181"/>
              <a:chOff x="4396" y="1245"/>
              <a:chExt cx="672" cy="248"/>
            </a:xfrm>
          </p:grpSpPr>
          <p:sp>
            <p:nvSpPr>
              <p:cNvPr id="18509"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8510"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8511"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8512" name="Group 508"/>
              <p:cNvGrpSpPr>
                <a:grpSpLocks/>
              </p:cNvGrpSpPr>
              <p:nvPr/>
            </p:nvGrpSpPr>
            <p:grpSpPr bwMode="auto">
              <a:xfrm>
                <a:off x="4530" y="1287"/>
                <a:ext cx="377" cy="75"/>
                <a:chOff x="2468" y="1332"/>
                <a:chExt cx="310" cy="60"/>
              </a:xfrm>
            </p:grpSpPr>
            <p:sp>
              <p:nvSpPr>
                <p:cNvPr id="18515" name="Freeform 50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16" name="Freeform 51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13" name="Line 511"/>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14" name="Line 512"/>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8444" name="Line 541"/>
          <p:cNvSpPr>
            <a:spLocks noChangeShapeType="1"/>
          </p:cNvSpPr>
          <p:nvPr/>
        </p:nvSpPr>
        <p:spPr bwMode="auto">
          <a:xfrm rot="5400000" flipV="1">
            <a:off x="2725738" y="4348162"/>
            <a:ext cx="6350" cy="15779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5" name="Freeform 542"/>
          <p:cNvSpPr>
            <a:spLocks/>
          </p:cNvSpPr>
          <p:nvPr/>
        </p:nvSpPr>
        <p:spPr bwMode="auto">
          <a:xfrm>
            <a:off x="4086225" y="4899025"/>
            <a:ext cx="466725" cy="263525"/>
          </a:xfrm>
          <a:custGeom>
            <a:avLst/>
            <a:gdLst>
              <a:gd name="T0" fmla="*/ 0 w 294"/>
              <a:gd name="T1" fmla="*/ 2147483647 h 166"/>
              <a:gd name="T2" fmla="*/ 2147483647 w 294"/>
              <a:gd name="T3" fmla="*/ 0 h 166"/>
              <a:gd name="T4" fmla="*/ 0 60000 65536"/>
              <a:gd name="T5" fmla="*/ 0 60000 65536"/>
              <a:gd name="T6" fmla="*/ 0 w 294"/>
              <a:gd name="T7" fmla="*/ 0 h 166"/>
              <a:gd name="T8" fmla="*/ 294 w 294"/>
              <a:gd name="T9" fmla="*/ 166 h 166"/>
            </a:gdLst>
            <a:ahLst/>
            <a:cxnLst>
              <a:cxn ang="T4">
                <a:pos x="T0" y="T1"/>
              </a:cxn>
              <a:cxn ang="T5">
                <a:pos x="T2" y="T3"/>
              </a:cxn>
            </a:cxnLst>
            <a:rect l="T6" t="T7" r="T8" b="T9"/>
            <a:pathLst>
              <a:path w="294" h="166">
                <a:moveTo>
                  <a:pt x="0" y="166"/>
                </a:moveTo>
                <a:lnTo>
                  <a:pt x="294"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6" name="Freeform 543"/>
          <p:cNvSpPr>
            <a:spLocks/>
          </p:cNvSpPr>
          <p:nvPr/>
        </p:nvSpPr>
        <p:spPr bwMode="auto">
          <a:xfrm>
            <a:off x="5051425" y="4892675"/>
            <a:ext cx="431800" cy="276225"/>
          </a:xfrm>
          <a:custGeom>
            <a:avLst/>
            <a:gdLst>
              <a:gd name="T0" fmla="*/ 0 w 272"/>
              <a:gd name="T1" fmla="*/ 0 h 174"/>
              <a:gd name="T2" fmla="*/ 2147483647 w 272"/>
              <a:gd name="T3" fmla="*/ 2147483647 h 174"/>
              <a:gd name="T4" fmla="*/ 0 60000 65536"/>
              <a:gd name="T5" fmla="*/ 0 60000 65536"/>
              <a:gd name="T6" fmla="*/ 0 w 272"/>
              <a:gd name="T7" fmla="*/ 0 h 174"/>
              <a:gd name="T8" fmla="*/ 272 w 272"/>
              <a:gd name="T9" fmla="*/ 174 h 174"/>
            </a:gdLst>
            <a:ahLst/>
            <a:cxnLst>
              <a:cxn ang="T4">
                <a:pos x="T0" y="T1"/>
              </a:cxn>
              <a:cxn ang="T5">
                <a:pos x="T2" y="T3"/>
              </a:cxn>
            </a:cxnLst>
            <a:rect l="T6" t="T7" r="T8" b="T9"/>
            <a:pathLst>
              <a:path w="272" h="174">
                <a:moveTo>
                  <a:pt x="0" y="0"/>
                </a:moveTo>
                <a:lnTo>
                  <a:pt x="272" y="174"/>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7" name="Freeform 544"/>
          <p:cNvSpPr>
            <a:spLocks/>
          </p:cNvSpPr>
          <p:nvPr/>
        </p:nvSpPr>
        <p:spPr bwMode="auto">
          <a:xfrm>
            <a:off x="3986213" y="5284788"/>
            <a:ext cx="481012" cy="238125"/>
          </a:xfrm>
          <a:custGeom>
            <a:avLst/>
            <a:gdLst>
              <a:gd name="T0" fmla="*/ 0 w 294"/>
              <a:gd name="T1" fmla="*/ 0 h 174"/>
              <a:gd name="T2" fmla="*/ 2147483647 w 294"/>
              <a:gd name="T3" fmla="*/ 2147483647 h 174"/>
              <a:gd name="T4" fmla="*/ 0 60000 65536"/>
              <a:gd name="T5" fmla="*/ 0 60000 65536"/>
              <a:gd name="T6" fmla="*/ 0 w 294"/>
              <a:gd name="T7" fmla="*/ 0 h 174"/>
              <a:gd name="T8" fmla="*/ 294 w 294"/>
              <a:gd name="T9" fmla="*/ 174 h 174"/>
            </a:gdLst>
            <a:ahLst/>
            <a:cxnLst>
              <a:cxn ang="T4">
                <a:pos x="T0" y="T1"/>
              </a:cxn>
              <a:cxn ang="T5">
                <a:pos x="T2" y="T3"/>
              </a:cxn>
            </a:cxnLst>
            <a:rect l="T6" t="T7" r="T8" b="T9"/>
            <a:pathLst>
              <a:path w="294" h="174">
                <a:moveTo>
                  <a:pt x="0" y="0"/>
                </a:moveTo>
                <a:lnTo>
                  <a:pt x="294" y="174"/>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8" name="Freeform 545"/>
          <p:cNvSpPr>
            <a:spLocks/>
          </p:cNvSpPr>
          <p:nvPr/>
        </p:nvSpPr>
        <p:spPr bwMode="auto">
          <a:xfrm>
            <a:off x="5029200" y="5273675"/>
            <a:ext cx="558800" cy="234950"/>
          </a:xfrm>
          <a:custGeom>
            <a:avLst/>
            <a:gdLst>
              <a:gd name="T0" fmla="*/ 0 w 352"/>
              <a:gd name="T1" fmla="*/ 2147483647 h 148"/>
              <a:gd name="T2" fmla="*/ 2147483647 w 352"/>
              <a:gd name="T3" fmla="*/ 0 h 148"/>
              <a:gd name="T4" fmla="*/ 0 60000 65536"/>
              <a:gd name="T5" fmla="*/ 0 60000 65536"/>
              <a:gd name="T6" fmla="*/ 0 w 352"/>
              <a:gd name="T7" fmla="*/ 0 h 148"/>
              <a:gd name="T8" fmla="*/ 352 w 352"/>
              <a:gd name="T9" fmla="*/ 148 h 148"/>
            </a:gdLst>
            <a:ahLst/>
            <a:cxnLst>
              <a:cxn ang="T4">
                <a:pos x="T0" y="T1"/>
              </a:cxn>
              <a:cxn ang="T5">
                <a:pos x="T2" y="T3"/>
              </a:cxn>
            </a:cxnLst>
            <a:rect l="T6" t="T7" r="T8" b="T9"/>
            <a:pathLst>
              <a:path w="352" h="148">
                <a:moveTo>
                  <a:pt x="0" y="148"/>
                </a:moveTo>
                <a:lnTo>
                  <a:pt x="35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9" name="Freeform 546"/>
          <p:cNvSpPr>
            <a:spLocks/>
          </p:cNvSpPr>
          <p:nvPr/>
        </p:nvSpPr>
        <p:spPr bwMode="auto">
          <a:xfrm>
            <a:off x="5600700" y="5314950"/>
            <a:ext cx="206375" cy="508000"/>
          </a:xfrm>
          <a:custGeom>
            <a:avLst/>
            <a:gdLst>
              <a:gd name="T0" fmla="*/ 0 w 118"/>
              <a:gd name="T1" fmla="*/ 2147483647 h 500"/>
              <a:gd name="T2" fmla="*/ 2147483647 w 118"/>
              <a:gd name="T3" fmla="*/ 0 h 500"/>
              <a:gd name="T4" fmla="*/ 0 60000 65536"/>
              <a:gd name="T5" fmla="*/ 0 60000 65536"/>
              <a:gd name="T6" fmla="*/ 0 w 118"/>
              <a:gd name="T7" fmla="*/ 0 h 500"/>
              <a:gd name="T8" fmla="*/ 118 w 118"/>
              <a:gd name="T9" fmla="*/ 500 h 500"/>
            </a:gdLst>
            <a:ahLst/>
            <a:cxnLst>
              <a:cxn ang="T4">
                <a:pos x="T0" y="T1"/>
              </a:cxn>
              <a:cxn ang="T5">
                <a:pos x="T2" y="T3"/>
              </a:cxn>
            </a:cxnLst>
            <a:rect l="T6" t="T7" r="T8" b="T9"/>
            <a:pathLst>
              <a:path w="118" h="500">
                <a:moveTo>
                  <a:pt x="0" y="500"/>
                </a:moveTo>
                <a:lnTo>
                  <a:pt x="118"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50" name="Freeform 547"/>
          <p:cNvSpPr>
            <a:spLocks/>
          </p:cNvSpPr>
          <p:nvPr/>
        </p:nvSpPr>
        <p:spPr bwMode="auto">
          <a:xfrm>
            <a:off x="4365625" y="5848350"/>
            <a:ext cx="736600" cy="74613"/>
          </a:xfrm>
          <a:custGeom>
            <a:avLst/>
            <a:gdLst>
              <a:gd name="T0" fmla="*/ 2147483647 w 370"/>
              <a:gd name="T1" fmla="*/ 2147483647 h 32"/>
              <a:gd name="T2" fmla="*/ 0 w 370"/>
              <a:gd name="T3" fmla="*/ 0 h 32"/>
              <a:gd name="T4" fmla="*/ 0 60000 65536"/>
              <a:gd name="T5" fmla="*/ 0 60000 65536"/>
              <a:gd name="T6" fmla="*/ 0 w 370"/>
              <a:gd name="T7" fmla="*/ 0 h 32"/>
              <a:gd name="T8" fmla="*/ 370 w 370"/>
              <a:gd name="T9" fmla="*/ 32 h 32"/>
            </a:gdLst>
            <a:ahLst/>
            <a:cxnLst>
              <a:cxn ang="T4">
                <a:pos x="T0" y="T1"/>
              </a:cxn>
              <a:cxn ang="T5">
                <a:pos x="T2" y="T3"/>
              </a:cxn>
            </a:cxnLst>
            <a:rect l="T6" t="T7" r="T8" b="T9"/>
            <a:pathLst>
              <a:path w="370" h="32">
                <a:moveTo>
                  <a:pt x="370" y="32"/>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51" name="Freeform 548"/>
          <p:cNvSpPr>
            <a:spLocks/>
          </p:cNvSpPr>
          <p:nvPr/>
        </p:nvSpPr>
        <p:spPr bwMode="auto">
          <a:xfrm>
            <a:off x="3829050" y="5308600"/>
            <a:ext cx="193675" cy="425450"/>
          </a:xfrm>
          <a:custGeom>
            <a:avLst/>
            <a:gdLst>
              <a:gd name="T0" fmla="*/ 2147483647 w 176"/>
              <a:gd name="T1" fmla="*/ 2147483647 h 412"/>
              <a:gd name="T2" fmla="*/ 2147483647 w 176"/>
              <a:gd name="T3" fmla="*/ 2147483647 h 412"/>
              <a:gd name="T4" fmla="*/ 0 w 176"/>
              <a:gd name="T5" fmla="*/ 0 h 412"/>
              <a:gd name="T6" fmla="*/ 0 60000 65536"/>
              <a:gd name="T7" fmla="*/ 0 60000 65536"/>
              <a:gd name="T8" fmla="*/ 0 60000 65536"/>
              <a:gd name="T9" fmla="*/ 0 w 176"/>
              <a:gd name="T10" fmla="*/ 0 h 412"/>
              <a:gd name="T11" fmla="*/ 176 w 176"/>
              <a:gd name="T12" fmla="*/ 412 h 412"/>
            </a:gdLst>
            <a:ahLst/>
            <a:cxnLst>
              <a:cxn ang="T6">
                <a:pos x="T0" y="T1"/>
              </a:cxn>
              <a:cxn ang="T7">
                <a:pos x="T2" y="T3"/>
              </a:cxn>
              <a:cxn ang="T8">
                <a:pos x="T4" y="T5"/>
              </a:cxn>
            </a:cxnLst>
            <a:rect l="T9" t="T10" r="T11" b="T12"/>
            <a:pathLst>
              <a:path w="176" h="412">
                <a:moveTo>
                  <a:pt x="162" y="408"/>
                </a:moveTo>
                <a:lnTo>
                  <a:pt x="176" y="412"/>
                </a:ln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52" name="Line 549"/>
          <p:cNvSpPr>
            <a:spLocks noChangeShapeType="1"/>
          </p:cNvSpPr>
          <p:nvPr/>
        </p:nvSpPr>
        <p:spPr bwMode="auto">
          <a:xfrm rot="-5400000" flipH="1" flipV="1">
            <a:off x="6745288" y="4548187"/>
            <a:ext cx="0" cy="136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8453" name="Group 553"/>
          <p:cNvGrpSpPr>
            <a:grpSpLocks/>
          </p:cNvGrpSpPr>
          <p:nvPr/>
        </p:nvGrpSpPr>
        <p:grpSpPr bwMode="auto">
          <a:xfrm>
            <a:off x="4479925" y="4721225"/>
            <a:ext cx="600075" cy="287338"/>
            <a:chOff x="4396" y="1245"/>
            <a:chExt cx="672" cy="248"/>
          </a:xfrm>
        </p:grpSpPr>
        <p:sp>
          <p:nvSpPr>
            <p:cNvPr id="18498"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8499"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8500"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8501" name="Group 557"/>
            <p:cNvGrpSpPr>
              <a:grpSpLocks/>
            </p:cNvGrpSpPr>
            <p:nvPr/>
          </p:nvGrpSpPr>
          <p:grpSpPr bwMode="auto">
            <a:xfrm>
              <a:off x="4530" y="1287"/>
              <a:ext cx="377" cy="75"/>
              <a:chOff x="2468" y="1332"/>
              <a:chExt cx="310" cy="60"/>
            </a:xfrm>
          </p:grpSpPr>
          <p:sp>
            <p:nvSpPr>
              <p:cNvPr id="18504" name="Freeform 55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05" name="Freeform 55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02" name="Line 560"/>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03" name="Line 561"/>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454" name="Group 562"/>
          <p:cNvGrpSpPr>
            <a:grpSpLocks/>
          </p:cNvGrpSpPr>
          <p:nvPr/>
        </p:nvGrpSpPr>
        <p:grpSpPr bwMode="auto">
          <a:xfrm>
            <a:off x="5033963" y="5721350"/>
            <a:ext cx="600075" cy="287338"/>
            <a:chOff x="4396" y="1245"/>
            <a:chExt cx="672" cy="248"/>
          </a:xfrm>
        </p:grpSpPr>
        <p:sp>
          <p:nvSpPr>
            <p:cNvPr id="18490"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8491"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8492"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8493" name="Group 566"/>
            <p:cNvGrpSpPr>
              <a:grpSpLocks/>
            </p:cNvGrpSpPr>
            <p:nvPr/>
          </p:nvGrpSpPr>
          <p:grpSpPr bwMode="auto">
            <a:xfrm>
              <a:off x="4530" y="1287"/>
              <a:ext cx="377" cy="75"/>
              <a:chOff x="2468" y="1332"/>
              <a:chExt cx="310" cy="60"/>
            </a:xfrm>
          </p:grpSpPr>
          <p:sp>
            <p:nvSpPr>
              <p:cNvPr id="18496" name="Freeform 56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97" name="Freeform 56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494" name="Line 569"/>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95" name="Line 570"/>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455" name="Group 571"/>
          <p:cNvGrpSpPr>
            <a:grpSpLocks/>
          </p:cNvGrpSpPr>
          <p:nvPr/>
        </p:nvGrpSpPr>
        <p:grpSpPr bwMode="auto">
          <a:xfrm>
            <a:off x="3814763" y="5673725"/>
            <a:ext cx="600075" cy="287338"/>
            <a:chOff x="4396" y="1245"/>
            <a:chExt cx="672" cy="248"/>
          </a:xfrm>
        </p:grpSpPr>
        <p:sp>
          <p:nvSpPr>
            <p:cNvPr id="18482"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8483"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8484"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8485" name="Group 575"/>
            <p:cNvGrpSpPr>
              <a:grpSpLocks/>
            </p:cNvGrpSpPr>
            <p:nvPr/>
          </p:nvGrpSpPr>
          <p:grpSpPr bwMode="auto">
            <a:xfrm>
              <a:off x="4530" y="1287"/>
              <a:ext cx="377" cy="75"/>
              <a:chOff x="2468" y="1332"/>
              <a:chExt cx="310" cy="60"/>
            </a:xfrm>
          </p:grpSpPr>
          <p:sp>
            <p:nvSpPr>
              <p:cNvPr id="18488" name="Freeform 57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89" name="Freeform 57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486" name="Line 578"/>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7" name="Line 579"/>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456" name="Group 342"/>
          <p:cNvGrpSpPr>
            <a:grpSpLocks/>
          </p:cNvGrpSpPr>
          <p:nvPr/>
        </p:nvGrpSpPr>
        <p:grpSpPr bwMode="auto">
          <a:xfrm>
            <a:off x="2386013" y="4770438"/>
            <a:ext cx="4433887" cy="1200150"/>
            <a:chOff x="1489" y="3201"/>
            <a:chExt cx="2793" cy="756"/>
          </a:xfrm>
        </p:grpSpPr>
        <p:grpSp>
          <p:nvGrpSpPr>
            <p:cNvPr id="18458" name="Group 177"/>
            <p:cNvGrpSpPr>
              <a:grpSpLocks/>
            </p:cNvGrpSpPr>
            <p:nvPr/>
          </p:nvGrpSpPr>
          <p:grpSpPr bwMode="auto">
            <a:xfrm>
              <a:off x="1489" y="3267"/>
              <a:ext cx="228" cy="165"/>
              <a:chOff x="1548" y="3723"/>
              <a:chExt cx="228" cy="165"/>
            </a:xfrm>
          </p:grpSpPr>
          <p:sp>
            <p:nvSpPr>
              <p:cNvPr id="18479" name="Rectangle 175"/>
              <p:cNvSpPr>
                <a:spLocks noChangeArrowheads="1"/>
              </p:cNvSpPr>
              <p:nvPr/>
            </p:nvSpPr>
            <p:spPr bwMode="auto">
              <a:xfrm>
                <a:off x="1563" y="3723"/>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80" name="Rectangle 174"/>
              <p:cNvSpPr>
                <a:spLocks noChangeArrowheads="1"/>
              </p:cNvSpPr>
              <p:nvPr/>
            </p:nvSpPr>
            <p:spPr bwMode="auto">
              <a:xfrm>
                <a:off x="1548" y="3738"/>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81" name="Line 176"/>
              <p:cNvSpPr>
                <a:spLocks noChangeShapeType="1"/>
              </p:cNvSpPr>
              <p:nvPr/>
            </p:nvSpPr>
            <p:spPr bwMode="auto">
              <a:xfrm>
                <a:off x="1650" y="3816"/>
                <a:ext cx="126" cy="0"/>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8459" name="Group 178"/>
            <p:cNvGrpSpPr>
              <a:grpSpLocks/>
            </p:cNvGrpSpPr>
            <p:nvPr/>
          </p:nvGrpSpPr>
          <p:grpSpPr bwMode="auto">
            <a:xfrm>
              <a:off x="1987" y="3270"/>
              <a:ext cx="228" cy="165"/>
              <a:chOff x="1548" y="3723"/>
              <a:chExt cx="228" cy="165"/>
            </a:xfrm>
          </p:grpSpPr>
          <p:sp>
            <p:nvSpPr>
              <p:cNvPr id="18476" name="Rectangle 179"/>
              <p:cNvSpPr>
                <a:spLocks noChangeArrowheads="1"/>
              </p:cNvSpPr>
              <p:nvPr/>
            </p:nvSpPr>
            <p:spPr bwMode="auto">
              <a:xfrm>
                <a:off x="1563" y="3723"/>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77" name="Rectangle 180"/>
              <p:cNvSpPr>
                <a:spLocks noChangeArrowheads="1"/>
              </p:cNvSpPr>
              <p:nvPr/>
            </p:nvSpPr>
            <p:spPr bwMode="auto">
              <a:xfrm>
                <a:off x="1548" y="3738"/>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78" name="Line 181"/>
              <p:cNvSpPr>
                <a:spLocks noChangeShapeType="1"/>
              </p:cNvSpPr>
              <p:nvPr/>
            </p:nvSpPr>
            <p:spPr bwMode="auto">
              <a:xfrm>
                <a:off x="1650" y="3816"/>
                <a:ext cx="126" cy="0"/>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8460" name="Group 182"/>
            <p:cNvGrpSpPr>
              <a:grpSpLocks/>
            </p:cNvGrpSpPr>
            <p:nvPr/>
          </p:nvGrpSpPr>
          <p:grpSpPr bwMode="auto">
            <a:xfrm>
              <a:off x="3166" y="3201"/>
              <a:ext cx="228" cy="165"/>
              <a:chOff x="1548" y="3723"/>
              <a:chExt cx="228" cy="165"/>
            </a:xfrm>
          </p:grpSpPr>
          <p:sp>
            <p:nvSpPr>
              <p:cNvPr id="18473" name="Rectangle 183"/>
              <p:cNvSpPr>
                <a:spLocks noChangeArrowheads="1"/>
              </p:cNvSpPr>
              <p:nvPr/>
            </p:nvSpPr>
            <p:spPr bwMode="auto">
              <a:xfrm>
                <a:off x="1563" y="3723"/>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74" name="Rectangle 184"/>
              <p:cNvSpPr>
                <a:spLocks noChangeArrowheads="1"/>
              </p:cNvSpPr>
              <p:nvPr/>
            </p:nvSpPr>
            <p:spPr bwMode="auto">
              <a:xfrm>
                <a:off x="1548" y="3738"/>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75" name="Line 185"/>
              <p:cNvSpPr>
                <a:spLocks noChangeShapeType="1"/>
              </p:cNvSpPr>
              <p:nvPr/>
            </p:nvSpPr>
            <p:spPr bwMode="auto">
              <a:xfrm>
                <a:off x="1650" y="3816"/>
                <a:ext cx="126" cy="0"/>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8461" name="Group 186"/>
            <p:cNvGrpSpPr>
              <a:grpSpLocks/>
            </p:cNvGrpSpPr>
            <p:nvPr/>
          </p:nvGrpSpPr>
          <p:grpSpPr bwMode="auto">
            <a:xfrm>
              <a:off x="2836" y="3792"/>
              <a:ext cx="228" cy="165"/>
              <a:chOff x="1548" y="3723"/>
              <a:chExt cx="228" cy="165"/>
            </a:xfrm>
          </p:grpSpPr>
          <p:sp>
            <p:nvSpPr>
              <p:cNvPr id="18470" name="Rectangle 187"/>
              <p:cNvSpPr>
                <a:spLocks noChangeArrowheads="1"/>
              </p:cNvSpPr>
              <p:nvPr/>
            </p:nvSpPr>
            <p:spPr bwMode="auto">
              <a:xfrm>
                <a:off x="1563" y="3723"/>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71" name="Rectangle 188"/>
              <p:cNvSpPr>
                <a:spLocks noChangeArrowheads="1"/>
              </p:cNvSpPr>
              <p:nvPr/>
            </p:nvSpPr>
            <p:spPr bwMode="auto">
              <a:xfrm>
                <a:off x="1548" y="3738"/>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72" name="Line 189"/>
              <p:cNvSpPr>
                <a:spLocks noChangeShapeType="1"/>
              </p:cNvSpPr>
              <p:nvPr/>
            </p:nvSpPr>
            <p:spPr bwMode="auto">
              <a:xfrm>
                <a:off x="1650" y="3816"/>
                <a:ext cx="126" cy="0"/>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8462" name="Group 190"/>
            <p:cNvGrpSpPr>
              <a:grpSpLocks/>
            </p:cNvGrpSpPr>
            <p:nvPr/>
          </p:nvGrpSpPr>
          <p:grpSpPr bwMode="auto">
            <a:xfrm>
              <a:off x="2572" y="3492"/>
              <a:ext cx="228" cy="165"/>
              <a:chOff x="1548" y="3723"/>
              <a:chExt cx="228" cy="165"/>
            </a:xfrm>
          </p:grpSpPr>
          <p:sp>
            <p:nvSpPr>
              <p:cNvPr id="18467" name="Rectangle 191"/>
              <p:cNvSpPr>
                <a:spLocks noChangeArrowheads="1"/>
              </p:cNvSpPr>
              <p:nvPr/>
            </p:nvSpPr>
            <p:spPr bwMode="auto">
              <a:xfrm>
                <a:off x="1563" y="3723"/>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68" name="Rectangle 192"/>
              <p:cNvSpPr>
                <a:spLocks noChangeArrowheads="1"/>
              </p:cNvSpPr>
              <p:nvPr/>
            </p:nvSpPr>
            <p:spPr bwMode="auto">
              <a:xfrm>
                <a:off x="1548" y="3738"/>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69" name="Line 193"/>
              <p:cNvSpPr>
                <a:spLocks noChangeShapeType="1"/>
              </p:cNvSpPr>
              <p:nvPr/>
            </p:nvSpPr>
            <p:spPr bwMode="auto">
              <a:xfrm>
                <a:off x="1650" y="3816"/>
                <a:ext cx="126" cy="0"/>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8463" name="Group 194"/>
            <p:cNvGrpSpPr>
              <a:grpSpLocks/>
            </p:cNvGrpSpPr>
            <p:nvPr/>
          </p:nvGrpSpPr>
          <p:grpSpPr bwMode="auto">
            <a:xfrm>
              <a:off x="4054" y="3318"/>
              <a:ext cx="228" cy="165"/>
              <a:chOff x="1548" y="3723"/>
              <a:chExt cx="228" cy="165"/>
            </a:xfrm>
          </p:grpSpPr>
          <p:sp>
            <p:nvSpPr>
              <p:cNvPr id="18464" name="Rectangle 195"/>
              <p:cNvSpPr>
                <a:spLocks noChangeArrowheads="1"/>
              </p:cNvSpPr>
              <p:nvPr/>
            </p:nvSpPr>
            <p:spPr bwMode="auto">
              <a:xfrm>
                <a:off x="1563" y="3723"/>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65" name="Rectangle 196"/>
              <p:cNvSpPr>
                <a:spLocks noChangeArrowheads="1"/>
              </p:cNvSpPr>
              <p:nvPr/>
            </p:nvSpPr>
            <p:spPr bwMode="auto">
              <a:xfrm>
                <a:off x="1548" y="3738"/>
                <a:ext cx="102" cy="150"/>
              </a:xfrm>
              <a:prstGeom prst="rect">
                <a:avLst/>
              </a:prstGeom>
              <a:solidFill>
                <a:srgbClr val="000099"/>
              </a:solidFill>
              <a:ln w="9525">
                <a:solidFill>
                  <a:srgbClr val="000099"/>
                </a:solidFill>
                <a:miter lim="800000"/>
                <a:headEnd/>
                <a:tailEnd/>
              </a:ln>
            </p:spPr>
            <p:txBody>
              <a:bodyPr wrap="none" anchor="ctr"/>
              <a:lstStyle/>
              <a:p>
                <a:endParaRPr lang="en-US"/>
              </a:p>
            </p:txBody>
          </p:sp>
          <p:sp>
            <p:nvSpPr>
              <p:cNvPr id="18466" name="Line 197"/>
              <p:cNvSpPr>
                <a:spLocks noChangeShapeType="1"/>
              </p:cNvSpPr>
              <p:nvPr/>
            </p:nvSpPr>
            <p:spPr bwMode="auto">
              <a:xfrm>
                <a:off x="1650" y="3816"/>
                <a:ext cx="126" cy="0"/>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111738" name="Text Box 122"/>
          <p:cNvSpPr txBox="1">
            <a:spLocks noChangeArrowheads="1"/>
          </p:cNvSpPr>
          <p:nvPr/>
        </p:nvSpPr>
        <p:spPr bwMode="auto">
          <a:xfrm>
            <a:off x="5167642" y="4212961"/>
            <a:ext cx="21980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rtl="1"/>
            <a:r>
              <a:rPr lang="en-US" dirty="0" smtClean="0">
                <a:solidFill>
                  <a:srgbClr val="CC0000"/>
                </a:solidFill>
                <a:cs typeface="B Nazanin" pitchFamily="2" charset="-78"/>
              </a:rPr>
              <a:t>2. Receiving packet</a:t>
            </a:r>
            <a:endParaRPr lang="en-US" sz="2400" dirty="0">
              <a:solidFill>
                <a:srgbClr val="CC0000"/>
              </a:solidFill>
              <a:cs typeface="B Nazanin" pitchFamily="2" charset="-7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26</a:t>
            </a:fld>
            <a:endParaRPr lang="en-US" altLang="en-US"/>
          </a:p>
        </p:txBody>
      </p:sp>
    </p:spTree>
    <p:extLst>
      <p:ext uri="{BB962C8B-B14F-4D97-AF65-F5344CB8AC3E}">
        <p14:creationId xmlns:p14="http://schemas.microsoft.com/office/powerpoint/2010/main" val="3888882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1736"/>
                                        </p:tgtEl>
                                        <p:attrNameLst>
                                          <p:attrName>style.visibility</p:attrName>
                                        </p:attrNameLst>
                                      </p:cBhvr>
                                      <p:to>
                                        <p:strVal val="visible"/>
                                      </p:to>
                                    </p:set>
                                    <p:animEffect transition="in" filter="dissolve">
                                      <p:cBhvr>
                                        <p:cTn id="7" dur="500"/>
                                        <p:tgtEl>
                                          <p:spTgt spid="11173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11738"/>
                                        </p:tgtEl>
                                        <p:attrNameLst>
                                          <p:attrName>style.visibility</p:attrName>
                                        </p:attrNameLst>
                                      </p:cBhvr>
                                      <p:to>
                                        <p:strVal val="visible"/>
                                      </p:to>
                                    </p:set>
                                    <p:animEffect transition="in" filter="dissolve">
                                      <p:cBhvr>
                                        <p:cTn id="11" dur="500"/>
                                        <p:tgtEl>
                                          <p:spTgt spid="111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36" grpId="0" autoUpdateAnimBg="0"/>
      <p:bldP spid="11173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2"/>
          <p:cNvSpPr>
            <a:spLocks noGrp="1" noChangeArrowheads="1"/>
          </p:cNvSpPr>
          <p:nvPr>
            <p:ph type="title" idx="4294967295"/>
          </p:nvPr>
        </p:nvSpPr>
        <p:spPr>
          <a:xfrm>
            <a:off x="533400" y="-27384"/>
            <a:ext cx="7768771" cy="922564"/>
          </a:xfrm>
        </p:spPr>
        <p:txBody>
          <a:bodyPr/>
          <a:lstStyle/>
          <a:p>
            <a:pPr>
              <a:defRPr/>
            </a:pPr>
            <a:r>
              <a:rPr lang="en-US" dirty="0" smtClean="0"/>
              <a:t>Datagram forward table</a:t>
            </a:r>
            <a:endParaRPr lang="en-US" dirty="0">
              <a:cs typeface="+mj-cs"/>
            </a:endParaRPr>
          </a:p>
        </p:txBody>
      </p:sp>
      <p:grpSp>
        <p:nvGrpSpPr>
          <p:cNvPr id="19460" name="Group 243"/>
          <p:cNvGrpSpPr>
            <a:grpSpLocks/>
          </p:cNvGrpSpPr>
          <p:nvPr/>
        </p:nvGrpSpPr>
        <p:grpSpPr bwMode="auto">
          <a:xfrm>
            <a:off x="3851275" y="4275138"/>
            <a:ext cx="2847975" cy="1481137"/>
            <a:chOff x="291" y="3093"/>
            <a:chExt cx="1794" cy="933"/>
          </a:xfrm>
        </p:grpSpPr>
        <p:grpSp>
          <p:nvGrpSpPr>
            <p:cNvPr id="19534" name="Group 242"/>
            <p:cNvGrpSpPr>
              <a:grpSpLocks/>
            </p:cNvGrpSpPr>
            <p:nvPr/>
          </p:nvGrpSpPr>
          <p:grpSpPr bwMode="auto">
            <a:xfrm>
              <a:off x="291" y="3093"/>
              <a:ext cx="1794" cy="933"/>
              <a:chOff x="2124" y="2903"/>
              <a:chExt cx="1794" cy="933"/>
            </a:xfrm>
          </p:grpSpPr>
          <p:sp>
            <p:nvSpPr>
              <p:cNvPr id="19538" name="Freeform 179"/>
              <p:cNvSpPr>
                <a:spLocks/>
              </p:cNvSpPr>
              <p:nvPr/>
            </p:nvSpPr>
            <p:spPr bwMode="auto">
              <a:xfrm>
                <a:off x="2124" y="2903"/>
                <a:ext cx="1794" cy="933"/>
              </a:xfrm>
              <a:custGeom>
                <a:avLst/>
                <a:gdLst>
                  <a:gd name="T0" fmla="*/ 6 w 1794"/>
                  <a:gd name="T1" fmla="*/ 483 h 933"/>
                  <a:gd name="T2" fmla="*/ 108 w 1794"/>
                  <a:gd name="T3" fmla="*/ 125 h 933"/>
                  <a:gd name="T4" fmla="*/ 559 w 1794"/>
                  <a:gd name="T5" fmla="*/ 100 h 933"/>
                  <a:gd name="T6" fmla="*/ 1128 w 1794"/>
                  <a:gd name="T7" fmla="*/ 29 h 933"/>
                  <a:gd name="T8" fmla="*/ 1716 w 1794"/>
                  <a:gd name="T9" fmla="*/ 275 h 933"/>
                  <a:gd name="T10" fmla="*/ 1596 w 1794"/>
                  <a:gd name="T11" fmla="*/ 827 h 933"/>
                  <a:gd name="T12" fmla="*/ 1380 w 1794"/>
                  <a:gd name="T13" fmla="*/ 911 h 933"/>
                  <a:gd name="T14" fmla="*/ 840 w 1794"/>
                  <a:gd name="T15" fmla="*/ 929 h 933"/>
                  <a:gd name="T16" fmla="*/ 414 w 1794"/>
                  <a:gd name="T17" fmla="*/ 911 h 933"/>
                  <a:gd name="T18" fmla="*/ 143 w 1794"/>
                  <a:gd name="T19" fmla="*/ 832 h 933"/>
                  <a:gd name="T20" fmla="*/ 6 w 1794"/>
                  <a:gd name="T21" fmla="*/ 483 h 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94"/>
                  <a:gd name="T34" fmla="*/ 0 h 933"/>
                  <a:gd name="T35" fmla="*/ 1794 w 1794"/>
                  <a:gd name="T36" fmla="*/ 933 h 9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94" h="933">
                    <a:moveTo>
                      <a:pt x="6" y="483"/>
                    </a:moveTo>
                    <a:cubicBezTo>
                      <a:pt x="0" y="365"/>
                      <a:pt x="16" y="189"/>
                      <a:pt x="108" y="125"/>
                    </a:cubicBezTo>
                    <a:cubicBezTo>
                      <a:pt x="200" y="61"/>
                      <a:pt x="389" y="116"/>
                      <a:pt x="559" y="100"/>
                    </a:cubicBezTo>
                    <a:cubicBezTo>
                      <a:pt x="729" y="84"/>
                      <a:pt x="935" y="0"/>
                      <a:pt x="1128" y="29"/>
                    </a:cubicBezTo>
                    <a:cubicBezTo>
                      <a:pt x="1321" y="58"/>
                      <a:pt x="1638" y="142"/>
                      <a:pt x="1716" y="275"/>
                    </a:cubicBezTo>
                    <a:cubicBezTo>
                      <a:pt x="1794" y="408"/>
                      <a:pt x="1652" y="721"/>
                      <a:pt x="1596" y="827"/>
                    </a:cubicBezTo>
                    <a:cubicBezTo>
                      <a:pt x="1540" y="933"/>
                      <a:pt x="1506" y="894"/>
                      <a:pt x="1380" y="911"/>
                    </a:cubicBezTo>
                    <a:cubicBezTo>
                      <a:pt x="1254" y="928"/>
                      <a:pt x="1001" y="929"/>
                      <a:pt x="840" y="929"/>
                    </a:cubicBezTo>
                    <a:cubicBezTo>
                      <a:pt x="679" y="929"/>
                      <a:pt x="530" y="927"/>
                      <a:pt x="414" y="911"/>
                    </a:cubicBezTo>
                    <a:cubicBezTo>
                      <a:pt x="298" y="895"/>
                      <a:pt x="211" y="903"/>
                      <a:pt x="143" y="832"/>
                    </a:cubicBezTo>
                    <a:cubicBezTo>
                      <a:pt x="75" y="761"/>
                      <a:pt x="4" y="624"/>
                      <a:pt x="6" y="483"/>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19539" name="Group 180"/>
              <p:cNvGrpSpPr>
                <a:grpSpLocks/>
              </p:cNvGrpSpPr>
              <p:nvPr/>
            </p:nvGrpSpPr>
            <p:grpSpPr bwMode="auto">
              <a:xfrm>
                <a:off x="2196" y="3160"/>
                <a:ext cx="1642" cy="415"/>
                <a:chOff x="959" y="3814"/>
                <a:chExt cx="1642" cy="415"/>
              </a:xfrm>
            </p:grpSpPr>
            <p:grpSp>
              <p:nvGrpSpPr>
                <p:cNvPr id="19574" name="Group 181"/>
                <p:cNvGrpSpPr>
                  <a:grpSpLocks/>
                </p:cNvGrpSpPr>
                <p:nvPr/>
              </p:nvGrpSpPr>
              <p:grpSpPr bwMode="auto">
                <a:xfrm>
                  <a:off x="2223" y="3814"/>
                  <a:ext cx="378" cy="181"/>
                  <a:chOff x="4396" y="1245"/>
                  <a:chExt cx="672" cy="248"/>
                </a:xfrm>
              </p:grpSpPr>
              <p:sp>
                <p:nvSpPr>
                  <p:cNvPr id="19593"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9594"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9595"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9596" name="Group 185"/>
                  <p:cNvGrpSpPr>
                    <a:grpSpLocks/>
                  </p:cNvGrpSpPr>
                  <p:nvPr/>
                </p:nvGrpSpPr>
                <p:grpSpPr bwMode="auto">
                  <a:xfrm>
                    <a:off x="4530" y="1287"/>
                    <a:ext cx="377" cy="75"/>
                    <a:chOff x="2468" y="1332"/>
                    <a:chExt cx="310" cy="60"/>
                  </a:xfrm>
                </p:grpSpPr>
                <p:sp>
                  <p:nvSpPr>
                    <p:cNvPr id="19599" name="Freeform 18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00" name="Freeform 18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97" name="Line 188"/>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98" name="Line 189"/>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575" name="Group 190"/>
                <p:cNvGrpSpPr>
                  <a:grpSpLocks/>
                </p:cNvGrpSpPr>
                <p:nvPr/>
              </p:nvGrpSpPr>
              <p:grpSpPr bwMode="auto">
                <a:xfrm>
                  <a:off x="1559" y="4048"/>
                  <a:ext cx="378" cy="181"/>
                  <a:chOff x="4396" y="1245"/>
                  <a:chExt cx="672" cy="248"/>
                </a:xfrm>
              </p:grpSpPr>
              <p:sp>
                <p:nvSpPr>
                  <p:cNvPr id="19585"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9586"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9587"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9588" name="Group 194"/>
                  <p:cNvGrpSpPr>
                    <a:grpSpLocks/>
                  </p:cNvGrpSpPr>
                  <p:nvPr/>
                </p:nvGrpSpPr>
                <p:grpSpPr bwMode="auto">
                  <a:xfrm>
                    <a:off x="4530" y="1287"/>
                    <a:ext cx="377" cy="75"/>
                    <a:chOff x="2468" y="1332"/>
                    <a:chExt cx="310" cy="60"/>
                  </a:xfrm>
                </p:grpSpPr>
                <p:sp>
                  <p:nvSpPr>
                    <p:cNvPr id="19591" name="Freeform 19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92" name="Freeform 19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89" name="Line 197"/>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90" name="Line 198"/>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576" name="Group 199"/>
                <p:cNvGrpSpPr>
                  <a:grpSpLocks/>
                </p:cNvGrpSpPr>
                <p:nvPr/>
              </p:nvGrpSpPr>
              <p:grpSpPr bwMode="auto">
                <a:xfrm>
                  <a:off x="959" y="3816"/>
                  <a:ext cx="378" cy="181"/>
                  <a:chOff x="4396" y="1245"/>
                  <a:chExt cx="672" cy="248"/>
                </a:xfrm>
              </p:grpSpPr>
              <p:sp>
                <p:nvSpPr>
                  <p:cNvPr id="1957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9578"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9579"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9580" name="Group 203"/>
                  <p:cNvGrpSpPr>
                    <a:grpSpLocks/>
                  </p:cNvGrpSpPr>
                  <p:nvPr/>
                </p:nvGrpSpPr>
                <p:grpSpPr bwMode="auto">
                  <a:xfrm>
                    <a:off x="4530" y="1287"/>
                    <a:ext cx="377" cy="75"/>
                    <a:chOff x="2468" y="1332"/>
                    <a:chExt cx="310" cy="60"/>
                  </a:xfrm>
                </p:grpSpPr>
                <p:sp>
                  <p:nvSpPr>
                    <p:cNvPr id="19583" name="Freeform 20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84" name="Freeform 20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81" name="Line 206"/>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82" name="Line 207"/>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9540" name="Freeform 208"/>
              <p:cNvSpPr>
                <a:spLocks/>
              </p:cNvSpPr>
              <p:nvPr/>
            </p:nvSpPr>
            <p:spPr bwMode="auto">
              <a:xfrm>
                <a:off x="2574" y="3086"/>
                <a:ext cx="294" cy="166"/>
              </a:xfrm>
              <a:custGeom>
                <a:avLst/>
                <a:gdLst>
                  <a:gd name="T0" fmla="*/ 0 w 294"/>
                  <a:gd name="T1" fmla="*/ 166 h 166"/>
                  <a:gd name="T2" fmla="*/ 294 w 294"/>
                  <a:gd name="T3" fmla="*/ 0 h 166"/>
                  <a:gd name="T4" fmla="*/ 0 60000 65536"/>
                  <a:gd name="T5" fmla="*/ 0 60000 65536"/>
                  <a:gd name="T6" fmla="*/ 0 w 294"/>
                  <a:gd name="T7" fmla="*/ 0 h 166"/>
                  <a:gd name="T8" fmla="*/ 294 w 294"/>
                  <a:gd name="T9" fmla="*/ 166 h 166"/>
                </a:gdLst>
                <a:ahLst/>
                <a:cxnLst>
                  <a:cxn ang="T4">
                    <a:pos x="T0" y="T1"/>
                  </a:cxn>
                  <a:cxn ang="T5">
                    <a:pos x="T2" y="T3"/>
                  </a:cxn>
                </a:cxnLst>
                <a:rect l="T6" t="T7" r="T8" b="T9"/>
                <a:pathLst>
                  <a:path w="294" h="166">
                    <a:moveTo>
                      <a:pt x="0" y="166"/>
                    </a:moveTo>
                    <a:lnTo>
                      <a:pt x="294"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541" name="Freeform 209"/>
              <p:cNvSpPr>
                <a:spLocks/>
              </p:cNvSpPr>
              <p:nvPr/>
            </p:nvSpPr>
            <p:spPr bwMode="auto">
              <a:xfrm>
                <a:off x="3182" y="3082"/>
                <a:ext cx="272" cy="174"/>
              </a:xfrm>
              <a:custGeom>
                <a:avLst/>
                <a:gdLst>
                  <a:gd name="T0" fmla="*/ 0 w 272"/>
                  <a:gd name="T1" fmla="*/ 0 h 174"/>
                  <a:gd name="T2" fmla="*/ 272 w 272"/>
                  <a:gd name="T3" fmla="*/ 174 h 174"/>
                  <a:gd name="T4" fmla="*/ 0 60000 65536"/>
                  <a:gd name="T5" fmla="*/ 0 60000 65536"/>
                  <a:gd name="T6" fmla="*/ 0 w 272"/>
                  <a:gd name="T7" fmla="*/ 0 h 174"/>
                  <a:gd name="T8" fmla="*/ 272 w 272"/>
                  <a:gd name="T9" fmla="*/ 174 h 174"/>
                </a:gdLst>
                <a:ahLst/>
                <a:cxnLst>
                  <a:cxn ang="T4">
                    <a:pos x="T0" y="T1"/>
                  </a:cxn>
                  <a:cxn ang="T5">
                    <a:pos x="T2" y="T3"/>
                  </a:cxn>
                </a:cxnLst>
                <a:rect l="T6" t="T7" r="T8" b="T9"/>
                <a:pathLst>
                  <a:path w="272" h="174">
                    <a:moveTo>
                      <a:pt x="0" y="0"/>
                    </a:moveTo>
                    <a:lnTo>
                      <a:pt x="272" y="174"/>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542" name="Freeform 210"/>
              <p:cNvSpPr>
                <a:spLocks/>
              </p:cNvSpPr>
              <p:nvPr/>
            </p:nvSpPr>
            <p:spPr bwMode="auto">
              <a:xfrm>
                <a:off x="2511" y="3329"/>
                <a:ext cx="303" cy="150"/>
              </a:xfrm>
              <a:custGeom>
                <a:avLst/>
                <a:gdLst>
                  <a:gd name="T0" fmla="*/ 0 w 294"/>
                  <a:gd name="T1" fmla="*/ 0 h 174"/>
                  <a:gd name="T2" fmla="*/ 385 w 294"/>
                  <a:gd name="T3" fmla="*/ 46 h 174"/>
                  <a:gd name="T4" fmla="*/ 0 60000 65536"/>
                  <a:gd name="T5" fmla="*/ 0 60000 65536"/>
                  <a:gd name="T6" fmla="*/ 0 w 294"/>
                  <a:gd name="T7" fmla="*/ 0 h 174"/>
                  <a:gd name="T8" fmla="*/ 294 w 294"/>
                  <a:gd name="T9" fmla="*/ 174 h 174"/>
                </a:gdLst>
                <a:ahLst/>
                <a:cxnLst>
                  <a:cxn ang="T4">
                    <a:pos x="T0" y="T1"/>
                  </a:cxn>
                  <a:cxn ang="T5">
                    <a:pos x="T2" y="T3"/>
                  </a:cxn>
                </a:cxnLst>
                <a:rect l="T6" t="T7" r="T8" b="T9"/>
                <a:pathLst>
                  <a:path w="294" h="174">
                    <a:moveTo>
                      <a:pt x="0" y="0"/>
                    </a:moveTo>
                    <a:lnTo>
                      <a:pt x="294" y="174"/>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543" name="Freeform 211"/>
              <p:cNvSpPr>
                <a:spLocks/>
              </p:cNvSpPr>
              <p:nvPr/>
            </p:nvSpPr>
            <p:spPr bwMode="auto">
              <a:xfrm>
                <a:off x="3168" y="3322"/>
                <a:ext cx="352" cy="148"/>
              </a:xfrm>
              <a:custGeom>
                <a:avLst/>
                <a:gdLst>
                  <a:gd name="T0" fmla="*/ 0 w 352"/>
                  <a:gd name="T1" fmla="*/ 148 h 148"/>
                  <a:gd name="T2" fmla="*/ 352 w 352"/>
                  <a:gd name="T3" fmla="*/ 0 h 148"/>
                  <a:gd name="T4" fmla="*/ 0 60000 65536"/>
                  <a:gd name="T5" fmla="*/ 0 60000 65536"/>
                  <a:gd name="T6" fmla="*/ 0 w 352"/>
                  <a:gd name="T7" fmla="*/ 0 h 148"/>
                  <a:gd name="T8" fmla="*/ 352 w 352"/>
                  <a:gd name="T9" fmla="*/ 148 h 148"/>
                </a:gdLst>
                <a:ahLst/>
                <a:cxnLst>
                  <a:cxn ang="T4">
                    <a:pos x="T0" y="T1"/>
                  </a:cxn>
                  <a:cxn ang="T5">
                    <a:pos x="T2" y="T3"/>
                  </a:cxn>
                </a:cxnLst>
                <a:rect l="T6" t="T7" r="T8" b="T9"/>
                <a:pathLst>
                  <a:path w="352" h="148">
                    <a:moveTo>
                      <a:pt x="0" y="148"/>
                    </a:moveTo>
                    <a:lnTo>
                      <a:pt x="35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544" name="Freeform 212"/>
              <p:cNvSpPr>
                <a:spLocks/>
              </p:cNvSpPr>
              <p:nvPr/>
            </p:nvSpPr>
            <p:spPr bwMode="auto">
              <a:xfrm>
                <a:off x="3528" y="3348"/>
                <a:ext cx="130" cy="320"/>
              </a:xfrm>
              <a:custGeom>
                <a:avLst/>
                <a:gdLst>
                  <a:gd name="T0" fmla="*/ 0 w 118"/>
                  <a:gd name="T1" fmla="*/ 9 h 500"/>
                  <a:gd name="T2" fmla="*/ 284 w 118"/>
                  <a:gd name="T3" fmla="*/ 0 h 500"/>
                  <a:gd name="T4" fmla="*/ 0 60000 65536"/>
                  <a:gd name="T5" fmla="*/ 0 60000 65536"/>
                  <a:gd name="T6" fmla="*/ 0 w 118"/>
                  <a:gd name="T7" fmla="*/ 0 h 500"/>
                  <a:gd name="T8" fmla="*/ 118 w 118"/>
                  <a:gd name="T9" fmla="*/ 500 h 500"/>
                </a:gdLst>
                <a:ahLst/>
                <a:cxnLst>
                  <a:cxn ang="T4">
                    <a:pos x="T0" y="T1"/>
                  </a:cxn>
                  <a:cxn ang="T5">
                    <a:pos x="T2" y="T3"/>
                  </a:cxn>
                </a:cxnLst>
                <a:rect l="T6" t="T7" r="T8" b="T9"/>
                <a:pathLst>
                  <a:path w="118" h="500">
                    <a:moveTo>
                      <a:pt x="0" y="500"/>
                    </a:moveTo>
                    <a:lnTo>
                      <a:pt x="118"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545" name="Freeform 213"/>
              <p:cNvSpPr>
                <a:spLocks/>
              </p:cNvSpPr>
              <p:nvPr/>
            </p:nvSpPr>
            <p:spPr bwMode="auto">
              <a:xfrm>
                <a:off x="2750" y="3684"/>
                <a:ext cx="464" cy="47"/>
              </a:xfrm>
              <a:custGeom>
                <a:avLst/>
                <a:gdLst>
                  <a:gd name="T0" fmla="*/ 2835 w 370"/>
                  <a:gd name="T1" fmla="*/ 1012 h 32"/>
                  <a:gd name="T2" fmla="*/ 0 w 370"/>
                  <a:gd name="T3" fmla="*/ 0 h 32"/>
                  <a:gd name="T4" fmla="*/ 0 60000 65536"/>
                  <a:gd name="T5" fmla="*/ 0 60000 65536"/>
                  <a:gd name="T6" fmla="*/ 0 w 370"/>
                  <a:gd name="T7" fmla="*/ 0 h 32"/>
                  <a:gd name="T8" fmla="*/ 370 w 370"/>
                  <a:gd name="T9" fmla="*/ 32 h 32"/>
                </a:gdLst>
                <a:ahLst/>
                <a:cxnLst>
                  <a:cxn ang="T4">
                    <a:pos x="T0" y="T1"/>
                  </a:cxn>
                  <a:cxn ang="T5">
                    <a:pos x="T2" y="T3"/>
                  </a:cxn>
                </a:cxnLst>
                <a:rect l="T6" t="T7" r="T8" b="T9"/>
                <a:pathLst>
                  <a:path w="370" h="32">
                    <a:moveTo>
                      <a:pt x="370" y="32"/>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546" name="Freeform 214"/>
              <p:cNvSpPr>
                <a:spLocks/>
              </p:cNvSpPr>
              <p:nvPr/>
            </p:nvSpPr>
            <p:spPr bwMode="auto">
              <a:xfrm>
                <a:off x="2412" y="3344"/>
                <a:ext cx="122" cy="268"/>
              </a:xfrm>
              <a:custGeom>
                <a:avLst/>
                <a:gdLst>
                  <a:gd name="T0" fmla="*/ 6 w 176"/>
                  <a:gd name="T1" fmla="*/ 8 h 412"/>
                  <a:gd name="T2" fmla="*/ 6 w 176"/>
                  <a:gd name="T3" fmla="*/ 8 h 412"/>
                  <a:gd name="T4" fmla="*/ 0 w 176"/>
                  <a:gd name="T5" fmla="*/ 0 h 412"/>
                  <a:gd name="T6" fmla="*/ 0 60000 65536"/>
                  <a:gd name="T7" fmla="*/ 0 60000 65536"/>
                  <a:gd name="T8" fmla="*/ 0 60000 65536"/>
                  <a:gd name="T9" fmla="*/ 0 w 176"/>
                  <a:gd name="T10" fmla="*/ 0 h 412"/>
                  <a:gd name="T11" fmla="*/ 176 w 176"/>
                  <a:gd name="T12" fmla="*/ 412 h 412"/>
                </a:gdLst>
                <a:ahLst/>
                <a:cxnLst>
                  <a:cxn ang="T6">
                    <a:pos x="T0" y="T1"/>
                  </a:cxn>
                  <a:cxn ang="T7">
                    <a:pos x="T2" y="T3"/>
                  </a:cxn>
                  <a:cxn ang="T8">
                    <a:pos x="T4" y="T5"/>
                  </a:cxn>
                </a:cxnLst>
                <a:rect l="T9" t="T10" r="T11" b="T12"/>
                <a:pathLst>
                  <a:path w="176" h="412">
                    <a:moveTo>
                      <a:pt x="162" y="408"/>
                    </a:moveTo>
                    <a:lnTo>
                      <a:pt x="176" y="412"/>
                    </a:ln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9547" name="Group 215"/>
              <p:cNvGrpSpPr>
                <a:grpSpLocks/>
              </p:cNvGrpSpPr>
              <p:nvPr/>
            </p:nvGrpSpPr>
            <p:grpSpPr bwMode="auto">
              <a:xfrm>
                <a:off x="2822" y="2974"/>
                <a:ext cx="378" cy="181"/>
                <a:chOff x="4396" y="1245"/>
                <a:chExt cx="672" cy="248"/>
              </a:xfrm>
            </p:grpSpPr>
            <p:sp>
              <p:nvSpPr>
                <p:cNvPr id="19566"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9567"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9568"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9569" name="Group 219"/>
                <p:cNvGrpSpPr>
                  <a:grpSpLocks/>
                </p:cNvGrpSpPr>
                <p:nvPr/>
              </p:nvGrpSpPr>
              <p:grpSpPr bwMode="auto">
                <a:xfrm>
                  <a:off x="4530" y="1287"/>
                  <a:ext cx="377" cy="75"/>
                  <a:chOff x="2468" y="1332"/>
                  <a:chExt cx="310" cy="60"/>
                </a:xfrm>
              </p:grpSpPr>
              <p:sp>
                <p:nvSpPr>
                  <p:cNvPr id="19572" name="Freeform 22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73" name="Freeform 22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70" name="Line 222"/>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71" name="Line 223"/>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548" name="Group 224"/>
              <p:cNvGrpSpPr>
                <a:grpSpLocks/>
              </p:cNvGrpSpPr>
              <p:nvPr/>
            </p:nvGrpSpPr>
            <p:grpSpPr bwMode="auto">
              <a:xfrm>
                <a:off x="3171" y="3604"/>
                <a:ext cx="378" cy="181"/>
                <a:chOff x="4396" y="1245"/>
                <a:chExt cx="672" cy="248"/>
              </a:xfrm>
            </p:grpSpPr>
            <p:sp>
              <p:nvSpPr>
                <p:cNvPr id="19558"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9559"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9560"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9561" name="Group 228"/>
                <p:cNvGrpSpPr>
                  <a:grpSpLocks/>
                </p:cNvGrpSpPr>
                <p:nvPr/>
              </p:nvGrpSpPr>
              <p:grpSpPr bwMode="auto">
                <a:xfrm>
                  <a:off x="4530" y="1287"/>
                  <a:ext cx="377" cy="75"/>
                  <a:chOff x="2468" y="1332"/>
                  <a:chExt cx="310" cy="60"/>
                </a:xfrm>
              </p:grpSpPr>
              <p:sp>
                <p:nvSpPr>
                  <p:cNvPr id="19564" name="Freeform 22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65" name="Freeform 23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62" name="Line 231"/>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63" name="Line 232"/>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549" name="Group 233"/>
              <p:cNvGrpSpPr>
                <a:grpSpLocks/>
              </p:cNvGrpSpPr>
              <p:nvPr/>
            </p:nvGrpSpPr>
            <p:grpSpPr bwMode="auto">
              <a:xfrm>
                <a:off x="2403" y="3574"/>
                <a:ext cx="378" cy="181"/>
                <a:chOff x="4396" y="1245"/>
                <a:chExt cx="672" cy="248"/>
              </a:xfrm>
            </p:grpSpPr>
            <p:sp>
              <p:nvSpPr>
                <p:cNvPr id="19550"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9551"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9552"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9553" name="Group 237"/>
                <p:cNvGrpSpPr>
                  <a:grpSpLocks/>
                </p:cNvGrpSpPr>
                <p:nvPr/>
              </p:nvGrpSpPr>
              <p:grpSpPr bwMode="auto">
                <a:xfrm>
                  <a:off x="4530" y="1287"/>
                  <a:ext cx="377" cy="75"/>
                  <a:chOff x="2468" y="1332"/>
                  <a:chExt cx="310" cy="60"/>
                </a:xfrm>
              </p:grpSpPr>
              <p:sp>
                <p:nvSpPr>
                  <p:cNvPr id="19556" name="Freeform 2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57" name="Freeform 2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54" name="Line 240"/>
                <p:cNvSpPr>
                  <a:spLocks noChangeShapeType="1"/>
                </p:cNvSpPr>
                <p:nvPr/>
              </p:nvSpPr>
              <p:spPr bwMode="auto">
                <a:xfrm>
                  <a:off x="4400" y="1320"/>
                  <a:ext cx="0" cy="11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55" name="Line 241"/>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9535" name="Text Box 108"/>
            <p:cNvSpPr txBox="1">
              <a:spLocks noChangeArrowheads="1"/>
            </p:cNvSpPr>
            <p:nvPr/>
          </p:nvSpPr>
          <p:spPr bwMode="auto">
            <a:xfrm>
              <a:off x="667" y="3221"/>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1</a:t>
              </a:r>
            </a:p>
          </p:txBody>
        </p:sp>
        <p:sp>
          <p:nvSpPr>
            <p:cNvPr id="19536" name="Text Box 109"/>
            <p:cNvSpPr txBox="1">
              <a:spLocks noChangeArrowheads="1"/>
            </p:cNvSpPr>
            <p:nvPr/>
          </p:nvSpPr>
          <p:spPr bwMode="auto">
            <a:xfrm>
              <a:off x="620" y="350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600"/>
                <a:t>2</a:t>
              </a:r>
            </a:p>
          </p:txBody>
        </p:sp>
        <p:sp>
          <p:nvSpPr>
            <p:cNvPr id="19537" name="Text Box 110"/>
            <p:cNvSpPr txBox="1">
              <a:spLocks noChangeArrowheads="1"/>
            </p:cNvSpPr>
            <p:nvPr/>
          </p:nvSpPr>
          <p:spPr bwMode="auto">
            <a:xfrm>
              <a:off x="448" y="350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600"/>
                <a:t>3</a:t>
              </a:r>
            </a:p>
          </p:txBody>
        </p:sp>
      </p:grpSp>
      <p:sp>
        <p:nvSpPr>
          <p:cNvPr id="19463" name="Freeform 11"/>
          <p:cNvSpPr>
            <a:spLocks/>
          </p:cNvSpPr>
          <p:nvPr/>
        </p:nvSpPr>
        <p:spPr bwMode="auto">
          <a:xfrm>
            <a:off x="2397125" y="3521075"/>
            <a:ext cx="2290763" cy="1295400"/>
          </a:xfrm>
          <a:custGeom>
            <a:avLst/>
            <a:gdLst>
              <a:gd name="T0" fmla="*/ 0 w 1443"/>
              <a:gd name="T1" fmla="*/ 0 h 816"/>
              <a:gd name="T2" fmla="*/ 2147483647 w 1443"/>
              <a:gd name="T3" fmla="*/ 2147483647 h 816"/>
              <a:gd name="T4" fmla="*/ 2147483647 w 1443"/>
              <a:gd name="T5" fmla="*/ 2147483647 h 816"/>
              <a:gd name="T6" fmla="*/ 2147483647 w 1443"/>
              <a:gd name="T7" fmla="*/ 2147483647 h 816"/>
              <a:gd name="T8" fmla="*/ 0 w 1443"/>
              <a:gd name="T9" fmla="*/ 0 h 816"/>
              <a:gd name="T10" fmla="*/ 0 60000 65536"/>
              <a:gd name="T11" fmla="*/ 0 60000 65536"/>
              <a:gd name="T12" fmla="*/ 0 60000 65536"/>
              <a:gd name="T13" fmla="*/ 0 60000 65536"/>
              <a:gd name="T14" fmla="*/ 0 60000 65536"/>
              <a:gd name="T15" fmla="*/ 0 w 1443"/>
              <a:gd name="T16" fmla="*/ 0 h 816"/>
              <a:gd name="T17" fmla="*/ 1443 w 1443"/>
              <a:gd name="T18" fmla="*/ 816 h 816"/>
            </a:gdLst>
            <a:ahLst/>
            <a:cxnLst>
              <a:cxn ang="T10">
                <a:pos x="T0" y="T1"/>
              </a:cxn>
              <a:cxn ang="T11">
                <a:pos x="T2" y="T3"/>
              </a:cxn>
              <a:cxn ang="T12">
                <a:pos x="T4" y="T5"/>
              </a:cxn>
              <a:cxn ang="T13">
                <a:pos x="T6" y="T7"/>
              </a:cxn>
              <a:cxn ang="T14">
                <a:pos x="T8" y="T9"/>
              </a:cxn>
            </a:cxnLst>
            <a:rect l="T15" t="T16" r="T17" b="T18"/>
            <a:pathLst>
              <a:path w="1443" h="816">
                <a:moveTo>
                  <a:pt x="0" y="0"/>
                </a:moveTo>
                <a:cubicBezTo>
                  <a:pt x="571" y="285"/>
                  <a:pt x="856" y="408"/>
                  <a:pt x="1076" y="782"/>
                </a:cubicBezTo>
                <a:cubicBezTo>
                  <a:pt x="1185" y="775"/>
                  <a:pt x="1220" y="816"/>
                  <a:pt x="1320" y="788"/>
                </a:cubicBezTo>
                <a:cubicBezTo>
                  <a:pt x="1264" y="347"/>
                  <a:pt x="1276" y="352"/>
                  <a:pt x="1443" y="5"/>
                </a:cubicBezTo>
                <a:cubicBezTo>
                  <a:pt x="867" y="5"/>
                  <a:pt x="233" y="0"/>
                  <a:pt x="0" y="0"/>
                </a:cubicBezTo>
                <a:close/>
              </a:path>
            </a:pathLst>
          </a:custGeom>
          <a:gradFill rotWithShape="1">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64" name="Rectangle 12"/>
          <p:cNvSpPr>
            <a:spLocks noChangeArrowheads="1"/>
          </p:cNvSpPr>
          <p:nvPr/>
        </p:nvSpPr>
        <p:spPr bwMode="auto">
          <a:xfrm>
            <a:off x="2176463" y="1195388"/>
            <a:ext cx="2528887" cy="2333625"/>
          </a:xfrm>
          <a:prstGeom prst="rect">
            <a:avLst/>
          </a:prstGeom>
          <a:solidFill>
            <a:schemeClr val="accent1"/>
          </a:solidFill>
          <a:ln w="19050">
            <a:solidFill>
              <a:schemeClr val="tx1"/>
            </a:solidFill>
            <a:miter lim="800000"/>
            <a:headEnd/>
            <a:tailEnd/>
          </a:ln>
        </p:spPr>
        <p:txBody>
          <a:bodyPr wrap="none" anchor="ctr"/>
          <a:lstStyle/>
          <a:p>
            <a:endParaRPr lang="en-US"/>
          </a:p>
        </p:txBody>
      </p:sp>
      <p:sp>
        <p:nvSpPr>
          <p:cNvPr id="19465" name="Oval 13"/>
          <p:cNvSpPr>
            <a:spLocks noChangeArrowheads="1"/>
          </p:cNvSpPr>
          <p:nvPr/>
        </p:nvSpPr>
        <p:spPr bwMode="auto">
          <a:xfrm>
            <a:off x="2513013" y="1247775"/>
            <a:ext cx="2095500" cy="604838"/>
          </a:xfrm>
          <a:prstGeom prst="ellipse">
            <a:avLst/>
          </a:prstGeom>
          <a:solidFill>
            <a:schemeClr val="bg1"/>
          </a:solidFill>
          <a:ln w="9525">
            <a:solidFill>
              <a:schemeClr val="tx1"/>
            </a:solidFill>
            <a:round/>
            <a:headEnd/>
            <a:tailEnd/>
          </a:ln>
        </p:spPr>
        <p:txBody>
          <a:bodyPr wrap="none" anchor="ctr"/>
          <a:lstStyle/>
          <a:p>
            <a:endParaRPr lang="en-US"/>
          </a:p>
        </p:txBody>
      </p:sp>
      <p:sp>
        <p:nvSpPr>
          <p:cNvPr id="19466" name="Rectangle 105"/>
          <p:cNvSpPr>
            <a:spLocks noChangeArrowheads="1"/>
          </p:cNvSpPr>
          <p:nvPr/>
        </p:nvSpPr>
        <p:spPr bwMode="auto">
          <a:xfrm>
            <a:off x="2457450" y="4584700"/>
            <a:ext cx="1155700" cy="238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9467" name="Rectangle 106"/>
          <p:cNvSpPr>
            <a:spLocks noChangeArrowheads="1"/>
          </p:cNvSpPr>
          <p:nvPr/>
        </p:nvSpPr>
        <p:spPr bwMode="auto">
          <a:xfrm>
            <a:off x="2433638" y="4608513"/>
            <a:ext cx="1147762" cy="238125"/>
          </a:xfrm>
          <a:prstGeom prst="rect">
            <a:avLst/>
          </a:prstGeom>
          <a:solidFill>
            <a:schemeClr val="accent2"/>
          </a:solidFill>
          <a:ln w="9525">
            <a:solidFill>
              <a:schemeClr val="tx1"/>
            </a:solidFill>
            <a:miter lim="800000"/>
            <a:headEnd/>
            <a:tailEnd/>
          </a:ln>
        </p:spPr>
        <p:txBody>
          <a:bodyPr wrap="none" anchor="ctr"/>
          <a:lstStyle/>
          <a:p>
            <a:endParaRPr lang="en-US"/>
          </a:p>
        </p:txBody>
      </p:sp>
      <p:sp>
        <p:nvSpPr>
          <p:cNvPr id="19468" name="Line 107"/>
          <p:cNvSpPr>
            <a:spLocks noChangeShapeType="1"/>
          </p:cNvSpPr>
          <p:nvPr/>
        </p:nvSpPr>
        <p:spPr bwMode="auto">
          <a:xfrm>
            <a:off x="3459163" y="4740275"/>
            <a:ext cx="422275" cy="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9" name="Rectangle 111"/>
          <p:cNvSpPr>
            <a:spLocks noChangeArrowheads="1"/>
          </p:cNvSpPr>
          <p:nvPr/>
        </p:nvSpPr>
        <p:spPr bwMode="auto">
          <a:xfrm>
            <a:off x="3062288" y="4611688"/>
            <a:ext cx="427037" cy="239712"/>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9470" name="Text Box 112"/>
          <p:cNvSpPr txBox="1">
            <a:spLocks noChangeArrowheads="1"/>
          </p:cNvSpPr>
          <p:nvPr/>
        </p:nvSpPr>
        <p:spPr bwMode="auto">
          <a:xfrm>
            <a:off x="3014663" y="4584700"/>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en-US" sz="1200"/>
          </a:p>
        </p:txBody>
      </p:sp>
      <p:sp>
        <p:nvSpPr>
          <p:cNvPr id="19471" name="Text Box 113"/>
          <p:cNvSpPr txBox="1">
            <a:spLocks noChangeArrowheads="1"/>
          </p:cNvSpPr>
          <p:nvPr/>
        </p:nvSpPr>
        <p:spPr bwMode="auto">
          <a:xfrm>
            <a:off x="-41032" y="4011197"/>
            <a:ext cx="44540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eaLnBrk="1" hangingPunct="1"/>
            <a:r>
              <a:rPr lang="en-US" sz="1600" dirty="0" smtClean="0"/>
              <a:t>Destination’s IP address is added to the packet</a:t>
            </a:r>
            <a:endParaRPr lang="fa-IR" sz="1600" dirty="0" smtClean="0"/>
          </a:p>
        </p:txBody>
      </p:sp>
      <p:sp>
        <p:nvSpPr>
          <p:cNvPr id="19472" name="Line 114"/>
          <p:cNvSpPr>
            <a:spLocks noChangeShapeType="1"/>
          </p:cNvSpPr>
          <p:nvPr/>
        </p:nvSpPr>
        <p:spPr bwMode="auto">
          <a:xfrm flipH="1">
            <a:off x="2681288" y="4870450"/>
            <a:ext cx="13493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3" name="Text Box 115"/>
          <p:cNvSpPr txBox="1">
            <a:spLocks noChangeArrowheads="1"/>
          </p:cNvSpPr>
          <p:nvPr/>
        </p:nvSpPr>
        <p:spPr bwMode="auto">
          <a:xfrm>
            <a:off x="2641600" y="1404938"/>
            <a:ext cx="1863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400"/>
              <a:t>routing algorithm</a:t>
            </a:r>
          </a:p>
        </p:txBody>
      </p:sp>
      <p:sp>
        <p:nvSpPr>
          <p:cNvPr id="19474" name="Rectangle 116"/>
          <p:cNvSpPr>
            <a:spLocks noChangeArrowheads="1"/>
          </p:cNvSpPr>
          <p:nvPr/>
        </p:nvSpPr>
        <p:spPr bwMode="auto">
          <a:xfrm>
            <a:off x="2387600" y="2141538"/>
            <a:ext cx="2184400" cy="12985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9475" name="Text Box 117"/>
          <p:cNvSpPr txBox="1">
            <a:spLocks noChangeArrowheads="1"/>
          </p:cNvSpPr>
          <p:nvPr/>
        </p:nvSpPr>
        <p:spPr bwMode="auto">
          <a:xfrm>
            <a:off x="2647950" y="2105025"/>
            <a:ext cx="1858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400"/>
              <a:t>local forwarding table</a:t>
            </a:r>
          </a:p>
        </p:txBody>
      </p:sp>
      <p:sp>
        <p:nvSpPr>
          <p:cNvPr id="19476" name="Text Box 118"/>
          <p:cNvSpPr txBox="1">
            <a:spLocks noChangeArrowheads="1"/>
          </p:cNvSpPr>
          <p:nvPr/>
        </p:nvSpPr>
        <p:spPr bwMode="auto">
          <a:xfrm>
            <a:off x="2430463" y="2352675"/>
            <a:ext cx="13128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400"/>
              <a:t>dest address</a:t>
            </a:r>
          </a:p>
        </p:txBody>
      </p:sp>
      <p:sp>
        <p:nvSpPr>
          <p:cNvPr id="19477" name="Text Box 119"/>
          <p:cNvSpPr txBox="1">
            <a:spLocks noChangeArrowheads="1"/>
          </p:cNvSpPr>
          <p:nvPr/>
        </p:nvSpPr>
        <p:spPr bwMode="auto">
          <a:xfrm>
            <a:off x="3597275" y="2354263"/>
            <a:ext cx="1041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400"/>
              <a:t>output  link</a:t>
            </a:r>
          </a:p>
        </p:txBody>
      </p:sp>
      <p:sp>
        <p:nvSpPr>
          <p:cNvPr id="19478" name="Line 120"/>
          <p:cNvSpPr>
            <a:spLocks noChangeShapeType="1"/>
          </p:cNvSpPr>
          <p:nvPr/>
        </p:nvSpPr>
        <p:spPr bwMode="auto">
          <a:xfrm>
            <a:off x="3695700" y="2365375"/>
            <a:ext cx="7938" cy="1066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9" name="Text Box 121"/>
          <p:cNvSpPr txBox="1">
            <a:spLocks noChangeArrowheads="1"/>
          </p:cNvSpPr>
          <p:nvPr/>
        </p:nvSpPr>
        <p:spPr bwMode="auto">
          <a:xfrm>
            <a:off x="2417763" y="2636838"/>
            <a:ext cx="1289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r>
              <a:rPr lang="en-US" sz="1200"/>
              <a:t>address-range 1</a:t>
            </a:r>
          </a:p>
          <a:p>
            <a:pPr algn="r" eaLnBrk="1" hangingPunct="1"/>
            <a:r>
              <a:rPr lang="en-US" sz="1200"/>
              <a:t>address-range 2</a:t>
            </a:r>
          </a:p>
          <a:p>
            <a:pPr algn="r" eaLnBrk="1" hangingPunct="1"/>
            <a:r>
              <a:rPr lang="en-US" sz="1200"/>
              <a:t>address-range 3</a:t>
            </a:r>
          </a:p>
          <a:p>
            <a:pPr algn="r" eaLnBrk="1" hangingPunct="1"/>
            <a:r>
              <a:rPr lang="en-US" sz="1200"/>
              <a:t>address-range 4</a:t>
            </a:r>
          </a:p>
        </p:txBody>
      </p:sp>
      <p:sp>
        <p:nvSpPr>
          <p:cNvPr id="19480" name="Text Box 122"/>
          <p:cNvSpPr txBox="1">
            <a:spLocks noChangeArrowheads="1"/>
          </p:cNvSpPr>
          <p:nvPr/>
        </p:nvSpPr>
        <p:spPr bwMode="auto">
          <a:xfrm>
            <a:off x="3711575" y="2636838"/>
            <a:ext cx="268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200"/>
              <a:t>3</a:t>
            </a:r>
          </a:p>
          <a:p>
            <a:pPr algn="ctr" eaLnBrk="1" hangingPunct="1"/>
            <a:r>
              <a:rPr lang="en-US" sz="1200"/>
              <a:t>2</a:t>
            </a:r>
          </a:p>
          <a:p>
            <a:pPr algn="ctr" eaLnBrk="1" hangingPunct="1"/>
            <a:r>
              <a:rPr lang="en-US" sz="1200"/>
              <a:t>2</a:t>
            </a:r>
          </a:p>
          <a:p>
            <a:pPr algn="ctr" eaLnBrk="1" hangingPunct="1"/>
            <a:r>
              <a:rPr lang="en-US" sz="1200"/>
              <a:t>1</a:t>
            </a:r>
          </a:p>
        </p:txBody>
      </p:sp>
      <p:sp>
        <p:nvSpPr>
          <p:cNvPr id="19481" name="Line 123"/>
          <p:cNvSpPr>
            <a:spLocks noChangeShapeType="1"/>
          </p:cNvSpPr>
          <p:nvPr/>
        </p:nvSpPr>
        <p:spPr bwMode="auto">
          <a:xfrm>
            <a:off x="2409825" y="2617788"/>
            <a:ext cx="2163763" cy="47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2" name="Line 124"/>
          <p:cNvSpPr>
            <a:spLocks noChangeShapeType="1"/>
          </p:cNvSpPr>
          <p:nvPr/>
        </p:nvSpPr>
        <p:spPr bwMode="auto">
          <a:xfrm>
            <a:off x="2392363" y="2370138"/>
            <a:ext cx="2173287" cy="47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3" name="AutoShape 125"/>
          <p:cNvSpPr>
            <a:spLocks noChangeArrowheads="1"/>
          </p:cNvSpPr>
          <p:nvPr/>
        </p:nvSpPr>
        <p:spPr bwMode="auto">
          <a:xfrm rot="5400000">
            <a:off x="3466306" y="1859757"/>
            <a:ext cx="239713" cy="273050"/>
          </a:xfrm>
          <a:prstGeom prst="rightArrow">
            <a:avLst>
              <a:gd name="adj1" fmla="val 51167"/>
              <a:gd name="adj2" fmla="val 39736"/>
            </a:avLst>
          </a:prstGeom>
          <a:solidFill>
            <a:schemeClr val="accent2"/>
          </a:solidFill>
          <a:ln w="9525">
            <a:solidFill>
              <a:schemeClr val="tx1"/>
            </a:solidFill>
            <a:miter lim="800000"/>
            <a:headEnd/>
            <a:tailEnd/>
          </a:ln>
        </p:spPr>
        <p:txBody>
          <a:bodyPr wrap="none" anchor="ctr"/>
          <a:lstStyle/>
          <a:p>
            <a:endParaRPr lang="en-US"/>
          </a:p>
        </p:txBody>
      </p:sp>
      <p:sp>
        <p:nvSpPr>
          <p:cNvPr id="19484" name="Line 126"/>
          <p:cNvSpPr>
            <a:spLocks noChangeShapeType="1"/>
          </p:cNvSpPr>
          <p:nvPr/>
        </p:nvSpPr>
        <p:spPr bwMode="auto">
          <a:xfrm>
            <a:off x="2843213" y="4302125"/>
            <a:ext cx="363537" cy="342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85" name="Freeform 127"/>
          <p:cNvSpPr>
            <a:spLocks/>
          </p:cNvSpPr>
          <p:nvPr/>
        </p:nvSpPr>
        <p:spPr bwMode="auto">
          <a:xfrm>
            <a:off x="3916363" y="4792663"/>
            <a:ext cx="879475" cy="265112"/>
          </a:xfrm>
          <a:custGeom>
            <a:avLst/>
            <a:gdLst>
              <a:gd name="T0" fmla="*/ 0 w 554"/>
              <a:gd name="T1" fmla="*/ 2147483647 h 167"/>
              <a:gd name="T2" fmla="*/ 2147483647 w 554"/>
              <a:gd name="T3" fmla="*/ 2147483647 h 167"/>
              <a:gd name="T4" fmla="*/ 2147483647 w 554"/>
              <a:gd name="T5" fmla="*/ 2147483647 h 167"/>
              <a:gd name="T6" fmla="*/ 0 60000 65536"/>
              <a:gd name="T7" fmla="*/ 0 60000 65536"/>
              <a:gd name="T8" fmla="*/ 0 60000 65536"/>
              <a:gd name="T9" fmla="*/ 0 w 554"/>
              <a:gd name="T10" fmla="*/ 0 h 167"/>
              <a:gd name="T11" fmla="*/ 554 w 554"/>
              <a:gd name="T12" fmla="*/ 167 h 167"/>
            </a:gdLst>
            <a:ahLst/>
            <a:cxnLst>
              <a:cxn ang="T6">
                <a:pos x="T0" y="T1"/>
              </a:cxn>
              <a:cxn ang="T7">
                <a:pos x="T2" y="T3"/>
              </a:cxn>
              <a:cxn ang="T8">
                <a:pos x="T4" y="T5"/>
              </a:cxn>
            </a:cxnLst>
            <a:rect l="T9" t="T10" r="T11" b="T12"/>
            <a:pathLst>
              <a:path w="554" h="167">
                <a:moveTo>
                  <a:pt x="0" y="10"/>
                </a:moveTo>
                <a:cubicBezTo>
                  <a:pt x="102" y="0"/>
                  <a:pt x="240" y="5"/>
                  <a:pt x="324" y="26"/>
                </a:cubicBezTo>
                <a:cubicBezTo>
                  <a:pt x="416" y="52"/>
                  <a:pt x="502" y="120"/>
                  <a:pt x="554" y="167"/>
                </a:cubicBezTo>
              </a:path>
            </a:pathLst>
          </a:custGeom>
          <a:noFill/>
          <a:ln w="57150" cmpd="sng">
            <a:solidFill>
              <a:srgbClr val="FF33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6" name="Freeform 128"/>
          <p:cNvSpPr>
            <a:spLocks/>
          </p:cNvSpPr>
          <p:nvPr/>
        </p:nvSpPr>
        <p:spPr bwMode="auto">
          <a:xfrm flipH="1">
            <a:off x="6249988" y="4356100"/>
            <a:ext cx="577850" cy="371475"/>
          </a:xfrm>
          <a:custGeom>
            <a:avLst/>
            <a:gdLst>
              <a:gd name="T0" fmla="*/ 0 w 1443"/>
              <a:gd name="T1" fmla="*/ 0 h 816"/>
              <a:gd name="T2" fmla="*/ 2147483647 w 1443"/>
              <a:gd name="T3" fmla="*/ 2147483647 h 816"/>
              <a:gd name="T4" fmla="*/ 2147483647 w 1443"/>
              <a:gd name="T5" fmla="*/ 2147483647 h 816"/>
              <a:gd name="T6" fmla="*/ 2147483647 w 1443"/>
              <a:gd name="T7" fmla="*/ 2147483647 h 816"/>
              <a:gd name="T8" fmla="*/ 0 w 1443"/>
              <a:gd name="T9" fmla="*/ 0 h 816"/>
              <a:gd name="T10" fmla="*/ 0 60000 65536"/>
              <a:gd name="T11" fmla="*/ 0 60000 65536"/>
              <a:gd name="T12" fmla="*/ 0 60000 65536"/>
              <a:gd name="T13" fmla="*/ 0 60000 65536"/>
              <a:gd name="T14" fmla="*/ 0 60000 65536"/>
              <a:gd name="T15" fmla="*/ 0 w 1443"/>
              <a:gd name="T16" fmla="*/ 0 h 816"/>
              <a:gd name="T17" fmla="*/ 1443 w 1443"/>
              <a:gd name="T18" fmla="*/ 816 h 816"/>
            </a:gdLst>
            <a:ahLst/>
            <a:cxnLst>
              <a:cxn ang="T10">
                <a:pos x="T0" y="T1"/>
              </a:cxn>
              <a:cxn ang="T11">
                <a:pos x="T2" y="T3"/>
              </a:cxn>
              <a:cxn ang="T12">
                <a:pos x="T4" y="T5"/>
              </a:cxn>
              <a:cxn ang="T13">
                <a:pos x="T6" y="T7"/>
              </a:cxn>
              <a:cxn ang="T14">
                <a:pos x="T8" y="T9"/>
              </a:cxn>
            </a:cxnLst>
            <a:rect l="T15" t="T16" r="T17" b="T18"/>
            <a:pathLst>
              <a:path w="1443" h="816">
                <a:moveTo>
                  <a:pt x="0" y="0"/>
                </a:moveTo>
                <a:cubicBezTo>
                  <a:pt x="571" y="285"/>
                  <a:pt x="856" y="408"/>
                  <a:pt x="1076" y="782"/>
                </a:cubicBezTo>
                <a:cubicBezTo>
                  <a:pt x="1185" y="775"/>
                  <a:pt x="1220" y="816"/>
                  <a:pt x="1320" y="788"/>
                </a:cubicBezTo>
                <a:cubicBezTo>
                  <a:pt x="1264" y="347"/>
                  <a:pt x="1276" y="352"/>
                  <a:pt x="1443" y="5"/>
                </a:cubicBezTo>
                <a:cubicBezTo>
                  <a:pt x="867" y="5"/>
                  <a:pt x="233" y="0"/>
                  <a:pt x="0" y="0"/>
                </a:cubicBezTo>
                <a:close/>
              </a:path>
            </a:pathLst>
          </a:custGeom>
          <a:gradFill rotWithShape="1">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87" name="Freeform 129"/>
          <p:cNvSpPr>
            <a:spLocks/>
          </p:cNvSpPr>
          <p:nvPr/>
        </p:nvSpPr>
        <p:spPr bwMode="auto">
          <a:xfrm flipH="1">
            <a:off x="5240338" y="4083050"/>
            <a:ext cx="577850" cy="371475"/>
          </a:xfrm>
          <a:custGeom>
            <a:avLst/>
            <a:gdLst>
              <a:gd name="T0" fmla="*/ 0 w 1443"/>
              <a:gd name="T1" fmla="*/ 0 h 816"/>
              <a:gd name="T2" fmla="*/ 2147483647 w 1443"/>
              <a:gd name="T3" fmla="*/ 2147483647 h 816"/>
              <a:gd name="T4" fmla="*/ 2147483647 w 1443"/>
              <a:gd name="T5" fmla="*/ 2147483647 h 816"/>
              <a:gd name="T6" fmla="*/ 2147483647 w 1443"/>
              <a:gd name="T7" fmla="*/ 2147483647 h 816"/>
              <a:gd name="T8" fmla="*/ 0 w 1443"/>
              <a:gd name="T9" fmla="*/ 0 h 816"/>
              <a:gd name="T10" fmla="*/ 0 60000 65536"/>
              <a:gd name="T11" fmla="*/ 0 60000 65536"/>
              <a:gd name="T12" fmla="*/ 0 60000 65536"/>
              <a:gd name="T13" fmla="*/ 0 60000 65536"/>
              <a:gd name="T14" fmla="*/ 0 60000 65536"/>
              <a:gd name="T15" fmla="*/ 0 w 1443"/>
              <a:gd name="T16" fmla="*/ 0 h 816"/>
              <a:gd name="T17" fmla="*/ 1443 w 1443"/>
              <a:gd name="T18" fmla="*/ 816 h 816"/>
            </a:gdLst>
            <a:ahLst/>
            <a:cxnLst>
              <a:cxn ang="T10">
                <a:pos x="T0" y="T1"/>
              </a:cxn>
              <a:cxn ang="T11">
                <a:pos x="T2" y="T3"/>
              </a:cxn>
              <a:cxn ang="T12">
                <a:pos x="T4" y="T5"/>
              </a:cxn>
              <a:cxn ang="T13">
                <a:pos x="T6" y="T7"/>
              </a:cxn>
              <a:cxn ang="T14">
                <a:pos x="T8" y="T9"/>
              </a:cxn>
            </a:cxnLst>
            <a:rect l="T15" t="T16" r="T17" b="T18"/>
            <a:pathLst>
              <a:path w="1443" h="816">
                <a:moveTo>
                  <a:pt x="0" y="0"/>
                </a:moveTo>
                <a:cubicBezTo>
                  <a:pt x="571" y="285"/>
                  <a:pt x="856" y="408"/>
                  <a:pt x="1076" y="782"/>
                </a:cubicBezTo>
                <a:cubicBezTo>
                  <a:pt x="1185" y="775"/>
                  <a:pt x="1220" y="816"/>
                  <a:pt x="1320" y="788"/>
                </a:cubicBezTo>
                <a:cubicBezTo>
                  <a:pt x="1264" y="347"/>
                  <a:pt x="1276" y="352"/>
                  <a:pt x="1443" y="5"/>
                </a:cubicBezTo>
                <a:cubicBezTo>
                  <a:pt x="867" y="5"/>
                  <a:pt x="233" y="0"/>
                  <a:pt x="0" y="0"/>
                </a:cubicBezTo>
                <a:close/>
              </a:path>
            </a:pathLst>
          </a:custGeom>
          <a:gradFill rotWithShape="1">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88" name="Freeform 130"/>
          <p:cNvSpPr>
            <a:spLocks/>
          </p:cNvSpPr>
          <p:nvPr/>
        </p:nvSpPr>
        <p:spPr bwMode="auto">
          <a:xfrm flipH="1" flipV="1">
            <a:off x="5908675" y="5629275"/>
            <a:ext cx="542925" cy="371475"/>
          </a:xfrm>
          <a:custGeom>
            <a:avLst/>
            <a:gdLst>
              <a:gd name="T0" fmla="*/ 0 w 1443"/>
              <a:gd name="T1" fmla="*/ 0 h 816"/>
              <a:gd name="T2" fmla="*/ 2147483647 w 1443"/>
              <a:gd name="T3" fmla="*/ 2147483647 h 816"/>
              <a:gd name="T4" fmla="*/ 2147483647 w 1443"/>
              <a:gd name="T5" fmla="*/ 2147483647 h 816"/>
              <a:gd name="T6" fmla="*/ 2147483647 w 1443"/>
              <a:gd name="T7" fmla="*/ 2147483647 h 816"/>
              <a:gd name="T8" fmla="*/ 0 w 1443"/>
              <a:gd name="T9" fmla="*/ 0 h 816"/>
              <a:gd name="T10" fmla="*/ 0 60000 65536"/>
              <a:gd name="T11" fmla="*/ 0 60000 65536"/>
              <a:gd name="T12" fmla="*/ 0 60000 65536"/>
              <a:gd name="T13" fmla="*/ 0 60000 65536"/>
              <a:gd name="T14" fmla="*/ 0 60000 65536"/>
              <a:gd name="T15" fmla="*/ 0 w 1443"/>
              <a:gd name="T16" fmla="*/ 0 h 816"/>
              <a:gd name="T17" fmla="*/ 1443 w 1443"/>
              <a:gd name="T18" fmla="*/ 816 h 816"/>
            </a:gdLst>
            <a:ahLst/>
            <a:cxnLst>
              <a:cxn ang="T10">
                <a:pos x="T0" y="T1"/>
              </a:cxn>
              <a:cxn ang="T11">
                <a:pos x="T2" y="T3"/>
              </a:cxn>
              <a:cxn ang="T12">
                <a:pos x="T4" y="T5"/>
              </a:cxn>
              <a:cxn ang="T13">
                <a:pos x="T6" y="T7"/>
              </a:cxn>
              <a:cxn ang="T14">
                <a:pos x="T8" y="T9"/>
              </a:cxn>
            </a:cxnLst>
            <a:rect l="T15" t="T16" r="T17" b="T18"/>
            <a:pathLst>
              <a:path w="1443" h="816">
                <a:moveTo>
                  <a:pt x="0" y="0"/>
                </a:moveTo>
                <a:cubicBezTo>
                  <a:pt x="571" y="285"/>
                  <a:pt x="856" y="408"/>
                  <a:pt x="1076" y="782"/>
                </a:cubicBezTo>
                <a:cubicBezTo>
                  <a:pt x="1185" y="775"/>
                  <a:pt x="1220" y="816"/>
                  <a:pt x="1320" y="788"/>
                </a:cubicBezTo>
                <a:cubicBezTo>
                  <a:pt x="1264" y="347"/>
                  <a:pt x="1276" y="352"/>
                  <a:pt x="1443" y="5"/>
                </a:cubicBezTo>
                <a:cubicBezTo>
                  <a:pt x="867" y="5"/>
                  <a:pt x="233" y="0"/>
                  <a:pt x="0" y="0"/>
                </a:cubicBezTo>
                <a:close/>
              </a:path>
            </a:pathLst>
          </a:custGeom>
          <a:gradFill rotWithShape="1">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89" name="Freeform 131"/>
          <p:cNvSpPr>
            <a:spLocks/>
          </p:cNvSpPr>
          <p:nvPr/>
        </p:nvSpPr>
        <p:spPr bwMode="auto">
          <a:xfrm flipH="1" flipV="1">
            <a:off x="4559300" y="5613400"/>
            <a:ext cx="542925" cy="371475"/>
          </a:xfrm>
          <a:custGeom>
            <a:avLst/>
            <a:gdLst>
              <a:gd name="T0" fmla="*/ 0 w 1443"/>
              <a:gd name="T1" fmla="*/ 0 h 816"/>
              <a:gd name="T2" fmla="*/ 2147483647 w 1443"/>
              <a:gd name="T3" fmla="*/ 2147483647 h 816"/>
              <a:gd name="T4" fmla="*/ 2147483647 w 1443"/>
              <a:gd name="T5" fmla="*/ 2147483647 h 816"/>
              <a:gd name="T6" fmla="*/ 2147483647 w 1443"/>
              <a:gd name="T7" fmla="*/ 2147483647 h 816"/>
              <a:gd name="T8" fmla="*/ 0 w 1443"/>
              <a:gd name="T9" fmla="*/ 0 h 816"/>
              <a:gd name="T10" fmla="*/ 0 60000 65536"/>
              <a:gd name="T11" fmla="*/ 0 60000 65536"/>
              <a:gd name="T12" fmla="*/ 0 60000 65536"/>
              <a:gd name="T13" fmla="*/ 0 60000 65536"/>
              <a:gd name="T14" fmla="*/ 0 60000 65536"/>
              <a:gd name="T15" fmla="*/ 0 w 1443"/>
              <a:gd name="T16" fmla="*/ 0 h 816"/>
              <a:gd name="T17" fmla="*/ 1443 w 1443"/>
              <a:gd name="T18" fmla="*/ 816 h 816"/>
            </a:gdLst>
            <a:ahLst/>
            <a:cxnLst>
              <a:cxn ang="T10">
                <a:pos x="T0" y="T1"/>
              </a:cxn>
              <a:cxn ang="T11">
                <a:pos x="T2" y="T3"/>
              </a:cxn>
              <a:cxn ang="T12">
                <a:pos x="T4" y="T5"/>
              </a:cxn>
              <a:cxn ang="T13">
                <a:pos x="T6" y="T7"/>
              </a:cxn>
              <a:cxn ang="T14">
                <a:pos x="T8" y="T9"/>
              </a:cxn>
            </a:cxnLst>
            <a:rect l="T15" t="T16" r="T17" b="T18"/>
            <a:pathLst>
              <a:path w="1443" h="816">
                <a:moveTo>
                  <a:pt x="0" y="0"/>
                </a:moveTo>
                <a:cubicBezTo>
                  <a:pt x="571" y="285"/>
                  <a:pt x="856" y="408"/>
                  <a:pt x="1076" y="782"/>
                </a:cubicBezTo>
                <a:cubicBezTo>
                  <a:pt x="1185" y="775"/>
                  <a:pt x="1220" y="816"/>
                  <a:pt x="1320" y="788"/>
                </a:cubicBezTo>
                <a:cubicBezTo>
                  <a:pt x="1264" y="347"/>
                  <a:pt x="1276" y="352"/>
                  <a:pt x="1443" y="5"/>
                </a:cubicBezTo>
                <a:cubicBezTo>
                  <a:pt x="867" y="5"/>
                  <a:pt x="233" y="0"/>
                  <a:pt x="0" y="0"/>
                </a:cubicBezTo>
                <a:close/>
              </a:path>
            </a:pathLst>
          </a:custGeom>
          <a:gradFill rotWithShape="1">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90" name="Freeform 132"/>
          <p:cNvSpPr>
            <a:spLocks/>
          </p:cNvSpPr>
          <p:nvPr/>
        </p:nvSpPr>
        <p:spPr bwMode="auto">
          <a:xfrm flipH="1" flipV="1">
            <a:off x="5199063" y="5321300"/>
            <a:ext cx="542925" cy="452438"/>
          </a:xfrm>
          <a:custGeom>
            <a:avLst/>
            <a:gdLst>
              <a:gd name="T0" fmla="*/ 0 w 1443"/>
              <a:gd name="T1" fmla="*/ 0 h 816"/>
              <a:gd name="T2" fmla="*/ 2147483647 w 1443"/>
              <a:gd name="T3" fmla="*/ 2147483647 h 816"/>
              <a:gd name="T4" fmla="*/ 2147483647 w 1443"/>
              <a:gd name="T5" fmla="*/ 2147483647 h 816"/>
              <a:gd name="T6" fmla="*/ 2147483647 w 1443"/>
              <a:gd name="T7" fmla="*/ 2147483647 h 816"/>
              <a:gd name="T8" fmla="*/ 0 w 1443"/>
              <a:gd name="T9" fmla="*/ 0 h 816"/>
              <a:gd name="T10" fmla="*/ 0 60000 65536"/>
              <a:gd name="T11" fmla="*/ 0 60000 65536"/>
              <a:gd name="T12" fmla="*/ 0 60000 65536"/>
              <a:gd name="T13" fmla="*/ 0 60000 65536"/>
              <a:gd name="T14" fmla="*/ 0 60000 65536"/>
              <a:gd name="T15" fmla="*/ 0 w 1443"/>
              <a:gd name="T16" fmla="*/ 0 h 816"/>
              <a:gd name="T17" fmla="*/ 1443 w 1443"/>
              <a:gd name="T18" fmla="*/ 816 h 816"/>
            </a:gdLst>
            <a:ahLst/>
            <a:cxnLst>
              <a:cxn ang="T10">
                <a:pos x="T0" y="T1"/>
              </a:cxn>
              <a:cxn ang="T11">
                <a:pos x="T2" y="T3"/>
              </a:cxn>
              <a:cxn ang="T12">
                <a:pos x="T4" y="T5"/>
              </a:cxn>
              <a:cxn ang="T13">
                <a:pos x="T6" y="T7"/>
              </a:cxn>
              <a:cxn ang="T14">
                <a:pos x="T8" y="T9"/>
              </a:cxn>
            </a:cxnLst>
            <a:rect l="T15" t="T16" r="T17" b="T18"/>
            <a:pathLst>
              <a:path w="1443" h="816">
                <a:moveTo>
                  <a:pt x="0" y="0"/>
                </a:moveTo>
                <a:cubicBezTo>
                  <a:pt x="571" y="285"/>
                  <a:pt x="856" y="408"/>
                  <a:pt x="1076" y="782"/>
                </a:cubicBezTo>
                <a:cubicBezTo>
                  <a:pt x="1185" y="775"/>
                  <a:pt x="1220" y="816"/>
                  <a:pt x="1320" y="788"/>
                </a:cubicBezTo>
                <a:cubicBezTo>
                  <a:pt x="1264" y="347"/>
                  <a:pt x="1276" y="352"/>
                  <a:pt x="1443" y="5"/>
                </a:cubicBezTo>
                <a:cubicBezTo>
                  <a:pt x="867" y="5"/>
                  <a:pt x="233" y="0"/>
                  <a:pt x="0" y="0"/>
                </a:cubicBezTo>
                <a:close/>
              </a:path>
            </a:pathLst>
          </a:custGeom>
          <a:gradFill rotWithShape="1">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9491" name="Group 133"/>
          <p:cNvGrpSpPr>
            <a:grpSpLocks/>
          </p:cNvGrpSpPr>
          <p:nvPr/>
        </p:nvGrpSpPr>
        <p:grpSpPr bwMode="auto">
          <a:xfrm>
            <a:off x="5248275" y="3638550"/>
            <a:ext cx="550863" cy="452438"/>
            <a:chOff x="2886" y="1668"/>
            <a:chExt cx="347" cy="285"/>
          </a:xfrm>
        </p:grpSpPr>
        <p:sp>
          <p:nvSpPr>
            <p:cNvPr id="19527" name="Rectangle 134"/>
            <p:cNvSpPr>
              <a:spLocks noChangeArrowheads="1"/>
            </p:cNvSpPr>
            <p:nvPr/>
          </p:nvSpPr>
          <p:spPr bwMode="auto">
            <a:xfrm>
              <a:off x="2886" y="1668"/>
              <a:ext cx="347" cy="28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9528" name="Oval 135"/>
            <p:cNvSpPr>
              <a:spLocks noChangeArrowheads="1"/>
            </p:cNvSpPr>
            <p:nvPr/>
          </p:nvSpPr>
          <p:spPr bwMode="auto">
            <a:xfrm>
              <a:off x="2905" y="1674"/>
              <a:ext cx="314" cy="74"/>
            </a:xfrm>
            <a:prstGeom prst="ellipse">
              <a:avLst/>
            </a:prstGeom>
            <a:solidFill>
              <a:schemeClr val="bg1"/>
            </a:solidFill>
            <a:ln w="9525">
              <a:solidFill>
                <a:schemeClr val="tx1"/>
              </a:solidFill>
              <a:round/>
              <a:headEnd/>
              <a:tailEnd/>
            </a:ln>
          </p:spPr>
          <p:txBody>
            <a:bodyPr wrap="none" anchor="ctr"/>
            <a:lstStyle/>
            <a:p>
              <a:endParaRPr lang="en-US"/>
            </a:p>
          </p:txBody>
        </p:sp>
        <p:sp>
          <p:nvSpPr>
            <p:cNvPr id="19529" name="Rectangle 136"/>
            <p:cNvSpPr>
              <a:spLocks noChangeArrowheads="1"/>
            </p:cNvSpPr>
            <p:nvPr/>
          </p:nvSpPr>
          <p:spPr bwMode="auto">
            <a:xfrm>
              <a:off x="2913" y="1785"/>
              <a:ext cx="300" cy="15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9530" name="Line 137"/>
            <p:cNvSpPr>
              <a:spLocks noChangeShapeType="1"/>
            </p:cNvSpPr>
            <p:nvPr/>
          </p:nvSpPr>
          <p:spPr bwMode="auto">
            <a:xfrm>
              <a:off x="3082" y="1811"/>
              <a:ext cx="1"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1" name="Line 138"/>
            <p:cNvSpPr>
              <a:spLocks noChangeShapeType="1"/>
            </p:cNvSpPr>
            <p:nvPr/>
          </p:nvSpPr>
          <p:spPr bwMode="auto">
            <a:xfrm>
              <a:off x="2913" y="184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2" name="Line 139"/>
            <p:cNvSpPr>
              <a:spLocks noChangeShapeType="1"/>
            </p:cNvSpPr>
            <p:nvPr/>
          </p:nvSpPr>
          <p:spPr bwMode="auto">
            <a:xfrm>
              <a:off x="2912" y="181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3" name="AutoShape 140"/>
            <p:cNvSpPr>
              <a:spLocks noChangeArrowheads="1"/>
            </p:cNvSpPr>
            <p:nvPr/>
          </p:nvSpPr>
          <p:spPr bwMode="auto">
            <a:xfrm rot="5400000">
              <a:off x="3051" y="1745"/>
              <a:ext cx="29" cy="41"/>
            </a:xfrm>
            <a:prstGeom prst="rightArrow">
              <a:avLst>
                <a:gd name="adj1" fmla="val 51167"/>
                <a:gd name="adj2" fmla="val 39736"/>
              </a:avLst>
            </a:prstGeom>
            <a:solidFill>
              <a:schemeClr val="accent2"/>
            </a:solidFill>
            <a:ln w="9525">
              <a:solidFill>
                <a:schemeClr val="tx1"/>
              </a:solidFill>
              <a:miter lim="800000"/>
              <a:headEnd/>
              <a:tailEnd/>
            </a:ln>
          </p:spPr>
          <p:txBody>
            <a:bodyPr wrap="none" anchor="ctr"/>
            <a:lstStyle/>
            <a:p>
              <a:endParaRPr lang="en-US"/>
            </a:p>
          </p:txBody>
        </p:sp>
      </p:grpSp>
      <p:grpSp>
        <p:nvGrpSpPr>
          <p:cNvPr id="19492" name="Group 141"/>
          <p:cNvGrpSpPr>
            <a:grpSpLocks/>
          </p:cNvGrpSpPr>
          <p:nvPr/>
        </p:nvGrpSpPr>
        <p:grpSpPr bwMode="auto">
          <a:xfrm>
            <a:off x="6261100" y="3911600"/>
            <a:ext cx="550863" cy="452438"/>
            <a:chOff x="2886" y="1668"/>
            <a:chExt cx="347" cy="285"/>
          </a:xfrm>
        </p:grpSpPr>
        <p:sp>
          <p:nvSpPr>
            <p:cNvPr id="19520" name="Rectangle 142"/>
            <p:cNvSpPr>
              <a:spLocks noChangeArrowheads="1"/>
            </p:cNvSpPr>
            <p:nvPr/>
          </p:nvSpPr>
          <p:spPr bwMode="auto">
            <a:xfrm>
              <a:off x="2886" y="1668"/>
              <a:ext cx="347" cy="28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9521" name="Oval 143"/>
            <p:cNvSpPr>
              <a:spLocks noChangeArrowheads="1"/>
            </p:cNvSpPr>
            <p:nvPr/>
          </p:nvSpPr>
          <p:spPr bwMode="auto">
            <a:xfrm>
              <a:off x="2905" y="1674"/>
              <a:ext cx="314" cy="74"/>
            </a:xfrm>
            <a:prstGeom prst="ellipse">
              <a:avLst/>
            </a:prstGeom>
            <a:solidFill>
              <a:schemeClr val="bg1"/>
            </a:solidFill>
            <a:ln w="9525">
              <a:solidFill>
                <a:schemeClr val="tx1"/>
              </a:solidFill>
              <a:round/>
              <a:headEnd/>
              <a:tailEnd/>
            </a:ln>
          </p:spPr>
          <p:txBody>
            <a:bodyPr wrap="none" anchor="ctr"/>
            <a:lstStyle/>
            <a:p>
              <a:endParaRPr lang="en-US"/>
            </a:p>
          </p:txBody>
        </p:sp>
        <p:sp>
          <p:nvSpPr>
            <p:cNvPr id="19522" name="Rectangle 144"/>
            <p:cNvSpPr>
              <a:spLocks noChangeArrowheads="1"/>
            </p:cNvSpPr>
            <p:nvPr/>
          </p:nvSpPr>
          <p:spPr bwMode="auto">
            <a:xfrm>
              <a:off x="2913" y="1785"/>
              <a:ext cx="300" cy="15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9523" name="Line 145"/>
            <p:cNvSpPr>
              <a:spLocks noChangeShapeType="1"/>
            </p:cNvSpPr>
            <p:nvPr/>
          </p:nvSpPr>
          <p:spPr bwMode="auto">
            <a:xfrm>
              <a:off x="3082" y="1811"/>
              <a:ext cx="1"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4" name="Line 146"/>
            <p:cNvSpPr>
              <a:spLocks noChangeShapeType="1"/>
            </p:cNvSpPr>
            <p:nvPr/>
          </p:nvSpPr>
          <p:spPr bwMode="auto">
            <a:xfrm>
              <a:off x="2913" y="184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5" name="Line 147"/>
            <p:cNvSpPr>
              <a:spLocks noChangeShapeType="1"/>
            </p:cNvSpPr>
            <p:nvPr/>
          </p:nvSpPr>
          <p:spPr bwMode="auto">
            <a:xfrm>
              <a:off x="2912" y="181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6" name="AutoShape 148"/>
            <p:cNvSpPr>
              <a:spLocks noChangeArrowheads="1"/>
            </p:cNvSpPr>
            <p:nvPr/>
          </p:nvSpPr>
          <p:spPr bwMode="auto">
            <a:xfrm rot="5400000">
              <a:off x="3051" y="1745"/>
              <a:ext cx="29" cy="41"/>
            </a:xfrm>
            <a:prstGeom prst="rightArrow">
              <a:avLst>
                <a:gd name="adj1" fmla="val 51167"/>
                <a:gd name="adj2" fmla="val 39736"/>
              </a:avLst>
            </a:prstGeom>
            <a:solidFill>
              <a:schemeClr val="accent2"/>
            </a:solidFill>
            <a:ln w="9525">
              <a:solidFill>
                <a:schemeClr val="tx1"/>
              </a:solidFill>
              <a:miter lim="800000"/>
              <a:headEnd/>
              <a:tailEnd/>
            </a:ln>
          </p:spPr>
          <p:txBody>
            <a:bodyPr wrap="none" anchor="ctr"/>
            <a:lstStyle/>
            <a:p>
              <a:endParaRPr lang="en-US"/>
            </a:p>
          </p:txBody>
        </p:sp>
      </p:grpSp>
      <p:grpSp>
        <p:nvGrpSpPr>
          <p:cNvPr id="19493" name="Group 149"/>
          <p:cNvGrpSpPr>
            <a:grpSpLocks/>
          </p:cNvGrpSpPr>
          <p:nvPr/>
        </p:nvGrpSpPr>
        <p:grpSpPr bwMode="auto">
          <a:xfrm>
            <a:off x="5891213" y="5988050"/>
            <a:ext cx="550862" cy="452438"/>
            <a:chOff x="2886" y="1668"/>
            <a:chExt cx="347" cy="285"/>
          </a:xfrm>
        </p:grpSpPr>
        <p:sp>
          <p:nvSpPr>
            <p:cNvPr id="19513" name="Rectangle 150"/>
            <p:cNvSpPr>
              <a:spLocks noChangeArrowheads="1"/>
            </p:cNvSpPr>
            <p:nvPr/>
          </p:nvSpPr>
          <p:spPr bwMode="auto">
            <a:xfrm>
              <a:off x="2886" y="1668"/>
              <a:ext cx="347" cy="28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9514" name="Oval 151"/>
            <p:cNvSpPr>
              <a:spLocks noChangeArrowheads="1"/>
            </p:cNvSpPr>
            <p:nvPr/>
          </p:nvSpPr>
          <p:spPr bwMode="auto">
            <a:xfrm>
              <a:off x="2905" y="1674"/>
              <a:ext cx="314" cy="74"/>
            </a:xfrm>
            <a:prstGeom prst="ellipse">
              <a:avLst/>
            </a:prstGeom>
            <a:solidFill>
              <a:schemeClr val="bg1"/>
            </a:solidFill>
            <a:ln w="9525">
              <a:solidFill>
                <a:schemeClr val="tx1"/>
              </a:solidFill>
              <a:round/>
              <a:headEnd/>
              <a:tailEnd/>
            </a:ln>
          </p:spPr>
          <p:txBody>
            <a:bodyPr wrap="none" anchor="ctr"/>
            <a:lstStyle/>
            <a:p>
              <a:endParaRPr lang="en-US"/>
            </a:p>
          </p:txBody>
        </p:sp>
        <p:sp>
          <p:nvSpPr>
            <p:cNvPr id="19515" name="Rectangle 152"/>
            <p:cNvSpPr>
              <a:spLocks noChangeArrowheads="1"/>
            </p:cNvSpPr>
            <p:nvPr/>
          </p:nvSpPr>
          <p:spPr bwMode="auto">
            <a:xfrm>
              <a:off x="2913" y="1785"/>
              <a:ext cx="300" cy="15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9516" name="Line 153"/>
            <p:cNvSpPr>
              <a:spLocks noChangeShapeType="1"/>
            </p:cNvSpPr>
            <p:nvPr/>
          </p:nvSpPr>
          <p:spPr bwMode="auto">
            <a:xfrm>
              <a:off x="3082" y="1811"/>
              <a:ext cx="1"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7" name="Line 154"/>
            <p:cNvSpPr>
              <a:spLocks noChangeShapeType="1"/>
            </p:cNvSpPr>
            <p:nvPr/>
          </p:nvSpPr>
          <p:spPr bwMode="auto">
            <a:xfrm>
              <a:off x="2913" y="184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8" name="Line 155"/>
            <p:cNvSpPr>
              <a:spLocks noChangeShapeType="1"/>
            </p:cNvSpPr>
            <p:nvPr/>
          </p:nvSpPr>
          <p:spPr bwMode="auto">
            <a:xfrm>
              <a:off x="2912" y="181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9" name="AutoShape 156"/>
            <p:cNvSpPr>
              <a:spLocks noChangeArrowheads="1"/>
            </p:cNvSpPr>
            <p:nvPr/>
          </p:nvSpPr>
          <p:spPr bwMode="auto">
            <a:xfrm rot="5400000">
              <a:off x="3051" y="1745"/>
              <a:ext cx="29" cy="41"/>
            </a:xfrm>
            <a:prstGeom prst="rightArrow">
              <a:avLst>
                <a:gd name="adj1" fmla="val 51167"/>
                <a:gd name="adj2" fmla="val 39736"/>
              </a:avLst>
            </a:prstGeom>
            <a:solidFill>
              <a:schemeClr val="accent2"/>
            </a:solidFill>
            <a:ln w="9525">
              <a:solidFill>
                <a:schemeClr val="tx1"/>
              </a:solidFill>
              <a:miter lim="800000"/>
              <a:headEnd/>
              <a:tailEnd/>
            </a:ln>
          </p:spPr>
          <p:txBody>
            <a:bodyPr wrap="none" anchor="ctr"/>
            <a:lstStyle/>
            <a:p>
              <a:endParaRPr lang="en-US"/>
            </a:p>
          </p:txBody>
        </p:sp>
      </p:grpSp>
      <p:grpSp>
        <p:nvGrpSpPr>
          <p:cNvPr id="19494" name="Group 157"/>
          <p:cNvGrpSpPr>
            <a:grpSpLocks/>
          </p:cNvGrpSpPr>
          <p:nvPr/>
        </p:nvGrpSpPr>
        <p:grpSpPr bwMode="auto">
          <a:xfrm>
            <a:off x="5195888" y="5768975"/>
            <a:ext cx="550862" cy="452438"/>
            <a:chOff x="2886" y="1668"/>
            <a:chExt cx="347" cy="285"/>
          </a:xfrm>
        </p:grpSpPr>
        <p:sp>
          <p:nvSpPr>
            <p:cNvPr id="19506" name="Rectangle 158"/>
            <p:cNvSpPr>
              <a:spLocks noChangeArrowheads="1"/>
            </p:cNvSpPr>
            <p:nvPr/>
          </p:nvSpPr>
          <p:spPr bwMode="auto">
            <a:xfrm>
              <a:off x="2886" y="1668"/>
              <a:ext cx="347" cy="28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9507" name="Oval 159"/>
            <p:cNvSpPr>
              <a:spLocks noChangeArrowheads="1"/>
            </p:cNvSpPr>
            <p:nvPr/>
          </p:nvSpPr>
          <p:spPr bwMode="auto">
            <a:xfrm>
              <a:off x="2905" y="1674"/>
              <a:ext cx="314" cy="74"/>
            </a:xfrm>
            <a:prstGeom prst="ellipse">
              <a:avLst/>
            </a:prstGeom>
            <a:solidFill>
              <a:schemeClr val="bg1"/>
            </a:solidFill>
            <a:ln w="9525">
              <a:solidFill>
                <a:schemeClr val="tx1"/>
              </a:solidFill>
              <a:round/>
              <a:headEnd/>
              <a:tailEnd/>
            </a:ln>
          </p:spPr>
          <p:txBody>
            <a:bodyPr wrap="none" anchor="ctr"/>
            <a:lstStyle/>
            <a:p>
              <a:endParaRPr lang="en-US"/>
            </a:p>
          </p:txBody>
        </p:sp>
        <p:sp>
          <p:nvSpPr>
            <p:cNvPr id="19508" name="Rectangle 160"/>
            <p:cNvSpPr>
              <a:spLocks noChangeArrowheads="1"/>
            </p:cNvSpPr>
            <p:nvPr/>
          </p:nvSpPr>
          <p:spPr bwMode="auto">
            <a:xfrm>
              <a:off x="2913" y="1785"/>
              <a:ext cx="300" cy="15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9509" name="Line 161"/>
            <p:cNvSpPr>
              <a:spLocks noChangeShapeType="1"/>
            </p:cNvSpPr>
            <p:nvPr/>
          </p:nvSpPr>
          <p:spPr bwMode="auto">
            <a:xfrm>
              <a:off x="3082" y="1811"/>
              <a:ext cx="1"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0" name="Line 162"/>
            <p:cNvSpPr>
              <a:spLocks noChangeShapeType="1"/>
            </p:cNvSpPr>
            <p:nvPr/>
          </p:nvSpPr>
          <p:spPr bwMode="auto">
            <a:xfrm>
              <a:off x="2913" y="184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1" name="Line 163"/>
            <p:cNvSpPr>
              <a:spLocks noChangeShapeType="1"/>
            </p:cNvSpPr>
            <p:nvPr/>
          </p:nvSpPr>
          <p:spPr bwMode="auto">
            <a:xfrm>
              <a:off x="2912" y="181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2" name="AutoShape 164"/>
            <p:cNvSpPr>
              <a:spLocks noChangeArrowheads="1"/>
            </p:cNvSpPr>
            <p:nvPr/>
          </p:nvSpPr>
          <p:spPr bwMode="auto">
            <a:xfrm rot="5400000">
              <a:off x="3051" y="1745"/>
              <a:ext cx="29" cy="41"/>
            </a:xfrm>
            <a:prstGeom prst="rightArrow">
              <a:avLst>
                <a:gd name="adj1" fmla="val 51167"/>
                <a:gd name="adj2" fmla="val 39736"/>
              </a:avLst>
            </a:prstGeom>
            <a:solidFill>
              <a:schemeClr val="accent2"/>
            </a:solidFill>
            <a:ln w="9525">
              <a:solidFill>
                <a:schemeClr val="tx1"/>
              </a:solidFill>
              <a:miter lim="800000"/>
              <a:headEnd/>
              <a:tailEnd/>
            </a:ln>
          </p:spPr>
          <p:txBody>
            <a:bodyPr wrap="none" anchor="ctr"/>
            <a:lstStyle/>
            <a:p>
              <a:endParaRPr lang="en-US"/>
            </a:p>
          </p:txBody>
        </p:sp>
      </p:grpSp>
      <p:grpSp>
        <p:nvGrpSpPr>
          <p:cNvPr id="19495" name="Group 165"/>
          <p:cNvGrpSpPr>
            <a:grpSpLocks/>
          </p:cNvGrpSpPr>
          <p:nvPr/>
        </p:nvGrpSpPr>
        <p:grpSpPr bwMode="auto">
          <a:xfrm>
            <a:off x="4540250" y="5961063"/>
            <a:ext cx="550863" cy="452437"/>
            <a:chOff x="2886" y="1668"/>
            <a:chExt cx="347" cy="285"/>
          </a:xfrm>
        </p:grpSpPr>
        <p:sp>
          <p:nvSpPr>
            <p:cNvPr id="19499" name="Rectangle 166"/>
            <p:cNvSpPr>
              <a:spLocks noChangeArrowheads="1"/>
            </p:cNvSpPr>
            <p:nvPr/>
          </p:nvSpPr>
          <p:spPr bwMode="auto">
            <a:xfrm>
              <a:off x="2886" y="1668"/>
              <a:ext cx="347" cy="28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9500" name="Oval 167"/>
            <p:cNvSpPr>
              <a:spLocks noChangeArrowheads="1"/>
            </p:cNvSpPr>
            <p:nvPr/>
          </p:nvSpPr>
          <p:spPr bwMode="auto">
            <a:xfrm>
              <a:off x="2905" y="1674"/>
              <a:ext cx="314" cy="74"/>
            </a:xfrm>
            <a:prstGeom prst="ellipse">
              <a:avLst/>
            </a:prstGeom>
            <a:solidFill>
              <a:schemeClr val="bg1"/>
            </a:solidFill>
            <a:ln w="9525">
              <a:solidFill>
                <a:schemeClr val="tx1"/>
              </a:solidFill>
              <a:round/>
              <a:headEnd/>
              <a:tailEnd/>
            </a:ln>
          </p:spPr>
          <p:txBody>
            <a:bodyPr wrap="none" anchor="ctr"/>
            <a:lstStyle/>
            <a:p>
              <a:endParaRPr lang="en-US"/>
            </a:p>
          </p:txBody>
        </p:sp>
        <p:sp>
          <p:nvSpPr>
            <p:cNvPr id="19501" name="Rectangle 168"/>
            <p:cNvSpPr>
              <a:spLocks noChangeArrowheads="1"/>
            </p:cNvSpPr>
            <p:nvPr/>
          </p:nvSpPr>
          <p:spPr bwMode="auto">
            <a:xfrm>
              <a:off x="2913" y="1785"/>
              <a:ext cx="300" cy="15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9502" name="Line 169"/>
            <p:cNvSpPr>
              <a:spLocks noChangeShapeType="1"/>
            </p:cNvSpPr>
            <p:nvPr/>
          </p:nvSpPr>
          <p:spPr bwMode="auto">
            <a:xfrm>
              <a:off x="3082" y="1811"/>
              <a:ext cx="1"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3" name="Line 170"/>
            <p:cNvSpPr>
              <a:spLocks noChangeShapeType="1"/>
            </p:cNvSpPr>
            <p:nvPr/>
          </p:nvSpPr>
          <p:spPr bwMode="auto">
            <a:xfrm>
              <a:off x="2913" y="184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4" name="Line 171"/>
            <p:cNvSpPr>
              <a:spLocks noChangeShapeType="1"/>
            </p:cNvSpPr>
            <p:nvPr/>
          </p:nvSpPr>
          <p:spPr bwMode="auto">
            <a:xfrm>
              <a:off x="2912" y="1812"/>
              <a:ext cx="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5" name="AutoShape 172"/>
            <p:cNvSpPr>
              <a:spLocks noChangeArrowheads="1"/>
            </p:cNvSpPr>
            <p:nvPr/>
          </p:nvSpPr>
          <p:spPr bwMode="auto">
            <a:xfrm rot="5400000">
              <a:off x="3051" y="1745"/>
              <a:ext cx="29" cy="41"/>
            </a:xfrm>
            <a:prstGeom prst="rightArrow">
              <a:avLst>
                <a:gd name="adj1" fmla="val 51167"/>
                <a:gd name="adj2" fmla="val 39736"/>
              </a:avLst>
            </a:prstGeom>
            <a:solidFill>
              <a:schemeClr val="accent2"/>
            </a:solidFill>
            <a:ln w="9525">
              <a:solidFill>
                <a:schemeClr val="tx1"/>
              </a:solidFill>
              <a:miter lim="800000"/>
              <a:headEnd/>
              <a:tailEnd/>
            </a:ln>
          </p:spPr>
          <p:txBody>
            <a:bodyPr wrap="none" anchor="ctr"/>
            <a:lstStyle/>
            <a:p>
              <a:endParaRPr lang="en-US"/>
            </a:p>
          </p:txBody>
        </p:sp>
      </p:grpSp>
      <p:grpSp>
        <p:nvGrpSpPr>
          <p:cNvPr id="22" name="Group 176"/>
          <p:cNvGrpSpPr>
            <a:grpSpLocks/>
          </p:cNvGrpSpPr>
          <p:nvPr/>
        </p:nvGrpSpPr>
        <p:grpSpPr bwMode="auto">
          <a:xfrm>
            <a:off x="3492500" y="1201738"/>
            <a:ext cx="4986338" cy="1887536"/>
            <a:chOff x="2037" y="708"/>
            <a:chExt cx="3471" cy="1189"/>
          </a:xfrm>
        </p:grpSpPr>
        <p:sp>
          <p:nvSpPr>
            <p:cNvPr id="19497" name="Text Box 174"/>
            <p:cNvSpPr txBox="1">
              <a:spLocks noChangeArrowheads="1"/>
            </p:cNvSpPr>
            <p:nvPr/>
          </p:nvSpPr>
          <p:spPr bwMode="auto">
            <a:xfrm>
              <a:off x="3474" y="708"/>
              <a:ext cx="2034" cy="882"/>
            </a:xfrm>
            <a:prstGeom prst="rect">
              <a:avLst/>
            </a:prstGeom>
            <a:noFill/>
            <a:ln w="1270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lnSpc>
                  <a:spcPct val="85000"/>
                </a:lnSpc>
              </a:pPr>
              <a:r>
                <a:rPr lang="en-US" sz="2000" dirty="0" smtClean="0">
                  <a:solidFill>
                    <a:srgbClr val="000099"/>
                  </a:solidFill>
                  <a:latin typeface="Gill Sans MT" pitchFamily="34" charset="0"/>
                </a:rPr>
                <a:t>4 billion IP addresses, so instead of using one entry for each destination IP address, we use address range for each entry</a:t>
              </a:r>
              <a:endParaRPr lang="fa-IR" sz="2000" dirty="0" smtClean="0">
                <a:solidFill>
                  <a:srgbClr val="000099"/>
                </a:solidFill>
                <a:latin typeface="Gill Sans MT" pitchFamily="34" charset="0"/>
              </a:endParaRPr>
            </a:p>
          </p:txBody>
        </p:sp>
        <p:sp>
          <p:nvSpPr>
            <p:cNvPr id="19498" name="Line 175"/>
            <p:cNvSpPr>
              <a:spLocks noChangeShapeType="1"/>
            </p:cNvSpPr>
            <p:nvPr/>
          </p:nvSpPr>
          <p:spPr bwMode="auto">
            <a:xfrm flipH="1">
              <a:off x="2037" y="1229"/>
              <a:ext cx="1433" cy="668"/>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27</a:t>
            </a:fld>
            <a:endParaRPr lang="en-US" dirty="0"/>
          </a:p>
        </p:txBody>
      </p:sp>
    </p:spTree>
    <p:extLst>
      <p:ext uri="{BB962C8B-B14F-4D97-AF65-F5344CB8AC3E}">
        <p14:creationId xmlns:p14="http://schemas.microsoft.com/office/powerpoint/2010/main" val="1790889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a:xfrm>
            <a:off x="544287" y="136524"/>
            <a:ext cx="7772400" cy="609600"/>
          </a:xfrm>
        </p:spPr>
        <p:txBody>
          <a:bodyPr/>
          <a:lstStyle/>
          <a:p>
            <a:r>
              <a:rPr lang="en-US" dirty="0" smtClean="0">
                <a:ea typeface="ＭＳ Ｐゴシック" pitchFamily="34" charset="-128"/>
              </a:rPr>
              <a:t>A router’s architecture</a:t>
            </a:r>
            <a:endParaRPr lang="en-US" sz="2400" dirty="0" smtClean="0">
              <a:ea typeface="ＭＳ Ｐゴシック" pitchFamily="34" charset="-128"/>
            </a:endParaRPr>
          </a:p>
        </p:txBody>
      </p:sp>
      <p:sp>
        <p:nvSpPr>
          <p:cNvPr id="22533" name="Rectangle 3"/>
          <p:cNvSpPr>
            <a:spLocks noGrp="1" noChangeArrowheads="1"/>
          </p:cNvSpPr>
          <p:nvPr>
            <p:ph idx="1"/>
          </p:nvPr>
        </p:nvSpPr>
        <p:spPr>
          <a:xfrm>
            <a:off x="493487" y="1052512"/>
            <a:ext cx="7823200" cy="1298801"/>
          </a:xfrm>
        </p:spPr>
        <p:txBody>
          <a:bodyPr>
            <a:normAutofit fontScale="77500" lnSpcReduction="20000"/>
          </a:bodyPr>
          <a:lstStyle/>
          <a:p>
            <a:pPr algn="l" rtl="0">
              <a:buFont typeface="Wingdings" charset="0"/>
              <a:buNone/>
              <a:defRPr/>
            </a:pPr>
            <a:r>
              <a:rPr lang="en-US" sz="3100" dirty="0" smtClean="0"/>
              <a:t>Two key functionality of a router:</a:t>
            </a:r>
            <a:endParaRPr lang="fa-IR" sz="3100" dirty="0"/>
          </a:p>
          <a:p>
            <a:pPr algn="l" rtl="0">
              <a:buFont typeface="Wingdings" charset="0"/>
              <a:buChar char="v"/>
              <a:defRPr/>
            </a:pPr>
            <a:r>
              <a:rPr lang="en-US" dirty="0" smtClean="0"/>
              <a:t>Running algorithms/routing protocols (OSPF, BGP)</a:t>
            </a:r>
            <a:endParaRPr lang="fa-IR" dirty="0"/>
          </a:p>
          <a:p>
            <a:pPr algn="l" rtl="0">
              <a:buFont typeface="Wingdings" charset="0"/>
              <a:buChar char="v"/>
              <a:defRPr/>
            </a:pPr>
            <a:r>
              <a:rPr lang="en-US" dirty="0" smtClean="0"/>
              <a:t>Forwarding the packets from the input link to the output link</a:t>
            </a:r>
            <a:endParaRPr lang="en-US" dirty="0"/>
          </a:p>
        </p:txBody>
      </p:sp>
      <p:grpSp>
        <p:nvGrpSpPr>
          <p:cNvPr id="24582" name="Group 60"/>
          <p:cNvGrpSpPr>
            <a:grpSpLocks/>
          </p:cNvGrpSpPr>
          <p:nvPr/>
        </p:nvGrpSpPr>
        <p:grpSpPr bwMode="auto">
          <a:xfrm>
            <a:off x="2787650" y="3646488"/>
            <a:ext cx="1609725" cy="2343150"/>
            <a:chOff x="2418" y="1882"/>
            <a:chExt cx="1014" cy="1476"/>
          </a:xfrm>
        </p:grpSpPr>
        <p:sp>
          <p:nvSpPr>
            <p:cNvPr id="24632" name="Rectangle 45"/>
            <p:cNvSpPr>
              <a:spLocks noChangeArrowheads="1"/>
            </p:cNvSpPr>
            <p:nvPr/>
          </p:nvSpPr>
          <p:spPr bwMode="auto">
            <a:xfrm>
              <a:off x="2418" y="1882"/>
              <a:ext cx="1014" cy="1476"/>
            </a:xfrm>
            <a:prstGeom prst="rect">
              <a:avLst/>
            </a:prstGeom>
            <a:solidFill>
              <a:schemeClr val="bg1"/>
            </a:solidFill>
            <a:ln w="28575">
              <a:solidFill>
                <a:srgbClr val="FF0000"/>
              </a:solidFill>
              <a:miter lim="800000"/>
              <a:headEnd/>
              <a:tailEnd/>
            </a:ln>
          </p:spPr>
          <p:txBody>
            <a:bodyPr wrap="none" anchor="ctr"/>
            <a:lstStyle/>
            <a:p>
              <a:endParaRPr lang="en-US"/>
            </a:p>
          </p:txBody>
        </p:sp>
        <p:sp>
          <p:nvSpPr>
            <p:cNvPr id="24633" name="Text Box 48"/>
            <p:cNvSpPr txBox="1">
              <a:spLocks noChangeArrowheads="1"/>
            </p:cNvSpPr>
            <p:nvPr/>
          </p:nvSpPr>
          <p:spPr bwMode="auto">
            <a:xfrm>
              <a:off x="2495" y="2418"/>
              <a:ext cx="851"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lnSpc>
                  <a:spcPct val="85000"/>
                </a:lnSpc>
              </a:pPr>
              <a:r>
                <a:rPr lang="en-US" dirty="0" smtClean="0"/>
                <a:t>High speed</a:t>
              </a:r>
            </a:p>
            <a:p>
              <a:pPr algn="ctr">
                <a:lnSpc>
                  <a:spcPct val="85000"/>
                </a:lnSpc>
              </a:pPr>
              <a:r>
                <a:rPr lang="en-US" dirty="0" smtClean="0"/>
                <a:t>Switching</a:t>
              </a:r>
            </a:p>
            <a:p>
              <a:pPr algn="ctr">
                <a:lnSpc>
                  <a:spcPct val="85000"/>
                </a:lnSpc>
              </a:pPr>
              <a:r>
                <a:rPr lang="en-US" dirty="0" smtClean="0"/>
                <a:t>Structure</a:t>
              </a:r>
              <a:endParaRPr lang="fa-IR" dirty="0" smtClean="0"/>
            </a:p>
          </p:txBody>
        </p:sp>
      </p:grpSp>
      <p:sp>
        <p:nvSpPr>
          <p:cNvPr id="24583" name="Rectangle 46"/>
          <p:cNvSpPr>
            <a:spLocks noChangeArrowheads="1"/>
          </p:cNvSpPr>
          <p:nvPr/>
        </p:nvSpPr>
        <p:spPr bwMode="auto">
          <a:xfrm>
            <a:off x="2805113" y="2684463"/>
            <a:ext cx="1590675" cy="647700"/>
          </a:xfrm>
          <a:prstGeom prst="rect">
            <a:avLst/>
          </a:prstGeom>
          <a:solidFill>
            <a:schemeClr val="bg1"/>
          </a:solidFill>
          <a:ln w="28575">
            <a:solidFill>
              <a:srgbClr val="FF0000"/>
            </a:solidFill>
            <a:miter lim="800000"/>
            <a:headEnd/>
            <a:tailEnd/>
          </a:ln>
        </p:spPr>
        <p:txBody>
          <a:bodyPr wrap="none" anchor="ctr"/>
          <a:lstStyle/>
          <a:p>
            <a:endParaRPr lang="en-US"/>
          </a:p>
        </p:txBody>
      </p:sp>
      <p:sp>
        <p:nvSpPr>
          <p:cNvPr id="24584" name="Text Box 47"/>
          <p:cNvSpPr txBox="1">
            <a:spLocks noChangeArrowheads="1"/>
          </p:cNvSpPr>
          <p:nvPr/>
        </p:nvSpPr>
        <p:spPr bwMode="auto">
          <a:xfrm>
            <a:off x="2857500" y="2725737"/>
            <a:ext cx="1564886"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lnSpc>
                <a:spcPct val="85000"/>
              </a:lnSpc>
            </a:pPr>
            <a:r>
              <a:rPr lang="en-US" dirty="0" smtClean="0"/>
              <a:t>Routing</a:t>
            </a:r>
          </a:p>
          <a:p>
            <a:pPr algn="ctr">
              <a:lnSpc>
                <a:spcPct val="85000"/>
              </a:lnSpc>
            </a:pPr>
            <a:r>
              <a:rPr lang="en-US" dirty="0" smtClean="0"/>
              <a:t>Computer</a:t>
            </a:r>
            <a:endParaRPr lang="en-US" dirty="0"/>
          </a:p>
        </p:txBody>
      </p:sp>
      <p:sp>
        <p:nvSpPr>
          <p:cNvPr id="24585" name="Line 50"/>
          <p:cNvSpPr>
            <a:spLocks noChangeShapeType="1"/>
          </p:cNvSpPr>
          <p:nvPr/>
        </p:nvSpPr>
        <p:spPr bwMode="auto">
          <a:xfrm>
            <a:off x="3533775" y="3203575"/>
            <a:ext cx="19050" cy="57150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24586" name="Group 17"/>
          <p:cNvGrpSpPr>
            <a:grpSpLocks/>
          </p:cNvGrpSpPr>
          <p:nvPr/>
        </p:nvGrpSpPr>
        <p:grpSpPr bwMode="auto">
          <a:xfrm>
            <a:off x="744538" y="3660775"/>
            <a:ext cx="2033587" cy="566738"/>
            <a:chOff x="930" y="1989"/>
            <a:chExt cx="1482" cy="357"/>
          </a:xfrm>
        </p:grpSpPr>
        <p:sp>
          <p:nvSpPr>
            <p:cNvPr id="24627" name="Rectangle 9"/>
            <p:cNvSpPr>
              <a:spLocks noChangeArrowheads="1"/>
            </p:cNvSpPr>
            <p:nvPr/>
          </p:nvSpPr>
          <p:spPr bwMode="auto">
            <a:xfrm>
              <a:off x="1152" y="1989"/>
              <a:ext cx="1086" cy="357"/>
            </a:xfrm>
            <a:prstGeom prst="rect">
              <a:avLst/>
            </a:prstGeom>
            <a:solidFill>
              <a:schemeClr val="bg1"/>
            </a:solidFill>
            <a:ln w="19050">
              <a:solidFill>
                <a:srgbClr val="5F5F5F"/>
              </a:solidFill>
              <a:miter lim="800000"/>
              <a:headEnd/>
              <a:tailEnd/>
            </a:ln>
          </p:spPr>
          <p:txBody>
            <a:bodyPr wrap="none" anchor="ctr"/>
            <a:lstStyle/>
            <a:p>
              <a:endParaRPr lang="en-US"/>
            </a:p>
          </p:txBody>
        </p:sp>
        <p:sp>
          <p:nvSpPr>
            <p:cNvPr id="24628" name="Rectangle 5"/>
            <p:cNvSpPr>
              <a:spLocks noChangeArrowheads="1"/>
            </p:cNvSpPr>
            <p:nvPr/>
          </p:nvSpPr>
          <p:spPr bwMode="auto">
            <a:xfrm>
              <a:off x="1197" y="2089"/>
              <a:ext cx="337" cy="161"/>
            </a:xfrm>
            <a:prstGeom prst="rect">
              <a:avLst/>
            </a:prstGeom>
            <a:solidFill>
              <a:schemeClr val="bg1"/>
            </a:solidFill>
            <a:ln w="28575">
              <a:solidFill>
                <a:srgbClr val="006600"/>
              </a:solidFill>
              <a:miter lim="800000"/>
              <a:headEnd/>
              <a:tailEnd/>
            </a:ln>
          </p:spPr>
          <p:txBody>
            <a:bodyPr wrap="none" anchor="ctr"/>
            <a:lstStyle/>
            <a:p>
              <a:endParaRPr lang="en-US"/>
            </a:p>
          </p:txBody>
        </p:sp>
        <p:sp>
          <p:nvSpPr>
            <p:cNvPr id="24629" name="Rectangle 6"/>
            <p:cNvSpPr>
              <a:spLocks noChangeArrowheads="1"/>
            </p:cNvSpPr>
            <p:nvPr/>
          </p:nvSpPr>
          <p:spPr bwMode="auto">
            <a:xfrm>
              <a:off x="1582" y="2025"/>
              <a:ext cx="273" cy="274"/>
            </a:xfrm>
            <a:prstGeom prst="rect">
              <a:avLst/>
            </a:prstGeom>
            <a:solidFill>
              <a:schemeClr val="bg1"/>
            </a:solidFill>
            <a:ln w="28575">
              <a:solidFill>
                <a:schemeClr val="accent2"/>
              </a:solidFill>
              <a:miter lim="800000"/>
              <a:headEnd/>
              <a:tailEnd/>
            </a:ln>
          </p:spPr>
          <p:txBody>
            <a:bodyPr wrap="none" anchor="ctr"/>
            <a:lstStyle/>
            <a:p>
              <a:endParaRPr lang="en-US"/>
            </a:p>
          </p:txBody>
        </p:sp>
        <p:sp>
          <p:nvSpPr>
            <p:cNvPr id="24630" name="Rectangle 8"/>
            <p:cNvSpPr>
              <a:spLocks noChangeArrowheads="1"/>
            </p:cNvSpPr>
            <p:nvPr/>
          </p:nvSpPr>
          <p:spPr bwMode="auto">
            <a:xfrm>
              <a:off x="1904" y="2023"/>
              <a:ext cx="274" cy="274"/>
            </a:xfrm>
            <a:prstGeom prst="rect">
              <a:avLst/>
            </a:prstGeom>
            <a:solidFill>
              <a:schemeClr val="bg1"/>
            </a:solidFill>
            <a:ln w="28575">
              <a:solidFill>
                <a:srgbClr val="FF0000"/>
              </a:solidFill>
              <a:miter lim="800000"/>
              <a:headEnd/>
              <a:tailEnd/>
            </a:ln>
          </p:spPr>
          <p:txBody>
            <a:bodyPr wrap="none" anchor="ctr"/>
            <a:lstStyle/>
            <a:p>
              <a:endParaRPr lang="en-US"/>
            </a:p>
          </p:txBody>
        </p:sp>
        <p:sp>
          <p:nvSpPr>
            <p:cNvPr id="24631" name="Line 16"/>
            <p:cNvSpPr>
              <a:spLocks noChangeShapeType="1"/>
            </p:cNvSpPr>
            <p:nvPr/>
          </p:nvSpPr>
          <p:spPr bwMode="auto">
            <a:xfrm>
              <a:off x="930" y="2169"/>
              <a:ext cx="148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24587" name="Group 18"/>
          <p:cNvGrpSpPr>
            <a:grpSpLocks/>
          </p:cNvGrpSpPr>
          <p:nvPr/>
        </p:nvGrpSpPr>
        <p:grpSpPr bwMode="auto">
          <a:xfrm>
            <a:off x="733425" y="5399088"/>
            <a:ext cx="2058988" cy="566737"/>
            <a:chOff x="930" y="1989"/>
            <a:chExt cx="1482" cy="357"/>
          </a:xfrm>
        </p:grpSpPr>
        <p:sp>
          <p:nvSpPr>
            <p:cNvPr id="24622" name="Rectangle 19"/>
            <p:cNvSpPr>
              <a:spLocks noChangeArrowheads="1"/>
            </p:cNvSpPr>
            <p:nvPr/>
          </p:nvSpPr>
          <p:spPr bwMode="auto">
            <a:xfrm>
              <a:off x="1152" y="1989"/>
              <a:ext cx="1088" cy="357"/>
            </a:xfrm>
            <a:prstGeom prst="rect">
              <a:avLst/>
            </a:prstGeom>
            <a:solidFill>
              <a:schemeClr val="bg1"/>
            </a:solidFill>
            <a:ln w="19050">
              <a:solidFill>
                <a:srgbClr val="5F5F5F"/>
              </a:solidFill>
              <a:miter lim="800000"/>
              <a:headEnd/>
              <a:tailEnd/>
            </a:ln>
          </p:spPr>
          <p:txBody>
            <a:bodyPr wrap="none" anchor="ctr"/>
            <a:lstStyle/>
            <a:p>
              <a:endParaRPr lang="en-US"/>
            </a:p>
          </p:txBody>
        </p:sp>
        <p:sp>
          <p:nvSpPr>
            <p:cNvPr id="24623" name="Rectangle 20"/>
            <p:cNvSpPr>
              <a:spLocks noChangeArrowheads="1"/>
            </p:cNvSpPr>
            <p:nvPr/>
          </p:nvSpPr>
          <p:spPr bwMode="auto">
            <a:xfrm>
              <a:off x="1197" y="2089"/>
              <a:ext cx="337" cy="161"/>
            </a:xfrm>
            <a:prstGeom prst="rect">
              <a:avLst/>
            </a:prstGeom>
            <a:solidFill>
              <a:schemeClr val="bg1"/>
            </a:solidFill>
            <a:ln w="28575">
              <a:solidFill>
                <a:srgbClr val="006600"/>
              </a:solidFill>
              <a:miter lim="800000"/>
              <a:headEnd/>
              <a:tailEnd/>
            </a:ln>
          </p:spPr>
          <p:txBody>
            <a:bodyPr wrap="none" anchor="ctr"/>
            <a:lstStyle/>
            <a:p>
              <a:endParaRPr lang="en-US"/>
            </a:p>
          </p:txBody>
        </p:sp>
        <p:sp>
          <p:nvSpPr>
            <p:cNvPr id="24624" name="Rectangle 21"/>
            <p:cNvSpPr>
              <a:spLocks noChangeArrowheads="1"/>
            </p:cNvSpPr>
            <p:nvPr/>
          </p:nvSpPr>
          <p:spPr bwMode="auto">
            <a:xfrm>
              <a:off x="1582" y="2025"/>
              <a:ext cx="273" cy="274"/>
            </a:xfrm>
            <a:prstGeom prst="rect">
              <a:avLst/>
            </a:prstGeom>
            <a:solidFill>
              <a:schemeClr val="bg1"/>
            </a:solidFill>
            <a:ln w="28575">
              <a:solidFill>
                <a:schemeClr val="accent2"/>
              </a:solidFill>
              <a:miter lim="800000"/>
              <a:headEnd/>
              <a:tailEnd/>
            </a:ln>
          </p:spPr>
          <p:txBody>
            <a:bodyPr wrap="none" anchor="ctr"/>
            <a:lstStyle/>
            <a:p>
              <a:endParaRPr lang="en-US"/>
            </a:p>
          </p:txBody>
        </p:sp>
        <p:sp>
          <p:nvSpPr>
            <p:cNvPr id="24625" name="Rectangle 22"/>
            <p:cNvSpPr>
              <a:spLocks noChangeArrowheads="1"/>
            </p:cNvSpPr>
            <p:nvPr/>
          </p:nvSpPr>
          <p:spPr bwMode="auto">
            <a:xfrm>
              <a:off x="1904" y="2023"/>
              <a:ext cx="274" cy="274"/>
            </a:xfrm>
            <a:prstGeom prst="rect">
              <a:avLst/>
            </a:prstGeom>
            <a:solidFill>
              <a:schemeClr val="bg1"/>
            </a:solidFill>
            <a:ln w="28575">
              <a:solidFill>
                <a:srgbClr val="FF0000"/>
              </a:solidFill>
              <a:miter lim="800000"/>
              <a:headEnd/>
              <a:tailEnd/>
            </a:ln>
          </p:spPr>
          <p:txBody>
            <a:bodyPr wrap="none" anchor="ctr"/>
            <a:lstStyle/>
            <a:p>
              <a:endParaRPr lang="en-US"/>
            </a:p>
          </p:txBody>
        </p:sp>
        <p:sp>
          <p:nvSpPr>
            <p:cNvPr id="24626" name="Line 23"/>
            <p:cNvSpPr>
              <a:spLocks noChangeShapeType="1"/>
            </p:cNvSpPr>
            <p:nvPr/>
          </p:nvSpPr>
          <p:spPr bwMode="auto">
            <a:xfrm>
              <a:off x="930" y="2169"/>
              <a:ext cx="148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24588" name="Group 29"/>
          <p:cNvGrpSpPr>
            <a:grpSpLocks/>
          </p:cNvGrpSpPr>
          <p:nvPr/>
        </p:nvGrpSpPr>
        <p:grpSpPr bwMode="auto">
          <a:xfrm rot="2656396">
            <a:off x="1363663" y="4551363"/>
            <a:ext cx="546100" cy="546100"/>
            <a:chOff x="354" y="2715"/>
            <a:chExt cx="344" cy="344"/>
          </a:xfrm>
        </p:grpSpPr>
        <p:sp>
          <p:nvSpPr>
            <p:cNvPr id="24618" name="Oval 25"/>
            <p:cNvSpPr>
              <a:spLocks noChangeArrowheads="1"/>
            </p:cNvSpPr>
            <p:nvPr/>
          </p:nvSpPr>
          <p:spPr bwMode="auto">
            <a:xfrm>
              <a:off x="352" y="2715"/>
              <a:ext cx="56" cy="56"/>
            </a:xfrm>
            <a:prstGeom prst="ellipse">
              <a:avLst/>
            </a:prstGeom>
            <a:solidFill>
              <a:schemeClr val="tx2"/>
            </a:solidFill>
            <a:ln w="9525">
              <a:solidFill>
                <a:schemeClr val="tx1"/>
              </a:solidFill>
              <a:round/>
              <a:headEnd/>
              <a:tailEnd/>
            </a:ln>
          </p:spPr>
          <p:txBody>
            <a:bodyPr wrap="none" anchor="ctr"/>
            <a:lstStyle/>
            <a:p>
              <a:endParaRPr lang="en-US"/>
            </a:p>
          </p:txBody>
        </p:sp>
        <p:sp>
          <p:nvSpPr>
            <p:cNvPr id="24619" name="Oval 26"/>
            <p:cNvSpPr>
              <a:spLocks noChangeArrowheads="1"/>
            </p:cNvSpPr>
            <p:nvPr/>
          </p:nvSpPr>
          <p:spPr bwMode="auto">
            <a:xfrm>
              <a:off x="450" y="2811"/>
              <a:ext cx="56" cy="56"/>
            </a:xfrm>
            <a:prstGeom prst="ellipse">
              <a:avLst/>
            </a:prstGeom>
            <a:solidFill>
              <a:schemeClr val="tx2"/>
            </a:solidFill>
            <a:ln w="9525">
              <a:solidFill>
                <a:schemeClr val="tx1"/>
              </a:solidFill>
              <a:round/>
              <a:headEnd/>
              <a:tailEnd/>
            </a:ln>
          </p:spPr>
          <p:txBody>
            <a:bodyPr wrap="none" anchor="ctr"/>
            <a:lstStyle/>
            <a:p>
              <a:endParaRPr lang="en-US"/>
            </a:p>
          </p:txBody>
        </p:sp>
        <p:sp>
          <p:nvSpPr>
            <p:cNvPr id="24620" name="Oval 27"/>
            <p:cNvSpPr>
              <a:spLocks noChangeArrowheads="1"/>
            </p:cNvSpPr>
            <p:nvPr/>
          </p:nvSpPr>
          <p:spPr bwMode="auto">
            <a:xfrm>
              <a:off x="545" y="2907"/>
              <a:ext cx="56" cy="56"/>
            </a:xfrm>
            <a:prstGeom prst="ellipse">
              <a:avLst/>
            </a:prstGeom>
            <a:solidFill>
              <a:schemeClr val="tx2"/>
            </a:solidFill>
            <a:ln w="9525">
              <a:solidFill>
                <a:schemeClr val="tx1"/>
              </a:solidFill>
              <a:round/>
              <a:headEnd/>
              <a:tailEnd/>
            </a:ln>
          </p:spPr>
          <p:txBody>
            <a:bodyPr wrap="none" anchor="ctr"/>
            <a:lstStyle/>
            <a:p>
              <a:endParaRPr lang="en-US"/>
            </a:p>
          </p:txBody>
        </p:sp>
        <p:sp>
          <p:nvSpPr>
            <p:cNvPr id="24621" name="Oval 28"/>
            <p:cNvSpPr>
              <a:spLocks noChangeArrowheads="1"/>
            </p:cNvSpPr>
            <p:nvPr/>
          </p:nvSpPr>
          <p:spPr bwMode="auto">
            <a:xfrm>
              <a:off x="640" y="3003"/>
              <a:ext cx="56" cy="56"/>
            </a:xfrm>
            <a:prstGeom prst="ellipse">
              <a:avLst/>
            </a:prstGeom>
            <a:solidFill>
              <a:schemeClr val="tx2"/>
            </a:solidFill>
            <a:ln w="9525">
              <a:solidFill>
                <a:schemeClr val="tx1"/>
              </a:solidFill>
              <a:round/>
              <a:headEnd/>
              <a:tailEnd/>
            </a:ln>
          </p:spPr>
          <p:txBody>
            <a:bodyPr wrap="none" anchor="ctr"/>
            <a:lstStyle/>
            <a:p>
              <a:endParaRPr lang="en-US"/>
            </a:p>
          </p:txBody>
        </p:sp>
      </p:grpSp>
      <p:sp>
        <p:nvSpPr>
          <p:cNvPr id="24589" name="Text Box 57"/>
          <p:cNvSpPr txBox="1">
            <a:spLocks noChangeArrowheads="1"/>
          </p:cNvSpPr>
          <p:nvPr/>
        </p:nvSpPr>
        <p:spPr bwMode="auto">
          <a:xfrm>
            <a:off x="1276404" y="6045200"/>
            <a:ext cx="12747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dirty="0" smtClean="0"/>
              <a:t>Input ports</a:t>
            </a:r>
            <a:endParaRPr lang="en-US" dirty="0"/>
          </a:p>
        </p:txBody>
      </p:sp>
      <p:grpSp>
        <p:nvGrpSpPr>
          <p:cNvPr id="24590" name="Group 37"/>
          <p:cNvGrpSpPr>
            <a:grpSpLocks/>
          </p:cNvGrpSpPr>
          <p:nvPr/>
        </p:nvGrpSpPr>
        <p:grpSpPr bwMode="auto">
          <a:xfrm>
            <a:off x="4344988" y="3665538"/>
            <a:ext cx="1957387" cy="566737"/>
            <a:chOff x="-51" y="2454"/>
            <a:chExt cx="1482" cy="357"/>
          </a:xfrm>
        </p:grpSpPr>
        <p:grpSp>
          <p:nvGrpSpPr>
            <p:cNvPr id="24612" name="Group 36"/>
            <p:cNvGrpSpPr>
              <a:grpSpLocks/>
            </p:cNvGrpSpPr>
            <p:nvPr/>
          </p:nvGrpSpPr>
          <p:grpSpPr bwMode="auto">
            <a:xfrm flipH="1">
              <a:off x="171" y="2454"/>
              <a:ext cx="1086" cy="357"/>
              <a:chOff x="171" y="2454"/>
              <a:chExt cx="1086" cy="357"/>
            </a:xfrm>
          </p:grpSpPr>
          <p:sp>
            <p:nvSpPr>
              <p:cNvPr id="24614" name="Rectangle 31"/>
              <p:cNvSpPr>
                <a:spLocks noChangeArrowheads="1"/>
              </p:cNvSpPr>
              <p:nvPr/>
            </p:nvSpPr>
            <p:spPr bwMode="auto">
              <a:xfrm>
                <a:off x="171" y="2454"/>
                <a:ext cx="1084" cy="357"/>
              </a:xfrm>
              <a:prstGeom prst="rect">
                <a:avLst/>
              </a:prstGeom>
              <a:solidFill>
                <a:schemeClr val="bg1"/>
              </a:solidFill>
              <a:ln w="19050">
                <a:solidFill>
                  <a:srgbClr val="5F5F5F"/>
                </a:solidFill>
                <a:miter lim="800000"/>
                <a:headEnd/>
                <a:tailEnd/>
              </a:ln>
            </p:spPr>
            <p:txBody>
              <a:bodyPr wrap="none" anchor="ctr"/>
              <a:lstStyle/>
              <a:p>
                <a:endParaRPr lang="en-US"/>
              </a:p>
            </p:txBody>
          </p:sp>
          <p:sp>
            <p:nvSpPr>
              <p:cNvPr id="24615" name="Rectangle 32"/>
              <p:cNvSpPr>
                <a:spLocks noChangeArrowheads="1"/>
              </p:cNvSpPr>
              <p:nvPr/>
            </p:nvSpPr>
            <p:spPr bwMode="auto">
              <a:xfrm>
                <a:off x="216" y="2554"/>
                <a:ext cx="338" cy="161"/>
              </a:xfrm>
              <a:prstGeom prst="rect">
                <a:avLst/>
              </a:prstGeom>
              <a:solidFill>
                <a:schemeClr val="bg1"/>
              </a:solidFill>
              <a:ln w="28575">
                <a:solidFill>
                  <a:srgbClr val="006600"/>
                </a:solidFill>
                <a:miter lim="800000"/>
                <a:headEnd/>
                <a:tailEnd/>
              </a:ln>
            </p:spPr>
            <p:txBody>
              <a:bodyPr wrap="none" anchor="ctr"/>
              <a:lstStyle/>
              <a:p>
                <a:endParaRPr lang="en-US"/>
              </a:p>
            </p:txBody>
          </p:sp>
          <p:sp>
            <p:nvSpPr>
              <p:cNvPr id="24616" name="Rectangle 33"/>
              <p:cNvSpPr>
                <a:spLocks noChangeArrowheads="1"/>
              </p:cNvSpPr>
              <p:nvPr/>
            </p:nvSpPr>
            <p:spPr bwMode="auto">
              <a:xfrm>
                <a:off x="602" y="2490"/>
                <a:ext cx="274" cy="274"/>
              </a:xfrm>
              <a:prstGeom prst="rect">
                <a:avLst/>
              </a:prstGeom>
              <a:solidFill>
                <a:schemeClr val="bg1"/>
              </a:solidFill>
              <a:ln w="28575">
                <a:solidFill>
                  <a:schemeClr val="accent2"/>
                </a:solidFill>
                <a:miter lim="800000"/>
                <a:headEnd/>
                <a:tailEnd/>
              </a:ln>
            </p:spPr>
            <p:txBody>
              <a:bodyPr wrap="none" anchor="ctr"/>
              <a:lstStyle/>
              <a:p>
                <a:endParaRPr lang="en-US"/>
              </a:p>
            </p:txBody>
          </p:sp>
          <p:sp>
            <p:nvSpPr>
              <p:cNvPr id="24617" name="Rectangle 34"/>
              <p:cNvSpPr>
                <a:spLocks noChangeArrowheads="1"/>
              </p:cNvSpPr>
              <p:nvPr/>
            </p:nvSpPr>
            <p:spPr bwMode="auto">
              <a:xfrm>
                <a:off x="921" y="2488"/>
                <a:ext cx="274" cy="274"/>
              </a:xfrm>
              <a:prstGeom prst="rect">
                <a:avLst/>
              </a:prstGeom>
              <a:solidFill>
                <a:schemeClr val="bg1"/>
              </a:solidFill>
              <a:ln w="28575">
                <a:solidFill>
                  <a:srgbClr val="FF0000"/>
                </a:solidFill>
                <a:miter lim="800000"/>
                <a:headEnd/>
                <a:tailEnd/>
              </a:ln>
            </p:spPr>
            <p:txBody>
              <a:bodyPr wrap="none" anchor="ctr"/>
              <a:lstStyle/>
              <a:p>
                <a:endParaRPr lang="en-US"/>
              </a:p>
            </p:txBody>
          </p:sp>
        </p:grpSp>
        <p:sp>
          <p:nvSpPr>
            <p:cNvPr id="24613" name="Line 35"/>
            <p:cNvSpPr>
              <a:spLocks noChangeShapeType="1"/>
            </p:cNvSpPr>
            <p:nvPr/>
          </p:nvSpPr>
          <p:spPr bwMode="auto">
            <a:xfrm>
              <a:off x="-51" y="2634"/>
              <a:ext cx="148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24591" name="Group 38"/>
          <p:cNvGrpSpPr>
            <a:grpSpLocks/>
          </p:cNvGrpSpPr>
          <p:nvPr/>
        </p:nvGrpSpPr>
        <p:grpSpPr bwMode="auto">
          <a:xfrm>
            <a:off x="4364038" y="5399088"/>
            <a:ext cx="2011362" cy="566737"/>
            <a:chOff x="-51" y="2454"/>
            <a:chExt cx="1482" cy="357"/>
          </a:xfrm>
        </p:grpSpPr>
        <p:grpSp>
          <p:nvGrpSpPr>
            <p:cNvPr id="24606" name="Group 39"/>
            <p:cNvGrpSpPr>
              <a:grpSpLocks/>
            </p:cNvGrpSpPr>
            <p:nvPr/>
          </p:nvGrpSpPr>
          <p:grpSpPr bwMode="auto">
            <a:xfrm flipH="1">
              <a:off x="171" y="2454"/>
              <a:ext cx="1086" cy="357"/>
              <a:chOff x="171" y="2454"/>
              <a:chExt cx="1086" cy="357"/>
            </a:xfrm>
          </p:grpSpPr>
          <p:sp>
            <p:nvSpPr>
              <p:cNvPr id="24608" name="Rectangle 40"/>
              <p:cNvSpPr>
                <a:spLocks noChangeArrowheads="1"/>
              </p:cNvSpPr>
              <p:nvPr/>
            </p:nvSpPr>
            <p:spPr bwMode="auto">
              <a:xfrm>
                <a:off x="171" y="2454"/>
                <a:ext cx="1084" cy="357"/>
              </a:xfrm>
              <a:prstGeom prst="rect">
                <a:avLst/>
              </a:prstGeom>
              <a:solidFill>
                <a:schemeClr val="bg1"/>
              </a:solidFill>
              <a:ln w="19050">
                <a:solidFill>
                  <a:srgbClr val="5F5F5F"/>
                </a:solidFill>
                <a:miter lim="800000"/>
                <a:headEnd/>
                <a:tailEnd/>
              </a:ln>
            </p:spPr>
            <p:txBody>
              <a:bodyPr wrap="none" anchor="ctr"/>
              <a:lstStyle/>
              <a:p>
                <a:endParaRPr lang="en-US"/>
              </a:p>
            </p:txBody>
          </p:sp>
          <p:sp>
            <p:nvSpPr>
              <p:cNvPr id="24609" name="Rectangle 41"/>
              <p:cNvSpPr>
                <a:spLocks noChangeArrowheads="1"/>
              </p:cNvSpPr>
              <p:nvPr/>
            </p:nvSpPr>
            <p:spPr bwMode="auto">
              <a:xfrm>
                <a:off x="216" y="2554"/>
                <a:ext cx="337" cy="161"/>
              </a:xfrm>
              <a:prstGeom prst="rect">
                <a:avLst/>
              </a:prstGeom>
              <a:solidFill>
                <a:schemeClr val="bg1"/>
              </a:solidFill>
              <a:ln w="28575">
                <a:solidFill>
                  <a:srgbClr val="006600"/>
                </a:solidFill>
                <a:miter lim="800000"/>
                <a:headEnd/>
                <a:tailEnd/>
              </a:ln>
            </p:spPr>
            <p:txBody>
              <a:bodyPr wrap="none" anchor="ctr"/>
              <a:lstStyle/>
              <a:p>
                <a:endParaRPr lang="en-US"/>
              </a:p>
            </p:txBody>
          </p:sp>
          <p:sp>
            <p:nvSpPr>
              <p:cNvPr id="24610" name="Rectangle 42"/>
              <p:cNvSpPr>
                <a:spLocks noChangeArrowheads="1"/>
              </p:cNvSpPr>
              <p:nvPr/>
            </p:nvSpPr>
            <p:spPr bwMode="auto">
              <a:xfrm>
                <a:off x="602" y="2490"/>
                <a:ext cx="274" cy="274"/>
              </a:xfrm>
              <a:prstGeom prst="rect">
                <a:avLst/>
              </a:prstGeom>
              <a:solidFill>
                <a:schemeClr val="bg1"/>
              </a:solidFill>
              <a:ln w="28575">
                <a:solidFill>
                  <a:schemeClr val="accent2"/>
                </a:solidFill>
                <a:miter lim="800000"/>
                <a:headEnd/>
                <a:tailEnd/>
              </a:ln>
            </p:spPr>
            <p:txBody>
              <a:bodyPr wrap="none" anchor="ctr"/>
              <a:lstStyle/>
              <a:p>
                <a:endParaRPr lang="en-US"/>
              </a:p>
            </p:txBody>
          </p:sp>
          <p:sp>
            <p:nvSpPr>
              <p:cNvPr id="24611" name="Rectangle 43"/>
              <p:cNvSpPr>
                <a:spLocks noChangeArrowheads="1"/>
              </p:cNvSpPr>
              <p:nvPr/>
            </p:nvSpPr>
            <p:spPr bwMode="auto">
              <a:xfrm>
                <a:off x="923" y="2488"/>
                <a:ext cx="274" cy="274"/>
              </a:xfrm>
              <a:prstGeom prst="rect">
                <a:avLst/>
              </a:prstGeom>
              <a:solidFill>
                <a:schemeClr val="bg1"/>
              </a:solidFill>
              <a:ln w="28575">
                <a:solidFill>
                  <a:srgbClr val="FF0000"/>
                </a:solidFill>
                <a:miter lim="800000"/>
                <a:headEnd/>
                <a:tailEnd/>
              </a:ln>
            </p:spPr>
            <p:txBody>
              <a:bodyPr wrap="none" anchor="ctr"/>
              <a:lstStyle/>
              <a:p>
                <a:endParaRPr lang="en-US"/>
              </a:p>
            </p:txBody>
          </p:sp>
        </p:grpSp>
        <p:sp>
          <p:nvSpPr>
            <p:cNvPr id="24607" name="Line 44"/>
            <p:cNvSpPr>
              <a:spLocks noChangeShapeType="1"/>
            </p:cNvSpPr>
            <p:nvPr/>
          </p:nvSpPr>
          <p:spPr bwMode="auto">
            <a:xfrm>
              <a:off x="-51" y="2634"/>
              <a:ext cx="148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24592" name="Group 51"/>
          <p:cNvGrpSpPr>
            <a:grpSpLocks/>
          </p:cNvGrpSpPr>
          <p:nvPr/>
        </p:nvGrpSpPr>
        <p:grpSpPr bwMode="auto">
          <a:xfrm rot="2656396">
            <a:off x="5230813" y="4541838"/>
            <a:ext cx="546100" cy="546100"/>
            <a:chOff x="354" y="2715"/>
            <a:chExt cx="344" cy="344"/>
          </a:xfrm>
        </p:grpSpPr>
        <p:sp>
          <p:nvSpPr>
            <p:cNvPr id="24602" name="Oval 52"/>
            <p:cNvSpPr>
              <a:spLocks noChangeArrowheads="1"/>
            </p:cNvSpPr>
            <p:nvPr/>
          </p:nvSpPr>
          <p:spPr bwMode="auto">
            <a:xfrm>
              <a:off x="352" y="2715"/>
              <a:ext cx="56" cy="56"/>
            </a:xfrm>
            <a:prstGeom prst="ellipse">
              <a:avLst/>
            </a:prstGeom>
            <a:solidFill>
              <a:schemeClr val="tx2"/>
            </a:solidFill>
            <a:ln w="9525">
              <a:solidFill>
                <a:schemeClr val="tx1"/>
              </a:solidFill>
              <a:round/>
              <a:headEnd/>
              <a:tailEnd/>
            </a:ln>
          </p:spPr>
          <p:txBody>
            <a:bodyPr wrap="none" anchor="ctr"/>
            <a:lstStyle/>
            <a:p>
              <a:endParaRPr lang="en-US"/>
            </a:p>
          </p:txBody>
        </p:sp>
        <p:sp>
          <p:nvSpPr>
            <p:cNvPr id="24603" name="Oval 53"/>
            <p:cNvSpPr>
              <a:spLocks noChangeArrowheads="1"/>
            </p:cNvSpPr>
            <p:nvPr/>
          </p:nvSpPr>
          <p:spPr bwMode="auto">
            <a:xfrm>
              <a:off x="450" y="2811"/>
              <a:ext cx="56" cy="56"/>
            </a:xfrm>
            <a:prstGeom prst="ellipse">
              <a:avLst/>
            </a:prstGeom>
            <a:solidFill>
              <a:schemeClr val="tx2"/>
            </a:solidFill>
            <a:ln w="9525">
              <a:solidFill>
                <a:schemeClr val="tx1"/>
              </a:solidFill>
              <a:round/>
              <a:headEnd/>
              <a:tailEnd/>
            </a:ln>
          </p:spPr>
          <p:txBody>
            <a:bodyPr wrap="none" anchor="ctr"/>
            <a:lstStyle/>
            <a:p>
              <a:endParaRPr lang="en-US"/>
            </a:p>
          </p:txBody>
        </p:sp>
        <p:sp>
          <p:nvSpPr>
            <p:cNvPr id="24604" name="Oval 54"/>
            <p:cNvSpPr>
              <a:spLocks noChangeArrowheads="1"/>
            </p:cNvSpPr>
            <p:nvPr/>
          </p:nvSpPr>
          <p:spPr bwMode="auto">
            <a:xfrm>
              <a:off x="545" y="2907"/>
              <a:ext cx="56" cy="56"/>
            </a:xfrm>
            <a:prstGeom prst="ellipse">
              <a:avLst/>
            </a:prstGeom>
            <a:solidFill>
              <a:schemeClr val="tx2"/>
            </a:solidFill>
            <a:ln w="9525">
              <a:solidFill>
                <a:schemeClr val="tx1"/>
              </a:solidFill>
              <a:round/>
              <a:headEnd/>
              <a:tailEnd/>
            </a:ln>
          </p:spPr>
          <p:txBody>
            <a:bodyPr wrap="none" anchor="ctr"/>
            <a:lstStyle/>
            <a:p>
              <a:endParaRPr lang="en-US"/>
            </a:p>
          </p:txBody>
        </p:sp>
        <p:sp>
          <p:nvSpPr>
            <p:cNvPr id="24605" name="Oval 55"/>
            <p:cNvSpPr>
              <a:spLocks noChangeArrowheads="1"/>
            </p:cNvSpPr>
            <p:nvPr/>
          </p:nvSpPr>
          <p:spPr bwMode="auto">
            <a:xfrm>
              <a:off x="640" y="3003"/>
              <a:ext cx="56" cy="56"/>
            </a:xfrm>
            <a:prstGeom prst="ellipse">
              <a:avLst/>
            </a:prstGeom>
            <a:solidFill>
              <a:schemeClr val="tx2"/>
            </a:solidFill>
            <a:ln w="9525">
              <a:solidFill>
                <a:schemeClr val="tx1"/>
              </a:solidFill>
              <a:round/>
              <a:headEnd/>
              <a:tailEnd/>
            </a:ln>
          </p:spPr>
          <p:txBody>
            <a:bodyPr wrap="none" anchor="ctr"/>
            <a:lstStyle/>
            <a:p>
              <a:endParaRPr lang="en-US"/>
            </a:p>
          </p:txBody>
        </p:sp>
      </p:grpSp>
      <p:sp>
        <p:nvSpPr>
          <p:cNvPr id="24593" name="Text Box 58"/>
          <p:cNvSpPr txBox="1">
            <a:spLocks noChangeArrowheads="1"/>
          </p:cNvSpPr>
          <p:nvPr/>
        </p:nvSpPr>
        <p:spPr bwMode="auto">
          <a:xfrm>
            <a:off x="4796433" y="6086475"/>
            <a:ext cx="14542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dirty="0" smtClean="0"/>
              <a:t>Output ports</a:t>
            </a:r>
            <a:endParaRPr lang="en-US" dirty="0"/>
          </a:p>
        </p:txBody>
      </p:sp>
      <p:cxnSp>
        <p:nvCxnSpPr>
          <p:cNvPr id="3" name="Straight Connector 2"/>
          <p:cNvCxnSpPr>
            <a:cxnSpLocks noChangeShapeType="1"/>
          </p:cNvCxnSpPr>
          <p:nvPr/>
        </p:nvCxnSpPr>
        <p:spPr bwMode="auto">
          <a:xfrm>
            <a:off x="733425" y="3455988"/>
            <a:ext cx="7802563" cy="127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cxnSp>
      <p:sp>
        <p:nvSpPr>
          <p:cNvPr id="5" name="TextBox 4"/>
          <p:cNvSpPr txBox="1">
            <a:spLocks noChangeArrowheads="1"/>
          </p:cNvSpPr>
          <p:nvPr/>
        </p:nvSpPr>
        <p:spPr bwMode="auto">
          <a:xfrm>
            <a:off x="6372200" y="3532131"/>
            <a:ext cx="24186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rtl="1"/>
            <a:r>
              <a:rPr lang="en-US" dirty="0" smtClean="0"/>
              <a:t>Data forwarding level</a:t>
            </a:r>
          </a:p>
          <a:p>
            <a:pPr algn="l" rtl="1"/>
            <a:r>
              <a:rPr lang="en-US" dirty="0" smtClean="0"/>
              <a:t>(hardware)</a:t>
            </a:r>
            <a:endParaRPr lang="en-US" dirty="0"/>
          </a:p>
        </p:txBody>
      </p:sp>
      <p:sp>
        <p:nvSpPr>
          <p:cNvPr id="6" name="Rectangle 5"/>
          <p:cNvSpPr>
            <a:spLocks noChangeArrowheads="1"/>
          </p:cNvSpPr>
          <p:nvPr/>
        </p:nvSpPr>
        <p:spPr bwMode="auto">
          <a:xfrm>
            <a:off x="5549890" y="2774443"/>
            <a:ext cx="34960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1"/>
            <a:r>
              <a:rPr lang="en-US" dirty="0" smtClean="0"/>
              <a:t>Routing control and management level (software)</a:t>
            </a:r>
            <a:endParaRPr lang="en-US" dirty="0"/>
          </a:p>
        </p:txBody>
      </p:sp>
      <p:sp>
        <p:nvSpPr>
          <p:cNvPr id="24598" name="Freeform 10"/>
          <p:cNvSpPr>
            <a:spLocks/>
          </p:cNvSpPr>
          <p:nvPr/>
        </p:nvSpPr>
        <p:spPr bwMode="auto">
          <a:xfrm>
            <a:off x="2198688" y="2979738"/>
            <a:ext cx="512762" cy="73025"/>
          </a:xfrm>
          <a:custGeom>
            <a:avLst/>
            <a:gdLst>
              <a:gd name="T0" fmla="*/ 487748 w 512919"/>
              <a:gd name="T1" fmla="*/ 72069 h 73266"/>
              <a:gd name="T2" fmla="*/ 512134 w 512919"/>
              <a:gd name="T3" fmla="*/ 0 h 73266"/>
              <a:gd name="T4" fmla="*/ 146323 w 512919"/>
              <a:gd name="T5" fmla="*/ 12011 h 73266"/>
              <a:gd name="T6" fmla="*/ 97549 w 512919"/>
              <a:gd name="T7" fmla="*/ 24023 h 73266"/>
              <a:gd name="T8" fmla="*/ 0 w 512919"/>
              <a:gd name="T9" fmla="*/ 12011 h 73266"/>
              <a:gd name="T10" fmla="*/ 0 w 512919"/>
              <a:gd name="T11" fmla="*/ 12011 h 73266"/>
              <a:gd name="T12" fmla="*/ 512134 w 512919"/>
              <a:gd name="T13" fmla="*/ 12011 h 73266"/>
              <a:gd name="T14" fmla="*/ 0 60000 65536"/>
              <a:gd name="T15" fmla="*/ 0 60000 65536"/>
              <a:gd name="T16" fmla="*/ 0 60000 65536"/>
              <a:gd name="T17" fmla="*/ 0 60000 65536"/>
              <a:gd name="T18" fmla="*/ 0 60000 65536"/>
              <a:gd name="T19" fmla="*/ 0 60000 65536"/>
              <a:gd name="T20" fmla="*/ 0 60000 65536"/>
              <a:gd name="T21" fmla="*/ 0 w 512919"/>
              <a:gd name="T22" fmla="*/ 0 h 73266"/>
              <a:gd name="T23" fmla="*/ 512919 w 512919"/>
              <a:gd name="T24" fmla="*/ 73266 h 732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2919" h="73266">
                <a:moveTo>
                  <a:pt x="488494" y="73266"/>
                </a:moveTo>
                <a:lnTo>
                  <a:pt x="512919" y="0"/>
                </a:lnTo>
                <a:cubicBezTo>
                  <a:pt x="390795" y="4070"/>
                  <a:pt x="268529" y="5036"/>
                  <a:pt x="146548" y="12211"/>
                </a:cubicBezTo>
                <a:cubicBezTo>
                  <a:pt x="129793" y="13196"/>
                  <a:pt x="114483" y="24422"/>
                  <a:pt x="97699" y="24422"/>
                </a:cubicBezTo>
                <a:cubicBezTo>
                  <a:pt x="64879" y="24422"/>
                  <a:pt x="0" y="12211"/>
                  <a:pt x="0" y="12211"/>
                </a:cubicBezTo>
                <a:lnTo>
                  <a:pt x="512919" y="122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en-US"/>
          </a:p>
        </p:txBody>
      </p:sp>
      <p:sp>
        <p:nvSpPr>
          <p:cNvPr id="24599" name="Freeform 11"/>
          <p:cNvSpPr>
            <a:spLocks/>
          </p:cNvSpPr>
          <p:nvPr/>
        </p:nvSpPr>
        <p:spPr bwMode="auto">
          <a:xfrm>
            <a:off x="-144463" y="647700"/>
            <a:ext cx="8802688" cy="2197100"/>
          </a:xfrm>
          <a:custGeom>
            <a:avLst/>
            <a:gdLst>
              <a:gd name="T0" fmla="*/ 8252678 w 8802811"/>
              <a:gd name="T1" fmla="*/ 0 h 2197979"/>
              <a:gd name="T2" fmla="*/ 8289313 w 8802811"/>
              <a:gd name="T3" fmla="*/ 353413 h 2197979"/>
              <a:gd name="T4" fmla="*/ 8301525 w 8802811"/>
              <a:gd name="T5" fmla="*/ 987114 h 2197979"/>
              <a:gd name="T6" fmla="*/ 8313737 w 8802811"/>
              <a:gd name="T7" fmla="*/ 1206475 h 2197979"/>
              <a:gd name="T8" fmla="*/ 8338161 w 8802811"/>
              <a:gd name="T9" fmla="*/ 1377087 h 2197979"/>
              <a:gd name="T10" fmla="*/ 8313737 w 8802811"/>
              <a:gd name="T11" fmla="*/ 1303967 h 2197979"/>
              <a:gd name="T12" fmla="*/ 8301525 w 8802811"/>
              <a:gd name="T13" fmla="*/ 1218662 h 2197979"/>
              <a:gd name="T14" fmla="*/ 8289313 w 8802811"/>
              <a:gd name="T15" fmla="*/ 1169914 h 2197979"/>
              <a:gd name="T16" fmla="*/ 8252678 w 8802811"/>
              <a:gd name="T17" fmla="*/ 987114 h 2197979"/>
              <a:gd name="T18" fmla="*/ 8240466 w 8802811"/>
              <a:gd name="T19" fmla="*/ 853063 h 2197979"/>
              <a:gd name="T20" fmla="*/ 8216038 w 8802811"/>
              <a:gd name="T21" fmla="*/ 682450 h 2197979"/>
              <a:gd name="T22" fmla="*/ 8203826 w 8802811"/>
              <a:gd name="T23" fmla="*/ 548398 h 2197979"/>
              <a:gd name="T24" fmla="*/ 8179403 w 8802811"/>
              <a:gd name="T25" fmla="*/ 548398 h 2197979"/>
              <a:gd name="T26" fmla="*/ 8179403 w 8802811"/>
              <a:gd name="T27" fmla="*/ 548398 h 2197979"/>
              <a:gd name="T28" fmla="*/ 8411422 w 8802811"/>
              <a:gd name="T29" fmla="*/ 621516 h 2197979"/>
              <a:gd name="T30" fmla="*/ 8472477 w 8802811"/>
              <a:gd name="T31" fmla="*/ 682450 h 2197979"/>
              <a:gd name="T32" fmla="*/ 8557963 w 8802811"/>
              <a:gd name="T33" fmla="*/ 792129 h 2197979"/>
              <a:gd name="T34" fmla="*/ 8582387 w 8802811"/>
              <a:gd name="T35" fmla="*/ 865249 h 2197979"/>
              <a:gd name="T36" fmla="*/ 8619027 w 8802811"/>
              <a:gd name="T37" fmla="*/ 950556 h 2197979"/>
              <a:gd name="T38" fmla="*/ 8692298 w 8802811"/>
              <a:gd name="T39" fmla="*/ 1182101 h 2197979"/>
              <a:gd name="T40" fmla="*/ 8704505 w 8802811"/>
              <a:gd name="T41" fmla="*/ 1255221 h 2197979"/>
              <a:gd name="T42" fmla="*/ 8716721 w 8802811"/>
              <a:gd name="T43" fmla="*/ 1340528 h 2197979"/>
              <a:gd name="T44" fmla="*/ 8741145 w 8802811"/>
              <a:gd name="T45" fmla="*/ 1401460 h 2197979"/>
              <a:gd name="T46" fmla="*/ 8802208 w 8802811"/>
              <a:gd name="T47" fmla="*/ 1401460 h 2197979"/>
              <a:gd name="T48" fmla="*/ 8802208 w 8802811"/>
              <a:gd name="T49" fmla="*/ 1401460 h 2197979"/>
              <a:gd name="T50" fmla="*/ 8789992 w 8802811"/>
              <a:gd name="T51" fmla="*/ 1669566 h 2197979"/>
              <a:gd name="T52" fmla="*/ 8789992 w 8802811"/>
              <a:gd name="T53" fmla="*/ 1669566 h 2197979"/>
              <a:gd name="T54" fmla="*/ 8704505 w 8802811"/>
              <a:gd name="T55" fmla="*/ 1572073 h 2197979"/>
              <a:gd name="T56" fmla="*/ 8643450 w 8802811"/>
              <a:gd name="T57" fmla="*/ 1511139 h 2197979"/>
              <a:gd name="T58" fmla="*/ 8582387 w 8802811"/>
              <a:gd name="T59" fmla="*/ 1413647 h 2197979"/>
              <a:gd name="T60" fmla="*/ 8509116 w 8802811"/>
              <a:gd name="T61" fmla="*/ 1328341 h 2197979"/>
              <a:gd name="T62" fmla="*/ 8435845 w 8802811"/>
              <a:gd name="T63" fmla="*/ 1230848 h 2197979"/>
              <a:gd name="T64" fmla="*/ 8301525 w 8802811"/>
              <a:gd name="T65" fmla="*/ 1035861 h 2197979"/>
              <a:gd name="T66" fmla="*/ 8228250 w 8802811"/>
              <a:gd name="T67" fmla="*/ 913995 h 2197979"/>
              <a:gd name="T68" fmla="*/ 8216038 w 8802811"/>
              <a:gd name="T69" fmla="*/ 877435 h 2197979"/>
              <a:gd name="T70" fmla="*/ 8191615 w 8802811"/>
              <a:gd name="T71" fmla="*/ 840876 h 2197979"/>
              <a:gd name="T72" fmla="*/ 8179403 w 8802811"/>
              <a:gd name="T73" fmla="*/ 792129 h 2197979"/>
              <a:gd name="T74" fmla="*/ 8130555 w 8802811"/>
              <a:gd name="T75" fmla="*/ 719009 h 2197979"/>
              <a:gd name="T76" fmla="*/ 8118356 w 8802811"/>
              <a:gd name="T77" fmla="*/ 706822 h 2197979"/>
              <a:gd name="T78" fmla="*/ 8216038 w 8802811"/>
              <a:gd name="T79" fmla="*/ 779942 h 2197979"/>
              <a:gd name="T80" fmla="*/ 8252678 w 8802811"/>
              <a:gd name="T81" fmla="*/ 816502 h 2197979"/>
              <a:gd name="T82" fmla="*/ 8362584 w 8802811"/>
              <a:gd name="T83" fmla="*/ 913995 h 2197979"/>
              <a:gd name="T84" fmla="*/ 8435845 w 8802811"/>
              <a:gd name="T85" fmla="*/ 1011488 h 2197979"/>
              <a:gd name="T86" fmla="*/ 8472477 w 8802811"/>
              <a:gd name="T87" fmla="*/ 1048049 h 2197979"/>
              <a:gd name="T88" fmla="*/ 8460269 w 8802811"/>
              <a:gd name="T89" fmla="*/ 1035861 h 2197979"/>
              <a:gd name="T90" fmla="*/ 632701 w 8802811"/>
              <a:gd name="T91" fmla="*/ 2157030 h 2197979"/>
              <a:gd name="T92" fmla="*/ 1524143 w 8802811"/>
              <a:gd name="T93" fmla="*/ 2193589 h 2197979"/>
              <a:gd name="T94" fmla="*/ 1035684 w 8802811"/>
              <a:gd name="T95" fmla="*/ 2157030 h 2197979"/>
              <a:gd name="T96" fmla="*/ 547224 w 8802811"/>
              <a:gd name="T97" fmla="*/ 2108282 h 2197979"/>
              <a:gd name="T98" fmla="*/ 70973 w 8802811"/>
              <a:gd name="T99" fmla="*/ 2083910 h 219797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802811"/>
              <a:gd name="T151" fmla="*/ 0 h 2197979"/>
              <a:gd name="T152" fmla="*/ 8802811 w 8802811"/>
              <a:gd name="T153" fmla="*/ 2197979 h 219797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802811" h="2197979">
                <a:moveTo>
                  <a:pt x="8253255" y="0"/>
                </a:moveTo>
                <a:lnTo>
                  <a:pt x="8289892" y="354119"/>
                </a:lnTo>
                <a:cubicBezTo>
                  <a:pt x="8293963" y="565776"/>
                  <a:pt x="8296057" y="777480"/>
                  <a:pt x="8302104" y="989090"/>
                </a:cubicBezTo>
                <a:cubicBezTo>
                  <a:pt x="8304200" y="1062439"/>
                  <a:pt x="8308222" y="1135763"/>
                  <a:pt x="8314317" y="1208888"/>
                </a:cubicBezTo>
                <a:cubicBezTo>
                  <a:pt x="8316142" y="1230787"/>
                  <a:pt x="8344376" y="1368573"/>
                  <a:pt x="8338741" y="1379842"/>
                </a:cubicBezTo>
                <a:cubicBezTo>
                  <a:pt x="8327228" y="1402867"/>
                  <a:pt x="8314317" y="1306576"/>
                  <a:pt x="8314317" y="1306576"/>
                </a:cubicBezTo>
                <a:cubicBezTo>
                  <a:pt x="8310246" y="1278084"/>
                  <a:pt x="8307253" y="1249416"/>
                  <a:pt x="8302104" y="1221099"/>
                </a:cubicBezTo>
                <a:cubicBezTo>
                  <a:pt x="8299101" y="1204587"/>
                  <a:pt x="8292894" y="1188767"/>
                  <a:pt x="8289892" y="1172255"/>
                </a:cubicBezTo>
                <a:cubicBezTo>
                  <a:pt x="8255975" y="985729"/>
                  <a:pt x="8304437" y="1193793"/>
                  <a:pt x="8253255" y="989090"/>
                </a:cubicBezTo>
                <a:cubicBezTo>
                  <a:pt x="8249184" y="944316"/>
                  <a:pt x="8246400" y="899407"/>
                  <a:pt x="8241043" y="854769"/>
                </a:cubicBezTo>
                <a:cubicBezTo>
                  <a:pt x="8234184" y="797616"/>
                  <a:pt x="8221830" y="741142"/>
                  <a:pt x="8216618" y="683815"/>
                </a:cubicBezTo>
                <a:cubicBezTo>
                  <a:pt x="8212547" y="639041"/>
                  <a:pt x="8216237" y="592868"/>
                  <a:pt x="8204406" y="549494"/>
                </a:cubicBezTo>
                <a:cubicBezTo>
                  <a:pt x="8202264" y="541639"/>
                  <a:pt x="8188123" y="549494"/>
                  <a:pt x="8179981" y="549494"/>
                </a:cubicBezTo>
                <a:cubicBezTo>
                  <a:pt x="8254412" y="566668"/>
                  <a:pt x="8345942" y="574712"/>
                  <a:pt x="8412016" y="622760"/>
                </a:cubicBezTo>
                <a:cubicBezTo>
                  <a:pt x="8435295" y="639688"/>
                  <a:pt x="8454344" y="661962"/>
                  <a:pt x="8473077" y="683815"/>
                </a:cubicBezTo>
                <a:cubicBezTo>
                  <a:pt x="8503283" y="719051"/>
                  <a:pt x="8558564" y="793714"/>
                  <a:pt x="8558564" y="793714"/>
                </a:cubicBezTo>
                <a:cubicBezTo>
                  <a:pt x="8566706" y="818136"/>
                  <a:pt x="8573747" y="842953"/>
                  <a:pt x="8582989" y="866980"/>
                </a:cubicBezTo>
                <a:cubicBezTo>
                  <a:pt x="8594118" y="895913"/>
                  <a:pt x="8610878" y="922718"/>
                  <a:pt x="8619626" y="952457"/>
                </a:cubicBezTo>
                <a:cubicBezTo>
                  <a:pt x="8696833" y="1214937"/>
                  <a:pt x="8583806" y="939035"/>
                  <a:pt x="8692900" y="1184466"/>
                </a:cubicBezTo>
                <a:cubicBezTo>
                  <a:pt x="8696971" y="1208888"/>
                  <a:pt x="8701347" y="1233261"/>
                  <a:pt x="8705112" y="1257732"/>
                </a:cubicBezTo>
                <a:cubicBezTo>
                  <a:pt x="8709489" y="1286179"/>
                  <a:pt x="8710343" y="1315287"/>
                  <a:pt x="8717324" y="1343209"/>
                </a:cubicBezTo>
                <a:cubicBezTo>
                  <a:pt x="8722641" y="1364474"/>
                  <a:pt x="8723911" y="1391524"/>
                  <a:pt x="8741749" y="1404264"/>
                </a:cubicBezTo>
                <a:cubicBezTo>
                  <a:pt x="8758312" y="1416094"/>
                  <a:pt x="8782457" y="1404264"/>
                  <a:pt x="8802811" y="1404264"/>
                </a:cubicBezTo>
                <a:lnTo>
                  <a:pt x="8790599" y="1672906"/>
                </a:lnTo>
                <a:cubicBezTo>
                  <a:pt x="8762103" y="1640343"/>
                  <a:pt x="8734463" y="1607012"/>
                  <a:pt x="8705112" y="1575218"/>
                </a:cubicBezTo>
                <a:cubicBezTo>
                  <a:pt x="8685588" y="1554069"/>
                  <a:pt x="8661601" y="1536976"/>
                  <a:pt x="8644050" y="1514163"/>
                </a:cubicBezTo>
                <a:cubicBezTo>
                  <a:pt x="8620635" y="1483727"/>
                  <a:pt x="8605699" y="1447440"/>
                  <a:pt x="8582989" y="1416475"/>
                </a:cubicBezTo>
                <a:cubicBezTo>
                  <a:pt x="8560794" y="1386213"/>
                  <a:pt x="8533160" y="1360302"/>
                  <a:pt x="8509714" y="1330998"/>
                </a:cubicBezTo>
                <a:cubicBezTo>
                  <a:pt x="8484284" y="1299214"/>
                  <a:pt x="8459970" y="1266525"/>
                  <a:pt x="8436440" y="1233310"/>
                </a:cubicBezTo>
                <a:cubicBezTo>
                  <a:pt x="8390753" y="1168818"/>
                  <a:pt x="8331459" y="1111315"/>
                  <a:pt x="8302104" y="1037934"/>
                </a:cubicBezTo>
                <a:cubicBezTo>
                  <a:pt x="8267999" y="952679"/>
                  <a:pt x="8291374" y="993995"/>
                  <a:pt x="8228830" y="915824"/>
                </a:cubicBezTo>
                <a:cubicBezTo>
                  <a:pt x="8224759" y="903613"/>
                  <a:pt x="8222375" y="890703"/>
                  <a:pt x="8216618" y="879191"/>
                </a:cubicBezTo>
                <a:cubicBezTo>
                  <a:pt x="8210054" y="866064"/>
                  <a:pt x="8197975" y="856047"/>
                  <a:pt x="8192193" y="842558"/>
                </a:cubicBezTo>
                <a:cubicBezTo>
                  <a:pt x="8185581" y="827133"/>
                  <a:pt x="8185874" y="809428"/>
                  <a:pt x="8179981" y="793714"/>
                </a:cubicBezTo>
                <a:cubicBezTo>
                  <a:pt x="8162237" y="746401"/>
                  <a:pt x="8160946" y="750260"/>
                  <a:pt x="8131131" y="720448"/>
                </a:cubicBezTo>
                <a:lnTo>
                  <a:pt x="8118919" y="708237"/>
                </a:lnTo>
                <a:cubicBezTo>
                  <a:pt x="8151485" y="732659"/>
                  <a:pt x="8185112" y="755728"/>
                  <a:pt x="8216618" y="781503"/>
                </a:cubicBezTo>
                <a:cubicBezTo>
                  <a:pt x="8229985" y="792438"/>
                  <a:pt x="8240257" y="806764"/>
                  <a:pt x="8253255" y="818136"/>
                </a:cubicBezTo>
                <a:cubicBezTo>
                  <a:pt x="8303675" y="862248"/>
                  <a:pt x="8321173" y="865438"/>
                  <a:pt x="8363166" y="915824"/>
                </a:cubicBezTo>
                <a:cubicBezTo>
                  <a:pt x="8389226" y="947093"/>
                  <a:pt x="8407656" y="984731"/>
                  <a:pt x="8436440" y="1013512"/>
                </a:cubicBezTo>
                <a:lnTo>
                  <a:pt x="8473077" y="1050145"/>
                </a:lnTo>
                <a:lnTo>
                  <a:pt x="8460865" y="1037934"/>
                </a:lnTo>
                <a:lnTo>
                  <a:pt x="632746" y="2161346"/>
                </a:lnTo>
                <a:lnTo>
                  <a:pt x="1524248" y="2197979"/>
                </a:lnTo>
                <a:lnTo>
                  <a:pt x="1035754" y="2161346"/>
                </a:lnTo>
                <a:cubicBezTo>
                  <a:pt x="712856" y="2131451"/>
                  <a:pt x="1008547" y="2123752"/>
                  <a:pt x="547260" y="2112502"/>
                </a:cubicBezTo>
                <a:cubicBezTo>
                  <a:pt x="37453" y="2100069"/>
                  <a:pt x="-102777" y="2174947"/>
                  <a:pt x="70978" y="208808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en-US"/>
          </a:p>
        </p:txBody>
      </p:sp>
      <p:cxnSp>
        <p:nvCxnSpPr>
          <p:cNvPr id="14" name="Elbow Connector 13"/>
          <p:cNvCxnSpPr>
            <a:cxnSpLocks noChangeShapeType="1"/>
            <a:endCxn id="24625" idx="0"/>
          </p:cNvCxnSpPr>
          <p:nvPr/>
        </p:nvCxnSpPr>
        <p:spPr bwMode="auto">
          <a:xfrm rot="5400000">
            <a:off x="1215231" y="4042570"/>
            <a:ext cx="2473325" cy="347662"/>
          </a:xfrm>
          <a:prstGeom prst="bentConnector3">
            <a:avLst>
              <a:gd name="adj1" fmla="val -60"/>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cxnSp>
      <p:sp>
        <p:nvSpPr>
          <p:cNvPr id="22" name="TextBox 21"/>
          <p:cNvSpPr txBox="1">
            <a:spLocks noChangeArrowheads="1"/>
          </p:cNvSpPr>
          <p:nvPr/>
        </p:nvSpPr>
        <p:spPr bwMode="auto">
          <a:xfrm>
            <a:off x="163370" y="2685832"/>
            <a:ext cx="19865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1200" i="1" dirty="0" smtClean="0"/>
              <a:t>Forward table is calculated and is provided to the input ports</a:t>
            </a:r>
            <a:endParaRPr lang="fa-IR" sz="1200" i="1" dirty="0" smtClean="0"/>
          </a:p>
        </p:txBody>
      </p:sp>
      <p:sp>
        <p:nvSpPr>
          <p:cNvPr id="4" name="Slide Number Placeholder 3"/>
          <p:cNvSpPr>
            <a:spLocks noGrp="1"/>
          </p:cNvSpPr>
          <p:nvPr>
            <p:ph type="sldNum" sz="quarter" idx="12"/>
          </p:nvPr>
        </p:nvSpPr>
        <p:spPr/>
        <p:txBody>
          <a:bodyPr/>
          <a:lstStyle/>
          <a:p>
            <a:pPr>
              <a:defRPr/>
            </a:pPr>
            <a:fld id="{5BDFA25D-6EEE-4500-A440-36752B2ACF2F}" type="slidenum">
              <a:rPr lang="en-US" smtClean="0"/>
              <a:pPr>
                <a:defRPr/>
              </a:pPr>
              <a:t>28</a:t>
            </a:fld>
            <a:endParaRPr lang="en-US" dirty="0"/>
          </a:p>
        </p:txBody>
      </p:sp>
    </p:spTree>
    <p:extLst>
      <p:ext uri="{BB962C8B-B14F-4D97-AF65-F5344CB8AC3E}">
        <p14:creationId xmlns:p14="http://schemas.microsoft.com/office/powerpoint/2010/main" val="2843183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dissolve">
                                      <p:cBhvr>
                                        <p:cTn id="18" dur="500"/>
                                        <p:tgtEl>
                                          <p:spTgt spid="14"/>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5" name="Rectangle 3"/>
          <p:cNvSpPr>
            <a:spLocks noGrp="1" noChangeArrowheads="1"/>
          </p:cNvSpPr>
          <p:nvPr>
            <p:ph type="title" idx="4294967295"/>
          </p:nvPr>
        </p:nvSpPr>
        <p:spPr>
          <a:xfrm>
            <a:off x="422275" y="116632"/>
            <a:ext cx="7772400" cy="609600"/>
          </a:xfrm>
        </p:spPr>
        <p:txBody>
          <a:bodyPr>
            <a:normAutofit/>
          </a:bodyPr>
          <a:lstStyle/>
          <a:p>
            <a:r>
              <a:rPr lang="en-US" dirty="0" smtClean="0">
                <a:ea typeface="ＭＳ Ｐゴシック" pitchFamily="34" charset="-128"/>
              </a:rPr>
              <a:t>Input port functionalities</a:t>
            </a:r>
            <a:endParaRPr lang="en-US" sz="2800" dirty="0" smtClean="0">
              <a:ea typeface="ＭＳ Ｐゴシック" pitchFamily="34" charset="-128"/>
            </a:endParaRPr>
          </a:p>
        </p:txBody>
      </p:sp>
      <p:sp>
        <p:nvSpPr>
          <p:cNvPr id="25616" name="Rectangle 4"/>
          <p:cNvSpPr>
            <a:spLocks noGrp="1" noChangeArrowheads="1"/>
          </p:cNvSpPr>
          <p:nvPr>
            <p:ph idx="1"/>
          </p:nvPr>
        </p:nvSpPr>
        <p:spPr>
          <a:xfrm>
            <a:off x="3440906" y="3819525"/>
            <a:ext cx="5456238" cy="2667000"/>
          </a:xfrm>
        </p:spPr>
        <p:txBody>
          <a:bodyPr>
            <a:normAutofit fontScale="92500" lnSpcReduction="20000"/>
          </a:bodyPr>
          <a:lstStyle/>
          <a:p>
            <a:pPr algn="l" rtl="0">
              <a:lnSpc>
                <a:spcPct val="90000"/>
              </a:lnSpc>
              <a:buFont typeface="Wingdings" pitchFamily="2" charset="2"/>
              <a:buNone/>
            </a:pPr>
            <a:r>
              <a:rPr lang="en-US" sz="2400" dirty="0" smtClean="0">
                <a:solidFill>
                  <a:srgbClr val="000099"/>
                </a:solidFill>
                <a:ea typeface="ＭＳ Ｐゴシック" pitchFamily="34" charset="-128"/>
              </a:rPr>
              <a:t>Decentralized switching:</a:t>
            </a:r>
          </a:p>
          <a:p>
            <a:pPr algn="l" rtl="0">
              <a:lnSpc>
                <a:spcPct val="90000"/>
              </a:lnSpc>
            </a:pPr>
            <a:r>
              <a:rPr lang="en-US" sz="2200" dirty="0" smtClean="0">
                <a:ea typeface="ＭＳ Ｐゴシック" pitchFamily="34" charset="-128"/>
              </a:rPr>
              <a:t>By checking the packet’s destination address and using the input port’s forwarding table, output port is searched</a:t>
            </a:r>
            <a:endParaRPr lang="fa-IR" sz="2200" dirty="0" smtClean="0">
              <a:ea typeface="ＭＳ Ｐゴシック" pitchFamily="34" charset="-128"/>
            </a:endParaRPr>
          </a:p>
          <a:p>
            <a:pPr algn="l" rtl="0">
              <a:lnSpc>
                <a:spcPct val="90000"/>
              </a:lnSpc>
            </a:pPr>
            <a:r>
              <a:rPr lang="en-US" sz="2200" dirty="0" smtClean="0">
                <a:ea typeface="ＭＳ Ｐゴシック" pitchFamily="34" charset="-128"/>
              </a:rPr>
              <a:t>Purpose: processing the input port at the input link’s speed</a:t>
            </a:r>
            <a:endParaRPr lang="en-US" sz="2200" i="1" dirty="0" smtClean="0">
              <a:ea typeface="ＭＳ Ｐゴシック" pitchFamily="34" charset="-128"/>
            </a:endParaRPr>
          </a:p>
          <a:p>
            <a:pPr algn="l" rtl="0">
              <a:lnSpc>
                <a:spcPct val="90000"/>
              </a:lnSpc>
            </a:pPr>
            <a:r>
              <a:rPr lang="en-US" sz="2200" dirty="0" smtClean="0">
                <a:ea typeface="ＭＳ Ｐゴシック" pitchFamily="34" charset="-128"/>
              </a:rPr>
              <a:t>Queuing: if the input packet rate is faster than the forwarding rate</a:t>
            </a:r>
            <a:endParaRPr lang="en-US" altLang="ja-JP" sz="2200" dirty="0" smtClean="0">
              <a:ea typeface="ＭＳ Ｐゴシック" pitchFamily="34" charset="-128"/>
            </a:endParaRPr>
          </a:p>
        </p:txBody>
      </p:sp>
      <p:sp>
        <p:nvSpPr>
          <p:cNvPr id="25605" name="Rectangle 12"/>
          <p:cNvSpPr>
            <a:spLocks noChangeArrowheads="1"/>
          </p:cNvSpPr>
          <p:nvPr/>
        </p:nvSpPr>
        <p:spPr bwMode="auto">
          <a:xfrm>
            <a:off x="1917700" y="1306513"/>
            <a:ext cx="4568825" cy="1836737"/>
          </a:xfrm>
          <a:prstGeom prst="rect">
            <a:avLst/>
          </a:prstGeom>
          <a:solidFill>
            <a:schemeClr val="bg1"/>
          </a:solidFill>
          <a:ln w="19050">
            <a:solidFill>
              <a:srgbClr val="5F5F5F"/>
            </a:solidFill>
            <a:miter lim="800000"/>
            <a:headEnd/>
            <a:tailEnd/>
          </a:ln>
        </p:spPr>
        <p:txBody>
          <a:bodyPr wrap="none" anchor="ctr"/>
          <a:lstStyle/>
          <a:p>
            <a:endParaRPr lang="en-US"/>
          </a:p>
        </p:txBody>
      </p:sp>
      <p:sp>
        <p:nvSpPr>
          <p:cNvPr id="25606" name="Rectangle 13"/>
          <p:cNvSpPr>
            <a:spLocks noChangeArrowheads="1"/>
          </p:cNvSpPr>
          <p:nvPr/>
        </p:nvSpPr>
        <p:spPr bwMode="auto">
          <a:xfrm>
            <a:off x="2073275" y="1820863"/>
            <a:ext cx="1417638" cy="828675"/>
          </a:xfrm>
          <a:prstGeom prst="rect">
            <a:avLst/>
          </a:prstGeom>
          <a:solidFill>
            <a:schemeClr val="bg1"/>
          </a:solidFill>
          <a:ln w="28575">
            <a:solidFill>
              <a:srgbClr val="006600"/>
            </a:solidFill>
            <a:miter lim="800000"/>
            <a:headEnd/>
            <a:tailEnd/>
          </a:ln>
        </p:spPr>
        <p:txBody>
          <a:bodyPr wrap="none" anchor="ctr"/>
          <a:lstStyle/>
          <a:p>
            <a:pPr algn="ctr"/>
            <a:r>
              <a:rPr lang="en-US" dirty="0" smtClean="0"/>
              <a:t>Line ending</a:t>
            </a:r>
            <a:endParaRPr lang="en-US" dirty="0"/>
          </a:p>
        </p:txBody>
      </p:sp>
      <p:sp>
        <p:nvSpPr>
          <p:cNvPr id="25607" name="Rectangle 14"/>
          <p:cNvSpPr>
            <a:spLocks noChangeArrowheads="1"/>
          </p:cNvSpPr>
          <p:nvPr/>
        </p:nvSpPr>
        <p:spPr bwMode="auto">
          <a:xfrm>
            <a:off x="3697288" y="1492250"/>
            <a:ext cx="1152525" cy="1409700"/>
          </a:xfrm>
          <a:prstGeom prst="rect">
            <a:avLst/>
          </a:prstGeom>
          <a:solidFill>
            <a:schemeClr val="bg1"/>
          </a:solidFill>
          <a:ln w="28575">
            <a:solidFill>
              <a:schemeClr val="accent2"/>
            </a:solidFill>
            <a:miter lim="800000"/>
            <a:headEnd/>
            <a:tailEnd/>
          </a:ln>
        </p:spPr>
        <p:txBody>
          <a:bodyPr wrap="none" anchor="ctr"/>
          <a:lstStyle/>
          <a:p>
            <a:endParaRPr lang="en-US"/>
          </a:p>
        </p:txBody>
      </p:sp>
      <p:sp>
        <p:nvSpPr>
          <p:cNvPr id="25608" name="Rectangle 15"/>
          <p:cNvSpPr>
            <a:spLocks noChangeArrowheads="1"/>
          </p:cNvSpPr>
          <p:nvPr/>
        </p:nvSpPr>
        <p:spPr bwMode="auto">
          <a:xfrm>
            <a:off x="5048250" y="1443038"/>
            <a:ext cx="1247775" cy="1504950"/>
          </a:xfrm>
          <a:prstGeom prst="rect">
            <a:avLst/>
          </a:prstGeom>
          <a:solidFill>
            <a:schemeClr val="bg1"/>
          </a:solidFill>
          <a:ln w="28575">
            <a:solidFill>
              <a:srgbClr val="FF0000"/>
            </a:solidFill>
            <a:miter lim="800000"/>
            <a:headEnd/>
            <a:tailEnd/>
          </a:ln>
        </p:spPr>
        <p:txBody>
          <a:bodyPr wrap="none" anchor="ctr"/>
          <a:lstStyle/>
          <a:p>
            <a:endParaRPr lang="en-US"/>
          </a:p>
        </p:txBody>
      </p:sp>
      <p:sp>
        <p:nvSpPr>
          <p:cNvPr id="25609" name="Line 16"/>
          <p:cNvSpPr>
            <a:spLocks noChangeShapeType="1"/>
          </p:cNvSpPr>
          <p:nvPr/>
        </p:nvSpPr>
        <p:spPr bwMode="auto">
          <a:xfrm>
            <a:off x="1641475" y="2232025"/>
            <a:ext cx="42386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0" name="Line 30"/>
          <p:cNvSpPr>
            <a:spLocks noChangeShapeType="1"/>
          </p:cNvSpPr>
          <p:nvPr/>
        </p:nvSpPr>
        <p:spPr bwMode="auto">
          <a:xfrm>
            <a:off x="3509963" y="2211388"/>
            <a:ext cx="190500" cy="15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1" name="Line 31"/>
          <p:cNvSpPr>
            <a:spLocks noChangeShapeType="1"/>
          </p:cNvSpPr>
          <p:nvPr/>
        </p:nvSpPr>
        <p:spPr bwMode="auto">
          <a:xfrm>
            <a:off x="4852988" y="2168525"/>
            <a:ext cx="190500" cy="15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2" name="Line 32"/>
          <p:cNvSpPr>
            <a:spLocks noChangeShapeType="1"/>
          </p:cNvSpPr>
          <p:nvPr/>
        </p:nvSpPr>
        <p:spPr bwMode="auto">
          <a:xfrm flipV="1">
            <a:off x="6243638" y="2209800"/>
            <a:ext cx="736600" cy="15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3" name="Rectangle 33"/>
          <p:cNvSpPr>
            <a:spLocks noChangeArrowheads="1"/>
          </p:cNvSpPr>
          <p:nvPr/>
        </p:nvSpPr>
        <p:spPr bwMode="auto">
          <a:xfrm>
            <a:off x="3730625" y="1801813"/>
            <a:ext cx="1055688" cy="828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1">
              <a:lnSpc>
                <a:spcPct val="90000"/>
              </a:lnSpc>
            </a:pPr>
            <a:r>
              <a:rPr lang="en-US" dirty="0" smtClean="0"/>
              <a:t>Datalink</a:t>
            </a:r>
          </a:p>
          <a:p>
            <a:pPr algn="ctr" rtl="1">
              <a:lnSpc>
                <a:spcPct val="90000"/>
              </a:lnSpc>
            </a:pPr>
            <a:r>
              <a:rPr lang="en-US" dirty="0" smtClean="0"/>
              <a:t>Layer</a:t>
            </a:r>
          </a:p>
          <a:p>
            <a:pPr algn="ctr" rtl="1">
              <a:lnSpc>
                <a:spcPct val="90000"/>
              </a:lnSpc>
            </a:pPr>
            <a:r>
              <a:rPr lang="en-US" dirty="0" smtClean="0"/>
              <a:t>Protocol</a:t>
            </a:r>
          </a:p>
          <a:p>
            <a:pPr algn="ctr" rtl="1">
              <a:lnSpc>
                <a:spcPct val="90000"/>
              </a:lnSpc>
            </a:pPr>
            <a:r>
              <a:rPr lang="en-US" dirty="0" smtClean="0"/>
              <a:t>(Receive)</a:t>
            </a:r>
            <a:endParaRPr lang="en-US" dirty="0"/>
          </a:p>
        </p:txBody>
      </p:sp>
      <p:sp>
        <p:nvSpPr>
          <p:cNvPr id="25614" name="Text Box 35"/>
          <p:cNvSpPr txBox="1">
            <a:spLocks noChangeArrowheads="1"/>
          </p:cNvSpPr>
          <p:nvPr/>
        </p:nvSpPr>
        <p:spPr bwMode="auto">
          <a:xfrm>
            <a:off x="5177126" y="1455738"/>
            <a:ext cx="10567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rtl="1"/>
            <a:r>
              <a:rPr lang="en-US" dirty="0" smtClean="0"/>
              <a:t>Search,</a:t>
            </a:r>
            <a:endParaRPr lang="en-US" dirty="0"/>
          </a:p>
          <a:p>
            <a:pPr algn="ctr" rtl="1"/>
            <a:r>
              <a:rPr lang="en-US" dirty="0" smtClean="0"/>
              <a:t>Forward</a:t>
            </a:r>
            <a:endParaRPr lang="en-US" dirty="0"/>
          </a:p>
          <a:p>
            <a:pPr algn="ctr" rtl="1"/>
            <a:endParaRPr lang="en-US" dirty="0"/>
          </a:p>
          <a:p>
            <a:pPr algn="ctr" rtl="1"/>
            <a:endParaRPr lang="en-US" dirty="0"/>
          </a:p>
          <a:p>
            <a:pPr algn="ctr" rtl="1"/>
            <a:r>
              <a:rPr lang="en-US" dirty="0" smtClean="0"/>
              <a:t>Queuing</a:t>
            </a:r>
            <a:endParaRPr lang="en-US" dirty="0"/>
          </a:p>
        </p:txBody>
      </p:sp>
      <p:sp>
        <p:nvSpPr>
          <p:cNvPr id="25617" name="Text Box 5"/>
          <p:cNvSpPr txBox="1">
            <a:spLocks noChangeArrowheads="1"/>
          </p:cNvSpPr>
          <p:nvPr/>
        </p:nvSpPr>
        <p:spPr bwMode="auto">
          <a:xfrm>
            <a:off x="1073647" y="3054350"/>
            <a:ext cx="18389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000" dirty="0" smtClean="0">
                <a:solidFill>
                  <a:srgbClr val="000099"/>
                </a:solidFill>
              </a:rPr>
              <a:t>Physical layer:</a:t>
            </a:r>
            <a:endParaRPr lang="fa-IR" sz="2000" dirty="0" smtClean="0">
              <a:solidFill>
                <a:srgbClr val="000099"/>
              </a:solidFill>
            </a:endParaRPr>
          </a:p>
          <a:p>
            <a:pPr algn="l"/>
            <a:r>
              <a:rPr lang="en-US" sz="2000" dirty="0" smtClean="0"/>
              <a:t>Bit receiving</a:t>
            </a:r>
            <a:endParaRPr lang="en-US" dirty="0"/>
          </a:p>
        </p:txBody>
      </p:sp>
      <p:sp>
        <p:nvSpPr>
          <p:cNvPr id="25618" name="Text Box 6"/>
          <p:cNvSpPr txBox="1">
            <a:spLocks noChangeArrowheads="1"/>
          </p:cNvSpPr>
          <p:nvPr/>
        </p:nvSpPr>
        <p:spPr bwMode="auto">
          <a:xfrm>
            <a:off x="522956" y="3783013"/>
            <a:ext cx="213552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000" dirty="0" smtClean="0">
                <a:solidFill>
                  <a:srgbClr val="000099"/>
                </a:solidFill>
              </a:rPr>
              <a:t>Datalink layer:</a:t>
            </a:r>
            <a:endParaRPr lang="en-US" sz="2000" dirty="0">
              <a:solidFill>
                <a:srgbClr val="000099"/>
              </a:solidFill>
            </a:endParaRPr>
          </a:p>
          <a:p>
            <a:pPr algn="l"/>
            <a:r>
              <a:rPr lang="en-US" sz="2000" dirty="0" smtClean="0"/>
              <a:t>Example,</a:t>
            </a:r>
          </a:p>
          <a:p>
            <a:pPr algn="l"/>
            <a:r>
              <a:rPr lang="en-US" sz="2000" dirty="0" smtClean="0"/>
              <a:t>Ethernet protocol</a:t>
            </a:r>
            <a:endParaRPr lang="fa-IR" sz="2000" dirty="0" smtClean="0"/>
          </a:p>
        </p:txBody>
      </p:sp>
      <p:sp>
        <p:nvSpPr>
          <p:cNvPr id="25619" name="Line 45"/>
          <p:cNvSpPr>
            <a:spLocks noChangeShapeType="1"/>
          </p:cNvSpPr>
          <p:nvPr/>
        </p:nvSpPr>
        <p:spPr bwMode="auto">
          <a:xfrm>
            <a:off x="6969125" y="690563"/>
            <a:ext cx="11113" cy="28654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20" name="Rectangle 46"/>
          <p:cNvSpPr>
            <a:spLocks noChangeArrowheads="1"/>
          </p:cNvSpPr>
          <p:nvPr/>
        </p:nvSpPr>
        <p:spPr bwMode="auto">
          <a:xfrm>
            <a:off x="7061200" y="1819275"/>
            <a:ext cx="1055688" cy="828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1">
              <a:lnSpc>
                <a:spcPct val="90000"/>
              </a:lnSpc>
            </a:pPr>
            <a:r>
              <a:rPr lang="en-US" dirty="0" smtClean="0"/>
              <a:t>Switching</a:t>
            </a:r>
          </a:p>
          <a:p>
            <a:pPr algn="ctr" rtl="1">
              <a:lnSpc>
                <a:spcPct val="90000"/>
              </a:lnSpc>
            </a:pPr>
            <a:r>
              <a:rPr lang="en-US" dirty="0" smtClean="0"/>
              <a:t>Structure</a:t>
            </a:r>
            <a:endParaRPr lang="en-US" dirty="0"/>
          </a:p>
        </p:txBody>
      </p:sp>
      <p:grpSp>
        <p:nvGrpSpPr>
          <p:cNvPr id="25621" name="Group 56"/>
          <p:cNvGrpSpPr>
            <a:grpSpLocks/>
          </p:cNvGrpSpPr>
          <p:nvPr/>
        </p:nvGrpSpPr>
        <p:grpSpPr bwMode="auto">
          <a:xfrm>
            <a:off x="5175250" y="2062163"/>
            <a:ext cx="993775" cy="468312"/>
            <a:chOff x="310" y="3526"/>
            <a:chExt cx="1040" cy="457"/>
          </a:xfrm>
        </p:grpSpPr>
        <p:sp>
          <p:nvSpPr>
            <p:cNvPr id="25625" name="Rectangle 47"/>
            <p:cNvSpPr>
              <a:spLocks noChangeArrowheads="1"/>
            </p:cNvSpPr>
            <p:nvPr/>
          </p:nvSpPr>
          <p:spPr bwMode="auto">
            <a:xfrm>
              <a:off x="310" y="3526"/>
              <a:ext cx="1040" cy="457"/>
            </a:xfrm>
            <a:prstGeom prst="rect">
              <a:avLst/>
            </a:prstGeom>
            <a:solidFill>
              <a:srgbClr val="FF0000"/>
            </a:solidFill>
            <a:ln w="38100">
              <a:solidFill>
                <a:schemeClr val="bg1"/>
              </a:solidFill>
              <a:miter lim="800000"/>
              <a:headEnd/>
              <a:tailEnd/>
            </a:ln>
          </p:spPr>
          <p:txBody>
            <a:bodyPr wrap="none" anchor="ctr"/>
            <a:lstStyle/>
            <a:p>
              <a:endParaRPr lang="en-US"/>
            </a:p>
          </p:txBody>
        </p:sp>
        <p:sp>
          <p:nvSpPr>
            <p:cNvPr id="25626" name="Line 48"/>
            <p:cNvSpPr>
              <a:spLocks noChangeShapeType="1"/>
            </p:cNvSpPr>
            <p:nvPr/>
          </p:nvSpPr>
          <p:spPr bwMode="auto">
            <a:xfrm>
              <a:off x="446" y="3535"/>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27" name="Line 49"/>
            <p:cNvSpPr>
              <a:spLocks noChangeShapeType="1"/>
            </p:cNvSpPr>
            <p:nvPr/>
          </p:nvSpPr>
          <p:spPr bwMode="auto">
            <a:xfrm>
              <a:off x="558" y="3538"/>
              <a:ext cx="2" cy="43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28" name="Line 50"/>
            <p:cNvSpPr>
              <a:spLocks noChangeShapeType="1"/>
            </p:cNvSpPr>
            <p:nvPr/>
          </p:nvSpPr>
          <p:spPr bwMode="auto">
            <a:xfrm>
              <a:off x="671" y="3534"/>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29" name="Line 51"/>
            <p:cNvSpPr>
              <a:spLocks noChangeShapeType="1"/>
            </p:cNvSpPr>
            <p:nvPr/>
          </p:nvSpPr>
          <p:spPr bwMode="auto">
            <a:xfrm>
              <a:off x="782" y="3535"/>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30" name="Line 52"/>
            <p:cNvSpPr>
              <a:spLocks noChangeShapeType="1"/>
            </p:cNvSpPr>
            <p:nvPr/>
          </p:nvSpPr>
          <p:spPr bwMode="auto">
            <a:xfrm>
              <a:off x="895" y="3534"/>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31" name="Line 53"/>
            <p:cNvSpPr>
              <a:spLocks noChangeShapeType="1"/>
            </p:cNvSpPr>
            <p:nvPr/>
          </p:nvSpPr>
          <p:spPr bwMode="auto">
            <a:xfrm>
              <a:off x="1006" y="3534"/>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32" name="Line 54"/>
            <p:cNvSpPr>
              <a:spLocks noChangeShapeType="1"/>
            </p:cNvSpPr>
            <p:nvPr/>
          </p:nvSpPr>
          <p:spPr bwMode="auto">
            <a:xfrm>
              <a:off x="1121" y="3535"/>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33" name="Line 55"/>
            <p:cNvSpPr>
              <a:spLocks noChangeShapeType="1"/>
            </p:cNvSpPr>
            <p:nvPr/>
          </p:nvSpPr>
          <p:spPr bwMode="auto">
            <a:xfrm>
              <a:off x="1229" y="3538"/>
              <a:ext cx="2" cy="43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5622" name="Line 58"/>
          <p:cNvSpPr>
            <a:spLocks noChangeShapeType="1"/>
          </p:cNvSpPr>
          <p:nvPr/>
        </p:nvSpPr>
        <p:spPr bwMode="auto">
          <a:xfrm flipV="1">
            <a:off x="2386013" y="2743200"/>
            <a:ext cx="446087" cy="490538"/>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23" name="Line 59"/>
          <p:cNvSpPr>
            <a:spLocks noChangeShapeType="1"/>
          </p:cNvSpPr>
          <p:nvPr/>
        </p:nvSpPr>
        <p:spPr bwMode="auto">
          <a:xfrm flipV="1">
            <a:off x="2405063" y="2940050"/>
            <a:ext cx="1193800" cy="1338263"/>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24" name="Line 60"/>
          <p:cNvSpPr>
            <a:spLocks noChangeShapeType="1"/>
          </p:cNvSpPr>
          <p:nvPr/>
        </p:nvSpPr>
        <p:spPr bwMode="auto">
          <a:xfrm flipV="1">
            <a:off x="4910138" y="3070225"/>
            <a:ext cx="669925" cy="790575"/>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29</a:t>
            </a:fld>
            <a:endParaRPr lang="en-US" dirty="0"/>
          </a:p>
        </p:txBody>
      </p:sp>
    </p:spTree>
    <p:extLst>
      <p:ext uri="{BB962C8B-B14F-4D97-AF65-F5344CB8AC3E}">
        <p14:creationId xmlns:p14="http://schemas.microsoft.com/office/powerpoint/2010/main" val="2961683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3" name="Rectangle 4"/>
          <p:cNvSpPr>
            <a:spLocks noGrp="1" noChangeArrowheads="1"/>
          </p:cNvSpPr>
          <p:nvPr>
            <p:ph type="body" sz="half" idx="4294967295"/>
          </p:nvPr>
        </p:nvSpPr>
        <p:spPr>
          <a:xfrm>
            <a:off x="2747633" y="1212552"/>
            <a:ext cx="6138419" cy="5456808"/>
          </a:xfrm>
        </p:spPr>
        <p:txBody>
          <a:bodyPr>
            <a:normAutofit fontScale="92500"/>
          </a:bodyPr>
          <a:lstStyle/>
          <a:p>
            <a:pPr algn="l" eaLnBrk="1" hangingPunct="1">
              <a:lnSpc>
                <a:spcPct val="100000"/>
              </a:lnSpc>
              <a:spcBef>
                <a:spcPts val="1000"/>
              </a:spcBef>
              <a:buSzPct val="75000"/>
            </a:pPr>
            <a:r>
              <a:rPr lang="en-US" sz="2600" i="1" dirty="0" smtClean="0">
                <a:solidFill>
                  <a:srgbClr val="CC0000"/>
                </a:solidFill>
                <a:ea typeface="ＭＳ Ｐゴシック" pitchFamily="34" charset="-128"/>
              </a:rPr>
              <a:t>Application: </a:t>
            </a:r>
            <a:r>
              <a:rPr lang="en-US" sz="2600" dirty="0" smtClean="0">
                <a:ea typeface="ＭＳ Ｐゴシック" pitchFamily="34" charset="-128"/>
              </a:rPr>
              <a:t>supporting user applications</a:t>
            </a:r>
          </a:p>
          <a:p>
            <a:pPr lvl="1" algn="l">
              <a:lnSpc>
                <a:spcPct val="100000"/>
              </a:lnSpc>
              <a:spcBef>
                <a:spcPts val="1000"/>
              </a:spcBef>
            </a:pPr>
            <a:r>
              <a:rPr lang="en-US" sz="2200" dirty="0">
                <a:latin typeface="Times" panose="02020603050405020304" pitchFamily="18" charset="0"/>
                <a:ea typeface="Arial" pitchFamily="34" charset="0"/>
              </a:rPr>
              <a:t>FTP, SMTP, HTTP</a:t>
            </a:r>
          </a:p>
          <a:p>
            <a:pPr algn="l" eaLnBrk="1" hangingPunct="1">
              <a:lnSpc>
                <a:spcPct val="100000"/>
              </a:lnSpc>
              <a:spcBef>
                <a:spcPts val="1000"/>
              </a:spcBef>
              <a:buSzPct val="75000"/>
            </a:pPr>
            <a:r>
              <a:rPr lang="en-US" sz="2600" i="1" dirty="0" smtClean="0">
                <a:solidFill>
                  <a:srgbClr val="CC0000"/>
                </a:solidFill>
                <a:ea typeface="ＭＳ Ｐゴシック" pitchFamily="34" charset="-128"/>
              </a:rPr>
              <a:t>Transport: </a:t>
            </a:r>
            <a:r>
              <a:rPr lang="en-US" sz="2600" dirty="0" smtClean="0">
                <a:ea typeface="ＭＳ Ｐゴシック" pitchFamily="34" charset="-128"/>
              </a:rPr>
              <a:t>Process of data transmission</a:t>
            </a:r>
          </a:p>
          <a:p>
            <a:pPr lvl="1" algn="l">
              <a:lnSpc>
                <a:spcPct val="100000"/>
              </a:lnSpc>
              <a:spcBef>
                <a:spcPts val="1000"/>
              </a:spcBef>
            </a:pPr>
            <a:r>
              <a:rPr lang="en-US" sz="2200" dirty="0">
                <a:latin typeface="Times" panose="02020603050405020304" pitchFamily="18" charset="0"/>
                <a:ea typeface="Arial" pitchFamily="34" charset="0"/>
              </a:rPr>
              <a:t>TCP, UDP</a:t>
            </a:r>
          </a:p>
          <a:p>
            <a:pPr algn="l" eaLnBrk="1" hangingPunct="1">
              <a:lnSpc>
                <a:spcPct val="100000"/>
              </a:lnSpc>
              <a:spcBef>
                <a:spcPts val="1000"/>
              </a:spcBef>
              <a:buSzPct val="75000"/>
            </a:pPr>
            <a:r>
              <a:rPr lang="en-US" sz="2600" i="1" dirty="0" smtClean="0">
                <a:solidFill>
                  <a:srgbClr val="CC0000"/>
                </a:solidFill>
                <a:ea typeface="ＭＳ Ｐゴシック" pitchFamily="34" charset="-128"/>
              </a:rPr>
              <a:t>Network: </a:t>
            </a:r>
            <a:r>
              <a:rPr lang="en-US" sz="2600" dirty="0" smtClean="0">
                <a:ea typeface="ＭＳ Ｐゴシック" pitchFamily="34" charset="-128"/>
              </a:rPr>
              <a:t>Routing datagrams (packets) from source to destination</a:t>
            </a:r>
          </a:p>
          <a:p>
            <a:pPr lvl="1" algn="l">
              <a:lnSpc>
                <a:spcPct val="100000"/>
              </a:lnSpc>
              <a:spcBef>
                <a:spcPts val="1000"/>
              </a:spcBef>
            </a:pPr>
            <a:r>
              <a:rPr lang="en-US" sz="2200" dirty="0" smtClean="0">
                <a:latin typeface="Times" panose="02020603050405020304" pitchFamily="18" charset="0"/>
                <a:ea typeface="Arial" pitchFamily="34" charset="0"/>
              </a:rPr>
              <a:t>Routing protocols, IP</a:t>
            </a:r>
            <a:endParaRPr lang="en-US" sz="2200" dirty="0">
              <a:latin typeface="Times" panose="02020603050405020304" pitchFamily="18" charset="0"/>
              <a:ea typeface="Arial" pitchFamily="34" charset="0"/>
            </a:endParaRPr>
          </a:p>
          <a:p>
            <a:pPr algn="l" eaLnBrk="1" hangingPunct="1">
              <a:lnSpc>
                <a:spcPct val="100000"/>
              </a:lnSpc>
              <a:spcBef>
                <a:spcPts val="1000"/>
              </a:spcBef>
              <a:buSzPct val="75000"/>
            </a:pPr>
            <a:r>
              <a:rPr lang="en-US" sz="2400" i="1" dirty="0" smtClean="0">
                <a:solidFill>
                  <a:srgbClr val="CC0000"/>
                </a:solidFill>
                <a:ea typeface="ＭＳ Ｐゴシック" pitchFamily="34" charset="-128"/>
              </a:rPr>
              <a:t>Datalink: </a:t>
            </a:r>
            <a:r>
              <a:rPr lang="en-US" sz="2400" dirty="0" smtClean="0">
                <a:ea typeface="ＭＳ Ｐゴシック" pitchFamily="34" charset="-128"/>
              </a:rPr>
              <a:t>Data transportation between midpoints (Host, router, switch, etc.)</a:t>
            </a:r>
          </a:p>
          <a:p>
            <a:pPr lvl="1" algn="l" eaLnBrk="1" hangingPunct="1">
              <a:lnSpc>
                <a:spcPct val="100000"/>
              </a:lnSpc>
              <a:spcBef>
                <a:spcPts val="1000"/>
              </a:spcBef>
            </a:pPr>
            <a:r>
              <a:rPr lang="en-US" sz="2200" dirty="0" smtClean="0">
                <a:latin typeface="Times New Roman" panose="02020603050405020304" pitchFamily="18" charset="0"/>
                <a:ea typeface="Arial" pitchFamily="34" charset="0"/>
                <a:cs typeface="Times New Roman" panose="02020603050405020304" pitchFamily="18" charset="0"/>
              </a:rPr>
              <a:t>Ethernet, 802.11 (</a:t>
            </a:r>
            <a:r>
              <a:rPr lang="en-US" sz="2200" dirty="0" err="1" smtClean="0">
                <a:latin typeface="Times New Roman" panose="02020603050405020304" pitchFamily="18" charset="0"/>
                <a:ea typeface="Arial" pitchFamily="34" charset="0"/>
                <a:cs typeface="Times New Roman" panose="02020603050405020304" pitchFamily="18" charset="0"/>
              </a:rPr>
              <a:t>WiFi</a:t>
            </a:r>
            <a:r>
              <a:rPr lang="en-US" sz="2200" dirty="0" smtClean="0">
                <a:latin typeface="Times New Roman" panose="02020603050405020304" pitchFamily="18" charset="0"/>
                <a:ea typeface="Arial" pitchFamily="34" charset="0"/>
                <a:cs typeface="Times New Roman" panose="02020603050405020304" pitchFamily="18" charset="0"/>
              </a:rPr>
              <a:t>), PPP</a:t>
            </a:r>
          </a:p>
          <a:p>
            <a:pPr algn="l" eaLnBrk="1" hangingPunct="1">
              <a:lnSpc>
                <a:spcPct val="100000"/>
              </a:lnSpc>
              <a:spcBef>
                <a:spcPts val="1000"/>
              </a:spcBef>
              <a:buSzPct val="75000"/>
            </a:pPr>
            <a:r>
              <a:rPr lang="en-US" sz="2400" i="1" dirty="0" smtClean="0">
                <a:solidFill>
                  <a:srgbClr val="CC0000"/>
                </a:solidFill>
                <a:ea typeface="ＭＳ Ｐゴシック" pitchFamily="34" charset="-128"/>
              </a:rPr>
              <a:t>Physical: </a:t>
            </a:r>
            <a:r>
              <a:rPr lang="en-US" sz="2400" dirty="0" smtClean="0">
                <a:ea typeface="ＭＳ Ｐゴシック" pitchFamily="34" charset="-128"/>
              </a:rPr>
              <a:t>Bit transportation on the physical medium</a:t>
            </a:r>
            <a:endParaRPr lang="en-US" altLang="ja-JP" sz="2400" dirty="0" smtClean="0">
              <a:ea typeface="ＭＳ Ｐゴシック" pitchFamily="34" charset="-128"/>
            </a:endParaRPr>
          </a:p>
          <a:p>
            <a:pPr algn="l" eaLnBrk="1" hangingPunct="1">
              <a:lnSpc>
                <a:spcPct val="100000"/>
              </a:lnSpc>
              <a:spcBef>
                <a:spcPts val="1000"/>
              </a:spcBef>
            </a:pPr>
            <a:endParaRPr lang="en-US" dirty="0" smtClean="0">
              <a:ea typeface="ＭＳ Ｐゴシック" pitchFamily="34" charset="-128"/>
            </a:endParaRPr>
          </a:p>
        </p:txBody>
      </p:sp>
      <p:sp>
        <p:nvSpPr>
          <p:cNvPr id="14" name="Title 1"/>
          <p:cNvSpPr txBox="1">
            <a:spLocks/>
          </p:cNvSpPr>
          <p:nvPr/>
        </p:nvSpPr>
        <p:spPr>
          <a:xfrm>
            <a:off x="-14808" y="15205"/>
            <a:ext cx="9158808" cy="914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lnSpc>
                <a:spcPct val="135000"/>
              </a:lnSpc>
              <a:spcAft>
                <a:spcPts val="0"/>
              </a:spcAft>
              <a:defRPr/>
            </a:pPr>
            <a:r>
              <a:rPr lang="en-US" altLang="en-US" dirty="0" smtClean="0"/>
              <a:t>Internet protocol stack</a:t>
            </a:r>
            <a:endParaRPr lang="fa-IR" altLang="en-US" b="1" dirty="0">
              <a:solidFill>
                <a:srgbClr val="FFFF00"/>
              </a:solidFill>
            </a:endParaRPr>
          </a:p>
        </p:txBody>
      </p:sp>
      <p:sp>
        <p:nvSpPr>
          <p:cNvPr id="5" name="Slide Number Placeholder 4"/>
          <p:cNvSpPr>
            <a:spLocks noGrp="1"/>
          </p:cNvSpPr>
          <p:nvPr>
            <p:ph type="sldNum" sz="quarter" idx="12"/>
          </p:nvPr>
        </p:nvSpPr>
        <p:spPr/>
        <p:txBody>
          <a:bodyPr/>
          <a:lstStyle/>
          <a:p>
            <a:pPr>
              <a:defRPr/>
            </a:pPr>
            <a:fld id="{47808659-05B7-4D73-AB94-9A3E01B2AF9D}" type="slidenum">
              <a:rPr lang="ar-SA" altLang="en-US" smtClean="0"/>
              <a:pPr>
                <a:defRPr/>
              </a:pPr>
              <a:t>3</a:t>
            </a:fld>
            <a:endParaRPr lang="en-US" alt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76" y="1212552"/>
            <a:ext cx="2689449" cy="4482414"/>
          </a:xfrm>
          <a:prstGeom prst="rect">
            <a:avLst/>
          </a:prstGeom>
        </p:spPr>
      </p:pic>
    </p:spTree>
    <p:extLst>
      <p:ext uri="{BB962C8B-B14F-4D97-AF65-F5344CB8AC3E}">
        <p14:creationId xmlns:p14="http://schemas.microsoft.com/office/powerpoint/2010/main" val="38399818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2"/>
          <p:cNvSpPr>
            <a:spLocks noGrp="1" noChangeArrowheads="1"/>
          </p:cNvSpPr>
          <p:nvPr>
            <p:ph type="title" idx="4294967295"/>
          </p:nvPr>
        </p:nvSpPr>
        <p:spPr>
          <a:xfrm>
            <a:off x="531817" y="91520"/>
            <a:ext cx="7772400" cy="685800"/>
          </a:xfrm>
        </p:spPr>
        <p:txBody>
          <a:bodyPr>
            <a:normAutofit/>
          </a:bodyPr>
          <a:lstStyle/>
          <a:p>
            <a:pPr>
              <a:defRPr/>
            </a:pPr>
            <a:r>
              <a:rPr lang="en-US" dirty="0" smtClean="0">
                <a:cs typeface="+mj-cs"/>
              </a:rPr>
              <a:t>Output ports</a:t>
            </a:r>
            <a:endParaRPr lang="en-US" dirty="0">
              <a:cs typeface="+mj-cs"/>
            </a:endParaRPr>
          </a:p>
        </p:txBody>
      </p:sp>
      <p:sp>
        <p:nvSpPr>
          <p:cNvPr id="28678" name="Rectangle 3"/>
          <p:cNvSpPr>
            <a:spLocks noGrp="1" noChangeArrowheads="1"/>
          </p:cNvSpPr>
          <p:nvPr>
            <p:ph idx="1"/>
          </p:nvPr>
        </p:nvSpPr>
        <p:spPr>
          <a:xfrm>
            <a:off x="539749" y="3946525"/>
            <a:ext cx="7922079" cy="1467304"/>
          </a:xfrm>
        </p:spPr>
        <p:txBody>
          <a:bodyPr>
            <a:normAutofit fontScale="92500" lnSpcReduction="10000"/>
          </a:bodyPr>
          <a:lstStyle/>
          <a:p>
            <a:pPr algn="l" rtl="0">
              <a:buFont typeface="Wingdings" charset="0"/>
              <a:buChar char="v"/>
              <a:defRPr/>
            </a:pPr>
            <a:r>
              <a:rPr lang="en-US" sz="2400" i="1" dirty="0" smtClean="0">
                <a:solidFill>
                  <a:srgbClr val="CC0000"/>
                </a:solidFill>
                <a:cs typeface="+mn-cs"/>
              </a:rPr>
              <a:t>Buffering: </a:t>
            </a:r>
            <a:r>
              <a:rPr lang="en-US" sz="2400" dirty="0" smtClean="0">
                <a:cs typeface="+mn-cs"/>
              </a:rPr>
              <a:t>when the input packet rate is faster than the transmission rate</a:t>
            </a:r>
            <a:endParaRPr lang="fa-IR" sz="2400" i="1" dirty="0" smtClean="0">
              <a:solidFill>
                <a:srgbClr val="CC0000"/>
              </a:solidFill>
              <a:cs typeface="+mn-cs"/>
            </a:endParaRPr>
          </a:p>
          <a:p>
            <a:pPr algn="l" rtl="0">
              <a:buFont typeface="Wingdings" charset="0"/>
              <a:buChar char="v"/>
              <a:defRPr/>
            </a:pPr>
            <a:r>
              <a:rPr lang="en-US" sz="2400" i="1" dirty="0" smtClean="0">
                <a:solidFill>
                  <a:srgbClr val="CC0000"/>
                </a:solidFill>
                <a:cs typeface="+mn-cs"/>
              </a:rPr>
              <a:t>Packet scheduling: </a:t>
            </a:r>
            <a:r>
              <a:rPr lang="en-US" sz="2400" dirty="0" smtClean="0">
                <a:cs typeface="+mn-cs"/>
              </a:rPr>
              <a:t>Choosing the packets between the packets waiting in the queue to be transmitted</a:t>
            </a:r>
            <a:endParaRPr lang="fa-IR" sz="2400" i="1" dirty="0" smtClean="0">
              <a:solidFill>
                <a:srgbClr val="CC0000"/>
              </a:solidFill>
              <a:cs typeface="+mn-cs"/>
            </a:endParaRPr>
          </a:p>
        </p:txBody>
      </p:sp>
      <p:sp>
        <p:nvSpPr>
          <p:cNvPr id="30727" name="Rectangle 5"/>
          <p:cNvSpPr>
            <a:spLocks noChangeArrowheads="1"/>
          </p:cNvSpPr>
          <p:nvPr/>
        </p:nvSpPr>
        <p:spPr bwMode="auto">
          <a:xfrm>
            <a:off x="2406650" y="1473200"/>
            <a:ext cx="4568825" cy="1836738"/>
          </a:xfrm>
          <a:prstGeom prst="rect">
            <a:avLst/>
          </a:prstGeom>
          <a:solidFill>
            <a:schemeClr val="bg1"/>
          </a:solidFill>
          <a:ln w="19050">
            <a:solidFill>
              <a:srgbClr val="5F5F5F"/>
            </a:solidFill>
            <a:miter lim="800000"/>
            <a:headEnd/>
            <a:tailEnd/>
          </a:ln>
        </p:spPr>
        <p:txBody>
          <a:bodyPr wrap="none" anchor="ctr"/>
          <a:lstStyle/>
          <a:p>
            <a:endParaRPr lang="en-US"/>
          </a:p>
        </p:txBody>
      </p:sp>
      <p:sp>
        <p:nvSpPr>
          <p:cNvPr id="30728" name="Rectangle 6"/>
          <p:cNvSpPr>
            <a:spLocks noChangeArrowheads="1"/>
          </p:cNvSpPr>
          <p:nvPr/>
        </p:nvSpPr>
        <p:spPr bwMode="auto">
          <a:xfrm>
            <a:off x="5329238" y="1931988"/>
            <a:ext cx="1417637" cy="828675"/>
          </a:xfrm>
          <a:prstGeom prst="rect">
            <a:avLst/>
          </a:prstGeom>
          <a:solidFill>
            <a:schemeClr val="bg1"/>
          </a:solidFill>
          <a:ln w="28575">
            <a:solidFill>
              <a:srgbClr val="006600"/>
            </a:solidFill>
            <a:miter lim="800000"/>
            <a:headEnd/>
            <a:tailEnd/>
          </a:ln>
        </p:spPr>
        <p:txBody>
          <a:bodyPr wrap="none" anchor="ctr"/>
          <a:lstStyle/>
          <a:p>
            <a:pPr algn="ctr"/>
            <a:r>
              <a:rPr lang="en-US" dirty="0" smtClean="0"/>
              <a:t>Line ending</a:t>
            </a:r>
            <a:endParaRPr lang="en-US" dirty="0"/>
          </a:p>
        </p:txBody>
      </p:sp>
      <p:sp>
        <p:nvSpPr>
          <p:cNvPr id="30729" name="Rectangle 7"/>
          <p:cNvSpPr>
            <a:spLocks noChangeArrowheads="1"/>
          </p:cNvSpPr>
          <p:nvPr/>
        </p:nvSpPr>
        <p:spPr bwMode="auto">
          <a:xfrm>
            <a:off x="4019550" y="1658938"/>
            <a:ext cx="1152525" cy="1409700"/>
          </a:xfrm>
          <a:prstGeom prst="rect">
            <a:avLst/>
          </a:prstGeom>
          <a:solidFill>
            <a:schemeClr val="bg1"/>
          </a:solidFill>
          <a:ln w="28575">
            <a:solidFill>
              <a:schemeClr val="accent2"/>
            </a:solidFill>
            <a:miter lim="800000"/>
            <a:headEnd/>
            <a:tailEnd/>
          </a:ln>
        </p:spPr>
        <p:txBody>
          <a:bodyPr wrap="none" anchor="ctr"/>
          <a:lstStyle/>
          <a:p>
            <a:endParaRPr lang="en-US"/>
          </a:p>
        </p:txBody>
      </p:sp>
      <p:sp>
        <p:nvSpPr>
          <p:cNvPr id="30730" name="Line 10"/>
          <p:cNvSpPr>
            <a:spLocks noChangeShapeType="1"/>
          </p:cNvSpPr>
          <p:nvPr/>
        </p:nvSpPr>
        <p:spPr bwMode="auto">
          <a:xfrm>
            <a:off x="3841750" y="2378075"/>
            <a:ext cx="190500" cy="15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31" name="Line 11"/>
          <p:cNvSpPr>
            <a:spLocks noChangeShapeType="1"/>
          </p:cNvSpPr>
          <p:nvPr/>
        </p:nvSpPr>
        <p:spPr bwMode="auto">
          <a:xfrm>
            <a:off x="5175250" y="2335213"/>
            <a:ext cx="190500" cy="15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32" name="Line 12"/>
          <p:cNvSpPr>
            <a:spLocks noChangeShapeType="1"/>
          </p:cNvSpPr>
          <p:nvPr/>
        </p:nvSpPr>
        <p:spPr bwMode="auto">
          <a:xfrm flipV="1">
            <a:off x="6732588" y="2376488"/>
            <a:ext cx="736600" cy="15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33" name="Rectangle 13"/>
          <p:cNvSpPr>
            <a:spLocks noChangeArrowheads="1"/>
          </p:cNvSpPr>
          <p:nvPr/>
        </p:nvSpPr>
        <p:spPr bwMode="auto">
          <a:xfrm>
            <a:off x="4052888" y="1931988"/>
            <a:ext cx="1055687" cy="9351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1">
              <a:lnSpc>
                <a:spcPct val="90000"/>
              </a:lnSpc>
            </a:pPr>
            <a:r>
              <a:rPr lang="en-US" dirty="0" smtClean="0"/>
              <a:t>Datalink</a:t>
            </a:r>
          </a:p>
          <a:p>
            <a:pPr algn="ctr" rtl="1">
              <a:lnSpc>
                <a:spcPct val="90000"/>
              </a:lnSpc>
            </a:pPr>
            <a:r>
              <a:rPr lang="en-US" dirty="0" smtClean="0"/>
              <a:t>Layer</a:t>
            </a:r>
          </a:p>
          <a:p>
            <a:pPr algn="ctr" rtl="1">
              <a:lnSpc>
                <a:spcPct val="90000"/>
              </a:lnSpc>
            </a:pPr>
            <a:r>
              <a:rPr lang="en-US" dirty="0" smtClean="0"/>
              <a:t>Protocol</a:t>
            </a:r>
          </a:p>
          <a:p>
            <a:pPr algn="ctr" rtl="1">
              <a:lnSpc>
                <a:spcPct val="90000"/>
              </a:lnSpc>
            </a:pPr>
            <a:r>
              <a:rPr lang="en-US" dirty="0" smtClean="0"/>
              <a:t>(send)</a:t>
            </a:r>
            <a:endParaRPr lang="en-US" dirty="0"/>
          </a:p>
        </p:txBody>
      </p:sp>
      <p:sp>
        <p:nvSpPr>
          <p:cNvPr id="30734" name="Rectangle 16"/>
          <p:cNvSpPr>
            <a:spLocks noChangeArrowheads="1"/>
          </p:cNvSpPr>
          <p:nvPr/>
        </p:nvSpPr>
        <p:spPr bwMode="auto">
          <a:xfrm>
            <a:off x="603250" y="1931987"/>
            <a:ext cx="1177925" cy="828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lnSpc>
                <a:spcPct val="90000"/>
              </a:lnSpc>
            </a:pPr>
            <a:r>
              <a:rPr lang="en-US" dirty="0" smtClean="0"/>
              <a:t>Switching</a:t>
            </a:r>
          </a:p>
          <a:p>
            <a:pPr algn="ctr">
              <a:lnSpc>
                <a:spcPct val="90000"/>
              </a:lnSpc>
            </a:pPr>
            <a:r>
              <a:rPr lang="en-US" dirty="0" smtClean="0"/>
              <a:t>Structure</a:t>
            </a:r>
            <a:endParaRPr lang="en-US" dirty="0"/>
          </a:p>
        </p:txBody>
      </p:sp>
      <p:grpSp>
        <p:nvGrpSpPr>
          <p:cNvPr id="30735" name="Group 28"/>
          <p:cNvGrpSpPr>
            <a:grpSpLocks/>
          </p:cNvGrpSpPr>
          <p:nvPr/>
        </p:nvGrpSpPr>
        <p:grpSpPr bwMode="auto">
          <a:xfrm>
            <a:off x="2559050" y="1609725"/>
            <a:ext cx="1247775" cy="1504950"/>
            <a:chOff x="3180" y="909"/>
            <a:chExt cx="786" cy="948"/>
          </a:xfrm>
        </p:grpSpPr>
        <p:sp>
          <p:nvSpPr>
            <p:cNvPr id="30738" name="Rectangle 8"/>
            <p:cNvSpPr>
              <a:spLocks noChangeArrowheads="1"/>
            </p:cNvSpPr>
            <p:nvPr/>
          </p:nvSpPr>
          <p:spPr bwMode="auto">
            <a:xfrm>
              <a:off x="3180" y="909"/>
              <a:ext cx="786" cy="948"/>
            </a:xfrm>
            <a:prstGeom prst="rect">
              <a:avLst/>
            </a:prstGeom>
            <a:solidFill>
              <a:schemeClr val="bg1"/>
            </a:solidFill>
            <a:ln w="28575">
              <a:solidFill>
                <a:srgbClr val="FF0000"/>
              </a:solidFill>
              <a:miter lim="800000"/>
              <a:headEnd/>
              <a:tailEnd/>
            </a:ln>
          </p:spPr>
          <p:txBody>
            <a:bodyPr wrap="none" anchor="ctr"/>
            <a:lstStyle/>
            <a:p>
              <a:endParaRPr lang="en-US"/>
            </a:p>
          </p:txBody>
        </p:sp>
        <p:sp>
          <p:nvSpPr>
            <p:cNvPr id="30739" name="Text Box 14"/>
            <p:cNvSpPr txBox="1">
              <a:spLocks noChangeArrowheads="1"/>
            </p:cNvSpPr>
            <p:nvPr/>
          </p:nvSpPr>
          <p:spPr bwMode="auto">
            <a:xfrm>
              <a:off x="3263" y="917"/>
              <a:ext cx="666" cy="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dirty="0" smtClean="0"/>
                <a:t>Packet</a:t>
              </a:r>
            </a:p>
            <a:p>
              <a:pPr algn="ctr"/>
              <a:r>
                <a:rPr lang="en-US" dirty="0" smtClean="0"/>
                <a:t>buffer</a:t>
              </a:r>
              <a:endParaRPr lang="fa-IR" dirty="0" smtClean="0"/>
            </a:p>
            <a:p>
              <a:pPr algn="ctr"/>
              <a:endParaRPr lang="en-US" dirty="0"/>
            </a:p>
            <a:p>
              <a:pPr algn="ctr"/>
              <a:endParaRPr lang="en-US" dirty="0"/>
            </a:p>
            <a:p>
              <a:pPr algn="ctr"/>
              <a:r>
                <a:rPr lang="en-US" dirty="0" smtClean="0"/>
                <a:t>Queuing</a:t>
              </a:r>
              <a:endParaRPr lang="en-US" dirty="0"/>
            </a:p>
          </p:txBody>
        </p:sp>
        <p:grpSp>
          <p:nvGrpSpPr>
            <p:cNvPr id="30740" name="Group 17"/>
            <p:cNvGrpSpPr>
              <a:grpSpLocks/>
            </p:cNvGrpSpPr>
            <p:nvPr/>
          </p:nvGrpSpPr>
          <p:grpSpPr bwMode="auto">
            <a:xfrm>
              <a:off x="3260" y="1299"/>
              <a:ext cx="626" cy="295"/>
              <a:chOff x="310" y="3526"/>
              <a:chExt cx="1040" cy="457"/>
            </a:xfrm>
          </p:grpSpPr>
          <p:sp>
            <p:nvSpPr>
              <p:cNvPr id="30741" name="Rectangle 18"/>
              <p:cNvSpPr>
                <a:spLocks noChangeArrowheads="1"/>
              </p:cNvSpPr>
              <p:nvPr/>
            </p:nvSpPr>
            <p:spPr bwMode="auto">
              <a:xfrm>
                <a:off x="310" y="3526"/>
                <a:ext cx="1040" cy="457"/>
              </a:xfrm>
              <a:prstGeom prst="rect">
                <a:avLst/>
              </a:prstGeom>
              <a:solidFill>
                <a:srgbClr val="FF0000"/>
              </a:solidFill>
              <a:ln w="38100">
                <a:solidFill>
                  <a:schemeClr val="bg1"/>
                </a:solidFill>
                <a:miter lim="800000"/>
                <a:headEnd/>
                <a:tailEnd/>
              </a:ln>
            </p:spPr>
            <p:txBody>
              <a:bodyPr wrap="none" anchor="ctr"/>
              <a:lstStyle/>
              <a:p>
                <a:endParaRPr lang="en-US"/>
              </a:p>
            </p:txBody>
          </p:sp>
          <p:sp>
            <p:nvSpPr>
              <p:cNvPr id="30742" name="Line 19"/>
              <p:cNvSpPr>
                <a:spLocks noChangeShapeType="1"/>
              </p:cNvSpPr>
              <p:nvPr/>
            </p:nvSpPr>
            <p:spPr bwMode="auto">
              <a:xfrm>
                <a:off x="446" y="3535"/>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3" name="Line 20"/>
              <p:cNvSpPr>
                <a:spLocks noChangeShapeType="1"/>
              </p:cNvSpPr>
              <p:nvPr/>
            </p:nvSpPr>
            <p:spPr bwMode="auto">
              <a:xfrm>
                <a:off x="558" y="3538"/>
                <a:ext cx="2" cy="43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4" name="Line 21"/>
              <p:cNvSpPr>
                <a:spLocks noChangeShapeType="1"/>
              </p:cNvSpPr>
              <p:nvPr/>
            </p:nvSpPr>
            <p:spPr bwMode="auto">
              <a:xfrm>
                <a:off x="671" y="3534"/>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5" name="Line 22"/>
              <p:cNvSpPr>
                <a:spLocks noChangeShapeType="1"/>
              </p:cNvSpPr>
              <p:nvPr/>
            </p:nvSpPr>
            <p:spPr bwMode="auto">
              <a:xfrm>
                <a:off x="782" y="3535"/>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6" name="Line 23"/>
              <p:cNvSpPr>
                <a:spLocks noChangeShapeType="1"/>
              </p:cNvSpPr>
              <p:nvPr/>
            </p:nvSpPr>
            <p:spPr bwMode="auto">
              <a:xfrm>
                <a:off x="895" y="3534"/>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7" name="Line 24"/>
              <p:cNvSpPr>
                <a:spLocks noChangeShapeType="1"/>
              </p:cNvSpPr>
              <p:nvPr/>
            </p:nvSpPr>
            <p:spPr bwMode="auto">
              <a:xfrm>
                <a:off x="1006" y="3534"/>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8" name="Line 25"/>
              <p:cNvSpPr>
                <a:spLocks noChangeShapeType="1"/>
              </p:cNvSpPr>
              <p:nvPr/>
            </p:nvSpPr>
            <p:spPr bwMode="auto">
              <a:xfrm>
                <a:off x="1121" y="3535"/>
                <a:ext cx="2" cy="4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9" name="Line 26"/>
              <p:cNvSpPr>
                <a:spLocks noChangeShapeType="1"/>
              </p:cNvSpPr>
              <p:nvPr/>
            </p:nvSpPr>
            <p:spPr bwMode="auto">
              <a:xfrm>
                <a:off x="1229" y="3538"/>
                <a:ext cx="2" cy="43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sp>
        <p:nvSpPr>
          <p:cNvPr id="30736" name="Line 27"/>
          <p:cNvSpPr>
            <a:spLocks noChangeShapeType="1"/>
          </p:cNvSpPr>
          <p:nvPr/>
        </p:nvSpPr>
        <p:spPr bwMode="auto">
          <a:xfrm>
            <a:off x="1770063" y="1338263"/>
            <a:ext cx="11112" cy="21955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37" name="Line 9"/>
          <p:cNvSpPr>
            <a:spLocks noChangeShapeType="1"/>
          </p:cNvSpPr>
          <p:nvPr/>
        </p:nvSpPr>
        <p:spPr bwMode="auto">
          <a:xfrm flipV="1">
            <a:off x="1762125" y="2420938"/>
            <a:ext cx="92551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30</a:t>
            </a:fld>
            <a:endParaRPr lang="en-US" dirty="0"/>
          </a:p>
        </p:txBody>
      </p:sp>
    </p:spTree>
    <p:extLst>
      <p:ext uri="{BB962C8B-B14F-4D97-AF65-F5344CB8AC3E}">
        <p14:creationId xmlns:p14="http://schemas.microsoft.com/office/powerpoint/2010/main" val="36577557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Rectangle 4"/>
          <p:cNvSpPr>
            <a:spLocks noGrp="1" noChangeArrowheads="1"/>
          </p:cNvSpPr>
          <p:nvPr>
            <p:ph type="title"/>
          </p:nvPr>
        </p:nvSpPr>
        <p:spPr>
          <a:xfrm>
            <a:off x="419100" y="44624"/>
            <a:ext cx="7772400" cy="875570"/>
          </a:xfrm>
        </p:spPr>
        <p:txBody>
          <a:bodyPr>
            <a:normAutofit/>
          </a:bodyPr>
          <a:lstStyle/>
          <a:p>
            <a:r>
              <a:rPr lang="en-US" dirty="0" smtClean="0">
                <a:ea typeface="ＭＳ Ｐゴシック" pitchFamily="34" charset="-128"/>
              </a:rPr>
              <a:t>Network layer in the internet</a:t>
            </a:r>
            <a:endParaRPr lang="en-US" sz="2400" dirty="0" smtClean="0">
              <a:ea typeface="ＭＳ Ｐゴシック" pitchFamily="34" charset="-128"/>
            </a:endParaRPr>
          </a:p>
        </p:txBody>
      </p:sp>
      <p:sp>
        <p:nvSpPr>
          <p:cNvPr id="35844" name="Rectangle 2"/>
          <p:cNvSpPr>
            <a:spLocks noChangeArrowheads="1"/>
          </p:cNvSpPr>
          <p:nvPr/>
        </p:nvSpPr>
        <p:spPr bwMode="auto">
          <a:xfrm>
            <a:off x="1704975" y="1781175"/>
            <a:ext cx="6534150" cy="40767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5845" name="Rectangle 3"/>
          <p:cNvSpPr>
            <a:spLocks noChangeArrowheads="1"/>
          </p:cNvSpPr>
          <p:nvPr/>
        </p:nvSpPr>
        <p:spPr bwMode="auto">
          <a:xfrm>
            <a:off x="1638300" y="1855788"/>
            <a:ext cx="6534150" cy="4076700"/>
          </a:xfrm>
          <a:prstGeom prst="rect">
            <a:avLst/>
          </a:prstGeom>
          <a:solidFill>
            <a:srgbClr val="FFFFFF"/>
          </a:solidFill>
          <a:ln w="19050">
            <a:solidFill>
              <a:schemeClr val="tx1"/>
            </a:solidFill>
            <a:miter lim="800000"/>
            <a:headEnd/>
            <a:tailEnd/>
          </a:ln>
        </p:spPr>
        <p:txBody>
          <a:bodyPr wrap="none" anchor="ctr"/>
          <a:lstStyle/>
          <a:p>
            <a:endParaRPr lang="en-US"/>
          </a:p>
        </p:txBody>
      </p:sp>
      <p:grpSp>
        <p:nvGrpSpPr>
          <p:cNvPr id="35847" name="Group 6"/>
          <p:cNvGrpSpPr>
            <a:grpSpLocks/>
          </p:cNvGrpSpPr>
          <p:nvPr/>
        </p:nvGrpSpPr>
        <p:grpSpPr bwMode="auto">
          <a:xfrm>
            <a:off x="3772175" y="3479800"/>
            <a:ext cx="1250672" cy="1214438"/>
            <a:chOff x="3996" y="2883"/>
            <a:chExt cx="609" cy="765"/>
          </a:xfrm>
        </p:grpSpPr>
        <p:sp>
          <p:nvSpPr>
            <p:cNvPr id="35870" name="Rectangle 7"/>
            <p:cNvSpPr>
              <a:spLocks noChangeArrowheads="1"/>
            </p:cNvSpPr>
            <p:nvPr/>
          </p:nvSpPr>
          <p:spPr bwMode="auto">
            <a:xfrm>
              <a:off x="4023" y="2883"/>
              <a:ext cx="582" cy="73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5871" name="Rectangle 8"/>
            <p:cNvSpPr>
              <a:spLocks noChangeArrowheads="1"/>
            </p:cNvSpPr>
            <p:nvPr/>
          </p:nvSpPr>
          <p:spPr bwMode="auto">
            <a:xfrm>
              <a:off x="3996" y="2910"/>
              <a:ext cx="582" cy="738"/>
            </a:xfrm>
            <a:prstGeom prst="rect">
              <a:avLst/>
            </a:prstGeom>
            <a:solidFill>
              <a:schemeClr val="bg1"/>
            </a:solidFill>
            <a:ln w="19050">
              <a:solidFill>
                <a:schemeClr val="tx1"/>
              </a:solidFill>
              <a:miter lim="800000"/>
              <a:headEnd/>
              <a:tailEnd/>
            </a:ln>
          </p:spPr>
          <p:txBody>
            <a:bodyPr wrap="none" anchor="ctr"/>
            <a:lstStyle/>
            <a:p>
              <a:endParaRPr lang="en-US"/>
            </a:p>
          </p:txBody>
        </p:sp>
        <p:sp>
          <p:nvSpPr>
            <p:cNvPr id="35872" name="Text Box 9"/>
            <p:cNvSpPr txBox="1">
              <a:spLocks noChangeArrowheads="1"/>
            </p:cNvSpPr>
            <p:nvPr/>
          </p:nvSpPr>
          <p:spPr bwMode="auto">
            <a:xfrm>
              <a:off x="4045" y="3071"/>
              <a:ext cx="50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dirty="0" smtClean="0"/>
                <a:t>Forward</a:t>
              </a:r>
            </a:p>
            <a:p>
              <a:pPr algn="ctr"/>
              <a:r>
                <a:rPr lang="en-US" dirty="0" smtClean="0"/>
                <a:t>Table</a:t>
              </a:r>
              <a:endParaRPr lang="en-US" dirty="0"/>
            </a:p>
          </p:txBody>
        </p:sp>
        <p:sp>
          <p:nvSpPr>
            <p:cNvPr id="35873" name="Line 10"/>
            <p:cNvSpPr>
              <a:spLocks noChangeShapeType="1"/>
            </p:cNvSpPr>
            <p:nvPr/>
          </p:nvSpPr>
          <p:spPr bwMode="auto">
            <a:xfrm>
              <a:off x="4065" y="2994"/>
              <a:ext cx="4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4" name="Line 11"/>
            <p:cNvSpPr>
              <a:spLocks noChangeShapeType="1"/>
            </p:cNvSpPr>
            <p:nvPr/>
          </p:nvSpPr>
          <p:spPr bwMode="auto">
            <a:xfrm>
              <a:off x="4071" y="3048"/>
              <a:ext cx="4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5" name="Line 12"/>
            <p:cNvSpPr>
              <a:spLocks noChangeShapeType="1"/>
            </p:cNvSpPr>
            <p:nvPr/>
          </p:nvSpPr>
          <p:spPr bwMode="auto">
            <a:xfrm>
              <a:off x="4074" y="3102"/>
              <a:ext cx="4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6" name="Line 13"/>
            <p:cNvSpPr>
              <a:spLocks noChangeShapeType="1"/>
            </p:cNvSpPr>
            <p:nvPr/>
          </p:nvSpPr>
          <p:spPr bwMode="auto">
            <a:xfrm>
              <a:off x="4065" y="3477"/>
              <a:ext cx="4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7" name="Line 14"/>
            <p:cNvSpPr>
              <a:spLocks noChangeShapeType="1"/>
            </p:cNvSpPr>
            <p:nvPr/>
          </p:nvSpPr>
          <p:spPr bwMode="auto">
            <a:xfrm>
              <a:off x="4068" y="3528"/>
              <a:ext cx="4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8" name="Line 15"/>
            <p:cNvSpPr>
              <a:spLocks noChangeShapeType="1"/>
            </p:cNvSpPr>
            <p:nvPr/>
          </p:nvSpPr>
          <p:spPr bwMode="auto">
            <a:xfrm>
              <a:off x="4071" y="3579"/>
              <a:ext cx="4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5849" name="Line 17"/>
          <p:cNvSpPr>
            <a:spLocks noChangeShapeType="1"/>
          </p:cNvSpPr>
          <p:nvPr/>
        </p:nvSpPr>
        <p:spPr bwMode="auto">
          <a:xfrm flipV="1">
            <a:off x="1628775" y="5410200"/>
            <a:ext cx="6505575"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0" name="Line 18"/>
          <p:cNvSpPr>
            <a:spLocks noChangeShapeType="1"/>
          </p:cNvSpPr>
          <p:nvPr/>
        </p:nvSpPr>
        <p:spPr bwMode="auto">
          <a:xfrm flipV="1">
            <a:off x="1657350" y="4886325"/>
            <a:ext cx="6524625"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1" name="Rectangle 20"/>
          <p:cNvSpPr>
            <a:spLocks noChangeArrowheads="1"/>
          </p:cNvSpPr>
          <p:nvPr/>
        </p:nvSpPr>
        <p:spPr bwMode="auto">
          <a:xfrm>
            <a:off x="1914525" y="2667000"/>
            <a:ext cx="1809750" cy="8191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5852" name="Rectangle 21"/>
          <p:cNvSpPr>
            <a:spLocks noChangeArrowheads="1"/>
          </p:cNvSpPr>
          <p:nvPr/>
        </p:nvSpPr>
        <p:spPr bwMode="auto">
          <a:xfrm>
            <a:off x="1847850" y="2733675"/>
            <a:ext cx="1809750" cy="819150"/>
          </a:xfrm>
          <a:prstGeom prst="rect">
            <a:avLst/>
          </a:prstGeom>
          <a:solidFill>
            <a:schemeClr val="bg1"/>
          </a:solidFill>
          <a:ln w="19050">
            <a:solidFill>
              <a:schemeClr val="tx1"/>
            </a:solidFill>
            <a:miter lim="800000"/>
            <a:headEnd/>
            <a:tailEnd/>
          </a:ln>
        </p:spPr>
        <p:txBody>
          <a:bodyPr wrap="none" anchor="ctr"/>
          <a:lstStyle/>
          <a:p>
            <a:endParaRPr lang="en-US"/>
          </a:p>
        </p:txBody>
      </p:sp>
      <p:sp>
        <p:nvSpPr>
          <p:cNvPr id="35853" name="Text Box 22"/>
          <p:cNvSpPr txBox="1">
            <a:spLocks noChangeArrowheads="1"/>
          </p:cNvSpPr>
          <p:nvPr/>
        </p:nvSpPr>
        <p:spPr bwMode="auto">
          <a:xfrm>
            <a:off x="1836738" y="2714625"/>
            <a:ext cx="186055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i="1" dirty="0" smtClean="0">
                <a:solidFill>
                  <a:srgbClr val="CC0000"/>
                </a:solidFill>
                <a:latin typeface="Gill Sans MT" pitchFamily="34" charset="0"/>
              </a:rPr>
              <a:t>Routing protocols</a:t>
            </a:r>
            <a:endParaRPr lang="en-US" i="1" dirty="0">
              <a:solidFill>
                <a:srgbClr val="CC0000"/>
              </a:solidFill>
              <a:latin typeface="Gill Sans MT" pitchFamily="34" charset="0"/>
            </a:endParaRPr>
          </a:p>
          <a:p>
            <a:pPr algn="l">
              <a:buFontTx/>
              <a:buChar char="•"/>
            </a:pPr>
            <a:r>
              <a:rPr lang="en-US" sz="1600" dirty="0" smtClean="0"/>
              <a:t>Choosing path</a:t>
            </a:r>
            <a:endParaRPr lang="en-US" sz="1600" dirty="0"/>
          </a:p>
          <a:p>
            <a:pPr algn="l">
              <a:buFontTx/>
              <a:buChar char="•"/>
            </a:pPr>
            <a:r>
              <a:rPr lang="en-US" sz="1600" dirty="0"/>
              <a:t> RIP, OSPF, BGP</a:t>
            </a:r>
            <a:endParaRPr lang="en-US" dirty="0"/>
          </a:p>
        </p:txBody>
      </p:sp>
      <p:sp>
        <p:nvSpPr>
          <p:cNvPr id="35854" name="Freeform 23"/>
          <p:cNvSpPr>
            <a:spLocks/>
          </p:cNvSpPr>
          <p:nvPr/>
        </p:nvSpPr>
        <p:spPr bwMode="auto">
          <a:xfrm>
            <a:off x="3143250" y="3657600"/>
            <a:ext cx="628650" cy="390525"/>
          </a:xfrm>
          <a:custGeom>
            <a:avLst/>
            <a:gdLst>
              <a:gd name="T0" fmla="*/ 0 w 396"/>
              <a:gd name="T1" fmla="*/ 0 h 246"/>
              <a:gd name="T2" fmla="*/ 2147483647 w 396"/>
              <a:gd name="T3" fmla="*/ 2147483647 h 246"/>
              <a:gd name="T4" fmla="*/ 2147483647 w 396"/>
              <a:gd name="T5" fmla="*/ 2147483647 h 246"/>
              <a:gd name="T6" fmla="*/ 0 60000 65536"/>
              <a:gd name="T7" fmla="*/ 0 60000 65536"/>
              <a:gd name="T8" fmla="*/ 0 60000 65536"/>
              <a:gd name="T9" fmla="*/ 0 w 396"/>
              <a:gd name="T10" fmla="*/ 0 h 246"/>
              <a:gd name="T11" fmla="*/ 396 w 396"/>
              <a:gd name="T12" fmla="*/ 246 h 246"/>
            </a:gdLst>
            <a:ahLst/>
            <a:cxnLst>
              <a:cxn ang="T6">
                <a:pos x="T0" y="T1"/>
              </a:cxn>
              <a:cxn ang="T7">
                <a:pos x="T2" y="T3"/>
              </a:cxn>
              <a:cxn ang="T8">
                <a:pos x="T4" y="T5"/>
              </a:cxn>
            </a:cxnLst>
            <a:rect l="T9" t="T10" r="T11" b="T12"/>
            <a:pathLst>
              <a:path w="396" h="246">
                <a:moveTo>
                  <a:pt x="0" y="0"/>
                </a:moveTo>
                <a:cubicBezTo>
                  <a:pt x="30" y="16"/>
                  <a:pt x="42" y="126"/>
                  <a:pt x="150" y="186"/>
                </a:cubicBezTo>
                <a:cubicBezTo>
                  <a:pt x="258" y="246"/>
                  <a:pt x="345" y="205"/>
                  <a:pt x="396" y="210"/>
                </a:cubicBezTo>
              </a:path>
            </a:pathLst>
          </a:custGeom>
          <a:noFill/>
          <a:ln w="38100" cap="flat" cmpd="sng">
            <a:solidFill>
              <a:srgbClr val="000099"/>
            </a:solidFill>
            <a:prstDash val="solid"/>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35855" name="Group 24"/>
          <p:cNvGrpSpPr>
            <a:grpSpLocks/>
          </p:cNvGrpSpPr>
          <p:nvPr/>
        </p:nvGrpSpPr>
        <p:grpSpPr bwMode="auto">
          <a:xfrm>
            <a:off x="5092700" y="2576513"/>
            <a:ext cx="3117851" cy="1181100"/>
            <a:chOff x="102" y="1272"/>
            <a:chExt cx="1964" cy="744"/>
          </a:xfrm>
        </p:grpSpPr>
        <p:sp>
          <p:nvSpPr>
            <p:cNvPr id="35867" name="Rectangle 25"/>
            <p:cNvSpPr>
              <a:spLocks noChangeArrowheads="1"/>
            </p:cNvSpPr>
            <p:nvPr/>
          </p:nvSpPr>
          <p:spPr bwMode="auto">
            <a:xfrm>
              <a:off x="144" y="1272"/>
              <a:ext cx="1848" cy="69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5868" name="Rectangle 26"/>
            <p:cNvSpPr>
              <a:spLocks noChangeArrowheads="1"/>
            </p:cNvSpPr>
            <p:nvPr/>
          </p:nvSpPr>
          <p:spPr bwMode="auto">
            <a:xfrm>
              <a:off x="102" y="1314"/>
              <a:ext cx="1848" cy="702"/>
            </a:xfrm>
            <a:prstGeom prst="rect">
              <a:avLst/>
            </a:prstGeom>
            <a:solidFill>
              <a:schemeClr val="bg1"/>
            </a:solidFill>
            <a:ln w="19050">
              <a:solidFill>
                <a:schemeClr val="tx1"/>
              </a:solidFill>
              <a:miter lim="800000"/>
              <a:headEnd/>
              <a:tailEnd/>
            </a:ln>
          </p:spPr>
          <p:txBody>
            <a:bodyPr wrap="none" anchor="ctr"/>
            <a:lstStyle/>
            <a:p>
              <a:endParaRPr lang="en-US"/>
            </a:p>
          </p:txBody>
        </p:sp>
        <p:sp>
          <p:nvSpPr>
            <p:cNvPr id="35869" name="Text Box 27"/>
            <p:cNvSpPr txBox="1">
              <a:spLocks noChangeArrowheads="1"/>
            </p:cNvSpPr>
            <p:nvPr/>
          </p:nvSpPr>
          <p:spPr bwMode="auto">
            <a:xfrm>
              <a:off x="144" y="1287"/>
              <a:ext cx="1922"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000" i="1" dirty="0" smtClean="0">
                  <a:solidFill>
                    <a:srgbClr val="CC0000"/>
                  </a:solidFill>
                  <a:latin typeface="Gill Sans MT" pitchFamily="34" charset="0"/>
                </a:rPr>
                <a:t>IP protocol</a:t>
              </a:r>
              <a:endParaRPr lang="en-US" sz="2000" i="1" dirty="0">
                <a:solidFill>
                  <a:srgbClr val="CC0000"/>
                </a:solidFill>
                <a:latin typeface="Gill Sans MT" pitchFamily="34" charset="0"/>
              </a:endParaRPr>
            </a:p>
            <a:p>
              <a:pPr algn="l">
                <a:buFontTx/>
                <a:buChar char="•"/>
              </a:pPr>
              <a:r>
                <a:rPr lang="en-US" sz="1600" dirty="0" smtClean="0"/>
                <a:t>Addressing standards</a:t>
              </a:r>
              <a:endParaRPr lang="en-US" sz="1600" dirty="0"/>
            </a:p>
            <a:p>
              <a:pPr algn="l">
                <a:buFontTx/>
                <a:buChar char="•"/>
              </a:pPr>
              <a:r>
                <a:rPr lang="en-US" sz="1600" dirty="0" smtClean="0"/>
                <a:t>Datagram structure</a:t>
              </a:r>
              <a:endParaRPr lang="en-US" sz="1600" dirty="0"/>
            </a:p>
            <a:p>
              <a:pPr algn="l">
                <a:buFontTx/>
                <a:buChar char="•"/>
              </a:pPr>
              <a:r>
                <a:rPr lang="en-US" sz="1600" dirty="0" smtClean="0"/>
                <a:t>Packet processing standards</a:t>
              </a:r>
              <a:endParaRPr lang="en-US" dirty="0"/>
            </a:p>
          </p:txBody>
        </p:sp>
      </p:grpSp>
      <p:sp>
        <p:nvSpPr>
          <p:cNvPr id="35856" name="Rectangle 29"/>
          <p:cNvSpPr>
            <a:spLocks noChangeArrowheads="1"/>
          </p:cNvSpPr>
          <p:nvPr/>
        </p:nvSpPr>
        <p:spPr bwMode="auto">
          <a:xfrm>
            <a:off x="5216525" y="3878263"/>
            <a:ext cx="1933575" cy="8477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5857" name="Rectangle 30"/>
          <p:cNvSpPr>
            <a:spLocks noChangeArrowheads="1"/>
          </p:cNvSpPr>
          <p:nvPr/>
        </p:nvSpPr>
        <p:spPr bwMode="auto">
          <a:xfrm>
            <a:off x="5149850" y="3946525"/>
            <a:ext cx="1933575" cy="847725"/>
          </a:xfrm>
          <a:prstGeom prst="rect">
            <a:avLst/>
          </a:prstGeom>
          <a:solidFill>
            <a:schemeClr val="bg1"/>
          </a:solidFill>
          <a:ln w="19050">
            <a:solidFill>
              <a:schemeClr val="tx1"/>
            </a:solidFill>
            <a:miter lim="800000"/>
            <a:headEnd/>
            <a:tailEnd/>
          </a:ln>
        </p:spPr>
        <p:txBody>
          <a:bodyPr wrap="none" anchor="ctr"/>
          <a:lstStyle/>
          <a:p>
            <a:endParaRPr lang="en-US"/>
          </a:p>
        </p:txBody>
      </p:sp>
      <p:sp>
        <p:nvSpPr>
          <p:cNvPr id="35858" name="Text Box 31"/>
          <p:cNvSpPr txBox="1">
            <a:spLocks noChangeArrowheads="1"/>
          </p:cNvSpPr>
          <p:nvPr/>
        </p:nvSpPr>
        <p:spPr bwMode="auto">
          <a:xfrm>
            <a:off x="5162550" y="3911600"/>
            <a:ext cx="190023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000" i="1" dirty="0" smtClean="0">
                <a:solidFill>
                  <a:srgbClr val="CC0000"/>
                </a:solidFill>
                <a:latin typeface="Gill Sans MT" pitchFamily="34" charset="0"/>
              </a:rPr>
              <a:t>ICMP protocol</a:t>
            </a:r>
            <a:endParaRPr lang="en-US" sz="2000" i="1" dirty="0">
              <a:solidFill>
                <a:srgbClr val="CC0000"/>
              </a:solidFill>
              <a:latin typeface="Gill Sans MT" pitchFamily="34" charset="0"/>
            </a:endParaRPr>
          </a:p>
          <a:p>
            <a:pPr algn="l">
              <a:buFontTx/>
              <a:buChar char="•"/>
            </a:pPr>
            <a:r>
              <a:rPr lang="en-US" sz="1600" dirty="0" smtClean="0"/>
              <a:t>Error report</a:t>
            </a:r>
            <a:endParaRPr lang="en-US" sz="1600" dirty="0"/>
          </a:p>
          <a:p>
            <a:pPr algn="l">
              <a:buFontTx/>
              <a:buChar char="•"/>
            </a:pPr>
            <a:r>
              <a:rPr lang="en-US" sz="1600" dirty="0" smtClean="0"/>
              <a:t>Routing signaling</a:t>
            </a:r>
            <a:endParaRPr lang="en-US" dirty="0"/>
          </a:p>
        </p:txBody>
      </p:sp>
      <p:sp>
        <p:nvSpPr>
          <p:cNvPr id="35859" name="Line 32"/>
          <p:cNvSpPr>
            <a:spLocks noChangeShapeType="1"/>
          </p:cNvSpPr>
          <p:nvPr/>
        </p:nvSpPr>
        <p:spPr bwMode="auto">
          <a:xfrm flipV="1">
            <a:off x="1657350" y="2466975"/>
            <a:ext cx="6524625"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0" name="Text Box 33"/>
          <p:cNvSpPr txBox="1">
            <a:spLocks noChangeArrowheads="1"/>
          </p:cNvSpPr>
          <p:nvPr/>
        </p:nvSpPr>
        <p:spPr bwMode="auto">
          <a:xfrm>
            <a:off x="3098800" y="1989138"/>
            <a:ext cx="283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solidFill>
                  <a:schemeClr val="bg2"/>
                </a:solidFill>
              </a:rPr>
              <a:t>transport layer: TCP, UDP</a:t>
            </a:r>
            <a:endParaRPr lang="en-US"/>
          </a:p>
        </p:txBody>
      </p:sp>
      <p:sp>
        <p:nvSpPr>
          <p:cNvPr id="35861" name="Text Box 34"/>
          <p:cNvSpPr txBox="1">
            <a:spLocks noChangeArrowheads="1"/>
          </p:cNvSpPr>
          <p:nvPr/>
        </p:nvSpPr>
        <p:spPr bwMode="auto">
          <a:xfrm>
            <a:off x="4213225" y="4960938"/>
            <a:ext cx="1085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solidFill>
                  <a:schemeClr val="bg2"/>
                </a:solidFill>
              </a:rPr>
              <a:t>link layer</a:t>
            </a:r>
            <a:endParaRPr lang="en-US"/>
          </a:p>
        </p:txBody>
      </p:sp>
      <p:sp>
        <p:nvSpPr>
          <p:cNvPr id="35862" name="Text Box 35"/>
          <p:cNvSpPr txBox="1">
            <a:spLocks noChangeArrowheads="1"/>
          </p:cNvSpPr>
          <p:nvPr/>
        </p:nvSpPr>
        <p:spPr bwMode="auto">
          <a:xfrm>
            <a:off x="4060825" y="5484813"/>
            <a:ext cx="156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solidFill>
                  <a:schemeClr val="bg2"/>
                </a:solidFill>
              </a:rPr>
              <a:t>physical layer</a:t>
            </a:r>
            <a:endParaRPr lang="en-US"/>
          </a:p>
        </p:txBody>
      </p:sp>
      <p:sp>
        <p:nvSpPr>
          <p:cNvPr id="35863" name="Text Box 36"/>
          <p:cNvSpPr txBox="1">
            <a:spLocks noChangeArrowheads="1"/>
          </p:cNvSpPr>
          <p:nvPr/>
        </p:nvSpPr>
        <p:spPr bwMode="auto">
          <a:xfrm>
            <a:off x="30291" y="3458131"/>
            <a:ext cx="15953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dirty="0" smtClean="0">
                <a:solidFill>
                  <a:srgbClr val="CC0000"/>
                </a:solidFill>
              </a:rPr>
              <a:t>Network layer</a:t>
            </a:r>
            <a:endParaRPr lang="en-US" dirty="0">
              <a:solidFill>
                <a:srgbClr val="CC0000"/>
              </a:solidFill>
            </a:endParaRPr>
          </a:p>
        </p:txBody>
      </p:sp>
      <p:sp>
        <p:nvSpPr>
          <p:cNvPr id="35864" name="Line 37"/>
          <p:cNvSpPr>
            <a:spLocks noChangeShapeType="1"/>
          </p:cNvSpPr>
          <p:nvPr/>
        </p:nvSpPr>
        <p:spPr bwMode="auto">
          <a:xfrm flipV="1">
            <a:off x="1381125" y="2486025"/>
            <a:ext cx="0" cy="742950"/>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65" name="Line 38"/>
          <p:cNvSpPr>
            <a:spLocks noChangeShapeType="1"/>
          </p:cNvSpPr>
          <p:nvPr/>
        </p:nvSpPr>
        <p:spPr bwMode="auto">
          <a:xfrm>
            <a:off x="1381125" y="4152900"/>
            <a:ext cx="0" cy="742950"/>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31</a:t>
            </a:fld>
            <a:endParaRPr lang="en-US" altLang="en-US"/>
          </a:p>
        </p:txBody>
      </p:sp>
    </p:spTree>
    <p:extLst>
      <p:ext uri="{BB962C8B-B14F-4D97-AF65-F5344CB8AC3E}">
        <p14:creationId xmlns:p14="http://schemas.microsoft.com/office/powerpoint/2010/main" val="19078584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2"/>
          <p:cNvSpPr>
            <a:spLocks noGrp="1" noChangeArrowheads="1"/>
          </p:cNvSpPr>
          <p:nvPr>
            <p:ph type="title"/>
          </p:nvPr>
        </p:nvSpPr>
        <p:spPr>
          <a:xfrm>
            <a:off x="520700" y="0"/>
            <a:ext cx="7772400" cy="781050"/>
          </a:xfrm>
        </p:spPr>
        <p:txBody>
          <a:bodyPr>
            <a:normAutofit/>
          </a:bodyPr>
          <a:lstStyle/>
          <a:p>
            <a:pPr rtl="1"/>
            <a:r>
              <a:rPr lang="en-US" dirty="0" smtClean="0">
                <a:ea typeface="ＭＳ Ｐゴシック" pitchFamily="34" charset="-128"/>
              </a:rPr>
              <a:t>IP datagram structure</a:t>
            </a:r>
            <a:endParaRPr lang="en-US" sz="2400" b="1" dirty="0" smtClean="0">
              <a:ea typeface="ＭＳ Ｐゴシック" pitchFamily="34" charset="-128"/>
            </a:endParaRPr>
          </a:p>
        </p:txBody>
      </p:sp>
      <p:grpSp>
        <p:nvGrpSpPr>
          <p:cNvPr id="36868" name="Group 55"/>
          <p:cNvGrpSpPr>
            <a:grpSpLocks/>
          </p:cNvGrpSpPr>
          <p:nvPr/>
        </p:nvGrpSpPr>
        <p:grpSpPr bwMode="auto">
          <a:xfrm>
            <a:off x="3062288" y="963613"/>
            <a:ext cx="4127500" cy="5326062"/>
            <a:chOff x="1929" y="607"/>
            <a:chExt cx="2600" cy="3355"/>
          </a:xfrm>
        </p:grpSpPr>
        <p:sp>
          <p:nvSpPr>
            <p:cNvPr id="36897" name="Rectangle 4"/>
            <p:cNvSpPr>
              <a:spLocks noChangeArrowheads="1"/>
            </p:cNvSpPr>
            <p:nvPr/>
          </p:nvSpPr>
          <p:spPr bwMode="auto">
            <a:xfrm>
              <a:off x="2040" y="868"/>
              <a:ext cx="2489" cy="3039"/>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6898" name="Rectangle 5"/>
            <p:cNvSpPr>
              <a:spLocks noChangeArrowheads="1"/>
            </p:cNvSpPr>
            <p:nvPr/>
          </p:nvSpPr>
          <p:spPr bwMode="auto">
            <a:xfrm>
              <a:off x="1980" y="935"/>
              <a:ext cx="2489" cy="3027"/>
            </a:xfrm>
            <a:prstGeom prst="rect">
              <a:avLst/>
            </a:prstGeom>
            <a:solidFill>
              <a:schemeClr val="bg1"/>
            </a:solidFill>
            <a:ln w="19050">
              <a:solidFill>
                <a:schemeClr val="tx1"/>
              </a:solidFill>
              <a:miter lim="800000"/>
              <a:headEnd/>
              <a:tailEnd/>
            </a:ln>
          </p:spPr>
          <p:txBody>
            <a:bodyPr wrap="none" anchor="ctr"/>
            <a:lstStyle/>
            <a:p>
              <a:pPr algn="ctr"/>
              <a:endParaRPr lang="en-US" sz="2400"/>
            </a:p>
          </p:txBody>
        </p:sp>
        <p:sp>
          <p:nvSpPr>
            <p:cNvPr id="36899" name="Text Box 6"/>
            <p:cNvSpPr txBox="1">
              <a:spLocks noChangeArrowheads="1"/>
            </p:cNvSpPr>
            <p:nvPr/>
          </p:nvSpPr>
          <p:spPr bwMode="auto">
            <a:xfrm>
              <a:off x="1954" y="973"/>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ver</a:t>
              </a:r>
              <a:endParaRPr lang="en-US" sz="2400"/>
            </a:p>
          </p:txBody>
        </p:sp>
        <p:sp>
          <p:nvSpPr>
            <p:cNvPr id="36900" name="Text Box 7"/>
            <p:cNvSpPr txBox="1">
              <a:spLocks noChangeArrowheads="1"/>
            </p:cNvSpPr>
            <p:nvPr/>
          </p:nvSpPr>
          <p:spPr bwMode="auto">
            <a:xfrm>
              <a:off x="3529" y="1012"/>
              <a:ext cx="5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length</a:t>
              </a:r>
            </a:p>
          </p:txBody>
        </p:sp>
        <p:sp>
          <p:nvSpPr>
            <p:cNvPr id="36901" name="Line 8"/>
            <p:cNvSpPr>
              <a:spLocks noChangeShapeType="1"/>
            </p:cNvSpPr>
            <p:nvPr/>
          </p:nvSpPr>
          <p:spPr bwMode="auto">
            <a:xfrm>
              <a:off x="1988" y="1261"/>
              <a:ext cx="2486" cy="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02" name="Line 9"/>
            <p:cNvSpPr>
              <a:spLocks noChangeShapeType="1"/>
            </p:cNvSpPr>
            <p:nvPr/>
          </p:nvSpPr>
          <p:spPr bwMode="auto">
            <a:xfrm flipH="1" flipV="1">
              <a:off x="3210" y="941"/>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03" name="Text Box 10"/>
            <p:cNvSpPr txBox="1">
              <a:spLocks noChangeArrowheads="1"/>
            </p:cNvSpPr>
            <p:nvPr/>
          </p:nvSpPr>
          <p:spPr bwMode="auto">
            <a:xfrm>
              <a:off x="2922" y="607"/>
              <a:ext cx="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32 bits</a:t>
              </a:r>
              <a:endParaRPr lang="en-US" sz="2400"/>
            </a:p>
          </p:txBody>
        </p:sp>
        <p:sp>
          <p:nvSpPr>
            <p:cNvPr id="36904" name="Line 11"/>
            <p:cNvSpPr>
              <a:spLocks noChangeShapeType="1"/>
            </p:cNvSpPr>
            <p:nvPr/>
          </p:nvSpPr>
          <p:spPr bwMode="auto">
            <a:xfrm>
              <a:off x="3552" y="762"/>
              <a:ext cx="899" cy="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905" name="Line 12"/>
            <p:cNvSpPr>
              <a:spLocks noChangeShapeType="1"/>
            </p:cNvSpPr>
            <p:nvPr/>
          </p:nvSpPr>
          <p:spPr bwMode="auto">
            <a:xfrm rot="10800000">
              <a:off x="1972" y="769"/>
              <a:ext cx="845"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906" name="Text Box 13"/>
            <p:cNvSpPr txBox="1">
              <a:spLocks noChangeArrowheads="1"/>
            </p:cNvSpPr>
            <p:nvPr/>
          </p:nvSpPr>
          <p:spPr bwMode="auto">
            <a:xfrm>
              <a:off x="2606" y="2792"/>
              <a:ext cx="1351"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data </a:t>
              </a:r>
            </a:p>
            <a:p>
              <a:pPr algn="ctr"/>
              <a:r>
                <a:rPr lang="en-US" sz="2000"/>
                <a:t>(variable length,</a:t>
              </a:r>
            </a:p>
            <a:p>
              <a:pPr algn="ctr"/>
              <a:r>
                <a:rPr lang="en-US" sz="2000"/>
                <a:t>typically a TCP </a:t>
              </a:r>
            </a:p>
            <a:p>
              <a:pPr algn="ctr"/>
              <a:r>
                <a:rPr lang="en-US" sz="2000"/>
                <a:t>or UDP segment)</a:t>
              </a:r>
              <a:endParaRPr lang="en-US" sz="2400"/>
            </a:p>
          </p:txBody>
        </p:sp>
        <p:sp>
          <p:nvSpPr>
            <p:cNvPr id="36907" name="Text Box 14"/>
            <p:cNvSpPr txBox="1">
              <a:spLocks noChangeArrowheads="1"/>
            </p:cNvSpPr>
            <p:nvPr/>
          </p:nvSpPr>
          <p:spPr bwMode="auto">
            <a:xfrm>
              <a:off x="1929" y="1320"/>
              <a:ext cx="13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16-bit identifier</a:t>
              </a:r>
              <a:endParaRPr lang="en-US" sz="2000"/>
            </a:p>
          </p:txBody>
        </p:sp>
        <p:sp>
          <p:nvSpPr>
            <p:cNvPr id="36908" name="Line 15"/>
            <p:cNvSpPr>
              <a:spLocks noChangeShapeType="1"/>
            </p:cNvSpPr>
            <p:nvPr/>
          </p:nvSpPr>
          <p:spPr bwMode="auto">
            <a:xfrm flipV="1">
              <a:off x="1984" y="2205"/>
              <a:ext cx="248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09" name="Line 16"/>
            <p:cNvSpPr>
              <a:spLocks noChangeShapeType="1"/>
            </p:cNvSpPr>
            <p:nvPr/>
          </p:nvSpPr>
          <p:spPr bwMode="auto">
            <a:xfrm flipV="1">
              <a:off x="1984" y="2505"/>
              <a:ext cx="248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10" name="Text Box 17"/>
            <p:cNvSpPr txBox="1">
              <a:spLocks noChangeArrowheads="1"/>
            </p:cNvSpPr>
            <p:nvPr/>
          </p:nvSpPr>
          <p:spPr bwMode="auto">
            <a:xfrm>
              <a:off x="3464" y="1549"/>
              <a:ext cx="8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header</a:t>
              </a:r>
            </a:p>
            <a:p>
              <a:pPr algn="ctr"/>
              <a:r>
                <a:rPr lang="en-US"/>
                <a:t> checksum</a:t>
              </a:r>
            </a:p>
          </p:txBody>
        </p:sp>
        <p:sp>
          <p:nvSpPr>
            <p:cNvPr id="36911" name="Text Box 18"/>
            <p:cNvSpPr txBox="1">
              <a:spLocks noChangeArrowheads="1"/>
            </p:cNvSpPr>
            <p:nvPr/>
          </p:nvSpPr>
          <p:spPr bwMode="auto">
            <a:xfrm>
              <a:off x="2008" y="1531"/>
              <a:ext cx="54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time to</a:t>
              </a:r>
            </a:p>
            <a:p>
              <a:pPr algn="ctr"/>
              <a:r>
                <a:rPr lang="en-US"/>
                <a:t>live</a:t>
              </a:r>
            </a:p>
          </p:txBody>
        </p:sp>
        <p:sp>
          <p:nvSpPr>
            <p:cNvPr id="36912" name="Text Box 19"/>
            <p:cNvSpPr txBox="1">
              <a:spLocks noChangeArrowheads="1"/>
            </p:cNvSpPr>
            <p:nvPr/>
          </p:nvSpPr>
          <p:spPr bwMode="auto">
            <a:xfrm>
              <a:off x="2369" y="1959"/>
              <a:ext cx="166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32 bit source IP address</a:t>
              </a:r>
              <a:endParaRPr lang="en-US" sz="2400"/>
            </a:p>
          </p:txBody>
        </p:sp>
        <p:sp>
          <p:nvSpPr>
            <p:cNvPr id="36913" name="Text Box 31"/>
            <p:cNvSpPr txBox="1">
              <a:spLocks noChangeArrowheads="1"/>
            </p:cNvSpPr>
            <p:nvPr/>
          </p:nvSpPr>
          <p:spPr bwMode="auto">
            <a:xfrm>
              <a:off x="2222" y="907"/>
              <a:ext cx="47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head.</a:t>
              </a:r>
            </a:p>
            <a:p>
              <a:pPr algn="ctr"/>
              <a:r>
                <a:rPr lang="en-US"/>
                <a:t>len</a:t>
              </a:r>
              <a:endParaRPr lang="en-US" sz="2400"/>
            </a:p>
          </p:txBody>
        </p:sp>
        <p:sp>
          <p:nvSpPr>
            <p:cNvPr id="36914" name="Text Box 32"/>
            <p:cNvSpPr txBox="1">
              <a:spLocks noChangeArrowheads="1"/>
            </p:cNvSpPr>
            <p:nvPr/>
          </p:nvSpPr>
          <p:spPr bwMode="auto">
            <a:xfrm>
              <a:off x="2646" y="901"/>
              <a:ext cx="5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type of</a:t>
              </a:r>
            </a:p>
            <a:p>
              <a:pPr algn="ctr"/>
              <a:r>
                <a:rPr lang="en-US"/>
                <a:t>service</a:t>
              </a:r>
              <a:endParaRPr lang="en-US" sz="2400"/>
            </a:p>
          </p:txBody>
        </p:sp>
        <p:sp>
          <p:nvSpPr>
            <p:cNvPr id="36915" name="Line 33"/>
            <p:cNvSpPr>
              <a:spLocks noChangeShapeType="1"/>
            </p:cNvSpPr>
            <p:nvPr/>
          </p:nvSpPr>
          <p:spPr bwMode="auto">
            <a:xfrm flipH="1" flipV="1">
              <a:off x="2646" y="938"/>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16" name="Line 34"/>
            <p:cNvSpPr>
              <a:spLocks noChangeShapeType="1"/>
            </p:cNvSpPr>
            <p:nvPr/>
          </p:nvSpPr>
          <p:spPr bwMode="auto">
            <a:xfrm flipH="1" flipV="1">
              <a:off x="2259" y="944"/>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17" name="Line 37"/>
            <p:cNvSpPr>
              <a:spLocks noChangeShapeType="1"/>
            </p:cNvSpPr>
            <p:nvPr/>
          </p:nvSpPr>
          <p:spPr bwMode="auto">
            <a:xfrm flipH="1" flipV="1">
              <a:off x="3210" y="1265"/>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18" name="Text Box 38"/>
            <p:cNvSpPr txBox="1">
              <a:spLocks noChangeArrowheads="1"/>
            </p:cNvSpPr>
            <p:nvPr/>
          </p:nvSpPr>
          <p:spPr bwMode="auto">
            <a:xfrm>
              <a:off x="3117" y="1314"/>
              <a:ext cx="48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flgs</a:t>
              </a:r>
              <a:endParaRPr lang="en-US" sz="2000"/>
            </a:p>
          </p:txBody>
        </p:sp>
        <p:sp>
          <p:nvSpPr>
            <p:cNvPr id="36919" name="Line 39"/>
            <p:cNvSpPr>
              <a:spLocks noChangeShapeType="1"/>
            </p:cNvSpPr>
            <p:nvPr/>
          </p:nvSpPr>
          <p:spPr bwMode="auto">
            <a:xfrm flipH="1" flipV="1">
              <a:off x="3504" y="1259"/>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20" name="Text Box 40"/>
            <p:cNvSpPr txBox="1">
              <a:spLocks noChangeArrowheads="1"/>
            </p:cNvSpPr>
            <p:nvPr/>
          </p:nvSpPr>
          <p:spPr bwMode="auto">
            <a:xfrm>
              <a:off x="3531" y="1230"/>
              <a:ext cx="90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fragment</a:t>
              </a:r>
            </a:p>
            <a:p>
              <a:pPr algn="ctr"/>
              <a:r>
                <a:rPr lang="en-US"/>
                <a:t> offset</a:t>
              </a:r>
              <a:endParaRPr lang="en-US" sz="2000"/>
            </a:p>
          </p:txBody>
        </p:sp>
        <p:sp>
          <p:nvSpPr>
            <p:cNvPr id="36921" name="Line 43"/>
            <p:cNvSpPr>
              <a:spLocks noChangeShapeType="1"/>
            </p:cNvSpPr>
            <p:nvPr/>
          </p:nvSpPr>
          <p:spPr bwMode="auto">
            <a:xfrm flipV="1">
              <a:off x="1984" y="1581"/>
              <a:ext cx="248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22" name="Line 44"/>
            <p:cNvSpPr>
              <a:spLocks noChangeShapeType="1"/>
            </p:cNvSpPr>
            <p:nvPr/>
          </p:nvSpPr>
          <p:spPr bwMode="auto">
            <a:xfrm flipH="1" flipV="1">
              <a:off x="3210" y="1583"/>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23" name="Line 45"/>
            <p:cNvSpPr>
              <a:spLocks noChangeShapeType="1"/>
            </p:cNvSpPr>
            <p:nvPr/>
          </p:nvSpPr>
          <p:spPr bwMode="auto">
            <a:xfrm flipV="1">
              <a:off x="1972" y="1905"/>
              <a:ext cx="248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24" name="Text Box 46"/>
            <p:cNvSpPr txBox="1">
              <a:spLocks noChangeArrowheads="1"/>
            </p:cNvSpPr>
            <p:nvPr/>
          </p:nvSpPr>
          <p:spPr bwMode="auto">
            <a:xfrm>
              <a:off x="2668" y="1525"/>
              <a:ext cx="4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upper</a:t>
              </a:r>
            </a:p>
            <a:p>
              <a:pPr algn="ctr"/>
              <a:r>
                <a:rPr lang="en-US"/>
                <a:t> layer</a:t>
              </a:r>
            </a:p>
          </p:txBody>
        </p:sp>
        <p:sp>
          <p:nvSpPr>
            <p:cNvPr id="36925" name="Line 47"/>
            <p:cNvSpPr>
              <a:spLocks noChangeShapeType="1"/>
            </p:cNvSpPr>
            <p:nvPr/>
          </p:nvSpPr>
          <p:spPr bwMode="auto">
            <a:xfrm flipH="1" flipV="1">
              <a:off x="2610" y="1589"/>
              <a:ext cx="0" cy="3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26" name="Text Box 49"/>
            <p:cNvSpPr txBox="1">
              <a:spLocks noChangeArrowheads="1"/>
            </p:cNvSpPr>
            <p:nvPr/>
          </p:nvSpPr>
          <p:spPr bwMode="auto">
            <a:xfrm>
              <a:off x="2262" y="2235"/>
              <a:ext cx="19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32 bit destination IP address</a:t>
              </a:r>
              <a:endParaRPr lang="en-US" sz="2400"/>
            </a:p>
          </p:txBody>
        </p:sp>
        <p:sp>
          <p:nvSpPr>
            <p:cNvPr id="36927" name="Line 50"/>
            <p:cNvSpPr>
              <a:spLocks noChangeShapeType="1"/>
            </p:cNvSpPr>
            <p:nvPr/>
          </p:nvSpPr>
          <p:spPr bwMode="auto">
            <a:xfrm flipV="1">
              <a:off x="1984" y="2787"/>
              <a:ext cx="248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28" name="Text Box 51"/>
            <p:cNvSpPr txBox="1">
              <a:spLocks noChangeArrowheads="1"/>
            </p:cNvSpPr>
            <p:nvPr/>
          </p:nvSpPr>
          <p:spPr bwMode="auto">
            <a:xfrm>
              <a:off x="2673" y="2529"/>
              <a:ext cx="10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options (if any)</a:t>
              </a:r>
              <a:endParaRPr lang="en-US" sz="2400"/>
            </a:p>
          </p:txBody>
        </p:sp>
      </p:grpSp>
      <p:grpSp>
        <p:nvGrpSpPr>
          <p:cNvPr id="3" name="Group 56"/>
          <p:cNvGrpSpPr>
            <a:grpSpLocks/>
          </p:cNvGrpSpPr>
          <p:nvPr/>
        </p:nvGrpSpPr>
        <p:grpSpPr bwMode="auto">
          <a:xfrm>
            <a:off x="768350" y="858838"/>
            <a:ext cx="2501900" cy="792162"/>
            <a:chOff x="484" y="541"/>
            <a:chExt cx="1576" cy="499"/>
          </a:xfrm>
        </p:grpSpPr>
        <p:sp>
          <p:nvSpPr>
            <p:cNvPr id="36895" name="Text Box 20"/>
            <p:cNvSpPr txBox="1">
              <a:spLocks noChangeArrowheads="1"/>
            </p:cNvSpPr>
            <p:nvPr/>
          </p:nvSpPr>
          <p:spPr bwMode="auto">
            <a:xfrm>
              <a:off x="484" y="541"/>
              <a:ext cx="130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IP protocol version</a:t>
              </a:r>
            </a:p>
            <a:p>
              <a:pPr algn="r"/>
              <a:r>
                <a:rPr lang="en-US"/>
                <a:t>number</a:t>
              </a:r>
              <a:endParaRPr lang="en-US" sz="1000"/>
            </a:p>
          </p:txBody>
        </p:sp>
        <p:sp>
          <p:nvSpPr>
            <p:cNvPr id="36896" name="Line 23"/>
            <p:cNvSpPr>
              <a:spLocks noChangeShapeType="1"/>
            </p:cNvSpPr>
            <p:nvPr/>
          </p:nvSpPr>
          <p:spPr bwMode="auto">
            <a:xfrm>
              <a:off x="1727" y="749"/>
              <a:ext cx="333" cy="291"/>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 name="Group 57"/>
          <p:cNvGrpSpPr>
            <a:grpSpLocks/>
          </p:cNvGrpSpPr>
          <p:nvPr/>
        </p:nvGrpSpPr>
        <p:grpSpPr bwMode="auto">
          <a:xfrm>
            <a:off x="1258888" y="1406525"/>
            <a:ext cx="2416175" cy="641350"/>
            <a:chOff x="793" y="886"/>
            <a:chExt cx="1522" cy="404"/>
          </a:xfrm>
        </p:grpSpPr>
        <p:sp>
          <p:nvSpPr>
            <p:cNvPr id="36893" name="Text Box 21"/>
            <p:cNvSpPr txBox="1">
              <a:spLocks noChangeArrowheads="1"/>
            </p:cNvSpPr>
            <p:nvPr/>
          </p:nvSpPr>
          <p:spPr bwMode="auto">
            <a:xfrm>
              <a:off x="793" y="886"/>
              <a:ext cx="99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header length</a:t>
              </a:r>
            </a:p>
            <a:p>
              <a:pPr algn="r"/>
              <a:r>
                <a:rPr lang="en-US"/>
                <a:t> (bytes)</a:t>
              </a:r>
              <a:endParaRPr lang="en-US" sz="1000"/>
            </a:p>
          </p:txBody>
        </p:sp>
        <p:sp>
          <p:nvSpPr>
            <p:cNvPr id="36894" name="Line 24"/>
            <p:cNvSpPr>
              <a:spLocks noChangeShapeType="1"/>
            </p:cNvSpPr>
            <p:nvPr/>
          </p:nvSpPr>
          <p:spPr bwMode="auto">
            <a:xfrm>
              <a:off x="1745" y="1100"/>
              <a:ext cx="570" cy="93"/>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5" name="Group 60"/>
          <p:cNvGrpSpPr>
            <a:grpSpLocks/>
          </p:cNvGrpSpPr>
          <p:nvPr/>
        </p:nvGrpSpPr>
        <p:grpSpPr bwMode="auto">
          <a:xfrm>
            <a:off x="727075" y="2732088"/>
            <a:ext cx="3624263" cy="1592262"/>
            <a:chOff x="458" y="1721"/>
            <a:chExt cx="2283" cy="1003"/>
          </a:xfrm>
        </p:grpSpPr>
        <p:sp>
          <p:nvSpPr>
            <p:cNvPr id="36891" name="Text Box 27"/>
            <p:cNvSpPr txBox="1">
              <a:spLocks noChangeArrowheads="1"/>
            </p:cNvSpPr>
            <p:nvPr/>
          </p:nvSpPr>
          <p:spPr bwMode="auto">
            <a:xfrm>
              <a:off x="458" y="2320"/>
              <a:ext cx="14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upper layer protocol</a:t>
              </a:r>
            </a:p>
            <a:p>
              <a:pPr algn="r"/>
              <a:r>
                <a:rPr lang="en-US"/>
                <a:t>to deliver payload to</a:t>
              </a:r>
            </a:p>
          </p:txBody>
        </p:sp>
        <p:sp>
          <p:nvSpPr>
            <p:cNvPr id="36892" name="Line 28"/>
            <p:cNvSpPr>
              <a:spLocks noChangeShapeType="1"/>
            </p:cNvSpPr>
            <p:nvPr/>
          </p:nvSpPr>
          <p:spPr bwMode="auto">
            <a:xfrm flipV="1">
              <a:off x="1817" y="1721"/>
              <a:ext cx="924" cy="708"/>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 name="Group 61"/>
          <p:cNvGrpSpPr>
            <a:grpSpLocks/>
          </p:cNvGrpSpPr>
          <p:nvPr/>
        </p:nvGrpSpPr>
        <p:grpSpPr bwMode="auto">
          <a:xfrm>
            <a:off x="6846888" y="1054100"/>
            <a:ext cx="2176462" cy="735013"/>
            <a:chOff x="4313" y="664"/>
            <a:chExt cx="1371" cy="463"/>
          </a:xfrm>
        </p:grpSpPr>
        <p:sp>
          <p:nvSpPr>
            <p:cNvPr id="36889" name="Text Box 26"/>
            <p:cNvSpPr txBox="1">
              <a:spLocks noChangeArrowheads="1"/>
            </p:cNvSpPr>
            <p:nvPr/>
          </p:nvSpPr>
          <p:spPr bwMode="auto">
            <a:xfrm>
              <a:off x="4648" y="664"/>
              <a:ext cx="10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total datagram</a:t>
              </a:r>
            </a:p>
            <a:p>
              <a:r>
                <a:rPr lang="en-US"/>
                <a:t>length (bytes)</a:t>
              </a:r>
            </a:p>
          </p:txBody>
        </p:sp>
        <p:sp>
          <p:nvSpPr>
            <p:cNvPr id="36890" name="Line 30"/>
            <p:cNvSpPr>
              <a:spLocks noChangeShapeType="1"/>
            </p:cNvSpPr>
            <p:nvPr/>
          </p:nvSpPr>
          <p:spPr bwMode="auto">
            <a:xfrm flipH="1">
              <a:off x="4313" y="869"/>
              <a:ext cx="402" cy="258"/>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 name="Group 58"/>
          <p:cNvGrpSpPr>
            <a:grpSpLocks/>
          </p:cNvGrpSpPr>
          <p:nvPr/>
        </p:nvGrpSpPr>
        <p:grpSpPr bwMode="auto">
          <a:xfrm>
            <a:off x="1293813" y="1760538"/>
            <a:ext cx="3028950" cy="565150"/>
            <a:chOff x="815" y="1109"/>
            <a:chExt cx="1908" cy="356"/>
          </a:xfrm>
        </p:grpSpPr>
        <p:sp>
          <p:nvSpPr>
            <p:cNvPr id="36887" name="Text Box 35"/>
            <p:cNvSpPr txBox="1">
              <a:spLocks noChangeArrowheads="1"/>
            </p:cNvSpPr>
            <p:nvPr/>
          </p:nvSpPr>
          <p:spPr bwMode="auto">
            <a:xfrm>
              <a:off x="815" y="1234"/>
              <a:ext cx="10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ja-JP" altLang="en-US"/>
                <a:t>“</a:t>
              </a:r>
              <a:r>
                <a:rPr lang="en-US" altLang="ja-JP"/>
                <a:t>type</a:t>
              </a:r>
              <a:r>
                <a:rPr lang="ja-JP" altLang="en-US"/>
                <a:t>”</a:t>
              </a:r>
              <a:r>
                <a:rPr lang="en-US" altLang="ja-JP"/>
                <a:t> of data </a:t>
              </a:r>
              <a:endParaRPr lang="en-US" sz="1000"/>
            </a:p>
          </p:txBody>
        </p:sp>
        <p:sp>
          <p:nvSpPr>
            <p:cNvPr id="36888" name="Line 36"/>
            <p:cNvSpPr>
              <a:spLocks noChangeShapeType="1"/>
            </p:cNvSpPr>
            <p:nvPr/>
          </p:nvSpPr>
          <p:spPr bwMode="auto">
            <a:xfrm flipV="1">
              <a:off x="1757" y="1109"/>
              <a:ext cx="966" cy="261"/>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8" name="Group 62"/>
          <p:cNvGrpSpPr>
            <a:grpSpLocks/>
          </p:cNvGrpSpPr>
          <p:nvPr/>
        </p:nvGrpSpPr>
        <p:grpSpPr bwMode="auto">
          <a:xfrm>
            <a:off x="4951413" y="1787525"/>
            <a:ext cx="4102100" cy="915988"/>
            <a:chOff x="3119" y="1126"/>
            <a:chExt cx="2584" cy="577"/>
          </a:xfrm>
        </p:grpSpPr>
        <p:sp>
          <p:nvSpPr>
            <p:cNvPr id="36883" name="Text Box 25"/>
            <p:cNvSpPr txBox="1">
              <a:spLocks noChangeArrowheads="1"/>
            </p:cNvSpPr>
            <p:nvPr/>
          </p:nvSpPr>
          <p:spPr bwMode="auto">
            <a:xfrm>
              <a:off x="4667" y="1126"/>
              <a:ext cx="1036"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for</a:t>
              </a:r>
            </a:p>
            <a:p>
              <a:r>
                <a:rPr lang="en-US"/>
                <a:t>fragmentation/</a:t>
              </a:r>
            </a:p>
            <a:p>
              <a:r>
                <a:rPr lang="en-US"/>
                <a:t>reassembly</a:t>
              </a:r>
            </a:p>
          </p:txBody>
        </p:sp>
        <p:sp>
          <p:nvSpPr>
            <p:cNvPr id="36884" name="Line 29"/>
            <p:cNvSpPr>
              <a:spLocks noChangeShapeType="1"/>
            </p:cNvSpPr>
            <p:nvPr/>
          </p:nvSpPr>
          <p:spPr bwMode="auto">
            <a:xfrm flipH="1">
              <a:off x="3443" y="1415"/>
              <a:ext cx="1284" cy="12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85" name="Line 41"/>
            <p:cNvSpPr>
              <a:spLocks noChangeShapeType="1"/>
            </p:cNvSpPr>
            <p:nvPr/>
          </p:nvSpPr>
          <p:spPr bwMode="auto">
            <a:xfrm flipH="1" flipV="1">
              <a:off x="4301" y="1349"/>
              <a:ext cx="414" cy="72"/>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86" name="Line 42"/>
            <p:cNvSpPr>
              <a:spLocks noChangeShapeType="1"/>
            </p:cNvSpPr>
            <p:nvPr/>
          </p:nvSpPr>
          <p:spPr bwMode="auto">
            <a:xfrm flipH="1">
              <a:off x="3119" y="1421"/>
              <a:ext cx="1584" cy="36"/>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9" name="Group 59"/>
          <p:cNvGrpSpPr>
            <a:grpSpLocks/>
          </p:cNvGrpSpPr>
          <p:nvPr/>
        </p:nvGrpSpPr>
        <p:grpSpPr bwMode="auto">
          <a:xfrm>
            <a:off x="1019175" y="2406650"/>
            <a:ext cx="2398713" cy="1190625"/>
            <a:chOff x="642" y="1516"/>
            <a:chExt cx="1511" cy="750"/>
          </a:xfrm>
        </p:grpSpPr>
        <p:sp>
          <p:nvSpPr>
            <p:cNvPr id="36881" name="Text Box 22"/>
            <p:cNvSpPr txBox="1">
              <a:spLocks noChangeArrowheads="1"/>
            </p:cNvSpPr>
            <p:nvPr/>
          </p:nvSpPr>
          <p:spPr bwMode="auto">
            <a:xfrm>
              <a:off x="642" y="1516"/>
              <a:ext cx="1204"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max number</a:t>
              </a:r>
            </a:p>
            <a:p>
              <a:pPr algn="r"/>
              <a:r>
                <a:rPr lang="en-US"/>
                <a:t>remaining hops</a:t>
              </a:r>
            </a:p>
            <a:p>
              <a:pPr algn="r"/>
              <a:r>
                <a:rPr lang="en-US"/>
                <a:t>(decremented at </a:t>
              </a:r>
            </a:p>
            <a:p>
              <a:pPr algn="r"/>
              <a:r>
                <a:rPr lang="en-US"/>
                <a:t>each router)</a:t>
              </a:r>
            </a:p>
          </p:txBody>
        </p:sp>
        <p:sp>
          <p:nvSpPr>
            <p:cNvPr id="36882" name="Line 48"/>
            <p:cNvSpPr>
              <a:spLocks noChangeShapeType="1"/>
            </p:cNvSpPr>
            <p:nvPr/>
          </p:nvSpPr>
          <p:spPr bwMode="auto">
            <a:xfrm>
              <a:off x="1805" y="1700"/>
              <a:ext cx="348" cy="57"/>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575542" name="Rectangle 54"/>
          <p:cNvSpPr>
            <a:spLocks noChangeArrowheads="1"/>
          </p:cNvSpPr>
          <p:nvPr/>
        </p:nvSpPr>
        <p:spPr bwMode="auto">
          <a:xfrm>
            <a:off x="71565" y="4683125"/>
            <a:ext cx="3019426" cy="160655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85000"/>
              </a:lnSpc>
              <a:spcBef>
                <a:spcPct val="20000"/>
              </a:spcBef>
              <a:buClr>
                <a:srgbClr val="000099"/>
              </a:buClr>
              <a:buSzPct val="65000"/>
              <a:buFont typeface="Wingdings" pitchFamily="2" charset="2"/>
              <a:buNone/>
            </a:pPr>
            <a:r>
              <a:rPr lang="en-US" sz="2400" i="1" dirty="0" smtClean="0">
                <a:solidFill>
                  <a:srgbClr val="CC0000"/>
                </a:solidFill>
                <a:latin typeface="Times New Roman" panose="02020603050405020304" pitchFamily="18" charset="0"/>
                <a:cs typeface="+mn-cs"/>
              </a:rPr>
              <a:t>Header values:</a:t>
            </a:r>
          </a:p>
          <a:p>
            <a:pPr marL="342900" indent="-342900" algn="l">
              <a:lnSpc>
                <a:spcPct val="85000"/>
              </a:lnSpc>
              <a:spcBef>
                <a:spcPct val="20000"/>
              </a:spcBef>
              <a:buClr>
                <a:srgbClr val="000099"/>
              </a:buClr>
              <a:buSzPct val="65000"/>
              <a:buFont typeface="Wingdings" pitchFamily="2" charset="2"/>
              <a:buChar char="v"/>
            </a:pPr>
            <a:r>
              <a:rPr lang="en-US" sz="2200" dirty="0" smtClean="0">
                <a:latin typeface="Times New Roman" panose="02020603050405020304" pitchFamily="18" charset="0"/>
                <a:cs typeface="+mn-cs"/>
              </a:rPr>
              <a:t>20 Bytes TCP header</a:t>
            </a:r>
            <a:endParaRPr lang="en-US" sz="2200" dirty="0">
              <a:latin typeface="Times New Roman" panose="02020603050405020304" pitchFamily="18" charset="0"/>
              <a:cs typeface="+mn-cs"/>
            </a:endParaRPr>
          </a:p>
          <a:p>
            <a:pPr marL="342900" indent="-342900" algn="l">
              <a:lnSpc>
                <a:spcPct val="85000"/>
              </a:lnSpc>
              <a:spcBef>
                <a:spcPct val="20000"/>
              </a:spcBef>
              <a:buClr>
                <a:srgbClr val="000099"/>
              </a:buClr>
              <a:buSzPct val="65000"/>
              <a:buFont typeface="Wingdings" pitchFamily="2" charset="2"/>
              <a:buChar char="v"/>
            </a:pPr>
            <a:r>
              <a:rPr lang="en-US" sz="2200" dirty="0" smtClean="0">
                <a:latin typeface="Times New Roman" panose="02020603050405020304" pitchFamily="18" charset="0"/>
                <a:cs typeface="+mn-cs"/>
              </a:rPr>
              <a:t>20 Bytes IP header</a:t>
            </a:r>
          </a:p>
          <a:p>
            <a:pPr marL="342900" indent="-342900" algn="l">
              <a:lnSpc>
                <a:spcPct val="85000"/>
              </a:lnSpc>
              <a:spcBef>
                <a:spcPct val="20000"/>
              </a:spcBef>
              <a:buClr>
                <a:srgbClr val="000099"/>
              </a:buClr>
              <a:buSzPct val="65000"/>
              <a:buFont typeface="Wingdings" pitchFamily="2" charset="2"/>
              <a:buChar char="v"/>
            </a:pPr>
            <a:r>
              <a:rPr lang="en-US" sz="2200" dirty="0" smtClean="0">
                <a:latin typeface="Times New Roman" panose="02020603050405020304" pitchFamily="18" charset="0"/>
                <a:cs typeface="+mn-cs"/>
              </a:rPr>
              <a:t>= 40 Bytes</a:t>
            </a:r>
            <a:endParaRPr lang="en-US" sz="2200" dirty="0">
              <a:latin typeface="Times New Roman" panose="02020603050405020304" pitchFamily="18" charset="0"/>
              <a:cs typeface="+mn-cs"/>
            </a:endParaRPr>
          </a:p>
        </p:txBody>
      </p:sp>
      <p:sp>
        <p:nvSpPr>
          <p:cNvPr id="10" name="Slide Number Placeholder 9"/>
          <p:cNvSpPr>
            <a:spLocks noGrp="1"/>
          </p:cNvSpPr>
          <p:nvPr>
            <p:ph type="sldNum" sz="quarter" idx="12"/>
          </p:nvPr>
        </p:nvSpPr>
        <p:spPr/>
        <p:txBody>
          <a:bodyPr/>
          <a:lstStyle/>
          <a:p>
            <a:pPr>
              <a:defRPr/>
            </a:pPr>
            <a:fld id="{91F113FB-04D3-49FE-9569-4B41BE4D4DB6}" type="slidenum">
              <a:rPr lang="ar-SA" altLang="en-US" smtClean="0"/>
              <a:pPr>
                <a:defRPr/>
              </a:pPr>
              <a:t>32</a:t>
            </a:fld>
            <a:endParaRPr lang="en-US" altLang="en-US"/>
          </a:p>
        </p:txBody>
      </p:sp>
    </p:spTree>
    <p:extLst>
      <p:ext uri="{BB962C8B-B14F-4D97-AF65-F5344CB8AC3E}">
        <p14:creationId xmlns:p14="http://schemas.microsoft.com/office/powerpoint/2010/main" val="14050691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par>
                          <p:cTn id="28" fill="hold">
                            <p:stCondLst>
                              <p:cond delay="3000"/>
                            </p:stCondLst>
                            <p:childTnLst>
                              <p:par>
                                <p:cTn id="29" presetID="9"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575542"/>
                                        </p:tgtEl>
                                        <p:attrNameLst>
                                          <p:attrName>style.visibility</p:attrName>
                                        </p:attrNameLst>
                                      </p:cBhvr>
                                      <p:to>
                                        <p:strVal val="visible"/>
                                      </p:to>
                                    </p:set>
                                    <p:animEffect transition="in" filter="dissolve">
                                      <p:cBhvr>
                                        <p:cTn id="35" dur="500"/>
                                        <p:tgtEl>
                                          <p:spTgt spid="57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5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a:xfrm>
            <a:off x="565648" y="9636"/>
            <a:ext cx="7772400" cy="930275"/>
          </a:xfrm>
        </p:spPr>
        <p:txBody>
          <a:bodyPr/>
          <a:lstStyle/>
          <a:p>
            <a:pPr rtl="1"/>
            <a:r>
              <a:rPr lang="en-US" dirty="0" smtClean="0">
                <a:ea typeface="ＭＳ Ｐゴシック" pitchFamily="34" charset="-128"/>
              </a:rPr>
              <a:t>IP datagram segmentation</a:t>
            </a:r>
            <a:endParaRPr lang="en-US" sz="4800" b="1" dirty="0" smtClean="0">
              <a:ea typeface="ＭＳ Ｐゴシック" pitchFamily="34" charset="-128"/>
            </a:endParaRPr>
          </a:p>
        </p:txBody>
      </p:sp>
      <p:sp>
        <p:nvSpPr>
          <p:cNvPr id="37893" name="Rectangle 3"/>
          <p:cNvSpPr>
            <a:spLocks noGrp="1" noChangeArrowheads="1"/>
          </p:cNvSpPr>
          <p:nvPr>
            <p:ph sz="half" idx="1"/>
          </p:nvPr>
        </p:nvSpPr>
        <p:spPr>
          <a:xfrm>
            <a:off x="0" y="1439863"/>
            <a:ext cx="4121150" cy="5094287"/>
          </a:xfrm>
        </p:spPr>
        <p:txBody>
          <a:bodyPr>
            <a:normAutofit/>
          </a:bodyPr>
          <a:lstStyle/>
          <a:p>
            <a:pPr algn="l"/>
            <a:r>
              <a:rPr lang="en-US" sz="2200" dirty="0" smtClean="0">
                <a:latin typeface="Times New Roman" panose="02020603050405020304" pitchFamily="18" charset="0"/>
                <a:ea typeface="ＭＳ Ｐゴシック" pitchFamily="34" charset="-128"/>
              </a:rPr>
              <a:t>Network links have MTU (Maximum Transfer Unit)</a:t>
            </a:r>
            <a:endParaRPr lang="fa-IR" sz="2200" dirty="0" smtClean="0">
              <a:latin typeface="Times New Roman" panose="02020603050405020304" pitchFamily="18" charset="0"/>
              <a:ea typeface="ＭＳ Ｐゴシック" pitchFamily="34" charset="-128"/>
            </a:endParaRPr>
          </a:p>
          <a:p>
            <a:pPr algn="l"/>
            <a:r>
              <a:rPr lang="en-US" sz="2200" dirty="0" smtClean="0">
                <a:latin typeface="Times New Roman" panose="02020603050405020304" pitchFamily="18" charset="0"/>
                <a:ea typeface="ＭＳ Ｐゴシック" pitchFamily="34" charset="-128"/>
              </a:rPr>
              <a:t>The maximum data a datalink layer can carry</a:t>
            </a:r>
          </a:p>
          <a:p>
            <a:pPr lvl="1" algn="l"/>
            <a:r>
              <a:rPr lang="en-US" sz="2200" dirty="0" smtClean="0">
                <a:latin typeface="Times New Roman" panose="02020603050405020304" pitchFamily="18" charset="0"/>
                <a:ea typeface="ＭＳ Ｐゴシック" pitchFamily="34" charset="-128"/>
              </a:rPr>
              <a:t>Different link types have different MTUs</a:t>
            </a:r>
            <a:endParaRPr lang="fa-IR" sz="2200" dirty="0" smtClean="0">
              <a:latin typeface="Times New Roman" panose="02020603050405020304" pitchFamily="18" charset="0"/>
              <a:ea typeface="ＭＳ Ｐゴシック" pitchFamily="34" charset="-128"/>
            </a:endParaRPr>
          </a:p>
          <a:p>
            <a:pPr algn="l"/>
            <a:r>
              <a:rPr lang="en-US" sz="2200" dirty="0" smtClean="0">
                <a:latin typeface="Times New Roman" panose="02020603050405020304" pitchFamily="18" charset="0"/>
                <a:ea typeface="ＭＳ Ｐゴシック" pitchFamily="34" charset="-128"/>
              </a:rPr>
              <a:t>Big IP datagrams are divided into smaller datagrams</a:t>
            </a:r>
          </a:p>
          <a:p>
            <a:pPr algn="l"/>
            <a:r>
              <a:rPr lang="en-US" altLang="ja-JP" sz="2200" dirty="0" smtClean="0">
                <a:latin typeface="Times New Roman" panose="02020603050405020304" pitchFamily="18" charset="0"/>
                <a:ea typeface="ＭＳ Ｐゴシック" pitchFamily="34" charset="-128"/>
              </a:rPr>
              <a:t>At the receiver these segments are attached together</a:t>
            </a:r>
            <a:endParaRPr lang="fa-IR" altLang="ja-JP" sz="2200" dirty="0" smtClean="0">
              <a:latin typeface="Times New Roman" panose="02020603050405020304" pitchFamily="18" charset="0"/>
              <a:ea typeface="ＭＳ Ｐゴシック" pitchFamily="34" charset="-128"/>
            </a:endParaRPr>
          </a:p>
        </p:txBody>
      </p:sp>
      <p:sp>
        <p:nvSpPr>
          <p:cNvPr id="37894" name="Freeform 4"/>
          <p:cNvSpPr>
            <a:spLocks/>
          </p:cNvSpPr>
          <p:nvPr/>
        </p:nvSpPr>
        <p:spPr bwMode="auto">
          <a:xfrm>
            <a:off x="4597400" y="1628775"/>
            <a:ext cx="2436813" cy="2255838"/>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2"/>
              <a:gd name="T37" fmla="*/ 0 h 1255"/>
              <a:gd name="T38" fmla="*/ 1292 w 1292"/>
              <a:gd name="T39" fmla="*/ 1255 h 12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895" name="Freeform 5"/>
          <p:cNvSpPr>
            <a:spLocks/>
          </p:cNvSpPr>
          <p:nvPr/>
        </p:nvSpPr>
        <p:spPr bwMode="auto">
          <a:xfrm>
            <a:off x="4597400" y="4030663"/>
            <a:ext cx="1976438" cy="1987550"/>
          </a:xfrm>
          <a:custGeom>
            <a:avLst/>
            <a:gdLst>
              <a:gd name="T0" fmla="*/ 2147483647 w 873"/>
              <a:gd name="T1" fmla="*/ 2147483647 h 940"/>
              <a:gd name="T2" fmla="*/ 2147483647 w 873"/>
              <a:gd name="T3" fmla="*/ 2147483647 h 940"/>
              <a:gd name="T4" fmla="*/ 2147483647 w 873"/>
              <a:gd name="T5" fmla="*/ 2147483647 h 940"/>
              <a:gd name="T6" fmla="*/ 2147483647 w 873"/>
              <a:gd name="T7" fmla="*/ 2147483647 h 940"/>
              <a:gd name="T8" fmla="*/ 2147483647 w 873"/>
              <a:gd name="T9" fmla="*/ 2147483647 h 940"/>
              <a:gd name="T10" fmla="*/ 2147483647 w 873"/>
              <a:gd name="T11" fmla="*/ 2147483647 h 940"/>
              <a:gd name="T12" fmla="*/ 2147483647 w 873"/>
              <a:gd name="T13" fmla="*/ 2147483647 h 940"/>
              <a:gd name="T14" fmla="*/ 2147483647 w 873"/>
              <a:gd name="T15" fmla="*/ 2147483647 h 940"/>
              <a:gd name="T16" fmla="*/ 2147483647 w 873"/>
              <a:gd name="T17" fmla="*/ 2147483647 h 940"/>
              <a:gd name="T18" fmla="*/ 2147483647 w 873"/>
              <a:gd name="T19" fmla="*/ 2147483647 h 940"/>
              <a:gd name="T20" fmla="*/ 2147483647 w 873"/>
              <a:gd name="T21" fmla="*/ 2147483647 h 9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3"/>
              <a:gd name="T34" fmla="*/ 0 h 940"/>
              <a:gd name="T35" fmla="*/ 873 w 873"/>
              <a:gd name="T36" fmla="*/ 940 h 9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3" h="940">
                <a:moveTo>
                  <a:pt x="2" y="405"/>
                </a:moveTo>
                <a:cubicBezTo>
                  <a:pt x="17" y="290"/>
                  <a:pt x="138" y="129"/>
                  <a:pt x="230" y="65"/>
                </a:cubicBezTo>
                <a:cubicBezTo>
                  <a:pt x="322" y="1"/>
                  <a:pt x="460" y="0"/>
                  <a:pt x="555" y="22"/>
                </a:cubicBezTo>
                <a:cubicBezTo>
                  <a:pt x="650" y="44"/>
                  <a:pt x="748" y="143"/>
                  <a:pt x="800" y="197"/>
                </a:cubicBezTo>
                <a:cubicBezTo>
                  <a:pt x="852" y="251"/>
                  <a:pt x="859" y="292"/>
                  <a:pt x="866" y="347"/>
                </a:cubicBezTo>
                <a:cubicBezTo>
                  <a:pt x="873" y="402"/>
                  <a:pt x="855" y="457"/>
                  <a:pt x="842" y="527"/>
                </a:cubicBezTo>
                <a:cubicBezTo>
                  <a:pt x="829" y="597"/>
                  <a:pt x="827" y="714"/>
                  <a:pt x="788" y="767"/>
                </a:cubicBezTo>
                <a:cubicBezTo>
                  <a:pt x="749" y="820"/>
                  <a:pt x="670" y="819"/>
                  <a:pt x="608" y="845"/>
                </a:cubicBezTo>
                <a:cubicBezTo>
                  <a:pt x="546" y="871"/>
                  <a:pt x="496" y="940"/>
                  <a:pt x="418" y="925"/>
                </a:cubicBezTo>
                <a:cubicBezTo>
                  <a:pt x="340" y="910"/>
                  <a:pt x="208" y="840"/>
                  <a:pt x="139" y="754"/>
                </a:cubicBezTo>
                <a:cubicBezTo>
                  <a:pt x="69" y="667"/>
                  <a:pt x="0" y="546"/>
                  <a:pt x="2" y="405"/>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896" name="Line 16"/>
          <p:cNvSpPr>
            <a:spLocks noChangeShapeType="1"/>
          </p:cNvSpPr>
          <p:nvPr/>
        </p:nvSpPr>
        <p:spPr bwMode="auto">
          <a:xfrm flipV="1">
            <a:off x="4670425" y="2584450"/>
            <a:ext cx="127000" cy="3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7" name="Line 17"/>
          <p:cNvSpPr>
            <a:spLocks noChangeShapeType="1"/>
          </p:cNvSpPr>
          <p:nvPr/>
        </p:nvSpPr>
        <p:spPr bwMode="auto">
          <a:xfrm>
            <a:off x="5246688" y="1909763"/>
            <a:ext cx="658812" cy="279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8" name="Line 18"/>
          <p:cNvSpPr>
            <a:spLocks noChangeShapeType="1"/>
          </p:cNvSpPr>
          <p:nvPr/>
        </p:nvSpPr>
        <p:spPr bwMode="auto">
          <a:xfrm>
            <a:off x="6092825" y="2246313"/>
            <a:ext cx="196850" cy="669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9" name="Line 19"/>
          <p:cNvSpPr>
            <a:spLocks noChangeShapeType="1"/>
          </p:cNvSpPr>
          <p:nvPr/>
        </p:nvSpPr>
        <p:spPr bwMode="auto">
          <a:xfrm>
            <a:off x="4995863" y="2022475"/>
            <a:ext cx="1587" cy="5826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0" name="Line 20"/>
          <p:cNvSpPr>
            <a:spLocks noChangeShapeType="1"/>
          </p:cNvSpPr>
          <p:nvPr/>
        </p:nvSpPr>
        <p:spPr bwMode="auto">
          <a:xfrm>
            <a:off x="5230813" y="2676525"/>
            <a:ext cx="971550" cy="4016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1" name="Line 21"/>
          <p:cNvSpPr>
            <a:spLocks noChangeShapeType="1"/>
          </p:cNvSpPr>
          <p:nvPr/>
        </p:nvSpPr>
        <p:spPr bwMode="auto">
          <a:xfrm flipH="1" flipV="1">
            <a:off x="6503988" y="3206750"/>
            <a:ext cx="476250" cy="6873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2" name="Line 22"/>
          <p:cNvSpPr>
            <a:spLocks noChangeShapeType="1"/>
          </p:cNvSpPr>
          <p:nvPr/>
        </p:nvSpPr>
        <p:spPr bwMode="auto">
          <a:xfrm flipH="1">
            <a:off x="5254625" y="2214563"/>
            <a:ext cx="758825" cy="5175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3" name="Line 23"/>
          <p:cNvSpPr>
            <a:spLocks noChangeShapeType="1"/>
          </p:cNvSpPr>
          <p:nvPr/>
        </p:nvSpPr>
        <p:spPr bwMode="auto">
          <a:xfrm flipH="1">
            <a:off x="5264150" y="1654175"/>
            <a:ext cx="476250" cy="3429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4" name="Line 24"/>
          <p:cNvSpPr>
            <a:spLocks noChangeShapeType="1"/>
          </p:cNvSpPr>
          <p:nvPr/>
        </p:nvSpPr>
        <p:spPr bwMode="auto">
          <a:xfrm flipH="1">
            <a:off x="5981700" y="1830388"/>
            <a:ext cx="273050" cy="23653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5" name="Line 119"/>
          <p:cNvSpPr>
            <a:spLocks noChangeShapeType="1"/>
          </p:cNvSpPr>
          <p:nvPr/>
        </p:nvSpPr>
        <p:spPr bwMode="auto">
          <a:xfrm flipH="1">
            <a:off x="6461125" y="4206875"/>
            <a:ext cx="636588" cy="8778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 name="Group 199"/>
          <p:cNvGrpSpPr>
            <a:grpSpLocks/>
          </p:cNvGrpSpPr>
          <p:nvPr/>
        </p:nvGrpSpPr>
        <p:grpSpPr bwMode="auto">
          <a:xfrm>
            <a:off x="5003800" y="2955925"/>
            <a:ext cx="1222375" cy="403225"/>
            <a:chOff x="3152" y="1862"/>
            <a:chExt cx="770" cy="254"/>
          </a:xfrm>
        </p:grpSpPr>
        <p:grpSp>
          <p:nvGrpSpPr>
            <p:cNvPr id="38019" name="Group 120"/>
            <p:cNvGrpSpPr>
              <a:grpSpLocks/>
            </p:cNvGrpSpPr>
            <p:nvPr/>
          </p:nvGrpSpPr>
          <p:grpSpPr bwMode="auto">
            <a:xfrm rot="1433392">
              <a:off x="3152" y="1862"/>
              <a:ext cx="648" cy="108"/>
              <a:chOff x="4712" y="1742"/>
              <a:chExt cx="648" cy="108"/>
            </a:xfrm>
          </p:grpSpPr>
          <p:sp>
            <p:nvSpPr>
              <p:cNvPr id="38021" name="Rectangle 121"/>
              <p:cNvSpPr>
                <a:spLocks noChangeArrowheads="1"/>
              </p:cNvSpPr>
              <p:nvPr/>
            </p:nvSpPr>
            <p:spPr bwMode="auto">
              <a:xfrm>
                <a:off x="4712" y="1742"/>
                <a:ext cx="648"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22" name="Rectangle 122"/>
              <p:cNvSpPr>
                <a:spLocks noChangeArrowheads="1"/>
              </p:cNvSpPr>
              <p:nvPr/>
            </p:nvSpPr>
            <p:spPr bwMode="auto">
              <a:xfrm>
                <a:off x="4710" y="1742"/>
                <a:ext cx="534"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38020" name="Line 132"/>
            <p:cNvSpPr>
              <a:spLocks noChangeShapeType="1"/>
            </p:cNvSpPr>
            <p:nvPr/>
          </p:nvSpPr>
          <p:spPr bwMode="auto">
            <a:xfrm>
              <a:off x="3784" y="2060"/>
              <a:ext cx="138" cy="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576648" name="Text Box 136"/>
          <p:cNvSpPr txBox="1">
            <a:spLocks noChangeArrowheads="1"/>
          </p:cNvSpPr>
          <p:nvPr/>
        </p:nvSpPr>
        <p:spPr bwMode="auto">
          <a:xfrm>
            <a:off x="6969010" y="2241550"/>
            <a:ext cx="219310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1600" i="1" dirty="0" smtClean="0">
                <a:solidFill>
                  <a:srgbClr val="CC0000"/>
                </a:solidFill>
              </a:rPr>
              <a:t>Segmentation:</a:t>
            </a:r>
            <a:endParaRPr lang="en-US" sz="1600" dirty="0"/>
          </a:p>
          <a:p>
            <a:pPr algn="l"/>
            <a:r>
              <a:rPr lang="en-US" sz="1600" b="1" i="1" dirty="0" smtClean="0">
                <a:solidFill>
                  <a:srgbClr val="000099"/>
                </a:solidFill>
              </a:rPr>
              <a:t>Input: </a:t>
            </a:r>
            <a:r>
              <a:rPr lang="en-US" sz="1600" dirty="0" smtClean="0"/>
              <a:t>A big datagram</a:t>
            </a:r>
            <a:endParaRPr lang="fa-IR" sz="1600" b="1" i="1" dirty="0" smtClean="0"/>
          </a:p>
          <a:p>
            <a:pPr algn="l"/>
            <a:r>
              <a:rPr lang="en-US" sz="1600" b="1" i="1" dirty="0" smtClean="0">
                <a:solidFill>
                  <a:srgbClr val="000099"/>
                </a:solidFill>
              </a:rPr>
              <a:t>Output: </a:t>
            </a:r>
            <a:r>
              <a:rPr lang="en-US" sz="1600" dirty="0" smtClean="0"/>
              <a:t>3 small</a:t>
            </a:r>
          </a:p>
          <a:p>
            <a:pPr algn="l"/>
            <a:r>
              <a:rPr lang="en-US" sz="1600" dirty="0" smtClean="0"/>
              <a:t>datagrams</a:t>
            </a:r>
            <a:endParaRPr lang="fa-IR" sz="1600" b="1" i="1" dirty="0" smtClean="0">
              <a:solidFill>
                <a:srgbClr val="000099"/>
              </a:solidFill>
            </a:endParaRPr>
          </a:p>
        </p:txBody>
      </p:sp>
      <p:sp>
        <p:nvSpPr>
          <p:cNvPr id="37908" name="Line 118"/>
          <p:cNvSpPr>
            <a:spLocks noChangeShapeType="1"/>
          </p:cNvSpPr>
          <p:nvPr/>
        </p:nvSpPr>
        <p:spPr bwMode="auto">
          <a:xfrm>
            <a:off x="5484813" y="5178425"/>
            <a:ext cx="287337" cy="3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4" name="Group 220"/>
          <p:cNvGrpSpPr>
            <a:grpSpLocks/>
          </p:cNvGrpSpPr>
          <p:nvPr/>
        </p:nvGrpSpPr>
        <p:grpSpPr bwMode="auto">
          <a:xfrm>
            <a:off x="5407025" y="4352925"/>
            <a:ext cx="708025" cy="558800"/>
            <a:chOff x="3406" y="2742"/>
            <a:chExt cx="446" cy="352"/>
          </a:xfrm>
        </p:grpSpPr>
        <p:grpSp>
          <p:nvGrpSpPr>
            <p:cNvPr id="38007" name="Group 137"/>
            <p:cNvGrpSpPr>
              <a:grpSpLocks/>
            </p:cNvGrpSpPr>
            <p:nvPr/>
          </p:nvGrpSpPr>
          <p:grpSpPr bwMode="auto">
            <a:xfrm rot="-10773343">
              <a:off x="3566" y="2742"/>
              <a:ext cx="282" cy="108"/>
              <a:chOff x="5078" y="1860"/>
              <a:chExt cx="282" cy="108"/>
            </a:xfrm>
          </p:grpSpPr>
          <p:sp>
            <p:nvSpPr>
              <p:cNvPr id="38017" name="Rectangle 138"/>
              <p:cNvSpPr>
                <a:spLocks noChangeArrowheads="1"/>
              </p:cNvSpPr>
              <p:nvPr/>
            </p:nvSpPr>
            <p:spPr bwMode="auto">
              <a:xfrm>
                <a:off x="5216" y="1860"/>
                <a:ext cx="144"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18" name="Rectangle 139"/>
              <p:cNvSpPr>
                <a:spLocks noChangeArrowheads="1"/>
              </p:cNvSpPr>
              <p:nvPr/>
            </p:nvSpPr>
            <p:spPr bwMode="auto">
              <a:xfrm>
                <a:off x="5080" y="1860"/>
                <a:ext cx="166"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38008" name="Group 140"/>
            <p:cNvGrpSpPr>
              <a:grpSpLocks/>
            </p:cNvGrpSpPr>
            <p:nvPr/>
          </p:nvGrpSpPr>
          <p:grpSpPr bwMode="auto">
            <a:xfrm rot="-10773343">
              <a:off x="3568" y="2864"/>
              <a:ext cx="282" cy="108"/>
              <a:chOff x="5078" y="1860"/>
              <a:chExt cx="282" cy="108"/>
            </a:xfrm>
          </p:grpSpPr>
          <p:sp>
            <p:nvSpPr>
              <p:cNvPr id="38015" name="Rectangle 141"/>
              <p:cNvSpPr>
                <a:spLocks noChangeArrowheads="1"/>
              </p:cNvSpPr>
              <p:nvPr/>
            </p:nvSpPr>
            <p:spPr bwMode="auto">
              <a:xfrm>
                <a:off x="5216" y="1860"/>
                <a:ext cx="144"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16" name="Rectangle 142"/>
              <p:cNvSpPr>
                <a:spLocks noChangeArrowheads="1"/>
              </p:cNvSpPr>
              <p:nvPr/>
            </p:nvSpPr>
            <p:spPr bwMode="auto">
              <a:xfrm>
                <a:off x="5080" y="1860"/>
                <a:ext cx="166"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38009" name="Group 143"/>
            <p:cNvGrpSpPr>
              <a:grpSpLocks/>
            </p:cNvGrpSpPr>
            <p:nvPr/>
          </p:nvGrpSpPr>
          <p:grpSpPr bwMode="auto">
            <a:xfrm rot="-10773343">
              <a:off x="3570" y="2986"/>
              <a:ext cx="282" cy="108"/>
              <a:chOff x="5078" y="1860"/>
              <a:chExt cx="282" cy="108"/>
            </a:xfrm>
          </p:grpSpPr>
          <p:sp>
            <p:nvSpPr>
              <p:cNvPr id="38013" name="Rectangle 144"/>
              <p:cNvSpPr>
                <a:spLocks noChangeArrowheads="1"/>
              </p:cNvSpPr>
              <p:nvPr/>
            </p:nvSpPr>
            <p:spPr bwMode="auto">
              <a:xfrm>
                <a:off x="5216" y="1860"/>
                <a:ext cx="144"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14" name="Rectangle 145"/>
              <p:cNvSpPr>
                <a:spLocks noChangeArrowheads="1"/>
              </p:cNvSpPr>
              <p:nvPr/>
            </p:nvSpPr>
            <p:spPr bwMode="auto">
              <a:xfrm>
                <a:off x="5080" y="1860"/>
                <a:ext cx="166"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38010" name="Line 146"/>
            <p:cNvSpPr>
              <a:spLocks noChangeShapeType="1"/>
            </p:cNvSpPr>
            <p:nvPr/>
          </p:nvSpPr>
          <p:spPr bwMode="auto">
            <a:xfrm rot="9691848">
              <a:off x="3412" y="2778"/>
              <a:ext cx="138" cy="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8011" name="Line 147"/>
            <p:cNvSpPr>
              <a:spLocks noChangeShapeType="1"/>
            </p:cNvSpPr>
            <p:nvPr/>
          </p:nvSpPr>
          <p:spPr bwMode="auto">
            <a:xfrm rot="9691848">
              <a:off x="3406" y="2888"/>
              <a:ext cx="138" cy="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8012" name="Line 148"/>
            <p:cNvSpPr>
              <a:spLocks noChangeShapeType="1"/>
            </p:cNvSpPr>
            <p:nvPr/>
          </p:nvSpPr>
          <p:spPr bwMode="auto">
            <a:xfrm rot="9691848">
              <a:off x="3408" y="3018"/>
              <a:ext cx="138" cy="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8" name="Group 233"/>
          <p:cNvGrpSpPr>
            <a:grpSpLocks/>
          </p:cNvGrpSpPr>
          <p:nvPr/>
        </p:nvGrpSpPr>
        <p:grpSpPr bwMode="auto">
          <a:xfrm>
            <a:off x="4287838" y="3871913"/>
            <a:ext cx="1395412" cy="490537"/>
            <a:chOff x="2701" y="2439"/>
            <a:chExt cx="879" cy="309"/>
          </a:xfrm>
        </p:grpSpPr>
        <p:grpSp>
          <p:nvGrpSpPr>
            <p:cNvPr id="38001" name="Group 232"/>
            <p:cNvGrpSpPr>
              <a:grpSpLocks/>
            </p:cNvGrpSpPr>
            <p:nvPr/>
          </p:nvGrpSpPr>
          <p:grpSpPr bwMode="auto">
            <a:xfrm>
              <a:off x="2701" y="2639"/>
              <a:ext cx="806" cy="109"/>
              <a:chOff x="2540" y="2639"/>
              <a:chExt cx="806" cy="109"/>
            </a:xfrm>
          </p:grpSpPr>
          <p:grpSp>
            <p:nvGrpSpPr>
              <p:cNvPr id="38003" name="Group 149"/>
              <p:cNvGrpSpPr>
                <a:grpSpLocks/>
              </p:cNvGrpSpPr>
              <p:nvPr/>
            </p:nvGrpSpPr>
            <p:grpSpPr bwMode="auto">
              <a:xfrm rot="10793026">
                <a:off x="2697" y="2639"/>
                <a:ext cx="649" cy="109"/>
                <a:chOff x="4712" y="1742"/>
                <a:chExt cx="648" cy="108"/>
              </a:xfrm>
            </p:grpSpPr>
            <p:sp>
              <p:nvSpPr>
                <p:cNvPr id="38005" name="Rectangle 150"/>
                <p:cNvSpPr>
                  <a:spLocks noChangeArrowheads="1"/>
                </p:cNvSpPr>
                <p:nvPr/>
              </p:nvSpPr>
              <p:spPr bwMode="auto">
                <a:xfrm>
                  <a:off x="4712" y="1742"/>
                  <a:ext cx="648"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06" name="Rectangle 151"/>
                <p:cNvSpPr>
                  <a:spLocks noChangeArrowheads="1"/>
                </p:cNvSpPr>
                <p:nvPr/>
              </p:nvSpPr>
              <p:spPr bwMode="auto">
                <a:xfrm>
                  <a:off x="4714" y="1744"/>
                  <a:ext cx="534"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38004" name="Line 152"/>
              <p:cNvSpPr>
                <a:spLocks noChangeShapeType="1"/>
              </p:cNvSpPr>
              <p:nvPr/>
            </p:nvSpPr>
            <p:spPr bwMode="auto">
              <a:xfrm rot="9691848">
                <a:off x="2540" y="2666"/>
                <a:ext cx="138" cy="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38002" name="Text Box 153"/>
            <p:cNvSpPr txBox="1">
              <a:spLocks noChangeArrowheads="1"/>
            </p:cNvSpPr>
            <p:nvPr/>
          </p:nvSpPr>
          <p:spPr bwMode="auto">
            <a:xfrm>
              <a:off x="2810" y="2439"/>
              <a:ext cx="77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i="1">
                  <a:solidFill>
                    <a:srgbClr val="CC0000"/>
                  </a:solidFill>
                </a:rPr>
                <a:t>reassembly</a:t>
              </a:r>
              <a:endParaRPr lang="en-US" i="1">
                <a:solidFill>
                  <a:srgbClr val="CC0000"/>
                </a:solidFill>
              </a:endParaRPr>
            </a:p>
          </p:txBody>
        </p:sp>
      </p:grpSp>
      <p:grpSp>
        <p:nvGrpSpPr>
          <p:cNvPr id="37912" name="Group 162"/>
          <p:cNvGrpSpPr>
            <a:grpSpLocks/>
          </p:cNvGrpSpPr>
          <p:nvPr/>
        </p:nvGrpSpPr>
        <p:grpSpPr bwMode="auto">
          <a:xfrm>
            <a:off x="3849688" y="1708150"/>
            <a:ext cx="838200" cy="1720850"/>
            <a:chOff x="2345" y="1140"/>
            <a:chExt cx="528" cy="1084"/>
          </a:xfrm>
        </p:grpSpPr>
        <p:sp>
          <p:nvSpPr>
            <p:cNvPr id="37991" name="Line 8"/>
            <p:cNvSpPr>
              <a:spLocks noChangeShapeType="1"/>
            </p:cNvSpPr>
            <p:nvPr/>
          </p:nvSpPr>
          <p:spPr bwMode="auto">
            <a:xfrm flipV="1">
              <a:off x="2811" y="1459"/>
              <a:ext cx="62" cy="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92" name="Line 10"/>
            <p:cNvSpPr>
              <a:spLocks noChangeShapeType="1"/>
            </p:cNvSpPr>
            <p:nvPr/>
          </p:nvSpPr>
          <p:spPr bwMode="auto">
            <a:xfrm flipV="1">
              <a:off x="2811" y="1967"/>
              <a:ext cx="62" cy="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93" name="Line 15"/>
            <p:cNvSpPr>
              <a:spLocks noChangeShapeType="1"/>
            </p:cNvSpPr>
            <p:nvPr/>
          </p:nvSpPr>
          <p:spPr bwMode="auto">
            <a:xfrm>
              <a:off x="2868" y="1456"/>
              <a:ext cx="0" cy="51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7994" name="Group 155"/>
            <p:cNvGrpSpPr>
              <a:grpSpLocks/>
            </p:cNvGrpSpPr>
            <p:nvPr/>
          </p:nvGrpSpPr>
          <p:grpSpPr bwMode="auto">
            <a:xfrm>
              <a:off x="2345" y="1140"/>
              <a:ext cx="503" cy="444"/>
              <a:chOff x="-44" y="1473"/>
              <a:chExt cx="981" cy="1105"/>
            </a:xfrm>
          </p:grpSpPr>
          <p:pic>
            <p:nvPicPr>
              <p:cNvPr id="37999" name="Picture 156"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000" name="Freeform 157"/>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sp>
          <p:nvSpPr>
            <p:cNvPr id="37995" name="Text Box 158"/>
            <p:cNvSpPr txBox="1">
              <a:spLocks noChangeArrowheads="1"/>
            </p:cNvSpPr>
            <p:nvPr/>
          </p:nvSpPr>
          <p:spPr bwMode="auto">
            <a:xfrm rot="5400000">
              <a:off x="2526" y="1509"/>
              <a:ext cx="3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800"/>
                <a:t>…</a:t>
              </a:r>
            </a:p>
          </p:txBody>
        </p:sp>
        <p:grpSp>
          <p:nvGrpSpPr>
            <p:cNvPr id="37996" name="Group 159"/>
            <p:cNvGrpSpPr>
              <a:grpSpLocks/>
            </p:cNvGrpSpPr>
            <p:nvPr/>
          </p:nvGrpSpPr>
          <p:grpSpPr bwMode="auto">
            <a:xfrm>
              <a:off x="2357" y="1780"/>
              <a:ext cx="503" cy="444"/>
              <a:chOff x="-44" y="1473"/>
              <a:chExt cx="981" cy="1105"/>
            </a:xfrm>
          </p:grpSpPr>
          <p:pic>
            <p:nvPicPr>
              <p:cNvPr id="37997" name="Picture 160"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98" name="Freeform 161"/>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grpSp>
        <p:nvGrpSpPr>
          <p:cNvPr id="37913" name="Group 163"/>
          <p:cNvGrpSpPr>
            <a:grpSpLocks/>
          </p:cNvGrpSpPr>
          <p:nvPr/>
        </p:nvGrpSpPr>
        <p:grpSpPr bwMode="auto">
          <a:xfrm>
            <a:off x="5970588" y="2895600"/>
            <a:ext cx="698500" cy="355600"/>
            <a:chOff x="4396" y="1245"/>
            <a:chExt cx="672" cy="248"/>
          </a:xfrm>
        </p:grpSpPr>
        <p:sp>
          <p:nvSpPr>
            <p:cNvPr id="37983"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37984"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37985"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37986" name="Group 167"/>
            <p:cNvGrpSpPr>
              <a:grpSpLocks/>
            </p:cNvGrpSpPr>
            <p:nvPr/>
          </p:nvGrpSpPr>
          <p:grpSpPr bwMode="auto">
            <a:xfrm>
              <a:off x="4530" y="1287"/>
              <a:ext cx="377" cy="75"/>
              <a:chOff x="2468" y="1332"/>
              <a:chExt cx="310" cy="60"/>
            </a:xfrm>
          </p:grpSpPr>
          <p:sp>
            <p:nvSpPr>
              <p:cNvPr id="37989" name="Freeform 16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90" name="Freeform 16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87" name="Line 170"/>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8" name="Line 171"/>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14" name="Group 172"/>
          <p:cNvGrpSpPr>
            <a:grpSpLocks/>
          </p:cNvGrpSpPr>
          <p:nvPr/>
        </p:nvGrpSpPr>
        <p:grpSpPr bwMode="auto">
          <a:xfrm>
            <a:off x="4757738" y="1790700"/>
            <a:ext cx="698500" cy="355600"/>
            <a:chOff x="4396" y="1245"/>
            <a:chExt cx="672" cy="248"/>
          </a:xfrm>
        </p:grpSpPr>
        <p:sp>
          <p:nvSpPr>
            <p:cNvPr id="37975"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37976"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37977"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37978" name="Group 176"/>
            <p:cNvGrpSpPr>
              <a:grpSpLocks/>
            </p:cNvGrpSpPr>
            <p:nvPr/>
          </p:nvGrpSpPr>
          <p:grpSpPr bwMode="auto">
            <a:xfrm>
              <a:off x="4530" y="1287"/>
              <a:ext cx="377" cy="75"/>
              <a:chOff x="2468" y="1332"/>
              <a:chExt cx="310" cy="60"/>
            </a:xfrm>
          </p:grpSpPr>
          <p:sp>
            <p:nvSpPr>
              <p:cNvPr id="37981" name="Freeform 17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82" name="Freeform 17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79" name="Line 179"/>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0" name="Line 180"/>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15" name="Group 181"/>
          <p:cNvGrpSpPr>
            <a:grpSpLocks/>
          </p:cNvGrpSpPr>
          <p:nvPr/>
        </p:nvGrpSpPr>
        <p:grpSpPr bwMode="auto">
          <a:xfrm>
            <a:off x="4764088" y="2425700"/>
            <a:ext cx="698500" cy="355600"/>
            <a:chOff x="4396" y="1245"/>
            <a:chExt cx="672" cy="248"/>
          </a:xfrm>
        </p:grpSpPr>
        <p:sp>
          <p:nvSpPr>
            <p:cNvPr id="3796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37968"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37969"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37970" name="Group 185"/>
            <p:cNvGrpSpPr>
              <a:grpSpLocks/>
            </p:cNvGrpSpPr>
            <p:nvPr/>
          </p:nvGrpSpPr>
          <p:grpSpPr bwMode="auto">
            <a:xfrm>
              <a:off x="4530" y="1287"/>
              <a:ext cx="377" cy="75"/>
              <a:chOff x="2468" y="1332"/>
              <a:chExt cx="310" cy="60"/>
            </a:xfrm>
          </p:grpSpPr>
          <p:sp>
            <p:nvSpPr>
              <p:cNvPr id="37973" name="Freeform 18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74" name="Freeform 18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71" name="Line 188"/>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2" name="Line 189"/>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16" name="Group 190"/>
          <p:cNvGrpSpPr>
            <a:grpSpLocks/>
          </p:cNvGrpSpPr>
          <p:nvPr/>
        </p:nvGrpSpPr>
        <p:grpSpPr bwMode="auto">
          <a:xfrm>
            <a:off x="5595938" y="2000250"/>
            <a:ext cx="698500" cy="355600"/>
            <a:chOff x="4396" y="1245"/>
            <a:chExt cx="672" cy="248"/>
          </a:xfrm>
        </p:grpSpPr>
        <p:sp>
          <p:nvSpPr>
            <p:cNvPr id="37959"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37960"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37961"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37962" name="Group 194"/>
            <p:cNvGrpSpPr>
              <a:grpSpLocks/>
            </p:cNvGrpSpPr>
            <p:nvPr/>
          </p:nvGrpSpPr>
          <p:grpSpPr bwMode="auto">
            <a:xfrm>
              <a:off x="4530" y="1287"/>
              <a:ext cx="377" cy="75"/>
              <a:chOff x="2468" y="1332"/>
              <a:chExt cx="310" cy="60"/>
            </a:xfrm>
          </p:grpSpPr>
          <p:sp>
            <p:nvSpPr>
              <p:cNvPr id="37965" name="Freeform 19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66" name="Freeform 19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63" name="Line 197"/>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4" name="Line 198"/>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 name="Group 200"/>
          <p:cNvGrpSpPr>
            <a:grpSpLocks/>
          </p:cNvGrpSpPr>
          <p:nvPr/>
        </p:nvGrpSpPr>
        <p:grpSpPr bwMode="auto">
          <a:xfrm>
            <a:off x="6421438" y="3103563"/>
            <a:ext cx="1033462" cy="801687"/>
            <a:chOff x="4045" y="1955"/>
            <a:chExt cx="651" cy="505"/>
          </a:xfrm>
        </p:grpSpPr>
        <p:grpSp>
          <p:nvGrpSpPr>
            <p:cNvPr id="37947" name="Group 123"/>
            <p:cNvGrpSpPr>
              <a:grpSpLocks/>
            </p:cNvGrpSpPr>
            <p:nvPr/>
          </p:nvGrpSpPr>
          <p:grpSpPr bwMode="auto">
            <a:xfrm rot="3346875">
              <a:off x="3958" y="2042"/>
              <a:ext cx="282" cy="108"/>
              <a:chOff x="5078" y="1860"/>
              <a:chExt cx="282" cy="108"/>
            </a:xfrm>
          </p:grpSpPr>
          <p:sp>
            <p:nvSpPr>
              <p:cNvPr id="37957" name="Rectangle 124"/>
              <p:cNvSpPr>
                <a:spLocks noChangeArrowheads="1"/>
              </p:cNvSpPr>
              <p:nvPr/>
            </p:nvSpPr>
            <p:spPr bwMode="auto">
              <a:xfrm>
                <a:off x="5215" y="1861"/>
                <a:ext cx="144"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7958" name="Rectangle 125"/>
              <p:cNvSpPr>
                <a:spLocks noChangeArrowheads="1"/>
              </p:cNvSpPr>
              <p:nvPr/>
            </p:nvSpPr>
            <p:spPr bwMode="auto">
              <a:xfrm>
                <a:off x="5078" y="1860"/>
                <a:ext cx="166"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37948" name="Group 126"/>
            <p:cNvGrpSpPr>
              <a:grpSpLocks/>
            </p:cNvGrpSpPr>
            <p:nvPr/>
          </p:nvGrpSpPr>
          <p:grpSpPr bwMode="auto">
            <a:xfrm rot="3215306">
              <a:off x="4158" y="2108"/>
              <a:ext cx="282" cy="108"/>
              <a:chOff x="5078" y="1860"/>
              <a:chExt cx="282" cy="108"/>
            </a:xfrm>
          </p:grpSpPr>
          <p:sp>
            <p:nvSpPr>
              <p:cNvPr id="37955" name="Rectangle 127"/>
              <p:cNvSpPr>
                <a:spLocks noChangeArrowheads="1"/>
              </p:cNvSpPr>
              <p:nvPr/>
            </p:nvSpPr>
            <p:spPr bwMode="auto">
              <a:xfrm>
                <a:off x="5214" y="1860"/>
                <a:ext cx="144"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7956" name="Rectangle 128"/>
              <p:cNvSpPr>
                <a:spLocks noChangeArrowheads="1"/>
              </p:cNvSpPr>
              <p:nvPr/>
            </p:nvSpPr>
            <p:spPr bwMode="auto">
              <a:xfrm>
                <a:off x="5076" y="1860"/>
                <a:ext cx="166"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37949" name="Group 129"/>
            <p:cNvGrpSpPr>
              <a:grpSpLocks/>
            </p:cNvGrpSpPr>
            <p:nvPr/>
          </p:nvGrpSpPr>
          <p:grpSpPr bwMode="auto">
            <a:xfrm rot="3051000">
              <a:off x="4380" y="2184"/>
              <a:ext cx="282" cy="108"/>
              <a:chOff x="5078" y="1860"/>
              <a:chExt cx="282" cy="108"/>
            </a:xfrm>
          </p:grpSpPr>
          <p:sp>
            <p:nvSpPr>
              <p:cNvPr id="37953" name="Rectangle 130"/>
              <p:cNvSpPr>
                <a:spLocks noChangeArrowheads="1"/>
              </p:cNvSpPr>
              <p:nvPr/>
            </p:nvSpPr>
            <p:spPr bwMode="auto">
              <a:xfrm>
                <a:off x="5214" y="1860"/>
                <a:ext cx="144" cy="10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7954" name="Rectangle 131"/>
              <p:cNvSpPr>
                <a:spLocks noChangeArrowheads="1"/>
              </p:cNvSpPr>
              <p:nvPr/>
            </p:nvSpPr>
            <p:spPr bwMode="auto">
              <a:xfrm>
                <a:off x="5078" y="1860"/>
                <a:ext cx="166" cy="10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37950" name="Line 133"/>
            <p:cNvSpPr>
              <a:spLocks noChangeShapeType="1"/>
            </p:cNvSpPr>
            <p:nvPr/>
          </p:nvSpPr>
          <p:spPr bwMode="auto">
            <a:xfrm>
              <a:off x="4184" y="2216"/>
              <a:ext cx="84" cy="1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51" name="Line 134"/>
            <p:cNvSpPr>
              <a:spLocks noChangeShapeType="1"/>
            </p:cNvSpPr>
            <p:nvPr/>
          </p:nvSpPr>
          <p:spPr bwMode="auto">
            <a:xfrm>
              <a:off x="4388" y="2278"/>
              <a:ext cx="82" cy="1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52" name="Line 135"/>
            <p:cNvSpPr>
              <a:spLocks noChangeShapeType="1"/>
            </p:cNvSpPr>
            <p:nvPr/>
          </p:nvSpPr>
          <p:spPr bwMode="auto">
            <a:xfrm>
              <a:off x="4620" y="2350"/>
              <a:ext cx="76" cy="11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7918" name="Group 201"/>
          <p:cNvGrpSpPr>
            <a:grpSpLocks/>
          </p:cNvGrpSpPr>
          <p:nvPr/>
        </p:nvGrpSpPr>
        <p:grpSpPr bwMode="auto">
          <a:xfrm>
            <a:off x="6694488" y="3886200"/>
            <a:ext cx="698500" cy="355600"/>
            <a:chOff x="4396" y="1245"/>
            <a:chExt cx="672" cy="248"/>
          </a:xfrm>
        </p:grpSpPr>
        <p:sp>
          <p:nvSpPr>
            <p:cNvPr id="37939"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37940"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37941"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37942" name="Group 205"/>
            <p:cNvGrpSpPr>
              <a:grpSpLocks/>
            </p:cNvGrpSpPr>
            <p:nvPr/>
          </p:nvGrpSpPr>
          <p:grpSpPr bwMode="auto">
            <a:xfrm>
              <a:off x="4530" y="1287"/>
              <a:ext cx="377" cy="75"/>
              <a:chOff x="2468" y="1332"/>
              <a:chExt cx="310" cy="60"/>
            </a:xfrm>
          </p:grpSpPr>
          <p:sp>
            <p:nvSpPr>
              <p:cNvPr id="37945" name="Freeform 20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46" name="Freeform 20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43" name="Line 208"/>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4" name="Line 209"/>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19" name="Group 210"/>
          <p:cNvGrpSpPr>
            <a:grpSpLocks/>
          </p:cNvGrpSpPr>
          <p:nvPr/>
        </p:nvGrpSpPr>
        <p:grpSpPr bwMode="auto">
          <a:xfrm>
            <a:off x="5791200" y="4954588"/>
            <a:ext cx="698500" cy="355600"/>
            <a:chOff x="4396" y="1245"/>
            <a:chExt cx="672" cy="248"/>
          </a:xfrm>
        </p:grpSpPr>
        <p:sp>
          <p:nvSpPr>
            <p:cNvPr id="37931"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37932"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37933"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37934" name="Group 214"/>
            <p:cNvGrpSpPr>
              <a:grpSpLocks/>
            </p:cNvGrpSpPr>
            <p:nvPr/>
          </p:nvGrpSpPr>
          <p:grpSpPr bwMode="auto">
            <a:xfrm>
              <a:off x="4530" y="1287"/>
              <a:ext cx="377" cy="75"/>
              <a:chOff x="2468" y="1332"/>
              <a:chExt cx="310" cy="60"/>
            </a:xfrm>
          </p:grpSpPr>
          <p:sp>
            <p:nvSpPr>
              <p:cNvPr id="37937" name="Freeform 21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38" name="Freeform 21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7935" name="Line 217"/>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6" name="Line 218"/>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20" name="Group 221"/>
          <p:cNvGrpSpPr>
            <a:grpSpLocks/>
          </p:cNvGrpSpPr>
          <p:nvPr/>
        </p:nvGrpSpPr>
        <p:grpSpPr bwMode="auto">
          <a:xfrm>
            <a:off x="4752975" y="4400550"/>
            <a:ext cx="738188" cy="1385888"/>
            <a:chOff x="2345" y="1140"/>
            <a:chExt cx="528" cy="1084"/>
          </a:xfrm>
        </p:grpSpPr>
        <p:sp>
          <p:nvSpPr>
            <p:cNvPr id="37921" name="Line 222"/>
            <p:cNvSpPr>
              <a:spLocks noChangeShapeType="1"/>
            </p:cNvSpPr>
            <p:nvPr/>
          </p:nvSpPr>
          <p:spPr bwMode="auto">
            <a:xfrm flipV="1">
              <a:off x="2811" y="1459"/>
              <a:ext cx="62" cy="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22" name="Line 223"/>
            <p:cNvSpPr>
              <a:spLocks noChangeShapeType="1"/>
            </p:cNvSpPr>
            <p:nvPr/>
          </p:nvSpPr>
          <p:spPr bwMode="auto">
            <a:xfrm flipV="1">
              <a:off x="2811" y="1967"/>
              <a:ext cx="62" cy="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23" name="Line 224"/>
            <p:cNvSpPr>
              <a:spLocks noChangeShapeType="1"/>
            </p:cNvSpPr>
            <p:nvPr/>
          </p:nvSpPr>
          <p:spPr bwMode="auto">
            <a:xfrm>
              <a:off x="2868" y="1455"/>
              <a:ext cx="0" cy="50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7924" name="Group 225"/>
            <p:cNvGrpSpPr>
              <a:grpSpLocks/>
            </p:cNvGrpSpPr>
            <p:nvPr/>
          </p:nvGrpSpPr>
          <p:grpSpPr bwMode="auto">
            <a:xfrm>
              <a:off x="2345" y="1140"/>
              <a:ext cx="503" cy="444"/>
              <a:chOff x="-44" y="1473"/>
              <a:chExt cx="981" cy="1105"/>
            </a:xfrm>
          </p:grpSpPr>
          <p:pic>
            <p:nvPicPr>
              <p:cNvPr id="37929" name="Picture 226"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30" name="Freeform 227"/>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sp>
          <p:nvSpPr>
            <p:cNvPr id="37925" name="Text Box 228"/>
            <p:cNvSpPr txBox="1">
              <a:spLocks noChangeArrowheads="1"/>
            </p:cNvSpPr>
            <p:nvPr/>
          </p:nvSpPr>
          <p:spPr bwMode="auto">
            <a:xfrm rot="5400000">
              <a:off x="2463" y="1529"/>
              <a:ext cx="422"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800"/>
                <a:t>…</a:t>
              </a:r>
            </a:p>
          </p:txBody>
        </p:sp>
        <p:grpSp>
          <p:nvGrpSpPr>
            <p:cNvPr id="37926" name="Group 229"/>
            <p:cNvGrpSpPr>
              <a:grpSpLocks/>
            </p:cNvGrpSpPr>
            <p:nvPr/>
          </p:nvGrpSpPr>
          <p:grpSpPr bwMode="auto">
            <a:xfrm>
              <a:off x="2357" y="1780"/>
              <a:ext cx="503" cy="444"/>
              <a:chOff x="-44" y="1473"/>
              <a:chExt cx="981" cy="1105"/>
            </a:xfrm>
          </p:grpSpPr>
          <p:pic>
            <p:nvPicPr>
              <p:cNvPr id="37927" name="Picture 230"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8" name="Freeform 231"/>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sp>
        <p:nvSpPr>
          <p:cNvPr id="5" name="Slide Number Placeholder 4"/>
          <p:cNvSpPr>
            <a:spLocks noGrp="1"/>
          </p:cNvSpPr>
          <p:nvPr>
            <p:ph type="sldNum" sz="quarter" idx="12"/>
          </p:nvPr>
        </p:nvSpPr>
        <p:spPr/>
        <p:txBody>
          <a:bodyPr/>
          <a:lstStyle/>
          <a:p>
            <a:pPr>
              <a:defRPr/>
            </a:pPr>
            <a:fld id="{C7879241-4954-4432-A989-BF9F5510604F}" type="slidenum">
              <a:rPr lang="ar-SA" altLang="en-US" smtClean="0"/>
              <a:pPr>
                <a:defRPr/>
              </a:pPr>
              <a:t>33</a:t>
            </a:fld>
            <a:endParaRPr lang="en-US" altLang="en-US"/>
          </a:p>
        </p:txBody>
      </p:sp>
    </p:spTree>
    <p:extLst>
      <p:ext uri="{BB962C8B-B14F-4D97-AF65-F5344CB8AC3E}">
        <p14:creationId xmlns:p14="http://schemas.microsoft.com/office/powerpoint/2010/main" val="2338523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1000"/>
                                        <p:tgtEl>
                                          <p:spTgt spid="22"/>
                                        </p:tgtEl>
                                      </p:cBhvr>
                                    </p:animEffect>
                                  </p:childTnLst>
                                </p:cTn>
                              </p:par>
                              <p:par>
                                <p:cTn id="13" presetID="9" presetClass="entr" presetSubtype="0" fill="hold" nodeType="withEffect">
                                  <p:stCondLst>
                                    <p:cond delay="0"/>
                                  </p:stCondLst>
                                  <p:childTnLst>
                                    <p:set>
                                      <p:cBhvr>
                                        <p:cTn id="14" dur="1" fill="hold">
                                          <p:stCondLst>
                                            <p:cond delay="0"/>
                                          </p:stCondLst>
                                        </p:cTn>
                                        <p:tgtEl>
                                          <p:spTgt spid="576648">
                                            <p:txEl>
                                              <p:pRg st="0" end="0"/>
                                            </p:txEl>
                                          </p:spTgt>
                                        </p:tgtEl>
                                        <p:attrNameLst>
                                          <p:attrName>style.visibility</p:attrName>
                                        </p:attrNameLst>
                                      </p:cBhvr>
                                      <p:to>
                                        <p:strVal val="visible"/>
                                      </p:to>
                                    </p:set>
                                    <p:animEffect transition="in" filter="dissolve">
                                      <p:cBhvr>
                                        <p:cTn id="15" dur="500"/>
                                        <p:tgtEl>
                                          <p:spTgt spid="576648">
                                            <p:txEl>
                                              <p:pRg st="0" end="0"/>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576648">
                                            <p:txEl>
                                              <p:pRg st="1" end="1"/>
                                            </p:txEl>
                                          </p:spTgt>
                                        </p:tgtEl>
                                        <p:attrNameLst>
                                          <p:attrName>style.visibility</p:attrName>
                                        </p:attrNameLst>
                                      </p:cBhvr>
                                      <p:to>
                                        <p:strVal val="visible"/>
                                      </p:to>
                                    </p:set>
                                    <p:animEffect transition="in" filter="dissolve">
                                      <p:cBhvr>
                                        <p:cTn id="18" dur="500"/>
                                        <p:tgtEl>
                                          <p:spTgt spid="576648">
                                            <p:txEl>
                                              <p:pRg st="1" end="1"/>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576648">
                                            <p:txEl>
                                              <p:pRg st="2" end="2"/>
                                            </p:txEl>
                                          </p:spTgt>
                                        </p:tgtEl>
                                        <p:attrNameLst>
                                          <p:attrName>style.visibility</p:attrName>
                                        </p:attrNameLst>
                                      </p:cBhvr>
                                      <p:to>
                                        <p:strVal val="visible"/>
                                      </p:to>
                                    </p:set>
                                    <p:animEffect transition="in" filter="dissolve">
                                      <p:cBhvr>
                                        <p:cTn id="21" dur="500"/>
                                        <p:tgtEl>
                                          <p:spTgt spid="576648">
                                            <p:txEl>
                                              <p:pRg st="2" end="2"/>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576648">
                                            <p:txEl>
                                              <p:pRg st="3" end="3"/>
                                            </p:txEl>
                                          </p:spTgt>
                                        </p:tgtEl>
                                        <p:attrNameLst>
                                          <p:attrName>style.visibility</p:attrName>
                                        </p:attrNameLst>
                                      </p:cBhvr>
                                      <p:to>
                                        <p:strVal val="visible"/>
                                      </p:to>
                                    </p:set>
                                    <p:animEffect transition="in" filter="dissolve">
                                      <p:cBhvr>
                                        <p:cTn id="24" dur="500"/>
                                        <p:tgtEl>
                                          <p:spTgt spid="576648">
                                            <p:txEl>
                                              <p:pRg st="3" end="3"/>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2"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right)">
                                      <p:cBhvr>
                                        <p:cTn id="29" dur="1000"/>
                                        <p:tgtEl>
                                          <p:spTgt spid="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right)">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reeform 140"/>
          <p:cNvSpPr>
            <a:spLocks/>
          </p:cNvSpPr>
          <p:nvPr/>
        </p:nvSpPr>
        <p:spPr bwMode="auto">
          <a:xfrm rot="-5400000">
            <a:off x="6203156" y="3196432"/>
            <a:ext cx="846137" cy="1593850"/>
          </a:xfrm>
          <a:custGeom>
            <a:avLst/>
            <a:gdLst>
              <a:gd name="T0" fmla="*/ 2147483647 w 10315"/>
              <a:gd name="T1" fmla="*/ 2147483647 h 10000"/>
              <a:gd name="T2" fmla="*/ 2147483647 w 10315"/>
              <a:gd name="T3" fmla="*/ 2147483647 h 10000"/>
              <a:gd name="T4" fmla="*/ 2147483647 w 10315"/>
              <a:gd name="T5" fmla="*/ 2147483647 h 10000"/>
              <a:gd name="T6" fmla="*/ 2147483647 w 10315"/>
              <a:gd name="T7" fmla="*/ 2147483647 h 10000"/>
              <a:gd name="T8" fmla="*/ 2147483647 w 10315"/>
              <a:gd name="T9" fmla="*/ 2147483647 h 10000"/>
              <a:gd name="T10" fmla="*/ 2147483647 w 10315"/>
              <a:gd name="T11" fmla="*/ 2147483647 h 10000"/>
              <a:gd name="T12" fmla="*/ 2147483647 w 10315"/>
              <a:gd name="T13" fmla="*/ 2147483647 h 10000"/>
              <a:gd name="T14" fmla="*/ 2147483647 w 10315"/>
              <a:gd name="T15" fmla="*/ 2147483647 h 10000"/>
              <a:gd name="T16" fmla="*/ 2147483647 w 10315"/>
              <a:gd name="T17" fmla="*/ 2147483647 h 10000"/>
              <a:gd name="T18" fmla="*/ 2147483647 w 10315"/>
              <a:gd name="T19" fmla="*/ 2147483647 h 10000"/>
              <a:gd name="T20" fmla="*/ 2147483647 w 10315"/>
              <a:gd name="T21" fmla="*/ 2147483647 h 10000"/>
              <a:gd name="T22" fmla="*/ 2147483647 w 10315"/>
              <a:gd name="T23" fmla="*/ 2147483647 h 10000"/>
              <a:gd name="T24" fmla="*/ 2147483647 w 10315"/>
              <a:gd name="T25" fmla="*/ 2147483647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15"/>
              <a:gd name="T40" fmla="*/ 0 h 10000"/>
              <a:gd name="T41" fmla="*/ 10315 w 10315"/>
              <a:gd name="T42" fmla="*/ 10000 h 100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15" h="10000">
                <a:moveTo>
                  <a:pt x="9674" y="4488"/>
                </a:moveTo>
                <a:cubicBezTo>
                  <a:pt x="8651" y="4175"/>
                  <a:pt x="4901" y="4405"/>
                  <a:pt x="3754" y="3833"/>
                </a:cubicBezTo>
                <a:cubicBezTo>
                  <a:pt x="2607" y="3261"/>
                  <a:pt x="4015" y="1645"/>
                  <a:pt x="3411" y="1026"/>
                </a:cubicBezTo>
                <a:cubicBezTo>
                  <a:pt x="2808" y="408"/>
                  <a:pt x="591" y="-284"/>
                  <a:pt x="130" y="122"/>
                </a:cubicBezTo>
                <a:cubicBezTo>
                  <a:pt x="-330" y="529"/>
                  <a:pt x="566" y="2588"/>
                  <a:pt x="648" y="3468"/>
                </a:cubicBezTo>
                <a:cubicBezTo>
                  <a:pt x="730" y="4349"/>
                  <a:pt x="648" y="4790"/>
                  <a:pt x="622" y="5408"/>
                </a:cubicBezTo>
                <a:cubicBezTo>
                  <a:pt x="595" y="6026"/>
                  <a:pt x="516" y="6617"/>
                  <a:pt x="489" y="7180"/>
                </a:cubicBezTo>
                <a:cubicBezTo>
                  <a:pt x="463" y="7741"/>
                  <a:pt x="286" y="8378"/>
                  <a:pt x="436" y="8809"/>
                </a:cubicBezTo>
                <a:cubicBezTo>
                  <a:pt x="587" y="9239"/>
                  <a:pt x="892" y="9655"/>
                  <a:pt x="1416" y="9793"/>
                </a:cubicBezTo>
                <a:cubicBezTo>
                  <a:pt x="1940" y="9932"/>
                  <a:pt x="3153" y="10248"/>
                  <a:pt x="3581" y="9642"/>
                </a:cubicBezTo>
                <a:cubicBezTo>
                  <a:pt x="4008" y="9037"/>
                  <a:pt x="3138" y="6667"/>
                  <a:pt x="3986" y="6162"/>
                </a:cubicBezTo>
                <a:cubicBezTo>
                  <a:pt x="4832" y="5655"/>
                  <a:pt x="9131" y="5984"/>
                  <a:pt x="9890" y="5711"/>
                </a:cubicBezTo>
                <a:cubicBezTo>
                  <a:pt x="10388" y="5225"/>
                  <a:pt x="10598" y="5393"/>
                  <a:pt x="9674" y="448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0963" name="Freeform 140"/>
          <p:cNvSpPr>
            <a:spLocks/>
          </p:cNvSpPr>
          <p:nvPr/>
        </p:nvSpPr>
        <p:spPr bwMode="auto">
          <a:xfrm rot="10800000">
            <a:off x="7200900" y="1870075"/>
            <a:ext cx="846138" cy="1593850"/>
          </a:xfrm>
          <a:custGeom>
            <a:avLst/>
            <a:gdLst>
              <a:gd name="T0" fmla="*/ 2147483647 w 10315"/>
              <a:gd name="T1" fmla="*/ 2147483647 h 10000"/>
              <a:gd name="T2" fmla="*/ 2147483647 w 10315"/>
              <a:gd name="T3" fmla="*/ 2147483647 h 10000"/>
              <a:gd name="T4" fmla="*/ 2147483647 w 10315"/>
              <a:gd name="T5" fmla="*/ 2147483647 h 10000"/>
              <a:gd name="T6" fmla="*/ 2147483647 w 10315"/>
              <a:gd name="T7" fmla="*/ 2147483647 h 10000"/>
              <a:gd name="T8" fmla="*/ 2147483647 w 10315"/>
              <a:gd name="T9" fmla="*/ 2147483647 h 10000"/>
              <a:gd name="T10" fmla="*/ 2147483647 w 10315"/>
              <a:gd name="T11" fmla="*/ 2147483647 h 10000"/>
              <a:gd name="T12" fmla="*/ 2147483647 w 10315"/>
              <a:gd name="T13" fmla="*/ 2147483647 h 10000"/>
              <a:gd name="T14" fmla="*/ 2147483647 w 10315"/>
              <a:gd name="T15" fmla="*/ 2147483647 h 10000"/>
              <a:gd name="T16" fmla="*/ 2147483647 w 10315"/>
              <a:gd name="T17" fmla="*/ 2147483647 h 10000"/>
              <a:gd name="T18" fmla="*/ 2147483647 w 10315"/>
              <a:gd name="T19" fmla="*/ 2147483647 h 10000"/>
              <a:gd name="T20" fmla="*/ 2147483647 w 10315"/>
              <a:gd name="T21" fmla="*/ 2147483647 h 10000"/>
              <a:gd name="T22" fmla="*/ 2147483647 w 10315"/>
              <a:gd name="T23" fmla="*/ 2147483647 h 10000"/>
              <a:gd name="T24" fmla="*/ 2147483647 w 10315"/>
              <a:gd name="T25" fmla="*/ 2147483647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15"/>
              <a:gd name="T40" fmla="*/ 0 h 10000"/>
              <a:gd name="T41" fmla="*/ 10315 w 10315"/>
              <a:gd name="T42" fmla="*/ 10000 h 100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15" h="10000">
                <a:moveTo>
                  <a:pt x="9674" y="4488"/>
                </a:moveTo>
                <a:cubicBezTo>
                  <a:pt x="8651" y="4175"/>
                  <a:pt x="4901" y="4405"/>
                  <a:pt x="3754" y="3833"/>
                </a:cubicBezTo>
                <a:cubicBezTo>
                  <a:pt x="2607" y="3261"/>
                  <a:pt x="4015" y="1645"/>
                  <a:pt x="3411" y="1026"/>
                </a:cubicBezTo>
                <a:cubicBezTo>
                  <a:pt x="2808" y="408"/>
                  <a:pt x="591" y="-284"/>
                  <a:pt x="130" y="122"/>
                </a:cubicBezTo>
                <a:cubicBezTo>
                  <a:pt x="-330" y="529"/>
                  <a:pt x="566" y="2588"/>
                  <a:pt x="648" y="3468"/>
                </a:cubicBezTo>
                <a:cubicBezTo>
                  <a:pt x="730" y="4349"/>
                  <a:pt x="648" y="4790"/>
                  <a:pt x="622" y="5408"/>
                </a:cubicBezTo>
                <a:cubicBezTo>
                  <a:pt x="595" y="6026"/>
                  <a:pt x="516" y="6617"/>
                  <a:pt x="489" y="7180"/>
                </a:cubicBezTo>
                <a:cubicBezTo>
                  <a:pt x="463" y="7741"/>
                  <a:pt x="286" y="8378"/>
                  <a:pt x="436" y="8809"/>
                </a:cubicBezTo>
                <a:cubicBezTo>
                  <a:pt x="587" y="9239"/>
                  <a:pt x="892" y="9655"/>
                  <a:pt x="1416" y="9793"/>
                </a:cubicBezTo>
                <a:cubicBezTo>
                  <a:pt x="1940" y="9932"/>
                  <a:pt x="3153" y="10248"/>
                  <a:pt x="3581" y="9642"/>
                </a:cubicBezTo>
                <a:cubicBezTo>
                  <a:pt x="4008" y="9037"/>
                  <a:pt x="3138" y="6667"/>
                  <a:pt x="3986" y="6162"/>
                </a:cubicBezTo>
                <a:cubicBezTo>
                  <a:pt x="4832" y="5655"/>
                  <a:pt x="9131" y="5984"/>
                  <a:pt x="9890" y="5711"/>
                </a:cubicBezTo>
                <a:cubicBezTo>
                  <a:pt x="10388" y="5225"/>
                  <a:pt x="10598" y="5393"/>
                  <a:pt x="9674" y="448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0964" name="Freeform 140"/>
          <p:cNvSpPr>
            <a:spLocks/>
          </p:cNvSpPr>
          <p:nvPr/>
        </p:nvSpPr>
        <p:spPr bwMode="auto">
          <a:xfrm>
            <a:off x="5165725" y="1452563"/>
            <a:ext cx="1038225" cy="1927225"/>
          </a:xfrm>
          <a:custGeom>
            <a:avLst/>
            <a:gdLst>
              <a:gd name="T0" fmla="*/ 2147483647 w 1223"/>
              <a:gd name="T1" fmla="*/ 2147483647 h 1291"/>
              <a:gd name="T2" fmla="*/ 2147483647 w 1223"/>
              <a:gd name="T3" fmla="*/ 2147483647 h 1291"/>
              <a:gd name="T4" fmla="*/ 2147483647 w 1223"/>
              <a:gd name="T5" fmla="*/ 2147483647 h 1291"/>
              <a:gd name="T6" fmla="*/ 2147483647 w 1223"/>
              <a:gd name="T7" fmla="*/ 2147483647 h 1291"/>
              <a:gd name="T8" fmla="*/ 2147483647 w 1223"/>
              <a:gd name="T9" fmla="*/ 2147483647 h 1291"/>
              <a:gd name="T10" fmla="*/ 2147483647 w 1223"/>
              <a:gd name="T11" fmla="*/ 2147483647 h 1291"/>
              <a:gd name="T12" fmla="*/ 2147483647 w 1223"/>
              <a:gd name="T13" fmla="*/ 2147483647 h 1291"/>
              <a:gd name="T14" fmla="*/ 2147483647 w 1223"/>
              <a:gd name="T15" fmla="*/ 2147483647 h 1291"/>
              <a:gd name="T16" fmla="*/ 2147483647 w 1223"/>
              <a:gd name="T17" fmla="*/ 2147483647 h 1291"/>
              <a:gd name="T18" fmla="*/ 2147483647 w 1223"/>
              <a:gd name="T19" fmla="*/ 2147483647 h 1291"/>
              <a:gd name="T20" fmla="*/ 2147483647 w 1223"/>
              <a:gd name="T21" fmla="*/ 2147483647 h 1291"/>
              <a:gd name="T22" fmla="*/ 2147483647 w 1223"/>
              <a:gd name="T23" fmla="*/ 2147483647 h 1291"/>
              <a:gd name="T24" fmla="*/ 2147483647 w 1223"/>
              <a:gd name="T25" fmla="*/ 2147483647 h 1291"/>
              <a:gd name="T26" fmla="*/ 2147483647 w 1223"/>
              <a:gd name="T27" fmla="*/ 2147483647 h 12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23"/>
              <a:gd name="T43" fmla="*/ 0 h 1291"/>
              <a:gd name="T44" fmla="*/ 1223 w 1223"/>
              <a:gd name="T45" fmla="*/ 1291 h 12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23" h="1291">
                <a:moveTo>
                  <a:pt x="1201" y="756"/>
                </a:moveTo>
                <a:cubicBezTo>
                  <a:pt x="1180" y="640"/>
                  <a:pt x="798" y="744"/>
                  <a:pt x="702" y="670"/>
                </a:cubicBezTo>
                <a:cubicBezTo>
                  <a:pt x="603" y="561"/>
                  <a:pt x="669" y="206"/>
                  <a:pt x="608" y="103"/>
                </a:cubicBezTo>
                <a:cubicBezTo>
                  <a:pt x="547" y="0"/>
                  <a:pt x="425" y="55"/>
                  <a:pt x="335" y="52"/>
                </a:cubicBezTo>
                <a:cubicBezTo>
                  <a:pt x="245" y="49"/>
                  <a:pt x="114" y="0"/>
                  <a:pt x="65" y="82"/>
                </a:cubicBezTo>
                <a:cubicBezTo>
                  <a:pt x="16" y="164"/>
                  <a:pt x="45" y="433"/>
                  <a:pt x="41" y="544"/>
                </a:cubicBezTo>
                <a:cubicBezTo>
                  <a:pt x="37" y="655"/>
                  <a:pt x="41" y="685"/>
                  <a:pt x="38" y="751"/>
                </a:cubicBezTo>
                <a:cubicBezTo>
                  <a:pt x="35" y="817"/>
                  <a:pt x="26" y="880"/>
                  <a:pt x="23" y="940"/>
                </a:cubicBezTo>
                <a:cubicBezTo>
                  <a:pt x="20" y="1000"/>
                  <a:pt x="0" y="1068"/>
                  <a:pt x="17" y="1114"/>
                </a:cubicBezTo>
                <a:cubicBezTo>
                  <a:pt x="34" y="1160"/>
                  <a:pt x="31" y="1198"/>
                  <a:pt x="128" y="1219"/>
                </a:cubicBezTo>
                <a:cubicBezTo>
                  <a:pt x="225" y="1240"/>
                  <a:pt x="509" y="1291"/>
                  <a:pt x="602" y="1243"/>
                </a:cubicBezTo>
                <a:cubicBezTo>
                  <a:pt x="695" y="1195"/>
                  <a:pt x="590" y="984"/>
                  <a:pt x="686" y="930"/>
                </a:cubicBezTo>
                <a:cubicBezTo>
                  <a:pt x="782" y="876"/>
                  <a:pt x="1091" y="945"/>
                  <a:pt x="1177" y="916"/>
                </a:cubicBezTo>
                <a:cubicBezTo>
                  <a:pt x="1208" y="864"/>
                  <a:pt x="1223" y="871"/>
                  <a:pt x="1201" y="756"/>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0967" name="Rectangle 2"/>
          <p:cNvSpPr>
            <a:spLocks noGrp="1" noChangeArrowheads="1"/>
          </p:cNvSpPr>
          <p:nvPr>
            <p:ph type="title"/>
          </p:nvPr>
        </p:nvSpPr>
        <p:spPr>
          <a:xfrm>
            <a:off x="533400" y="44624"/>
            <a:ext cx="7751763" cy="829355"/>
          </a:xfrm>
        </p:spPr>
        <p:txBody>
          <a:bodyPr/>
          <a:lstStyle/>
          <a:p>
            <a:pPr rtl="1"/>
            <a:r>
              <a:rPr lang="en-US" dirty="0" smtClean="0">
                <a:ea typeface="ＭＳ Ｐゴシック" pitchFamily="34" charset="-128"/>
              </a:rPr>
              <a:t>IPv4 addressing</a:t>
            </a:r>
            <a:endParaRPr lang="en-US" sz="2400" b="1" dirty="0" smtClean="0">
              <a:ea typeface="ＭＳ Ｐゴシック" pitchFamily="34" charset="-128"/>
            </a:endParaRPr>
          </a:p>
        </p:txBody>
      </p:sp>
      <p:sp>
        <p:nvSpPr>
          <p:cNvPr id="40968" name="Rectangle 3"/>
          <p:cNvSpPr>
            <a:spLocks noGrp="1" noChangeArrowheads="1"/>
          </p:cNvSpPr>
          <p:nvPr>
            <p:ph sz="half" idx="1"/>
          </p:nvPr>
        </p:nvSpPr>
        <p:spPr>
          <a:xfrm>
            <a:off x="323527" y="1139825"/>
            <a:ext cx="3495633" cy="4648200"/>
          </a:xfrm>
        </p:spPr>
        <p:txBody>
          <a:bodyPr>
            <a:normAutofit/>
          </a:bodyPr>
          <a:lstStyle/>
          <a:p>
            <a:pPr algn="l"/>
            <a:r>
              <a:rPr lang="en-US" sz="2400" i="1" dirty="0" smtClean="0">
                <a:solidFill>
                  <a:srgbClr val="CC0000"/>
                </a:solidFill>
                <a:ea typeface="ＭＳ Ｐゴシック" pitchFamily="34" charset="-128"/>
              </a:rPr>
              <a:t>IP address: </a:t>
            </a:r>
            <a:r>
              <a:rPr lang="en-US" sz="2400" dirty="0" smtClean="0">
                <a:ea typeface="ＭＳ Ｐゴシック" pitchFamily="34" charset="-128"/>
              </a:rPr>
              <a:t>a 32 bit ID for each host interface and router</a:t>
            </a:r>
            <a:endParaRPr lang="en-US" sz="2400" i="1" dirty="0" smtClean="0">
              <a:solidFill>
                <a:srgbClr val="CC0000"/>
              </a:solidFill>
              <a:ea typeface="ＭＳ Ｐゴシック" pitchFamily="34" charset="-128"/>
            </a:endParaRPr>
          </a:p>
          <a:p>
            <a:pPr algn="l"/>
            <a:r>
              <a:rPr lang="en-US" sz="2400" i="1" dirty="0" smtClean="0">
                <a:solidFill>
                  <a:srgbClr val="CC0000"/>
                </a:solidFill>
                <a:ea typeface="ＭＳ Ｐゴシック" pitchFamily="34" charset="-128"/>
              </a:rPr>
              <a:t>Interface: </a:t>
            </a:r>
            <a:r>
              <a:rPr lang="en-US" sz="2400" dirty="0" smtClean="0">
                <a:ea typeface="ＭＳ Ｐゴシック" pitchFamily="34" charset="-128"/>
              </a:rPr>
              <a:t>The connection between host/router and physical link</a:t>
            </a:r>
            <a:endParaRPr lang="fa-IR" sz="2400" i="1" dirty="0" smtClean="0">
              <a:ea typeface="ＭＳ Ｐゴシック" pitchFamily="34" charset="-128"/>
            </a:endParaRPr>
          </a:p>
          <a:p>
            <a:pPr algn="l"/>
            <a:r>
              <a:rPr lang="en-US" sz="2400" i="1" dirty="0" smtClean="0">
                <a:ea typeface="ＭＳ Ｐゴシック" pitchFamily="34" charset="-128"/>
              </a:rPr>
              <a:t>An IP address for each interface</a:t>
            </a:r>
            <a:endParaRPr lang="fa-IR" sz="2400" i="1" dirty="0" smtClean="0">
              <a:ea typeface="ＭＳ Ｐゴシック" pitchFamily="34" charset="-128"/>
            </a:endParaRPr>
          </a:p>
        </p:txBody>
      </p:sp>
      <p:sp>
        <p:nvSpPr>
          <p:cNvPr id="40969" name="Text Box 26"/>
          <p:cNvSpPr txBox="1">
            <a:spLocks noChangeArrowheads="1"/>
          </p:cNvSpPr>
          <p:nvPr/>
        </p:nvSpPr>
        <p:spPr bwMode="auto">
          <a:xfrm>
            <a:off x="4548188" y="1282700"/>
            <a:ext cx="8255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223.1.1.1</a:t>
            </a:r>
            <a:endParaRPr lang="en-US" sz="1200">
              <a:latin typeface="Comic Sans MS" pitchFamily="66" charset="0"/>
            </a:endParaRPr>
          </a:p>
        </p:txBody>
      </p:sp>
      <p:grpSp>
        <p:nvGrpSpPr>
          <p:cNvPr id="40970" name="Group 27"/>
          <p:cNvGrpSpPr>
            <a:grpSpLocks/>
          </p:cNvGrpSpPr>
          <p:nvPr/>
        </p:nvGrpSpPr>
        <p:grpSpPr bwMode="auto">
          <a:xfrm>
            <a:off x="3814763" y="2243138"/>
            <a:ext cx="920750" cy="276225"/>
            <a:chOff x="3251" y="608"/>
            <a:chExt cx="580" cy="174"/>
          </a:xfrm>
        </p:grpSpPr>
        <p:sp>
          <p:nvSpPr>
            <p:cNvPr id="41031" name="Rectangle 28"/>
            <p:cNvSpPr>
              <a:spLocks noChangeArrowheads="1"/>
            </p:cNvSpPr>
            <p:nvPr/>
          </p:nvSpPr>
          <p:spPr bwMode="auto">
            <a:xfrm>
              <a:off x="3306" y="657"/>
              <a:ext cx="525" cy="1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200"/>
            </a:p>
          </p:txBody>
        </p:sp>
        <p:sp>
          <p:nvSpPr>
            <p:cNvPr id="41032" name="Text Box 29"/>
            <p:cNvSpPr txBox="1">
              <a:spLocks noChangeArrowheads="1"/>
            </p:cNvSpPr>
            <p:nvPr/>
          </p:nvSpPr>
          <p:spPr bwMode="auto">
            <a:xfrm>
              <a:off x="3251" y="608"/>
              <a:ext cx="52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223.1.1.2</a:t>
              </a:r>
              <a:endParaRPr lang="en-US" sz="1200">
                <a:latin typeface="Comic Sans MS" pitchFamily="66" charset="0"/>
              </a:endParaRPr>
            </a:p>
          </p:txBody>
        </p:sp>
      </p:grpSp>
      <p:sp>
        <p:nvSpPr>
          <p:cNvPr id="40971" name="Text Box 30"/>
          <p:cNvSpPr txBox="1">
            <a:spLocks noChangeArrowheads="1"/>
          </p:cNvSpPr>
          <p:nvPr/>
        </p:nvSpPr>
        <p:spPr bwMode="auto">
          <a:xfrm>
            <a:off x="4652963" y="3238500"/>
            <a:ext cx="827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223.1.1.3</a:t>
            </a:r>
            <a:endParaRPr lang="en-US" sz="1200">
              <a:latin typeface="Comic Sans MS" pitchFamily="66" charset="0"/>
            </a:endParaRPr>
          </a:p>
        </p:txBody>
      </p:sp>
      <p:sp>
        <p:nvSpPr>
          <p:cNvPr id="40972" name="Text Box 31"/>
          <p:cNvSpPr txBox="1">
            <a:spLocks noChangeArrowheads="1"/>
          </p:cNvSpPr>
          <p:nvPr/>
        </p:nvSpPr>
        <p:spPr bwMode="auto">
          <a:xfrm>
            <a:off x="5753100" y="2368550"/>
            <a:ext cx="827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223.1.1.4</a:t>
            </a:r>
            <a:endParaRPr lang="en-US" sz="1200">
              <a:latin typeface="Comic Sans MS" pitchFamily="66" charset="0"/>
            </a:endParaRPr>
          </a:p>
        </p:txBody>
      </p:sp>
      <p:sp>
        <p:nvSpPr>
          <p:cNvPr id="40973" name="Line 32"/>
          <p:cNvSpPr>
            <a:spLocks noChangeShapeType="1"/>
          </p:cNvSpPr>
          <p:nvPr/>
        </p:nvSpPr>
        <p:spPr bwMode="auto">
          <a:xfrm>
            <a:off x="6854825" y="2668588"/>
            <a:ext cx="581025" cy="4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74" name="Text Box 33"/>
          <p:cNvSpPr txBox="1">
            <a:spLocks noChangeArrowheads="1"/>
          </p:cNvSpPr>
          <p:nvPr/>
        </p:nvSpPr>
        <p:spPr bwMode="auto">
          <a:xfrm>
            <a:off x="6729413" y="2378075"/>
            <a:ext cx="8270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223.1.2.9</a:t>
            </a:r>
            <a:endParaRPr lang="en-US" sz="1200">
              <a:latin typeface="Comic Sans MS" pitchFamily="66" charset="0"/>
            </a:endParaRPr>
          </a:p>
        </p:txBody>
      </p:sp>
      <p:sp>
        <p:nvSpPr>
          <p:cNvPr id="40975" name="Line 36"/>
          <p:cNvSpPr>
            <a:spLocks noChangeShapeType="1"/>
          </p:cNvSpPr>
          <p:nvPr/>
        </p:nvSpPr>
        <p:spPr bwMode="auto">
          <a:xfrm>
            <a:off x="7878763" y="1978025"/>
            <a:ext cx="234950"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76" name="Line 38"/>
          <p:cNvSpPr>
            <a:spLocks noChangeShapeType="1"/>
          </p:cNvSpPr>
          <p:nvPr/>
        </p:nvSpPr>
        <p:spPr bwMode="auto">
          <a:xfrm>
            <a:off x="7878763" y="3249613"/>
            <a:ext cx="234950"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77" name="Text Box 41"/>
          <p:cNvSpPr txBox="1">
            <a:spLocks noChangeArrowheads="1"/>
          </p:cNvSpPr>
          <p:nvPr/>
        </p:nvSpPr>
        <p:spPr bwMode="auto">
          <a:xfrm>
            <a:off x="7458075" y="3349625"/>
            <a:ext cx="827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223.1.2.2</a:t>
            </a:r>
            <a:endParaRPr lang="en-US" sz="1200">
              <a:latin typeface="Comic Sans MS" pitchFamily="66" charset="0"/>
            </a:endParaRPr>
          </a:p>
        </p:txBody>
      </p:sp>
      <p:sp>
        <p:nvSpPr>
          <p:cNvPr id="40978" name="Text Box 44"/>
          <p:cNvSpPr txBox="1">
            <a:spLocks noChangeArrowheads="1"/>
          </p:cNvSpPr>
          <p:nvPr/>
        </p:nvSpPr>
        <p:spPr bwMode="auto">
          <a:xfrm>
            <a:off x="7250113" y="1743075"/>
            <a:ext cx="827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223.1.2.1</a:t>
            </a:r>
            <a:endParaRPr lang="en-US" sz="1200">
              <a:latin typeface="Comic Sans MS" pitchFamily="66" charset="0"/>
            </a:endParaRPr>
          </a:p>
        </p:txBody>
      </p:sp>
      <p:sp>
        <p:nvSpPr>
          <p:cNvPr id="40979" name="Line 45"/>
          <p:cNvSpPr>
            <a:spLocks noChangeShapeType="1"/>
          </p:cNvSpPr>
          <p:nvPr/>
        </p:nvSpPr>
        <p:spPr bwMode="auto">
          <a:xfrm>
            <a:off x="6616700" y="3006725"/>
            <a:ext cx="0" cy="7572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80" name="Line 47"/>
          <p:cNvSpPr>
            <a:spLocks noChangeShapeType="1"/>
          </p:cNvSpPr>
          <p:nvPr/>
        </p:nvSpPr>
        <p:spPr bwMode="auto">
          <a:xfrm flipH="1" flipV="1">
            <a:off x="6003925" y="4279900"/>
            <a:ext cx="3175" cy="2413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81" name="Line 48"/>
          <p:cNvSpPr>
            <a:spLocks noChangeShapeType="1"/>
          </p:cNvSpPr>
          <p:nvPr/>
        </p:nvSpPr>
        <p:spPr bwMode="auto">
          <a:xfrm flipH="1" flipV="1">
            <a:off x="7180263" y="4284663"/>
            <a:ext cx="3175" cy="2413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82" name="Text Box 53"/>
          <p:cNvSpPr txBox="1">
            <a:spLocks noChangeArrowheads="1"/>
          </p:cNvSpPr>
          <p:nvPr/>
        </p:nvSpPr>
        <p:spPr bwMode="auto">
          <a:xfrm>
            <a:off x="7212013" y="4344988"/>
            <a:ext cx="827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223.1.3.2</a:t>
            </a:r>
            <a:endParaRPr lang="en-US" sz="1200">
              <a:latin typeface="Comic Sans MS" pitchFamily="66" charset="0"/>
            </a:endParaRPr>
          </a:p>
        </p:txBody>
      </p:sp>
      <p:sp>
        <p:nvSpPr>
          <p:cNvPr id="40983" name="Text Box 56"/>
          <p:cNvSpPr txBox="1">
            <a:spLocks noChangeArrowheads="1"/>
          </p:cNvSpPr>
          <p:nvPr/>
        </p:nvSpPr>
        <p:spPr bwMode="auto">
          <a:xfrm>
            <a:off x="5969000" y="4349750"/>
            <a:ext cx="8270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223.1.3.1</a:t>
            </a:r>
            <a:endParaRPr lang="en-US" sz="1200">
              <a:latin typeface="Comic Sans MS" pitchFamily="66" charset="0"/>
            </a:endParaRPr>
          </a:p>
        </p:txBody>
      </p:sp>
      <p:grpSp>
        <p:nvGrpSpPr>
          <p:cNvPr id="40984" name="Group 57"/>
          <p:cNvGrpSpPr>
            <a:grpSpLocks/>
          </p:cNvGrpSpPr>
          <p:nvPr/>
        </p:nvGrpSpPr>
        <p:grpSpPr bwMode="auto">
          <a:xfrm>
            <a:off x="6113463" y="3101975"/>
            <a:ext cx="935037" cy="276225"/>
            <a:chOff x="4532" y="1229"/>
            <a:chExt cx="589" cy="174"/>
          </a:xfrm>
        </p:grpSpPr>
        <p:sp>
          <p:nvSpPr>
            <p:cNvPr id="41029" name="Rectangle 58"/>
            <p:cNvSpPr>
              <a:spLocks noChangeArrowheads="1"/>
            </p:cNvSpPr>
            <p:nvPr/>
          </p:nvSpPr>
          <p:spPr bwMode="auto">
            <a:xfrm>
              <a:off x="4587" y="1284"/>
              <a:ext cx="534" cy="1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200"/>
            </a:p>
          </p:txBody>
        </p:sp>
        <p:sp>
          <p:nvSpPr>
            <p:cNvPr id="41030" name="Text Box 59"/>
            <p:cNvSpPr txBox="1">
              <a:spLocks noChangeArrowheads="1"/>
            </p:cNvSpPr>
            <p:nvPr/>
          </p:nvSpPr>
          <p:spPr bwMode="auto">
            <a:xfrm>
              <a:off x="4532" y="1229"/>
              <a:ext cx="57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223.1.3.27</a:t>
              </a:r>
              <a:endParaRPr lang="en-US" sz="1200">
                <a:latin typeface="Comic Sans MS" pitchFamily="66" charset="0"/>
              </a:endParaRPr>
            </a:p>
          </p:txBody>
        </p:sp>
      </p:grpSp>
      <p:sp>
        <p:nvSpPr>
          <p:cNvPr id="40985" name="Text Box 60"/>
          <p:cNvSpPr txBox="1">
            <a:spLocks noChangeArrowheads="1"/>
          </p:cNvSpPr>
          <p:nvPr/>
        </p:nvSpPr>
        <p:spPr bwMode="auto">
          <a:xfrm>
            <a:off x="3984625" y="5341938"/>
            <a:ext cx="50434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223.1.1.1 = 11011111 00000001 00000001 00000001</a:t>
            </a:r>
            <a:endParaRPr lang="en-US">
              <a:latin typeface="Comic Sans MS" pitchFamily="66" charset="0"/>
            </a:endParaRPr>
          </a:p>
        </p:txBody>
      </p:sp>
      <p:sp>
        <p:nvSpPr>
          <p:cNvPr id="40986" name="Freeform 61"/>
          <p:cNvSpPr>
            <a:spLocks/>
          </p:cNvSpPr>
          <p:nvPr/>
        </p:nvSpPr>
        <p:spPr bwMode="auto">
          <a:xfrm>
            <a:off x="5162550" y="5597525"/>
            <a:ext cx="892175" cy="92075"/>
          </a:xfrm>
          <a:custGeom>
            <a:avLst/>
            <a:gdLst>
              <a:gd name="T0" fmla="*/ 0 w 562"/>
              <a:gd name="T1" fmla="*/ 0 h 58"/>
              <a:gd name="T2" fmla="*/ 0 w 562"/>
              <a:gd name="T3" fmla="*/ 2147483647 h 58"/>
              <a:gd name="T4" fmla="*/ 2147483647 w 562"/>
              <a:gd name="T5" fmla="*/ 2147483647 h 58"/>
              <a:gd name="T6" fmla="*/ 2147483647 w 562"/>
              <a:gd name="T7" fmla="*/ 2147483647 h 58"/>
              <a:gd name="T8" fmla="*/ 0 60000 65536"/>
              <a:gd name="T9" fmla="*/ 0 60000 65536"/>
              <a:gd name="T10" fmla="*/ 0 60000 65536"/>
              <a:gd name="T11" fmla="*/ 0 60000 65536"/>
              <a:gd name="T12" fmla="*/ 0 w 562"/>
              <a:gd name="T13" fmla="*/ 0 h 58"/>
              <a:gd name="T14" fmla="*/ 562 w 562"/>
              <a:gd name="T15" fmla="*/ 58 h 58"/>
            </a:gdLst>
            <a:ahLst/>
            <a:cxnLst>
              <a:cxn ang="T8">
                <a:pos x="T0" y="T1"/>
              </a:cxn>
              <a:cxn ang="T9">
                <a:pos x="T2" y="T3"/>
              </a:cxn>
              <a:cxn ang="T10">
                <a:pos x="T4" y="T5"/>
              </a:cxn>
              <a:cxn ang="T11">
                <a:pos x="T6" y="T7"/>
              </a:cxn>
            </a:cxnLst>
            <a:rect l="T12" t="T13" r="T14" b="T15"/>
            <a:pathLst>
              <a:path w="562" h="58">
                <a:moveTo>
                  <a:pt x="0" y="0"/>
                </a:moveTo>
                <a:lnTo>
                  <a:pt x="0" y="58"/>
                </a:lnTo>
                <a:lnTo>
                  <a:pt x="562" y="58"/>
                </a:lnTo>
                <a:lnTo>
                  <a:pt x="562" y="16"/>
                </a:lnTo>
              </a:path>
            </a:pathLst>
          </a:custGeom>
          <a:noFill/>
          <a:ln w="1905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87" name="Freeform 62"/>
          <p:cNvSpPr>
            <a:spLocks/>
          </p:cNvSpPr>
          <p:nvPr/>
        </p:nvSpPr>
        <p:spPr bwMode="auto">
          <a:xfrm>
            <a:off x="6124575" y="5616575"/>
            <a:ext cx="892175" cy="79375"/>
          </a:xfrm>
          <a:custGeom>
            <a:avLst/>
            <a:gdLst>
              <a:gd name="T0" fmla="*/ 0 w 562"/>
              <a:gd name="T1" fmla="*/ 0 h 50"/>
              <a:gd name="T2" fmla="*/ 0 w 562"/>
              <a:gd name="T3" fmla="*/ 2147483647 h 50"/>
              <a:gd name="T4" fmla="*/ 2147483647 w 562"/>
              <a:gd name="T5" fmla="*/ 2147483647 h 50"/>
              <a:gd name="T6" fmla="*/ 2147483647 w 562"/>
              <a:gd name="T7" fmla="*/ 2147483647 h 50"/>
              <a:gd name="T8" fmla="*/ 0 60000 65536"/>
              <a:gd name="T9" fmla="*/ 0 60000 65536"/>
              <a:gd name="T10" fmla="*/ 0 60000 65536"/>
              <a:gd name="T11" fmla="*/ 0 60000 65536"/>
              <a:gd name="T12" fmla="*/ 0 w 562"/>
              <a:gd name="T13" fmla="*/ 0 h 50"/>
              <a:gd name="T14" fmla="*/ 562 w 562"/>
              <a:gd name="T15" fmla="*/ 50 h 50"/>
            </a:gdLst>
            <a:ahLst/>
            <a:cxnLst>
              <a:cxn ang="T8">
                <a:pos x="T0" y="T1"/>
              </a:cxn>
              <a:cxn ang="T9">
                <a:pos x="T2" y="T3"/>
              </a:cxn>
              <a:cxn ang="T10">
                <a:pos x="T4" y="T5"/>
              </a:cxn>
              <a:cxn ang="T11">
                <a:pos x="T6" y="T7"/>
              </a:cxn>
            </a:cxnLst>
            <a:rect l="T12" t="T13" r="T14" b="T15"/>
            <a:pathLst>
              <a:path w="562" h="50">
                <a:moveTo>
                  <a:pt x="0" y="0"/>
                </a:moveTo>
                <a:lnTo>
                  <a:pt x="0" y="50"/>
                </a:lnTo>
                <a:lnTo>
                  <a:pt x="562" y="50"/>
                </a:lnTo>
                <a:lnTo>
                  <a:pt x="562" y="8"/>
                </a:lnTo>
              </a:path>
            </a:pathLst>
          </a:custGeom>
          <a:noFill/>
          <a:ln w="1905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88" name="Freeform 63"/>
          <p:cNvSpPr>
            <a:spLocks/>
          </p:cNvSpPr>
          <p:nvPr/>
        </p:nvSpPr>
        <p:spPr bwMode="auto">
          <a:xfrm>
            <a:off x="7089775" y="5619750"/>
            <a:ext cx="869950" cy="79375"/>
          </a:xfrm>
          <a:custGeom>
            <a:avLst/>
            <a:gdLst>
              <a:gd name="T0" fmla="*/ 0 w 562"/>
              <a:gd name="T1" fmla="*/ 0 h 50"/>
              <a:gd name="T2" fmla="*/ 0 w 562"/>
              <a:gd name="T3" fmla="*/ 2147483647 h 50"/>
              <a:gd name="T4" fmla="*/ 2147483647 w 562"/>
              <a:gd name="T5" fmla="*/ 2147483647 h 50"/>
              <a:gd name="T6" fmla="*/ 2147483647 w 562"/>
              <a:gd name="T7" fmla="*/ 2147483647 h 50"/>
              <a:gd name="T8" fmla="*/ 0 60000 65536"/>
              <a:gd name="T9" fmla="*/ 0 60000 65536"/>
              <a:gd name="T10" fmla="*/ 0 60000 65536"/>
              <a:gd name="T11" fmla="*/ 0 60000 65536"/>
              <a:gd name="T12" fmla="*/ 0 w 562"/>
              <a:gd name="T13" fmla="*/ 0 h 50"/>
              <a:gd name="T14" fmla="*/ 562 w 562"/>
              <a:gd name="T15" fmla="*/ 50 h 50"/>
            </a:gdLst>
            <a:ahLst/>
            <a:cxnLst>
              <a:cxn ang="T8">
                <a:pos x="T0" y="T1"/>
              </a:cxn>
              <a:cxn ang="T9">
                <a:pos x="T2" y="T3"/>
              </a:cxn>
              <a:cxn ang="T10">
                <a:pos x="T4" y="T5"/>
              </a:cxn>
              <a:cxn ang="T11">
                <a:pos x="T6" y="T7"/>
              </a:cxn>
            </a:cxnLst>
            <a:rect l="T12" t="T13" r="T14" b="T15"/>
            <a:pathLst>
              <a:path w="562" h="50">
                <a:moveTo>
                  <a:pt x="0" y="0"/>
                </a:moveTo>
                <a:lnTo>
                  <a:pt x="0" y="50"/>
                </a:lnTo>
                <a:lnTo>
                  <a:pt x="562" y="50"/>
                </a:lnTo>
                <a:lnTo>
                  <a:pt x="562" y="8"/>
                </a:lnTo>
              </a:path>
            </a:pathLst>
          </a:custGeom>
          <a:noFill/>
          <a:ln w="1905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89" name="Freeform 64"/>
          <p:cNvSpPr>
            <a:spLocks/>
          </p:cNvSpPr>
          <p:nvPr/>
        </p:nvSpPr>
        <p:spPr bwMode="auto">
          <a:xfrm>
            <a:off x="8054975" y="5622925"/>
            <a:ext cx="869950" cy="79375"/>
          </a:xfrm>
          <a:custGeom>
            <a:avLst/>
            <a:gdLst>
              <a:gd name="T0" fmla="*/ 0 w 562"/>
              <a:gd name="T1" fmla="*/ 0 h 50"/>
              <a:gd name="T2" fmla="*/ 0 w 562"/>
              <a:gd name="T3" fmla="*/ 2147483647 h 50"/>
              <a:gd name="T4" fmla="*/ 2147483647 w 562"/>
              <a:gd name="T5" fmla="*/ 2147483647 h 50"/>
              <a:gd name="T6" fmla="*/ 2147483647 w 562"/>
              <a:gd name="T7" fmla="*/ 2147483647 h 50"/>
              <a:gd name="T8" fmla="*/ 0 60000 65536"/>
              <a:gd name="T9" fmla="*/ 0 60000 65536"/>
              <a:gd name="T10" fmla="*/ 0 60000 65536"/>
              <a:gd name="T11" fmla="*/ 0 60000 65536"/>
              <a:gd name="T12" fmla="*/ 0 w 562"/>
              <a:gd name="T13" fmla="*/ 0 h 50"/>
              <a:gd name="T14" fmla="*/ 562 w 562"/>
              <a:gd name="T15" fmla="*/ 50 h 50"/>
            </a:gdLst>
            <a:ahLst/>
            <a:cxnLst>
              <a:cxn ang="T8">
                <a:pos x="T0" y="T1"/>
              </a:cxn>
              <a:cxn ang="T9">
                <a:pos x="T2" y="T3"/>
              </a:cxn>
              <a:cxn ang="T10">
                <a:pos x="T4" y="T5"/>
              </a:cxn>
              <a:cxn ang="T11">
                <a:pos x="T6" y="T7"/>
              </a:cxn>
            </a:cxnLst>
            <a:rect l="T12" t="T13" r="T14" b="T15"/>
            <a:pathLst>
              <a:path w="562" h="50">
                <a:moveTo>
                  <a:pt x="0" y="0"/>
                </a:moveTo>
                <a:lnTo>
                  <a:pt x="0" y="50"/>
                </a:lnTo>
                <a:lnTo>
                  <a:pt x="562" y="50"/>
                </a:lnTo>
                <a:lnTo>
                  <a:pt x="562" y="8"/>
                </a:lnTo>
              </a:path>
            </a:pathLst>
          </a:custGeom>
          <a:noFill/>
          <a:ln w="1905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90" name="Text Box 65"/>
          <p:cNvSpPr txBox="1">
            <a:spLocks noChangeArrowheads="1"/>
          </p:cNvSpPr>
          <p:nvPr/>
        </p:nvSpPr>
        <p:spPr bwMode="auto">
          <a:xfrm>
            <a:off x="5360988" y="5818188"/>
            <a:ext cx="522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a:t>
            </a:r>
            <a:endParaRPr lang="en-US">
              <a:latin typeface="Comic Sans MS" pitchFamily="66" charset="0"/>
            </a:endParaRPr>
          </a:p>
        </p:txBody>
      </p:sp>
      <p:sp>
        <p:nvSpPr>
          <p:cNvPr id="40991" name="Text Box 66"/>
          <p:cNvSpPr txBox="1">
            <a:spLocks noChangeArrowheads="1"/>
          </p:cNvSpPr>
          <p:nvPr/>
        </p:nvSpPr>
        <p:spPr bwMode="auto">
          <a:xfrm>
            <a:off x="6403975" y="5827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1</a:t>
            </a:r>
            <a:endParaRPr lang="en-US">
              <a:latin typeface="Comic Sans MS" pitchFamily="66" charset="0"/>
            </a:endParaRPr>
          </a:p>
        </p:txBody>
      </p:sp>
      <p:sp>
        <p:nvSpPr>
          <p:cNvPr id="40992" name="Text Box 67"/>
          <p:cNvSpPr txBox="1">
            <a:spLocks noChangeArrowheads="1"/>
          </p:cNvSpPr>
          <p:nvPr/>
        </p:nvSpPr>
        <p:spPr bwMode="auto">
          <a:xfrm>
            <a:off x="8361363" y="582771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1</a:t>
            </a:r>
            <a:endParaRPr lang="en-US">
              <a:latin typeface="Comic Sans MS" pitchFamily="66" charset="0"/>
            </a:endParaRPr>
          </a:p>
        </p:txBody>
      </p:sp>
      <p:sp>
        <p:nvSpPr>
          <p:cNvPr id="40993" name="Text Box 68"/>
          <p:cNvSpPr txBox="1">
            <a:spLocks noChangeArrowheads="1"/>
          </p:cNvSpPr>
          <p:nvPr/>
        </p:nvSpPr>
        <p:spPr bwMode="auto">
          <a:xfrm>
            <a:off x="7342188" y="582771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1</a:t>
            </a:r>
            <a:endParaRPr lang="en-US">
              <a:latin typeface="Comic Sans MS" pitchFamily="66" charset="0"/>
            </a:endParaRPr>
          </a:p>
        </p:txBody>
      </p:sp>
      <p:grpSp>
        <p:nvGrpSpPr>
          <p:cNvPr id="40994" name="Group 73"/>
          <p:cNvGrpSpPr>
            <a:grpSpLocks/>
          </p:cNvGrpSpPr>
          <p:nvPr/>
        </p:nvGrpSpPr>
        <p:grpSpPr bwMode="auto">
          <a:xfrm>
            <a:off x="4373563" y="1528763"/>
            <a:ext cx="641350" cy="558800"/>
            <a:chOff x="-44" y="1473"/>
            <a:chExt cx="981" cy="1105"/>
          </a:xfrm>
        </p:grpSpPr>
        <p:pic>
          <p:nvPicPr>
            <p:cNvPr id="41027" name="Picture 7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8" name="Freeform 75"/>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0995" name="Group 80"/>
          <p:cNvGrpSpPr>
            <a:grpSpLocks/>
          </p:cNvGrpSpPr>
          <p:nvPr/>
        </p:nvGrpSpPr>
        <p:grpSpPr bwMode="auto">
          <a:xfrm>
            <a:off x="4368800" y="2127250"/>
            <a:ext cx="641350" cy="558800"/>
            <a:chOff x="-44" y="1473"/>
            <a:chExt cx="981" cy="1105"/>
          </a:xfrm>
        </p:grpSpPr>
        <p:pic>
          <p:nvPicPr>
            <p:cNvPr id="41025" name="Picture 81"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6" name="Freeform 82"/>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0996" name="Group 83"/>
          <p:cNvGrpSpPr>
            <a:grpSpLocks/>
          </p:cNvGrpSpPr>
          <p:nvPr/>
        </p:nvGrpSpPr>
        <p:grpSpPr bwMode="auto">
          <a:xfrm>
            <a:off x="4397375" y="2736850"/>
            <a:ext cx="641350" cy="558800"/>
            <a:chOff x="-44" y="1473"/>
            <a:chExt cx="981" cy="1105"/>
          </a:xfrm>
        </p:grpSpPr>
        <p:pic>
          <p:nvPicPr>
            <p:cNvPr id="41023" name="Picture 8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4" name="Freeform 85"/>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0997" name="Group 87"/>
          <p:cNvGrpSpPr>
            <a:grpSpLocks/>
          </p:cNvGrpSpPr>
          <p:nvPr/>
        </p:nvGrpSpPr>
        <p:grpSpPr bwMode="auto">
          <a:xfrm flipH="1">
            <a:off x="8056563" y="1685925"/>
            <a:ext cx="641350" cy="558800"/>
            <a:chOff x="-44" y="1473"/>
            <a:chExt cx="981" cy="1105"/>
          </a:xfrm>
        </p:grpSpPr>
        <p:pic>
          <p:nvPicPr>
            <p:cNvPr id="41021" name="Picture 88"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2" name="Freeform 89"/>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0998" name="Group 90"/>
          <p:cNvGrpSpPr>
            <a:grpSpLocks/>
          </p:cNvGrpSpPr>
          <p:nvPr/>
        </p:nvGrpSpPr>
        <p:grpSpPr bwMode="auto">
          <a:xfrm flipH="1">
            <a:off x="8070850" y="2965450"/>
            <a:ext cx="641350" cy="558800"/>
            <a:chOff x="-44" y="1473"/>
            <a:chExt cx="981" cy="1105"/>
          </a:xfrm>
        </p:grpSpPr>
        <p:pic>
          <p:nvPicPr>
            <p:cNvPr id="41019" name="Picture 91"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0" name="Freeform 92"/>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0999" name="Group 93"/>
          <p:cNvGrpSpPr>
            <a:grpSpLocks/>
          </p:cNvGrpSpPr>
          <p:nvPr/>
        </p:nvGrpSpPr>
        <p:grpSpPr bwMode="auto">
          <a:xfrm flipH="1">
            <a:off x="6972300" y="4489450"/>
            <a:ext cx="641350" cy="558800"/>
            <a:chOff x="-44" y="1473"/>
            <a:chExt cx="981" cy="1105"/>
          </a:xfrm>
        </p:grpSpPr>
        <p:pic>
          <p:nvPicPr>
            <p:cNvPr id="41017" name="Picture 9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8" name="Freeform 95"/>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1000" name="Group 96"/>
          <p:cNvGrpSpPr>
            <a:grpSpLocks/>
          </p:cNvGrpSpPr>
          <p:nvPr/>
        </p:nvGrpSpPr>
        <p:grpSpPr bwMode="auto">
          <a:xfrm flipH="1">
            <a:off x="5808663" y="4530725"/>
            <a:ext cx="641350" cy="558800"/>
            <a:chOff x="-44" y="1473"/>
            <a:chExt cx="981" cy="1105"/>
          </a:xfrm>
        </p:grpSpPr>
        <p:pic>
          <p:nvPicPr>
            <p:cNvPr id="41015" name="Picture 97"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6" name="Freeform 98"/>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1001" name="Group 99"/>
          <p:cNvGrpSpPr>
            <a:grpSpLocks/>
          </p:cNvGrpSpPr>
          <p:nvPr/>
        </p:nvGrpSpPr>
        <p:grpSpPr bwMode="auto">
          <a:xfrm>
            <a:off x="6237288" y="2624138"/>
            <a:ext cx="698500" cy="355600"/>
            <a:chOff x="4396" y="1245"/>
            <a:chExt cx="672" cy="248"/>
          </a:xfrm>
        </p:grpSpPr>
        <p:sp>
          <p:nvSpPr>
            <p:cNvPr id="4100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1200">
                <a:latin typeface="Times New Roman" pitchFamily="18" charset="0"/>
                <a:cs typeface="Arial" pitchFamily="34" charset="0"/>
              </a:endParaRPr>
            </a:p>
          </p:txBody>
        </p:sp>
        <p:sp>
          <p:nvSpPr>
            <p:cNvPr id="41008"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1200">
                <a:latin typeface="Times New Roman" pitchFamily="18" charset="0"/>
                <a:cs typeface="Arial" pitchFamily="34" charset="0"/>
              </a:endParaRPr>
            </a:p>
          </p:txBody>
        </p:sp>
        <p:sp>
          <p:nvSpPr>
            <p:cNvPr id="41009"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1200">
                <a:latin typeface="Times New Roman" pitchFamily="18" charset="0"/>
                <a:cs typeface="Arial" pitchFamily="34" charset="0"/>
              </a:endParaRPr>
            </a:p>
          </p:txBody>
        </p:sp>
        <p:grpSp>
          <p:nvGrpSpPr>
            <p:cNvPr id="41010" name="Group 103"/>
            <p:cNvGrpSpPr>
              <a:grpSpLocks/>
            </p:cNvGrpSpPr>
            <p:nvPr/>
          </p:nvGrpSpPr>
          <p:grpSpPr bwMode="auto">
            <a:xfrm>
              <a:off x="4530" y="1287"/>
              <a:ext cx="377" cy="75"/>
              <a:chOff x="2468" y="1332"/>
              <a:chExt cx="310" cy="60"/>
            </a:xfrm>
          </p:grpSpPr>
          <p:sp>
            <p:nvSpPr>
              <p:cNvPr id="41013" name="Freeform 10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14" name="Freeform 10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011" name="Line 106"/>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2" name="Line 107"/>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1003" name="Line 5"/>
          <p:cNvSpPr>
            <a:spLocks noChangeShapeType="1"/>
          </p:cNvSpPr>
          <p:nvPr/>
        </p:nvSpPr>
        <p:spPr bwMode="auto">
          <a:xfrm>
            <a:off x="4979988" y="1816100"/>
            <a:ext cx="390525"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04" name="Line 7"/>
          <p:cNvSpPr>
            <a:spLocks noChangeShapeType="1"/>
          </p:cNvSpPr>
          <p:nvPr/>
        </p:nvSpPr>
        <p:spPr bwMode="auto">
          <a:xfrm flipV="1">
            <a:off x="5014913" y="2555875"/>
            <a:ext cx="277812" cy="31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05" name="Line 8"/>
          <p:cNvSpPr>
            <a:spLocks noChangeShapeType="1"/>
          </p:cNvSpPr>
          <p:nvPr/>
        </p:nvSpPr>
        <p:spPr bwMode="auto">
          <a:xfrm>
            <a:off x="5026025" y="3087688"/>
            <a:ext cx="422275" cy="4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06" name="Line 11"/>
          <p:cNvSpPr>
            <a:spLocks noChangeShapeType="1"/>
          </p:cNvSpPr>
          <p:nvPr/>
        </p:nvSpPr>
        <p:spPr bwMode="auto">
          <a:xfrm>
            <a:off x="5780088" y="2663825"/>
            <a:ext cx="561975"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34</a:t>
            </a:fld>
            <a:endParaRPr lang="en-US" altLang="en-US"/>
          </a:p>
        </p:txBody>
      </p:sp>
    </p:spTree>
    <p:extLst>
      <p:ext uri="{BB962C8B-B14F-4D97-AF65-F5344CB8AC3E}">
        <p14:creationId xmlns:p14="http://schemas.microsoft.com/office/powerpoint/2010/main" val="15296041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reeform 140"/>
          <p:cNvSpPr>
            <a:spLocks/>
          </p:cNvSpPr>
          <p:nvPr/>
        </p:nvSpPr>
        <p:spPr bwMode="auto">
          <a:xfrm rot="-5400000">
            <a:off x="6203156" y="3196432"/>
            <a:ext cx="846137" cy="1593850"/>
          </a:xfrm>
          <a:custGeom>
            <a:avLst/>
            <a:gdLst>
              <a:gd name="T0" fmla="*/ 2147483647 w 10315"/>
              <a:gd name="T1" fmla="*/ 2147483647 h 10000"/>
              <a:gd name="T2" fmla="*/ 2147483647 w 10315"/>
              <a:gd name="T3" fmla="*/ 2147483647 h 10000"/>
              <a:gd name="T4" fmla="*/ 2147483647 w 10315"/>
              <a:gd name="T5" fmla="*/ 2147483647 h 10000"/>
              <a:gd name="T6" fmla="*/ 2147483647 w 10315"/>
              <a:gd name="T7" fmla="*/ 2147483647 h 10000"/>
              <a:gd name="T8" fmla="*/ 2147483647 w 10315"/>
              <a:gd name="T9" fmla="*/ 2147483647 h 10000"/>
              <a:gd name="T10" fmla="*/ 2147483647 w 10315"/>
              <a:gd name="T11" fmla="*/ 2147483647 h 10000"/>
              <a:gd name="T12" fmla="*/ 2147483647 w 10315"/>
              <a:gd name="T13" fmla="*/ 2147483647 h 10000"/>
              <a:gd name="T14" fmla="*/ 2147483647 w 10315"/>
              <a:gd name="T15" fmla="*/ 2147483647 h 10000"/>
              <a:gd name="T16" fmla="*/ 2147483647 w 10315"/>
              <a:gd name="T17" fmla="*/ 2147483647 h 10000"/>
              <a:gd name="T18" fmla="*/ 2147483647 w 10315"/>
              <a:gd name="T19" fmla="*/ 2147483647 h 10000"/>
              <a:gd name="T20" fmla="*/ 2147483647 w 10315"/>
              <a:gd name="T21" fmla="*/ 2147483647 h 10000"/>
              <a:gd name="T22" fmla="*/ 2147483647 w 10315"/>
              <a:gd name="T23" fmla="*/ 2147483647 h 10000"/>
              <a:gd name="T24" fmla="*/ 2147483647 w 10315"/>
              <a:gd name="T25" fmla="*/ 2147483647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15"/>
              <a:gd name="T40" fmla="*/ 0 h 10000"/>
              <a:gd name="T41" fmla="*/ 10315 w 10315"/>
              <a:gd name="T42" fmla="*/ 10000 h 100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15" h="10000">
                <a:moveTo>
                  <a:pt x="9674" y="4488"/>
                </a:moveTo>
                <a:cubicBezTo>
                  <a:pt x="8651" y="4175"/>
                  <a:pt x="4901" y="4405"/>
                  <a:pt x="3754" y="3833"/>
                </a:cubicBezTo>
                <a:cubicBezTo>
                  <a:pt x="2607" y="3261"/>
                  <a:pt x="4015" y="1645"/>
                  <a:pt x="3411" y="1026"/>
                </a:cubicBezTo>
                <a:cubicBezTo>
                  <a:pt x="2808" y="408"/>
                  <a:pt x="591" y="-284"/>
                  <a:pt x="130" y="122"/>
                </a:cubicBezTo>
                <a:cubicBezTo>
                  <a:pt x="-330" y="529"/>
                  <a:pt x="566" y="2588"/>
                  <a:pt x="648" y="3468"/>
                </a:cubicBezTo>
                <a:cubicBezTo>
                  <a:pt x="730" y="4349"/>
                  <a:pt x="648" y="4790"/>
                  <a:pt x="622" y="5408"/>
                </a:cubicBezTo>
                <a:cubicBezTo>
                  <a:pt x="595" y="6026"/>
                  <a:pt x="516" y="6617"/>
                  <a:pt x="489" y="7180"/>
                </a:cubicBezTo>
                <a:cubicBezTo>
                  <a:pt x="463" y="7741"/>
                  <a:pt x="286" y="8378"/>
                  <a:pt x="436" y="8809"/>
                </a:cubicBezTo>
                <a:cubicBezTo>
                  <a:pt x="587" y="9239"/>
                  <a:pt x="892" y="9655"/>
                  <a:pt x="1416" y="9793"/>
                </a:cubicBezTo>
                <a:cubicBezTo>
                  <a:pt x="1940" y="9932"/>
                  <a:pt x="3153" y="10248"/>
                  <a:pt x="3581" y="9642"/>
                </a:cubicBezTo>
                <a:cubicBezTo>
                  <a:pt x="4008" y="9037"/>
                  <a:pt x="3138" y="6667"/>
                  <a:pt x="3986" y="6162"/>
                </a:cubicBezTo>
                <a:cubicBezTo>
                  <a:pt x="4832" y="5655"/>
                  <a:pt x="9131" y="5984"/>
                  <a:pt x="9890" y="5711"/>
                </a:cubicBezTo>
                <a:cubicBezTo>
                  <a:pt x="10388" y="5225"/>
                  <a:pt x="10598" y="5393"/>
                  <a:pt x="9674" y="448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987" name="Freeform 140"/>
          <p:cNvSpPr>
            <a:spLocks/>
          </p:cNvSpPr>
          <p:nvPr/>
        </p:nvSpPr>
        <p:spPr bwMode="auto">
          <a:xfrm rot="10800000">
            <a:off x="7200900" y="1870075"/>
            <a:ext cx="846138" cy="1593850"/>
          </a:xfrm>
          <a:custGeom>
            <a:avLst/>
            <a:gdLst>
              <a:gd name="T0" fmla="*/ 2147483647 w 10315"/>
              <a:gd name="T1" fmla="*/ 2147483647 h 10000"/>
              <a:gd name="T2" fmla="*/ 2147483647 w 10315"/>
              <a:gd name="T3" fmla="*/ 2147483647 h 10000"/>
              <a:gd name="T4" fmla="*/ 2147483647 w 10315"/>
              <a:gd name="T5" fmla="*/ 2147483647 h 10000"/>
              <a:gd name="T6" fmla="*/ 2147483647 w 10315"/>
              <a:gd name="T7" fmla="*/ 2147483647 h 10000"/>
              <a:gd name="T8" fmla="*/ 2147483647 w 10315"/>
              <a:gd name="T9" fmla="*/ 2147483647 h 10000"/>
              <a:gd name="T10" fmla="*/ 2147483647 w 10315"/>
              <a:gd name="T11" fmla="*/ 2147483647 h 10000"/>
              <a:gd name="T12" fmla="*/ 2147483647 w 10315"/>
              <a:gd name="T13" fmla="*/ 2147483647 h 10000"/>
              <a:gd name="T14" fmla="*/ 2147483647 w 10315"/>
              <a:gd name="T15" fmla="*/ 2147483647 h 10000"/>
              <a:gd name="T16" fmla="*/ 2147483647 w 10315"/>
              <a:gd name="T17" fmla="*/ 2147483647 h 10000"/>
              <a:gd name="T18" fmla="*/ 2147483647 w 10315"/>
              <a:gd name="T19" fmla="*/ 2147483647 h 10000"/>
              <a:gd name="T20" fmla="*/ 2147483647 w 10315"/>
              <a:gd name="T21" fmla="*/ 2147483647 h 10000"/>
              <a:gd name="T22" fmla="*/ 2147483647 w 10315"/>
              <a:gd name="T23" fmla="*/ 2147483647 h 10000"/>
              <a:gd name="T24" fmla="*/ 2147483647 w 10315"/>
              <a:gd name="T25" fmla="*/ 2147483647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15"/>
              <a:gd name="T40" fmla="*/ 0 h 10000"/>
              <a:gd name="T41" fmla="*/ 10315 w 10315"/>
              <a:gd name="T42" fmla="*/ 10000 h 100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15" h="10000">
                <a:moveTo>
                  <a:pt x="9674" y="4488"/>
                </a:moveTo>
                <a:cubicBezTo>
                  <a:pt x="8651" y="4175"/>
                  <a:pt x="4901" y="4405"/>
                  <a:pt x="3754" y="3833"/>
                </a:cubicBezTo>
                <a:cubicBezTo>
                  <a:pt x="2607" y="3261"/>
                  <a:pt x="4015" y="1645"/>
                  <a:pt x="3411" y="1026"/>
                </a:cubicBezTo>
                <a:cubicBezTo>
                  <a:pt x="2808" y="408"/>
                  <a:pt x="591" y="-284"/>
                  <a:pt x="130" y="122"/>
                </a:cubicBezTo>
                <a:cubicBezTo>
                  <a:pt x="-330" y="529"/>
                  <a:pt x="566" y="2588"/>
                  <a:pt x="648" y="3468"/>
                </a:cubicBezTo>
                <a:cubicBezTo>
                  <a:pt x="730" y="4349"/>
                  <a:pt x="648" y="4790"/>
                  <a:pt x="622" y="5408"/>
                </a:cubicBezTo>
                <a:cubicBezTo>
                  <a:pt x="595" y="6026"/>
                  <a:pt x="516" y="6617"/>
                  <a:pt x="489" y="7180"/>
                </a:cubicBezTo>
                <a:cubicBezTo>
                  <a:pt x="463" y="7741"/>
                  <a:pt x="286" y="8378"/>
                  <a:pt x="436" y="8809"/>
                </a:cubicBezTo>
                <a:cubicBezTo>
                  <a:pt x="587" y="9239"/>
                  <a:pt x="892" y="9655"/>
                  <a:pt x="1416" y="9793"/>
                </a:cubicBezTo>
                <a:cubicBezTo>
                  <a:pt x="1940" y="9932"/>
                  <a:pt x="3153" y="10248"/>
                  <a:pt x="3581" y="9642"/>
                </a:cubicBezTo>
                <a:cubicBezTo>
                  <a:pt x="4008" y="9037"/>
                  <a:pt x="3138" y="6667"/>
                  <a:pt x="3986" y="6162"/>
                </a:cubicBezTo>
                <a:cubicBezTo>
                  <a:pt x="4832" y="5655"/>
                  <a:pt x="9131" y="5984"/>
                  <a:pt x="9890" y="5711"/>
                </a:cubicBezTo>
                <a:cubicBezTo>
                  <a:pt x="10388" y="5225"/>
                  <a:pt x="10598" y="5393"/>
                  <a:pt x="9674" y="448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988" name="Freeform 140"/>
          <p:cNvSpPr>
            <a:spLocks/>
          </p:cNvSpPr>
          <p:nvPr/>
        </p:nvSpPr>
        <p:spPr bwMode="auto">
          <a:xfrm>
            <a:off x="5165725" y="1452563"/>
            <a:ext cx="1038225" cy="1927225"/>
          </a:xfrm>
          <a:custGeom>
            <a:avLst/>
            <a:gdLst>
              <a:gd name="T0" fmla="*/ 2147483647 w 1223"/>
              <a:gd name="T1" fmla="*/ 2147483647 h 1291"/>
              <a:gd name="T2" fmla="*/ 2147483647 w 1223"/>
              <a:gd name="T3" fmla="*/ 2147483647 h 1291"/>
              <a:gd name="T4" fmla="*/ 2147483647 w 1223"/>
              <a:gd name="T5" fmla="*/ 2147483647 h 1291"/>
              <a:gd name="T6" fmla="*/ 2147483647 w 1223"/>
              <a:gd name="T7" fmla="*/ 2147483647 h 1291"/>
              <a:gd name="T8" fmla="*/ 2147483647 w 1223"/>
              <a:gd name="T9" fmla="*/ 2147483647 h 1291"/>
              <a:gd name="T10" fmla="*/ 2147483647 w 1223"/>
              <a:gd name="T11" fmla="*/ 2147483647 h 1291"/>
              <a:gd name="T12" fmla="*/ 2147483647 w 1223"/>
              <a:gd name="T13" fmla="*/ 2147483647 h 1291"/>
              <a:gd name="T14" fmla="*/ 2147483647 w 1223"/>
              <a:gd name="T15" fmla="*/ 2147483647 h 1291"/>
              <a:gd name="T16" fmla="*/ 2147483647 w 1223"/>
              <a:gd name="T17" fmla="*/ 2147483647 h 1291"/>
              <a:gd name="T18" fmla="*/ 2147483647 w 1223"/>
              <a:gd name="T19" fmla="*/ 2147483647 h 1291"/>
              <a:gd name="T20" fmla="*/ 2147483647 w 1223"/>
              <a:gd name="T21" fmla="*/ 2147483647 h 1291"/>
              <a:gd name="T22" fmla="*/ 2147483647 w 1223"/>
              <a:gd name="T23" fmla="*/ 2147483647 h 1291"/>
              <a:gd name="T24" fmla="*/ 2147483647 w 1223"/>
              <a:gd name="T25" fmla="*/ 2147483647 h 1291"/>
              <a:gd name="T26" fmla="*/ 2147483647 w 1223"/>
              <a:gd name="T27" fmla="*/ 2147483647 h 12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23"/>
              <a:gd name="T43" fmla="*/ 0 h 1291"/>
              <a:gd name="T44" fmla="*/ 1223 w 1223"/>
              <a:gd name="T45" fmla="*/ 1291 h 12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23" h="1291">
                <a:moveTo>
                  <a:pt x="1201" y="756"/>
                </a:moveTo>
                <a:cubicBezTo>
                  <a:pt x="1180" y="640"/>
                  <a:pt x="798" y="744"/>
                  <a:pt x="702" y="670"/>
                </a:cubicBezTo>
                <a:cubicBezTo>
                  <a:pt x="603" y="561"/>
                  <a:pt x="669" y="206"/>
                  <a:pt x="608" y="103"/>
                </a:cubicBezTo>
                <a:cubicBezTo>
                  <a:pt x="547" y="0"/>
                  <a:pt x="425" y="55"/>
                  <a:pt x="335" y="52"/>
                </a:cubicBezTo>
                <a:cubicBezTo>
                  <a:pt x="245" y="49"/>
                  <a:pt x="114" y="0"/>
                  <a:pt x="65" y="82"/>
                </a:cubicBezTo>
                <a:cubicBezTo>
                  <a:pt x="16" y="164"/>
                  <a:pt x="45" y="433"/>
                  <a:pt x="41" y="544"/>
                </a:cubicBezTo>
                <a:cubicBezTo>
                  <a:pt x="37" y="655"/>
                  <a:pt x="41" y="685"/>
                  <a:pt x="38" y="751"/>
                </a:cubicBezTo>
                <a:cubicBezTo>
                  <a:pt x="35" y="817"/>
                  <a:pt x="26" y="880"/>
                  <a:pt x="23" y="940"/>
                </a:cubicBezTo>
                <a:cubicBezTo>
                  <a:pt x="20" y="1000"/>
                  <a:pt x="0" y="1068"/>
                  <a:pt x="17" y="1114"/>
                </a:cubicBezTo>
                <a:cubicBezTo>
                  <a:pt x="34" y="1160"/>
                  <a:pt x="31" y="1198"/>
                  <a:pt x="128" y="1219"/>
                </a:cubicBezTo>
                <a:cubicBezTo>
                  <a:pt x="225" y="1240"/>
                  <a:pt x="509" y="1291"/>
                  <a:pt x="602" y="1243"/>
                </a:cubicBezTo>
                <a:cubicBezTo>
                  <a:pt x="695" y="1195"/>
                  <a:pt x="590" y="984"/>
                  <a:pt x="686" y="930"/>
                </a:cubicBezTo>
                <a:cubicBezTo>
                  <a:pt x="782" y="876"/>
                  <a:pt x="1091" y="945"/>
                  <a:pt x="1177" y="916"/>
                </a:cubicBezTo>
                <a:cubicBezTo>
                  <a:pt x="1208" y="864"/>
                  <a:pt x="1223" y="871"/>
                  <a:pt x="1201" y="756"/>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991" name="Rectangle 2"/>
          <p:cNvSpPr>
            <a:spLocks noGrp="1" noChangeArrowheads="1"/>
          </p:cNvSpPr>
          <p:nvPr>
            <p:ph type="title"/>
          </p:nvPr>
        </p:nvSpPr>
        <p:spPr>
          <a:xfrm>
            <a:off x="533400" y="94570"/>
            <a:ext cx="7735311" cy="814841"/>
          </a:xfrm>
        </p:spPr>
        <p:txBody>
          <a:bodyPr>
            <a:normAutofit/>
          </a:bodyPr>
          <a:lstStyle/>
          <a:p>
            <a:pPr rtl="1"/>
            <a:r>
              <a:rPr lang="en-US" dirty="0" smtClean="0">
                <a:ea typeface="ＭＳ Ｐゴシック" pitchFamily="34" charset="-128"/>
              </a:rPr>
              <a:t>IPv4 addressing</a:t>
            </a:r>
            <a:endParaRPr lang="en-US" sz="2400" b="1" dirty="0" smtClean="0">
              <a:ea typeface="ＭＳ Ｐゴシック" pitchFamily="34" charset="-128"/>
            </a:endParaRPr>
          </a:p>
        </p:txBody>
      </p:sp>
      <p:sp>
        <p:nvSpPr>
          <p:cNvPr id="41992" name="Rectangle 3"/>
          <p:cNvSpPr>
            <a:spLocks noGrp="1" noChangeArrowheads="1"/>
          </p:cNvSpPr>
          <p:nvPr>
            <p:ph sz="half" idx="1"/>
          </p:nvPr>
        </p:nvSpPr>
        <p:spPr>
          <a:xfrm>
            <a:off x="24007" y="1282700"/>
            <a:ext cx="3717796" cy="1288487"/>
          </a:xfrm>
        </p:spPr>
        <p:txBody>
          <a:bodyPr>
            <a:normAutofit/>
          </a:bodyPr>
          <a:lstStyle/>
          <a:p>
            <a:pPr marL="0" indent="0" algn="l">
              <a:buFont typeface="Wingdings" pitchFamily="2" charset="2"/>
              <a:buNone/>
            </a:pPr>
            <a:r>
              <a:rPr lang="en-US" sz="2400" i="1" dirty="0" smtClean="0">
                <a:solidFill>
                  <a:srgbClr val="CC0000"/>
                </a:solidFill>
                <a:ea typeface="ＭＳ Ｐゴシック" pitchFamily="34" charset="-128"/>
              </a:rPr>
              <a:t>Question: </a:t>
            </a:r>
            <a:r>
              <a:rPr lang="en-US" sz="2400" dirty="0" smtClean="0">
                <a:ea typeface="ＭＳ Ｐゴシック" pitchFamily="34" charset="-128"/>
              </a:rPr>
              <a:t>How interfaces are connected together?</a:t>
            </a:r>
            <a:endParaRPr lang="fa-IR" sz="2400" i="1" dirty="0" smtClean="0">
              <a:ea typeface="ＭＳ Ｐゴシック" pitchFamily="34" charset="-128"/>
            </a:endParaRPr>
          </a:p>
        </p:txBody>
      </p:sp>
      <p:sp>
        <p:nvSpPr>
          <p:cNvPr id="41993" name="Line 5"/>
          <p:cNvSpPr>
            <a:spLocks noChangeShapeType="1"/>
          </p:cNvSpPr>
          <p:nvPr/>
        </p:nvSpPr>
        <p:spPr bwMode="auto">
          <a:xfrm>
            <a:off x="4979988" y="1816100"/>
            <a:ext cx="390525"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4" name="Line 7"/>
          <p:cNvSpPr>
            <a:spLocks noChangeShapeType="1"/>
          </p:cNvSpPr>
          <p:nvPr/>
        </p:nvSpPr>
        <p:spPr bwMode="auto">
          <a:xfrm flipV="1">
            <a:off x="5014913" y="2555875"/>
            <a:ext cx="277812" cy="31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5" name="Line 8"/>
          <p:cNvSpPr>
            <a:spLocks noChangeShapeType="1"/>
          </p:cNvSpPr>
          <p:nvPr/>
        </p:nvSpPr>
        <p:spPr bwMode="auto">
          <a:xfrm>
            <a:off x="5026025" y="3087688"/>
            <a:ext cx="422275" cy="4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6" name="Line 11"/>
          <p:cNvSpPr>
            <a:spLocks noChangeShapeType="1"/>
          </p:cNvSpPr>
          <p:nvPr/>
        </p:nvSpPr>
        <p:spPr bwMode="auto">
          <a:xfrm>
            <a:off x="5780088" y="2663825"/>
            <a:ext cx="561975"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7" name="Text Box 26"/>
          <p:cNvSpPr txBox="1">
            <a:spLocks noChangeArrowheads="1"/>
          </p:cNvSpPr>
          <p:nvPr/>
        </p:nvSpPr>
        <p:spPr bwMode="auto">
          <a:xfrm>
            <a:off x="4548188" y="1282700"/>
            <a:ext cx="8255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223.1.1.1</a:t>
            </a:r>
            <a:endParaRPr lang="en-US" sz="1200">
              <a:latin typeface="Comic Sans MS" pitchFamily="66" charset="0"/>
            </a:endParaRPr>
          </a:p>
        </p:txBody>
      </p:sp>
      <p:grpSp>
        <p:nvGrpSpPr>
          <p:cNvPr id="41998" name="Group 27"/>
          <p:cNvGrpSpPr>
            <a:grpSpLocks/>
          </p:cNvGrpSpPr>
          <p:nvPr/>
        </p:nvGrpSpPr>
        <p:grpSpPr bwMode="auto">
          <a:xfrm>
            <a:off x="3814763" y="2243138"/>
            <a:ext cx="920750" cy="276225"/>
            <a:chOff x="3251" y="608"/>
            <a:chExt cx="580" cy="174"/>
          </a:xfrm>
        </p:grpSpPr>
        <p:sp>
          <p:nvSpPr>
            <p:cNvPr id="42058" name="Rectangle 28"/>
            <p:cNvSpPr>
              <a:spLocks noChangeArrowheads="1"/>
            </p:cNvSpPr>
            <p:nvPr/>
          </p:nvSpPr>
          <p:spPr bwMode="auto">
            <a:xfrm>
              <a:off x="3306" y="657"/>
              <a:ext cx="525" cy="1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200"/>
            </a:p>
          </p:txBody>
        </p:sp>
        <p:sp>
          <p:nvSpPr>
            <p:cNvPr id="42059" name="Text Box 29"/>
            <p:cNvSpPr txBox="1">
              <a:spLocks noChangeArrowheads="1"/>
            </p:cNvSpPr>
            <p:nvPr/>
          </p:nvSpPr>
          <p:spPr bwMode="auto">
            <a:xfrm>
              <a:off x="3251" y="608"/>
              <a:ext cx="52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223.1.1.2</a:t>
              </a:r>
              <a:endParaRPr lang="en-US" sz="1200">
                <a:latin typeface="Comic Sans MS" pitchFamily="66" charset="0"/>
              </a:endParaRPr>
            </a:p>
          </p:txBody>
        </p:sp>
      </p:grpSp>
      <p:sp>
        <p:nvSpPr>
          <p:cNvPr id="41999" name="Text Box 30"/>
          <p:cNvSpPr txBox="1">
            <a:spLocks noChangeArrowheads="1"/>
          </p:cNvSpPr>
          <p:nvPr/>
        </p:nvSpPr>
        <p:spPr bwMode="auto">
          <a:xfrm>
            <a:off x="4652963" y="3238500"/>
            <a:ext cx="827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223.1.1.3</a:t>
            </a:r>
            <a:endParaRPr lang="en-US" sz="1200">
              <a:latin typeface="Comic Sans MS" pitchFamily="66" charset="0"/>
            </a:endParaRPr>
          </a:p>
        </p:txBody>
      </p:sp>
      <p:sp>
        <p:nvSpPr>
          <p:cNvPr id="42000" name="Text Box 31"/>
          <p:cNvSpPr txBox="1">
            <a:spLocks noChangeArrowheads="1"/>
          </p:cNvSpPr>
          <p:nvPr/>
        </p:nvSpPr>
        <p:spPr bwMode="auto">
          <a:xfrm>
            <a:off x="5753100" y="2368550"/>
            <a:ext cx="827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223.1.1.4</a:t>
            </a:r>
            <a:endParaRPr lang="en-US" sz="1200">
              <a:latin typeface="Comic Sans MS" pitchFamily="66" charset="0"/>
            </a:endParaRPr>
          </a:p>
        </p:txBody>
      </p:sp>
      <p:sp>
        <p:nvSpPr>
          <p:cNvPr id="42001" name="Line 32"/>
          <p:cNvSpPr>
            <a:spLocks noChangeShapeType="1"/>
          </p:cNvSpPr>
          <p:nvPr/>
        </p:nvSpPr>
        <p:spPr bwMode="auto">
          <a:xfrm>
            <a:off x="6854825" y="2668588"/>
            <a:ext cx="581025" cy="4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02" name="Text Box 33"/>
          <p:cNvSpPr txBox="1">
            <a:spLocks noChangeArrowheads="1"/>
          </p:cNvSpPr>
          <p:nvPr/>
        </p:nvSpPr>
        <p:spPr bwMode="auto">
          <a:xfrm>
            <a:off x="6729413" y="2378075"/>
            <a:ext cx="8270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223.1.2.9</a:t>
            </a:r>
            <a:endParaRPr lang="en-US" sz="1200">
              <a:latin typeface="Comic Sans MS" pitchFamily="66" charset="0"/>
            </a:endParaRPr>
          </a:p>
        </p:txBody>
      </p:sp>
      <p:sp>
        <p:nvSpPr>
          <p:cNvPr id="42003" name="Line 36"/>
          <p:cNvSpPr>
            <a:spLocks noChangeShapeType="1"/>
          </p:cNvSpPr>
          <p:nvPr/>
        </p:nvSpPr>
        <p:spPr bwMode="auto">
          <a:xfrm>
            <a:off x="7878763" y="1978025"/>
            <a:ext cx="234950"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04" name="Line 38"/>
          <p:cNvSpPr>
            <a:spLocks noChangeShapeType="1"/>
          </p:cNvSpPr>
          <p:nvPr/>
        </p:nvSpPr>
        <p:spPr bwMode="auto">
          <a:xfrm>
            <a:off x="7878763" y="3249613"/>
            <a:ext cx="234950"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05" name="Text Box 41"/>
          <p:cNvSpPr txBox="1">
            <a:spLocks noChangeArrowheads="1"/>
          </p:cNvSpPr>
          <p:nvPr/>
        </p:nvSpPr>
        <p:spPr bwMode="auto">
          <a:xfrm>
            <a:off x="7458075" y="3349625"/>
            <a:ext cx="827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223.1.2.2</a:t>
            </a:r>
            <a:endParaRPr lang="en-US" sz="1200">
              <a:latin typeface="Comic Sans MS" pitchFamily="66" charset="0"/>
            </a:endParaRPr>
          </a:p>
        </p:txBody>
      </p:sp>
      <p:sp>
        <p:nvSpPr>
          <p:cNvPr id="42006" name="Text Box 44"/>
          <p:cNvSpPr txBox="1">
            <a:spLocks noChangeArrowheads="1"/>
          </p:cNvSpPr>
          <p:nvPr/>
        </p:nvSpPr>
        <p:spPr bwMode="auto">
          <a:xfrm>
            <a:off x="7250113" y="1743075"/>
            <a:ext cx="827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223.1.2.1</a:t>
            </a:r>
            <a:endParaRPr lang="en-US" sz="1200">
              <a:latin typeface="Comic Sans MS" pitchFamily="66" charset="0"/>
            </a:endParaRPr>
          </a:p>
        </p:txBody>
      </p:sp>
      <p:sp>
        <p:nvSpPr>
          <p:cNvPr id="42007" name="Line 45"/>
          <p:cNvSpPr>
            <a:spLocks noChangeShapeType="1"/>
          </p:cNvSpPr>
          <p:nvPr/>
        </p:nvSpPr>
        <p:spPr bwMode="auto">
          <a:xfrm>
            <a:off x="6616700" y="3006725"/>
            <a:ext cx="0" cy="7572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08" name="Line 47"/>
          <p:cNvSpPr>
            <a:spLocks noChangeShapeType="1"/>
          </p:cNvSpPr>
          <p:nvPr/>
        </p:nvSpPr>
        <p:spPr bwMode="auto">
          <a:xfrm flipH="1" flipV="1">
            <a:off x="6003925" y="4279900"/>
            <a:ext cx="3175" cy="2413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09" name="Line 48"/>
          <p:cNvSpPr>
            <a:spLocks noChangeShapeType="1"/>
          </p:cNvSpPr>
          <p:nvPr/>
        </p:nvSpPr>
        <p:spPr bwMode="auto">
          <a:xfrm flipH="1" flipV="1">
            <a:off x="7180263" y="4284663"/>
            <a:ext cx="3175" cy="2413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10" name="Text Box 53"/>
          <p:cNvSpPr txBox="1">
            <a:spLocks noChangeArrowheads="1"/>
          </p:cNvSpPr>
          <p:nvPr/>
        </p:nvSpPr>
        <p:spPr bwMode="auto">
          <a:xfrm>
            <a:off x="7212013" y="4344988"/>
            <a:ext cx="827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223.1.3.2</a:t>
            </a:r>
            <a:endParaRPr lang="en-US" sz="1200">
              <a:latin typeface="Comic Sans MS" pitchFamily="66" charset="0"/>
            </a:endParaRPr>
          </a:p>
        </p:txBody>
      </p:sp>
      <p:sp>
        <p:nvSpPr>
          <p:cNvPr id="42011" name="Text Box 56"/>
          <p:cNvSpPr txBox="1">
            <a:spLocks noChangeArrowheads="1"/>
          </p:cNvSpPr>
          <p:nvPr/>
        </p:nvSpPr>
        <p:spPr bwMode="auto">
          <a:xfrm>
            <a:off x="5969000" y="4349750"/>
            <a:ext cx="8270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223.1.3.1</a:t>
            </a:r>
            <a:endParaRPr lang="en-US" sz="1200">
              <a:latin typeface="Comic Sans MS" pitchFamily="66" charset="0"/>
            </a:endParaRPr>
          </a:p>
        </p:txBody>
      </p:sp>
      <p:grpSp>
        <p:nvGrpSpPr>
          <p:cNvPr id="42012" name="Group 57"/>
          <p:cNvGrpSpPr>
            <a:grpSpLocks/>
          </p:cNvGrpSpPr>
          <p:nvPr/>
        </p:nvGrpSpPr>
        <p:grpSpPr bwMode="auto">
          <a:xfrm>
            <a:off x="6113463" y="3101975"/>
            <a:ext cx="935037" cy="276225"/>
            <a:chOff x="4532" y="1229"/>
            <a:chExt cx="589" cy="174"/>
          </a:xfrm>
        </p:grpSpPr>
        <p:sp>
          <p:nvSpPr>
            <p:cNvPr id="42056" name="Rectangle 58"/>
            <p:cNvSpPr>
              <a:spLocks noChangeArrowheads="1"/>
            </p:cNvSpPr>
            <p:nvPr/>
          </p:nvSpPr>
          <p:spPr bwMode="auto">
            <a:xfrm>
              <a:off x="4587" y="1284"/>
              <a:ext cx="534" cy="1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200"/>
            </a:p>
          </p:txBody>
        </p:sp>
        <p:sp>
          <p:nvSpPr>
            <p:cNvPr id="42057" name="Text Box 59"/>
            <p:cNvSpPr txBox="1">
              <a:spLocks noChangeArrowheads="1"/>
            </p:cNvSpPr>
            <p:nvPr/>
          </p:nvSpPr>
          <p:spPr bwMode="auto">
            <a:xfrm>
              <a:off x="4532" y="1229"/>
              <a:ext cx="57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200"/>
                <a:t>223.1.3.27</a:t>
              </a:r>
              <a:endParaRPr lang="en-US" sz="1200">
                <a:latin typeface="Comic Sans MS" pitchFamily="66" charset="0"/>
              </a:endParaRPr>
            </a:p>
          </p:txBody>
        </p:sp>
      </p:grpSp>
      <p:grpSp>
        <p:nvGrpSpPr>
          <p:cNvPr id="42013" name="Group 73"/>
          <p:cNvGrpSpPr>
            <a:grpSpLocks/>
          </p:cNvGrpSpPr>
          <p:nvPr/>
        </p:nvGrpSpPr>
        <p:grpSpPr bwMode="auto">
          <a:xfrm>
            <a:off x="4373563" y="1528763"/>
            <a:ext cx="641350" cy="558800"/>
            <a:chOff x="-44" y="1473"/>
            <a:chExt cx="981" cy="1105"/>
          </a:xfrm>
        </p:grpSpPr>
        <p:pic>
          <p:nvPicPr>
            <p:cNvPr id="42054" name="Picture 7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55" name="Freeform 75"/>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14" name="Group 80"/>
          <p:cNvGrpSpPr>
            <a:grpSpLocks/>
          </p:cNvGrpSpPr>
          <p:nvPr/>
        </p:nvGrpSpPr>
        <p:grpSpPr bwMode="auto">
          <a:xfrm>
            <a:off x="4368800" y="2127250"/>
            <a:ext cx="641350" cy="558800"/>
            <a:chOff x="-44" y="1473"/>
            <a:chExt cx="981" cy="1105"/>
          </a:xfrm>
        </p:grpSpPr>
        <p:pic>
          <p:nvPicPr>
            <p:cNvPr id="42052" name="Picture 81"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53" name="Freeform 82"/>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15" name="Group 83"/>
          <p:cNvGrpSpPr>
            <a:grpSpLocks/>
          </p:cNvGrpSpPr>
          <p:nvPr/>
        </p:nvGrpSpPr>
        <p:grpSpPr bwMode="auto">
          <a:xfrm>
            <a:off x="4397375" y="2736850"/>
            <a:ext cx="641350" cy="558800"/>
            <a:chOff x="-44" y="1473"/>
            <a:chExt cx="981" cy="1105"/>
          </a:xfrm>
        </p:grpSpPr>
        <p:pic>
          <p:nvPicPr>
            <p:cNvPr id="42050" name="Picture 8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51" name="Freeform 85"/>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16" name="Group 87"/>
          <p:cNvGrpSpPr>
            <a:grpSpLocks/>
          </p:cNvGrpSpPr>
          <p:nvPr/>
        </p:nvGrpSpPr>
        <p:grpSpPr bwMode="auto">
          <a:xfrm flipH="1">
            <a:off x="8056563" y="1685925"/>
            <a:ext cx="641350" cy="558800"/>
            <a:chOff x="-44" y="1473"/>
            <a:chExt cx="981" cy="1105"/>
          </a:xfrm>
        </p:grpSpPr>
        <p:pic>
          <p:nvPicPr>
            <p:cNvPr id="42048" name="Picture 88"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49" name="Freeform 89"/>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17" name="Group 90"/>
          <p:cNvGrpSpPr>
            <a:grpSpLocks/>
          </p:cNvGrpSpPr>
          <p:nvPr/>
        </p:nvGrpSpPr>
        <p:grpSpPr bwMode="auto">
          <a:xfrm flipH="1">
            <a:off x="8070850" y="2965450"/>
            <a:ext cx="641350" cy="558800"/>
            <a:chOff x="-44" y="1473"/>
            <a:chExt cx="981" cy="1105"/>
          </a:xfrm>
        </p:grpSpPr>
        <p:pic>
          <p:nvPicPr>
            <p:cNvPr id="42046" name="Picture 91"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47" name="Freeform 92"/>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18" name="Group 93"/>
          <p:cNvGrpSpPr>
            <a:grpSpLocks/>
          </p:cNvGrpSpPr>
          <p:nvPr/>
        </p:nvGrpSpPr>
        <p:grpSpPr bwMode="auto">
          <a:xfrm flipH="1">
            <a:off x="6972300" y="4489450"/>
            <a:ext cx="641350" cy="558800"/>
            <a:chOff x="-44" y="1473"/>
            <a:chExt cx="981" cy="1105"/>
          </a:xfrm>
        </p:grpSpPr>
        <p:pic>
          <p:nvPicPr>
            <p:cNvPr id="42044" name="Picture 94"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45" name="Freeform 95"/>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19" name="Group 96"/>
          <p:cNvGrpSpPr>
            <a:grpSpLocks/>
          </p:cNvGrpSpPr>
          <p:nvPr/>
        </p:nvGrpSpPr>
        <p:grpSpPr bwMode="auto">
          <a:xfrm flipH="1">
            <a:off x="5808663" y="4530725"/>
            <a:ext cx="641350" cy="558800"/>
            <a:chOff x="-44" y="1473"/>
            <a:chExt cx="981" cy="1105"/>
          </a:xfrm>
        </p:grpSpPr>
        <p:pic>
          <p:nvPicPr>
            <p:cNvPr id="42042" name="Picture 97"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43" name="Freeform 98"/>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2020" name="Group 99"/>
          <p:cNvGrpSpPr>
            <a:grpSpLocks/>
          </p:cNvGrpSpPr>
          <p:nvPr/>
        </p:nvGrpSpPr>
        <p:grpSpPr bwMode="auto">
          <a:xfrm>
            <a:off x="6237288" y="2624138"/>
            <a:ext cx="698500" cy="355600"/>
            <a:chOff x="4396" y="1245"/>
            <a:chExt cx="672" cy="248"/>
          </a:xfrm>
        </p:grpSpPr>
        <p:sp>
          <p:nvSpPr>
            <p:cNvPr id="42034"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1200">
                <a:latin typeface="Times New Roman" pitchFamily="18" charset="0"/>
                <a:cs typeface="Arial" pitchFamily="34" charset="0"/>
              </a:endParaRPr>
            </a:p>
          </p:txBody>
        </p:sp>
        <p:sp>
          <p:nvSpPr>
            <p:cNvPr id="4203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1200">
                <a:latin typeface="Times New Roman" pitchFamily="18" charset="0"/>
                <a:cs typeface="Arial" pitchFamily="34" charset="0"/>
              </a:endParaRPr>
            </a:p>
          </p:txBody>
        </p:sp>
        <p:sp>
          <p:nvSpPr>
            <p:cNvPr id="42036"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1200">
                <a:latin typeface="Times New Roman" pitchFamily="18" charset="0"/>
                <a:cs typeface="Arial" pitchFamily="34" charset="0"/>
              </a:endParaRPr>
            </a:p>
          </p:txBody>
        </p:sp>
        <p:grpSp>
          <p:nvGrpSpPr>
            <p:cNvPr id="42037" name="Group 103"/>
            <p:cNvGrpSpPr>
              <a:grpSpLocks/>
            </p:cNvGrpSpPr>
            <p:nvPr/>
          </p:nvGrpSpPr>
          <p:grpSpPr bwMode="auto">
            <a:xfrm>
              <a:off x="4530" y="1287"/>
              <a:ext cx="377" cy="75"/>
              <a:chOff x="2468" y="1332"/>
              <a:chExt cx="310" cy="60"/>
            </a:xfrm>
          </p:grpSpPr>
          <p:sp>
            <p:nvSpPr>
              <p:cNvPr id="42040" name="Freeform 10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41" name="Freeform 10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038" name="Line 106"/>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39" name="Line 107"/>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9"/>
          <p:cNvGrpSpPr>
            <a:grpSpLocks/>
          </p:cNvGrpSpPr>
          <p:nvPr/>
        </p:nvGrpSpPr>
        <p:grpSpPr bwMode="auto">
          <a:xfrm>
            <a:off x="5278438" y="1817688"/>
            <a:ext cx="509587" cy="1279525"/>
            <a:chOff x="5278322" y="1817603"/>
            <a:chExt cx="509379" cy="1279224"/>
          </a:xfrm>
        </p:grpSpPr>
        <p:pic>
          <p:nvPicPr>
            <p:cNvPr id="420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322" y="2485783"/>
              <a:ext cx="509379" cy="28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032" name="Straight Connector 3"/>
            <p:cNvCxnSpPr>
              <a:cxnSpLocks noChangeShapeType="1"/>
            </p:cNvCxnSpPr>
            <p:nvPr/>
          </p:nvCxnSpPr>
          <p:spPr bwMode="auto">
            <a:xfrm>
              <a:off x="5369756" y="1817603"/>
              <a:ext cx="0" cy="6810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cxnSp>
          <p:nvCxnSpPr>
            <p:cNvPr id="42033" name="Straight Connector 77"/>
            <p:cNvCxnSpPr>
              <a:cxnSpLocks noChangeShapeType="1"/>
            </p:cNvCxnSpPr>
            <p:nvPr/>
          </p:nvCxnSpPr>
          <p:spPr bwMode="auto">
            <a:xfrm flipV="1">
              <a:off x="5443520" y="2769741"/>
              <a:ext cx="1" cy="32708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grpSp>
      <p:grpSp>
        <p:nvGrpSpPr>
          <p:cNvPr id="14" name="Group 14"/>
          <p:cNvGrpSpPr>
            <a:grpSpLocks/>
          </p:cNvGrpSpPr>
          <p:nvPr/>
        </p:nvGrpSpPr>
        <p:grpSpPr bwMode="auto">
          <a:xfrm>
            <a:off x="179513" y="2616198"/>
            <a:ext cx="5314825" cy="2515569"/>
            <a:chOff x="180113" y="2615565"/>
            <a:chExt cx="5314460" cy="2516410"/>
          </a:xfrm>
        </p:grpSpPr>
        <p:sp>
          <p:nvSpPr>
            <p:cNvPr id="42029" name="TextBox 10"/>
            <p:cNvSpPr txBox="1">
              <a:spLocks noChangeArrowheads="1"/>
            </p:cNvSpPr>
            <p:nvPr/>
          </p:nvSpPr>
          <p:spPr bwMode="auto">
            <a:xfrm>
              <a:off x="180113" y="4023608"/>
              <a:ext cx="4384175" cy="110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200" i="1" dirty="0" smtClean="0">
                  <a:solidFill>
                    <a:srgbClr val="CC0000"/>
                  </a:solidFill>
                  <a:cs typeface="+mn-cs"/>
                </a:rPr>
                <a:t>Answer: </a:t>
              </a:r>
              <a:r>
                <a:rPr lang="en-US" sz="2200" dirty="0" smtClean="0">
                  <a:cs typeface="+mn-cs"/>
                </a:rPr>
                <a:t>Ethernet interfaces are connected together with Ethernet switches</a:t>
              </a:r>
              <a:endParaRPr lang="fa-IR" sz="2200" i="1" dirty="0" smtClean="0">
                <a:cs typeface="+mn-cs"/>
              </a:endParaRPr>
            </a:p>
          </p:txBody>
        </p:sp>
        <p:cxnSp>
          <p:nvCxnSpPr>
            <p:cNvPr id="42030" name="Straight Connector 12"/>
            <p:cNvCxnSpPr>
              <a:cxnSpLocks noChangeShapeType="1"/>
            </p:cNvCxnSpPr>
            <p:nvPr/>
          </p:nvCxnSpPr>
          <p:spPr bwMode="auto">
            <a:xfrm flipH="1">
              <a:off x="4061206" y="2615565"/>
              <a:ext cx="1433367" cy="142095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15" name="Group 15"/>
          <p:cNvGrpSpPr>
            <a:grpSpLocks/>
          </p:cNvGrpSpPr>
          <p:nvPr/>
        </p:nvGrpSpPr>
        <p:grpSpPr bwMode="auto">
          <a:xfrm>
            <a:off x="4060873" y="3790953"/>
            <a:ext cx="4298950" cy="3028136"/>
            <a:chOff x="4060415" y="3790332"/>
            <a:chExt cx="4300100" cy="3027987"/>
          </a:xfrm>
        </p:grpSpPr>
        <p:pic>
          <p:nvPicPr>
            <p:cNvPr id="42026" name="Picture 777" descr="access_point_stylized_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2411" y="3790332"/>
              <a:ext cx="587569" cy="48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27" name="TextBox 89"/>
            <p:cNvSpPr txBox="1">
              <a:spLocks noChangeArrowheads="1"/>
            </p:cNvSpPr>
            <p:nvPr/>
          </p:nvSpPr>
          <p:spPr bwMode="auto">
            <a:xfrm>
              <a:off x="4060415" y="5710377"/>
              <a:ext cx="4300100" cy="1107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200" i="1" dirty="0" smtClean="0">
                  <a:solidFill>
                    <a:srgbClr val="CC0000"/>
                  </a:solidFill>
                  <a:cs typeface="+mn-cs"/>
                </a:rPr>
                <a:t>Answer: </a:t>
              </a:r>
              <a:r>
                <a:rPr lang="en-US" sz="2200" dirty="0" smtClean="0">
                  <a:cs typeface="+mn-cs"/>
                </a:rPr>
                <a:t>Wireless interfaces are connected together with access points</a:t>
              </a:r>
              <a:endParaRPr lang="fa-IR" sz="2200" i="1" dirty="0" smtClean="0">
                <a:solidFill>
                  <a:srgbClr val="CC0000"/>
                </a:solidFill>
                <a:cs typeface="+mn-cs"/>
              </a:endParaRPr>
            </a:p>
          </p:txBody>
        </p:sp>
        <p:cxnSp>
          <p:nvCxnSpPr>
            <p:cNvPr id="42028" name="Straight Connector 90"/>
            <p:cNvCxnSpPr>
              <a:cxnSpLocks noChangeShapeType="1"/>
            </p:cNvCxnSpPr>
            <p:nvPr/>
          </p:nvCxnSpPr>
          <p:spPr bwMode="auto">
            <a:xfrm flipH="1">
              <a:off x="4982985" y="4208863"/>
              <a:ext cx="1433367" cy="142095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35</a:t>
            </a:fld>
            <a:endParaRPr lang="en-US" altLang="en-US"/>
          </a:p>
        </p:txBody>
      </p:sp>
    </p:spTree>
    <p:extLst>
      <p:ext uri="{BB962C8B-B14F-4D97-AF65-F5344CB8AC3E}">
        <p14:creationId xmlns:p14="http://schemas.microsoft.com/office/powerpoint/2010/main" val="3066270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1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5"/>
          <p:cNvSpPr>
            <a:spLocks noGrp="1" noChangeArrowheads="1"/>
          </p:cNvSpPr>
          <p:nvPr>
            <p:ph type="title"/>
          </p:nvPr>
        </p:nvSpPr>
        <p:spPr>
          <a:xfrm>
            <a:off x="533399" y="214086"/>
            <a:ext cx="7784523" cy="787400"/>
          </a:xfrm>
        </p:spPr>
        <p:txBody>
          <a:bodyPr/>
          <a:lstStyle/>
          <a:p>
            <a:pPr>
              <a:defRPr/>
            </a:pPr>
            <a:r>
              <a:rPr lang="en-US" dirty="0" smtClean="0"/>
              <a:t>Subnetworks</a:t>
            </a:r>
            <a:endParaRPr lang="en-US" dirty="0">
              <a:cs typeface="+mj-cs"/>
            </a:endParaRPr>
          </a:p>
        </p:txBody>
      </p:sp>
      <p:sp>
        <p:nvSpPr>
          <p:cNvPr id="43013" name="Rectangle 6"/>
          <p:cNvSpPr>
            <a:spLocks noGrp="1" noChangeArrowheads="1"/>
          </p:cNvSpPr>
          <p:nvPr>
            <p:ph sz="half" idx="1"/>
          </p:nvPr>
        </p:nvSpPr>
        <p:spPr>
          <a:xfrm>
            <a:off x="180371" y="1211263"/>
            <a:ext cx="3992438" cy="4648200"/>
          </a:xfrm>
        </p:spPr>
        <p:txBody>
          <a:bodyPr>
            <a:normAutofit/>
          </a:bodyPr>
          <a:lstStyle/>
          <a:p>
            <a:pPr marL="234950" indent="-234950" algn="l"/>
            <a:r>
              <a:rPr lang="en-US" sz="2400" dirty="0" smtClean="0">
                <a:solidFill>
                  <a:srgbClr val="000099"/>
                </a:solidFill>
                <a:latin typeface="Times New Roman" panose="02020603050405020304" pitchFamily="18" charset="0"/>
                <a:ea typeface="ＭＳ Ｐゴシック" pitchFamily="34" charset="-128"/>
              </a:rPr>
              <a:t>IP address:</a:t>
            </a:r>
            <a:endParaRPr lang="en-US" sz="2400" dirty="0" smtClean="0">
              <a:latin typeface="Times New Roman" panose="02020603050405020304" pitchFamily="18" charset="0"/>
              <a:ea typeface="ＭＳ Ｐゴシック" pitchFamily="34" charset="-128"/>
            </a:endParaRPr>
          </a:p>
          <a:p>
            <a:pPr marL="512763" lvl="1" indent="-163513" algn="l"/>
            <a:r>
              <a:rPr lang="en-US" sz="2200" dirty="0" smtClean="0">
                <a:latin typeface="Times New Roman" panose="02020603050405020304" pitchFamily="18" charset="0"/>
                <a:ea typeface="ＭＳ Ｐゴシック" pitchFamily="34" charset="-128"/>
              </a:rPr>
              <a:t>Subnetwork part – most significant bits (leftmost part)</a:t>
            </a:r>
            <a:endParaRPr lang="fa-IR" sz="2200" dirty="0" smtClean="0">
              <a:latin typeface="Times New Roman" panose="02020603050405020304" pitchFamily="18" charset="0"/>
              <a:ea typeface="ＭＳ Ｐゴシック" pitchFamily="34" charset="-128"/>
            </a:endParaRPr>
          </a:p>
          <a:p>
            <a:pPr marL="512763" lvl="1" indent="-163513" algn="l"/>
            <a:r>
              <a:rPr lang="en-US" sz="2200" dirty="0" smtClean="0">
                <a:latin typeface="Times New Roman" panose="02020603050405020304" pitchFamily="18" charset="0"/>
                <a:ea typeface="ＭＳ Ｐゴシック" pitchFamily="34" charset="-128"/>
              </a:rPr>
              <a:t>Host part – least significant bits (rightmost part)</a:t>
            </a:r>
            <a:endParaRPr lang="fa-IR" sz="2200" dirty="0" smtClean="0">
              <a:latin typeface="Times New Roman" panose="02020603050405020304" pitchFamily="18" charset="0"/>
              <a:ea typeface="ＭＳ Ｐゴシック" pitchFamily="34" charset="-128"/>
            </a:endParaRPr>
          </a:p>
          <a:p>
            <a:pPr marL="234950" indent="-234950" algn="l"/>
            <a:r>
              <a:rPr lang="en-US" altLang="ja-JP" sz="2400" i="1" dirty="0" smtClean="0">
                <a:solidFill>
                  <a:srgbClr val="000099"/>
                </a:solidFill>
                <a:latin typeface="Times New Roman" panose="02020603050405020304" pitchFamily="18" charset="0"/>
                <a:ea typeface="ＭＳ Ｐゴシック" pitchFamily="34" charset="-128"/>
              </a:rPr>
              <a:t>What is subnetwork?</a:t>
            </a:r>
          </a:p>
          <a:p>
            <a:pPr marL="512763" lvl="1" indent="-163513" algn="l"/>
            <a:r>
              <a:rPr lang="en-US" sz="2200" dirty="0" smtClean="0">
                <a:latin typeface="Times New Roman" panose="02020603050405020304" pitchFamily="18" charset="0"/>
                <a:ea typeface="ＭＳ Ｐゴシック" pitchFamily="34" charset="-128"/>
              </a:rPr>
              <a:t>Interfaces that their subnet part has the same IP address</a:t>
            </a:r>
            <a:endParaRPr lang="fa-IR" sz="2200" dirty="0" smtClean="0">
              <a:latin typeface="Times New Roman" panose="02020603050405020304" pitchFamily="18" charset="0"/>
              <a:ea typeface="ＭＳ Ｐゴシック" pitchFamily="34" charset="-128"/>
            </a:endParaRPr>
          </a:p>
          <a:p>
            <a:pPr marL="512763" lvl="1" indent="-163513" algn="l"/>
            <a:r>
              <a:rPr lang="en-US" sz="2200" dirty="0" smtClean="0">
                <a:latin typeface="Times New Roman" panose="02020603050405020304" pitchFamily="18" charset="0"/>
                <a:ea typeface="ＭＳ Ｐゴシック" pitchFamily="34" charset="-128"/>
              </a:rPr>
              <a:t>They can connect together without a router</a:t>
            </a:r>
            <a:endParaRPr lang="fa-IR" sz="2200" dirty="0" smtClean="0">
              <a:latin typeface="Times New Roman" panose="02020603050405020304" pitchFamily="18" charset="0"/>
              <a:ea typeface="ＭＳ Ｐゴシック" pitchFamily="34" charset="-128"/>
            </a:endParaRPr>
          </a:p>
        </p:txBody>
      </p:sp>
      <p:sp>
        <p:nvSpPr>
          <p:cNvPr id="43014" name="Text Box 56"/>
          <p:cNvSpPr txBox="1">
            <a:spLocks noChangeArrowheads="1"/>
          </p:cNvSpPr>
          <p:nvPr/>
        </p:nvSpPr>
        <p:spPr bwMode="auto">
          <a:xfrm>
            <a:off x="4794445" y="5255836"/>
            <a:ext cx="35189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dirty="0" smtClean="0"/>
              <a:t>Network consisting 3 subnets</a:t>
            </a:r>
            <a:endParaRPr lang="en-US" sz="2000" dirty="0"/>
          </a:p>
        </p:txBody>
      </p:sp>
      <p:sp>
        <p:nvSpPr>
          <p:cNvPr id="43016" name="Rectangle 139"/>
          <p:cNvSpPr>
            <a:spLocks noChangeArrowheads="1"/>
          </p:cNvSpPr>
          <p:nvPr/>
        </p:nvSpPr>
        <p:spPr bwMode="auto">
          <a:xfrm>
            <a:off x="4965700" y="3354388"/>
            <a:ext cx="847725" cy="180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3017" name="Freeform 140"/>
          <p:cNvSpPr>
            <a:spLocks/>
          </p:cNvSpPr>
          <p:nvPr/>
        </p:nvSpPr>
        <p:spPr bwMode="auto">
          <a:xfrm>
            <a:off x="4378325" y="1293813"/>
            <a:ext cx="1941513" cy="2049462"/>
          </a:xfrm>
          <a:custGeom>
            <a:avLst/>
            <a:gdLst>
              <a:gd name="T0" fmla="*/ 2147483647 w 1223"/>
              <a:gd name="T1" fmla="*/ 2147483647 h 1291"/>
              <a:gd name="T2" fmla="*/ 2147483647 w 1223"/>
              <a:gd name="T3" fmla="*/ 2147483647 h 1291"/>
              <a:gd name="T4" fmla="*/ 2147483647 w 1223"/>
              <a:gd name="T5" fmla="*/ 2147483647 h 1291"/>
              <a:gd name="T6" fmla="*/ 2147483647 w 1223"/>
              <a:gd name="T7" fmla="*/ 2147483647 h 1291"/>
              <a:gd name="T8" fmla="*/ 2147483647 w 1223"/>
              <a:gd name="T9" fmla="*/ 2147483647 h 1291"/>
              <a:gd name="T10" fmla="*/ 2147483647 w 1223"/>
              <a:gd name="T11" fmla="*/ 2147483647 h 1291"/>
              <a:gd name="T12" fmla="*/ 2147483647 w 1223"/>
              <a:gd name="T13" fmla="*/ 2147483647 h 1291"/>
              <a:gd name="T14" fmla="*/ 2147483647 w 1223"/>
              <a:gd name="T15" fmla="*/ 2147483647 h 1291"/>
              <a:gd name="T16" fmla="*/ 2147483647 w 1223"/>
              <a:gd name="T17" fmla="*/ 2147483647 h 1291"/>
              <a:gd name="T18" fmla="*/ 2147483647 w 1223"/>
              <a:gd name="T19" fmla="*/ 2147483647 h 1291"/>
              <a:gd name="T20" fmla="*/ 2147483647 w 1223"/>
              <a:gd name="T21" fmla="*/ 2147483647 h 1291"/>
              <a:gd name="T22" fmla="*/ 2147483647 w 1223"/>
              <a:gd name="T23" fmla="*/ 2147483647 h 1291"/>
              <a:gd name="T24" fmla="*/ 2147483647 w 1223"/>
              <a:gd name="T25" fmla="*/ 2147483647 h 1291"/>
              <a:gd name="T26" fmla="*/ 2147483647 w 1223"/>
              <a:gd name="T27" fmla="*/ 2147483647 h 12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23"/>
              <a:gd name="T43" fmla="*/ 0 h 1291"/>
              <a:gd name="T44" fmla="*/ 1223 w 1223"/>
              <a:gd name="T45" fmla="*/ 1291 h 12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23" h="1291">
                <a:moveTo>
                  <a:pt x="1201" y="756"/>
                </a:moveTo>
                <a:cubicBezTo>
                  <a:pt x="1180" y="640"/>
                  <a:pt x="798" y="744"/>
                  <a:pt x="702" y="670"/>
                </a:cubicBezTo>
                <a:cubicBezTo>
                  <a:pt x="603" y="561"/>
                  <a:pt x="669" y="206"/>
                  <a:pt x="608" y="103"/>
                </a:cubicBezTo>
                <a:cubicBezTo>
                  <a:pt x="547" y="0"/>
                  <a:pt x="425" y="55"/>
                  <a:pt x="335" y="52"/>
                </a:cubicBezTo>
                <a:cubicBezTo>
                  <a:pt x="245" y="49"/>
                  <a:pt x="114" y="0"/>
                  <a:pt x="65" y="82"/>
                </a:cubicBezTo>
                <a:cubicBezTo>
                  <a:pt x="16" y="164"/>
                  <a:pt x="45" y="433"/>
                  <a:pt x="41" y="544"/>
                </a:cubicBezTo>
                <a:cubicBezTo>
                  <a:pt x="37" y="655"/>
                  <a:pt x="41" y="685"/>
                  <a:pt x="38" y="751"/>
                </a:cubicBezTo>
                <a:cubicBezTo>
                  <a:pt x="35" y="817"/>
                  <a:pt x="26" y="880"/>
                  <a:pt x="23" y="940"/>
                </a:cubicBezTo>
                <a:cubicBezTo>
                  <a:pt x="20" y="1000"/>
                  <a:pt x="0" y="1068"/>
                  <a:pt x="17" y="1114"/>
                </a:cubicBezTo>
                <a:cubicBezTo>
                  <a:pt x="34" y="1160"/>
                  <a:pt x="31" y="1198"/>
                  <a:pt x="128" y="1219"/>
                </a:cubicBezTo>
                <a:cubicBezTo>
                  <a:pt x="225" y="1240"/>
                  <a:pt x="509" y="1291"/>
                  <a:pt x="602" y="1243"/>
                </a:cubicBezTo>
                <a:cubicBezTo>
                  <a:pt x="695" y="1195"/>
                  <a:pt x="590" y="984"/>
                  <a:pt x="686" y="930"/>
                </a:cubicBezTo>
                <a:cubicBezTo>
                  <a:pt x="782" y="876"/>
                  <a:pt x="1091" y="945"/>
                  <a:pt x="1177" y="916"/>
                </a:cubicBezTo>
                <a:cubicBezTo>
                  <a:pt x="1208" y="864"/>
                  <a:pt x="1223" y="871"/>
                  <a:pt x="1201" y="756"/>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18" name="Freeform 141"/>
          <p:cNvSpPr>
            <a:spLocks/>
          </p:cNvSpPr>
          <p:nvPr/>
        </p:nvSpPr>
        <p:spPr bwMode="auto">
          <a:xfrm>
            <a:off x="6905625" y="1603375"/>
            <a:ext cx="1906588" cy="1958975"/>
          </a:xfrm>
          <a:custGeom>
            <a:avLst/>
            <a:gdLst>
              <a:gd name="T0" fmla="*/ 2147483647 w 1201"/>
              <a:gd name="T1" fmla="*/ 2147483647 h 1234"/>
              <a:gd name="T2" fmla="*/ 2147483647 w 1201"/>
              <a:gd name="T3" fmla="*/ 2147483647 h 1234"/>
              <a:gd name="T4" fmla="*/ 2147483647 w 1201"/>
              <a:gd name="T5" fmla="*/ 2147483647 h 1234"/>
              <a:gd name="T6" fmla="*/ 2147483647 w 1201"/>
              <a:gd name="T7" fmla="*/ 2147483647 h 1234"/>
              <a:gd name="T8" fmla="*/ 2147483647 w 1201"/>
              <a:gd name="T9" fmla="*/ 2147483647 h 1234"/>
              <a:gd name="T10" fmla="*/ 2147483647 w 1201"/>
              <a:gd name="T11" fmla="*/ 2147483647 h 1234"/>
              <a:gd name="T12" fmla="*/ 2147483647 w 1201"/>
              <a:gd name="T13" fmla="*/ 2147483647 h 1234"/>
              <a:gd name="T14" fmla="*/ 2147483647 w 1201"/>
              <a:gd name="T15" fmla="*/ 2147483647 h 1234"/>
              <a:gd name="T16" fmla="*/ 2147483647 w 1201"/>
              <a:gd name="T17" fmla="*/ 2147483647 h 1234"/>
              <a:gd name="T18" fmla="*/ 2147483647 w 1201"/>
              <a:gd name="T19" fmla="*/ 2147483647 h 1234"/>
              <a:gd name="T20" fmla="*/ 2147483647 w 1201"/>
              <a:gd name="T21" fmla="*/ 2147483647 h 1234"/>
              <a:gd name="T22" fmla="*/ 2147483647 w 1201"/>
              <a:gd name="T23" fmla="*/ 2147483647 h 1234"/>
              <a:gd name="T24" fmla="*/ 2147483647 w 1201"/>
              <a:gd name="T25" fmla="*/ 2147483647 h 1234"/>
              <a:gd name="T26" fmla="*/ 2147483647 w 1201"/>
              <a:gd name="T27" fmla="*/ 2147483647 h 1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01"/>
              <a:gd name="T43" fmla="*/ 0 h 1234"/>
              <a:gd name="T44" fmla="*/ 1201 w 1201"/>
              <a:gd name="T45" fmla="*/ 1234 h 12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01" h="1234">
                <a:moveTo>
                  <a:pt x="25" y="709"/>
                </a:moveTo>
                <a:cubicBezTo>
                  <a:pt x="49" y="824"/>
                  <a:pt x="428" y="709"/>
                  <a:pt x="526" y="780"/>
                </a:cubicBezTo>
                <a:cubicBezTo>
                  <a:pt x="624" y="851"/>
                  <a:pt x="543" y="1059"/>
                  <a:pt x="613" y="1134"/>
                </a:cubicBezTo>
                <a:cubicBezTo>
                  <a:pt x="683" y="1209"/>
                  <a:pt x="853" y="1234"/>
                  <a:pt x="946" y="1230"/>
                </a:cubicBezTo>
                <a:cubicBezTo>
                  <a:pt x="1039" y="1226"/>
                  <a:pt x="1141" y="1163"/>
                  <a:pt x="1171" y="1107"/>
                </a:cubicBezTo>
                <a:cubicBezTo>
                  <a:pt x="1201" y="1051"/>
                  <a:pt x="1135" y="963"/>
                  <a:pt x="1126" y="894"/>
                </a:cubicBezTo>
                <a:cubicBezTo>
                  <a:pt x="1117" y="825"/>
                  <a:pt x="1119" y="772"/>
                  <a:pt x="1114" y="693"/>
                </a:cubicBezTo>
                <a:cubicBezTo>
                  <a:pt x="1109" y="614"/>
                  <a:pt x="1095" y="502"/>
                  <a:pt x="1099" y="423"/>
                </a:cubicBezTo>
                <a:cubicBezTo>
                  <a:pt x="1103" y="344"/>
                  <a:pt x="1141" y="281"/>
                  <a:pt x="1141" y="216"/>
                </a:cubicBezTo>
                <a:cubicBezTo>
                  <a:pt x="1141" y="151"/>
                  <a:pt x="1185" y="56"/>
                  <a:pt x="1102" y="33"/>
                </a:cubicBezTo>
                <a:cubicBezTo>
                  <a:pt x="1019" y="10"/>
                  <a:pt x="740" y="0"/>
                  <a:pt x="646" y="81"/>
                </a:cubicBezTo>
                <a:cubicBezTo>
                  <a:pt x="552" y="162"/>
                  <a:pt x="635" y="441"/>
                  <a:pt x="535" y="519"/>
                </a:cubicBezTo>
                <a:cubicBezTo>
                  <a:pt x="435" y="597"/>
                  <a:pt x="129" y="516"/>
                  <a:pt x="44" y="548"/>
                </a:cubicBezTo>
                <a:cubicBezTo>
                  <a:pt x="15" y="601"/>
                  <a:pt x="0" y="594"/>
                  <a:pt x="25" y="709"/>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19" name="Freeform 142"/>
          <p:cNvSpPr>
            <a:spLocks/>
          </p:cNvSpPr>
          <p:nvPr/>
        </p:nvSpPr>
        <p:spPr bwMode="auto">
          <a:xfrm>
            <a:off x="5578475" y="3036888"/>
            <a:ext cx="2041525" cy="1979612"/>
          </a:xfrm>
          <a:custGeom>
            <a:avLst/>
            <a:gdLst>
              <a:gd name="T0" fmla="*/ 2147483647 w 1286"/>
              <a:gd name="T1" fmla="*/ 2147483647 h 1247"/>
              <a:gd name="T2" fmla="*/ 2147483647 w 1286"/>
              <a:gd name="T3" fmla="*/ 2147483647 h 1247"/>
              <a:gd name="T4" fmla="*/ 2147483647 w 1286"/>
              <a:gd name="T5" fmla="*/ 2147483647 h 1247"/>
              <a:gd name="T6" fmla="*/ 2147483647 w 1286"/>
              <a:gd name="T7" fmla="*/ 2147483647 h 1247"/>
              <a:gd name="T8" fmla="*/ 2147483647 w 1286"/>
              <a:gd name="T9" fmla="*/ 2147483647 h 1247"/>
              <a:gd name="T10" fmla="*/ 2147483647 w 1286"/>
              <a:gd name="T11" fmla="*/ 2147483647 h 1247"/>
              <a:gd name="T12" fmla="*/ 2147483647 w 1286"/>
              <a:gd name="T13" fmla="*/ 2147483647 h 1247"/>
              <a:gd name="T14" fmla="*/ 2147483647 w 1286"/>
              <a:gd name="T15" fmla="*/ 2147483647 h 1247"/>
              <a:gd name="T16" fmla="*/ 2147483647 w 1286"/>
              <a:gd name="T17" fmla="*/ 2147483647 h 1247"/>
              <a:gd name="T18" fmla="*/ 2147483647 w 1286"/>
              <a:gd name="T19" fmla="*/ 2147483647 h 1247"/>
              <a:gd name="T20" fmla="*/ 2147483647 w 1286"/>
              <a:gd name="T21" fmla="*/ 2147483647 h 1247"/>
              <a:gd name="T22" fmla="*/ 2147483647 w 1286"/>
              <a:gd name="T23" fmla="*/ 2147483647 h 1247"/>
              <a:gd name="T24" fmla="*/ 2147483647 w 1286"/>
              <a:gd name="T25" fmla="*/ 2147483647 h 12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86"/>
              <a:gd name="T40" fmla="*/ 0 h 1247"/>
              <a:gd name="T41" fmla="*/ 1286 w 1286"/>
              <a:gd name="T42" fmla="*/ 1247 h 12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86" h="1247">
                <a:moveTo>
                  <a:pt x="587" y="30"/>
                </a:moveTo>
                <a:cubicBezTo>
                  <a:pt x="473" y="60"/>
                  <a:pt x="601" y="475"/>
                  <a:pt x="509" y="618"/>
                </a:cubicBezTo>
                <a:cubicBezTo>
                  <a:pt x="424" y="765"/>
                  <a:pt x="154" y="830"/>
                  <a:pt x="77" y="909"/>
                </a:cubicBezTo>
                <a:cubicBezTo>
                  <a:pt x="0" y="988"/>
                  <a:pt x="37" y="1043"/>
                  <a:pt x="47" y="1095"/>
                </a:cubicBezTo>
                <a:cubicBezTo>
                  <a:pt x="57" y="1147"/>
                  <a:pt x="71" y="1205"/>
                  <a:pt x="140" y="1224"/>
                </a:cubicBezTo>
                <a:cubicBezTo>
                  <a:pt x="209" y="1243"/>
                  <a:pt x="369" y="1212"/>
                  <a:pt x="461" y="1209"/>
                </a:cubicBezTo>
                <a:cubicBezTo>
                  <a:pt x="553" y="1206"/>
                  <a:pt x="571" y="1206"/>
                  <a:pt x="692" y="1209"/>
                </a:cubicBezTo>
                <a:cubicBezTo>
                  <a:pt x="813" y="1212"/>
                  <a:pt x="1094" y="1247"/>
                  <a:pt x="1190" y="1227"/>
                </a:cubicBezTo>
                <a:cubicBezTo>
                  <a:pt x="1286" y="1207"/>
                  <a:pt x="1279" y="1170"/>
                  <a:pt x="1271" y="1089"/>
                </a:cubicBezTo>
                <a:cubicBezTo>
                  <a:pt x="1263" y="1008"/>
                  <a:pt x="1217" y="818"/>
                  <a:pt x="1139" y="741"/>
                </a:cubicBezTo>
                <a:cubicBezTo>
                  <a:pt x="1061" y="664"/>
                  <a:pt x="865" y="743"/>
                  <a:pt x="800" y="627"/>
                </a:cubicBezTo>
                <a:cubicBezTo>
                  <a:pt x="735" y="511"/>
                  <a:pt x="785" y="142"/>
                  <a:pt x="749" y="42"/>
                </a:cubicBezTo>
                <a:cubicBezTo>
                  <a:pt x="695" y="15"/>
                  <a:pt x="701" y="0"/>
                  <a:pt x="587" y="3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20" name="Line 143"/>
          <p:cNvSpPr>
            <a:spLocks noChangeShapeType="1"/>
          </p:cNvSpPr>
          <p:nvPr/>
        </p:nvSpPr>
        <p:spPr bwMode="auto">
          <a:xfrm>
            <a:off x="5016500" y="1816100"/>
            <a:ext cx="277813"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21" name="Line 145"/>
          <p:cNvSpPr>
            <a:spLocks noChangeShapeType="1"/>
          </p:cNvSpPr>
          <p:nvPr/>
        </p:nvSpPr>
        <p:spPr bwMode="auto">
          <a:xfrm flipV="1">
            <a:off x="5016500" y="2460625"/>
            <a:ext cx="277813" cy="31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22" name="Line 146"/>
          <p:cNvSpPr>
            <a:spLocks noChangeShapeType="1"/>
          </p:cNvSpPr>
          <p:nvPr/>
        </p:nvSpPr>
        <p:spPr bwMode="auto">
          <a:xfrm>
            <a:off x="5026025" y="3087688"/>
            <a:ext cx="273050"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23" name="Line 147"/>
          <p:cNvSpPr>
            <a:spLocks noChangeShapeType="1"/>
          </p:cNvSpPr>
          <p:nvPr/>
        </p:nvSpPr>
        <p:spPr bwMode="auto">
          <a:xfrm>
            <a:off x="5519738" y="2662238"/>
            <a:ext cx="822325" cy="31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24" name="Text Box 148"/>
          <p:cNvSpPr txBox="1">
            <a:spLocks noChangeArrowheads="1"/>
          </p:cNvSpPr>
          <p:nvPr/>
        </p:nvSpPr>
        <p:spPr bwMode="auto">
          <a:xfrm>
            <a:off x="4975225" y="1490663"/>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223.1.1.1</a:t>
            </a:r>
            <a:endParaRPr lang="en-US">
              <a:latin typeface="Comic Sans MS" pitchFamily="66" charset="0"/>
            </a:endParaRPr>
          </a:p>
        </p:txBody>
      </p:sp>
      <p:sp>
        <p:nvSpPr>
          <p:cNvPr id="43025" name="Text Box 149"/>
          <p:cNvSpPr txBox="1">
            <a:spLocks noChangeArrowheads="1"/>
          </p:cNvSpPr>
          <p:nvPr/>
        </p:nvSpPr>
        <p:spPr bwMode="auto">
          <a:xfrm>
            <a:off x="4860925" y="3116263"/>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223.1.1.3</a:t>
            </a:r>
            <a:endParaRPr lang="en-US">
              <a:latin typeface="Comic Sans MS" pitchFamily="66" charset="0"/>
            </a:endParaRPr>
          </a:p>
        </p:txBody>
      </p:sp>
      <p:sp>
        <p:nvSpPr>
          <p:cNvPr id="43026" name="Text Box 150"/>
          <p:cNvSpPr txBox="1">
            <a:spLocks noChangeArrowheads="1"/>
          </p:cNvSpPr>
          <p:nvPr/>
        </p:nvSpPr>
        <p:spPr bwMode="auto">
          <a:xfrm>
            <a:off x="5607050" y="2355850"/>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223.1.1.4</a:t>
            </a:r>
            <a:endParaRPr lang="en-US">
              <a:latin typeface="Comic Sans MS" pitchFamily="66" charset="0"/>
            </a:endParaRPr>
          </a:p>
        </p:txBody>
      </p:sp>
      <p:sp>
        <p:nvSpPr>
          <p:cNvPr id="43027" name="Line 151"/>
          <p:cNvSpPr>
            <a:spLocks noChangeShapeType="1"/>
          </p:cNvSpPr>
          <p:nvPr/>
        </p:nvSpPr>
        <p:spPr bwMode="auto">
          <a:xfrm>
            <a:off x="6854825" y="2668588"/>
            <a:ext cx="639763"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28" name="Text Box 152"/>
          <p:cNvSpPr txBox="1">
            <a:spLocks noChangeArrowheads="1"/>
          </p:cNvSpPr>
          <p:nvPr/>
        </p:nvSpPr>
        <p:spPr bwMode="auto">
          <a:xfrm>
            <a:off x="6727825" y="2357438"/>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223.1.2.9</a:t>
            </a:r>
            <a:endParaRPr lang="en-US">
              <a:latin typeface="Comic Sans MS" pitchFamily="66" charset="0"/>
            </a:endParaRPr>
          </a:p>
        </p:txBody>
      </p:sp>
      <p:sp>
        <p:nvSpPr>
          <p:cNvPr id="43029" name="Line 154"/>
          <p:cNvSpPr>
            <a:spLocks noChangeShapeType="1"/>
          </p:cNvSpPr>
          <p:nvPr/>
        </p:nvSpPr>
        <p:spPr bwMode="auto">
          <a:xfrm>
            <a:off x="7878763" y="1978025"/>
            <a:ext cx="234950"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30" name="Line 155"/>
          <p:cNvSpPr>
            <a:spLocks noChangeShapeType="1"/>
          </p:cNvSpPr>
          <p:nvPr/>
        </p:nvSpPr>
        <p:spPr bwMode="auto">
          <a:xfrm>
            <a:off x="7878763" y="3249613"/>
            <a:ext cx="234950" cy="6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31" name="Line 156"/>
          <p:cNvSpPr>
            <a:spLocks noChangeShapeType="1"/>
          </p:cNvSpPr>
          <p:nvPr/>
        </p:nvSpPr>
        <p:spPr bwMode="auto">
          <a:xfrm>
            <a:off x="6616700" y="3006725"/>
            <a:ext cx="3175" cy="644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32" name="Line 158"/>
          <p:cNvSpPr>
            <a:spLocks noChangeShapeType="1"/>
          </p:cNvSpPr>
          <p:nvPr/>
        </p:nvSpPr>
        <p:spPr bwMode="auto">
          <a:xfrm flipH="1" flipV="1">
            <a:off x="6003925" y="4279900"/>
            <a:ext cx="3175" cy="2413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33" name="Line 159"/>
          <p:cNvSpPr>
            <a:spLocks noChangeShapeType="1"/>
          </p:cNvSpPr>
          <p:nvPr/>
        </p:nvSpPr>
        <p:spPr bwMode="auto">
          <a:xfrm flipH="1" flipV="1">
            <a:off x="7180263" y="4284663"/>
            <a:ext cx="3175" cy="2413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34" name="Text Box 160"/>
          <p:cNvSpPr txBox="1">
            <a:spLocks noChangeArrowheads="1"/>
          </p:cNvSpPr>
          <p:nvPr/>
        </p:nvSpPr>
        <p:spPr bwMode="auto">
          <a:xfrm>
            <a:off x="7151688" y="4162425"/>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223.1.3.2</a:t>
            </a:r>
            <a:endParaRPr lang="en-US">
              <a:latin typeface="Comic Sans MS" pitchFamily="66" charset="0"/>
            </a:endParaRPr>
          </a:p>
        </p:txBody>
      </p:sp>
      <p:sp>
        <p:nvSpPr>
          <p:cNvPr id="43035" name="Text Box 161"/>
          <p:cNvSpPr txBox="1">
            <a:spLocks noChangeArrowheads="1"/>
          </p:cNvSpPr>
          <p:nvPr/>
        </p:nvSpPr>
        <p:spPr bwMode="auto">
          <a:xfrm>
            <a:off x="4981575" y="4257675"/>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223.1.3.1</a:t>
            </a:r>
            <a:endParaRPr lang="en-US">
              <a:latin typeface="Comic Sans MS" pitchFamily="66" charset="0"/>
            </a:endParaRPr>
          </a:p>
        </p:txBody>
      </p:sp>
      <p:grpSp>
        <p:nvGrpSpPr>
          <p:cNvPr id="43036" name="Group 162"/>
          <p:cNvGrpSpPr>
            <a:grpSpLocks/>
          </p:cNvGrpSpPr>
          <p:nvPr/>
        </p:nvGrpSpPr>
        <p:grpSpPr bwMode="auto">
          <a:xfrm>
            <a:off x="4373563" y="1517650"/>
            <a:ext cx="641350" cy="558800"/>
            <a:chOff x="-44" y="1473"/>
            <a:chExt cx="981" cy="1105"/>
          </a:xfrm>
        </p:grpSpPr>
        <p:pic>
          <p:nvPicPr>
            <p:cNvPr id="43075" name="Picture 163"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76" name="Freeform 164"/>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37" name="Group 165"/>
          <p:cNvGrpSpPr>
            <a:grpSpLocks/>
          </p:cNvGrpSpPr>
          <p:nvPr/>
        </p:nvGrpSpPr>
        <p:grpSpPr bwMode="auto">
          <a:xfrm>
            <a:off x="4368800" y="2127250"/>
            <a:ext cx="641350" cy="558800"/>
            <a:chOff x="-44" y="1473"/>
            <a:chExt cx="981" cy="1105"/>
          </a:xfrm>
        </p:grpSpPr>
        <p:pic>
          <p:nvPicPr>
            <p:cNvPr id="43073" name="Picture 166"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74" name="Freeform 167"/>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38" name="Group 168"/>
          <p:cNvGrpSpPr>
            <a:grpSpLocks/>
          </p:cNvGrpSpPr>
          <p:nvPr/>
        </p:nvGrpSpPr>
        <p:grpSpPr bwMode="auto">
          <a:xfrm>
            <a:off x="4397375" y="2736850"/>
            <a:ext cx="641350" cy="558800"/>
            <a:chOff x="-44" y="1473"/>
            <a:chExt cx="981" cy="1105"/>
          </a:xfrm>
        </p:grpSpPr>
        <p:pic>
          <p:nvPicPr>
            <p:cNvPr id="43071" name="Picture 169"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72" name="Freeform 170"/>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39" name="Group 171"/>
          <p:cNvGrpSpPr>
            <a:grpSpLocks/>
          </p:cNvGrpSpPr>
          <p:nvPr/>
        </p:nvGrpSpPr>
        <p:grpSpPr bwMode="auto">
          <a:xfrm flipH="1">
            <a:off x="8105775" y="1685925"/>
            <a:ext cx="641350" cy="558800"/>
            <a:chOff x="-44" y="1473"/>
            <a:chExt cx="981" cy="1105"/>
          </a:xfrm>
        </p:grpSpPr>
        <p:pic>
          <p:nvPicPr>
            <p:cNvPr id="43069" name="Picture 172"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70" name="Freeform 173"/>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40" name="Group 174"/>
          <p:cNvGrpSpPr>
            <a:grpSpLocks/>
          </p:cNvGrpSpPr>
          <p:nvPr/>
        </p:nvGrpSpPr>
        <p:grpSpPr bwMode="auto">
          <a:xfrm flipH="1">
            <a:off x="8180388" y="2965450"/>
            <a:ext cx="641350" cy="558800"/>
            <a:chOff x="-44" y="1473"/>
            <a:chExt cx="981" cy="1105"/>
          </a:xfrm>
        </p:grpSpPr>
        <p:pic>
          <p:nvPicPr>
            <p:cNvPr id="43067" name="Picture 175"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68" name="Freeform 176"/>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41" name="Group 177"/>
          <p:cNvGrpSpPr>
            <a:grpSpLocks/>
          </p:cNvGrpSpPr>
          <p:nvPr/>
        </p:nvGrpSpPr>
        <p:grpSpPr bwMode="auto">
          <a:xfrm flipH="1">
            <a:off x="6972300" y="4489450"/>
            <a:ext cx="641350" cy="558800"/>
            <a:chOff x="-44" y="1473"/>
            <a:chExt cx="981" cy="1105"/>
          </a:xfrm>
        </p:grpSpPr>
        <p:pic>
          <p:nvPicPr>
            <p:cNvPr id="43065" name="Picture 178"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66" name="Freeform 179"/>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42" name="Group 180"/>
          <p:cNvGrpSpPr>
            <a:grpSpLocks/>
          </p:cNvGrpSpPr>
          <p:nvPr/>
        </p:nvGrpSpPr>
        <p:grpSpPr bwMode="auto">
          <a:xfrm flipH="1">
            <a:off x="5808663" y="4530725"/>
            <a:ext cx="641350" cy="558800"/>
            <a:chOff x="-44" y="1473"/>
            <a:chExt cx="981" cy="1105"/>
          </a:xfrm>
        </p:grpSpPr>
        <p:pic>
          <p:nvPicPr>
            <p:cNvPr id="43063" name="Picture 181"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64" name="Freeform 182"/>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43043" name="Group 183"/>
          <p:cNvGrpSpPr>
            <a:grpSpLocks/>
          </p:cNvGrpSpPr>
          <p:nvPr/>
        </p:nvGrpSpPr>
        <p:grpSpPr bwMode="auto">
          <a:xfrm>
            <a:off x="6237288" y="2624138"/>
            <a:ext cx="698500" cy="355600"/>
            <a:chOff x="4396" y="1245"/>
            <a:chExt cx="672" cy="248"/>
          </a:xfrm>
        </p:grpSpPr>
        <p:sp>
          <p:nvSpPr>
            <p:cNvPr id="43055"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43056"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43057"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43058" name="Group 187"/>
            <p:cNvGrpSpPr>
              <a:grpSpLocks/>
            </p:cNvGrpSpPr>
            <p:nvPr/>
          </p:nvGrpSpPr>
          <p:grpSpPr bwMode="auto">
            <a:xfrm>
              <a:off x="4530" y="1287"/>
              <a:ext cx="377" cy="75"/>
              <a:chOff x="2468" y="1332"/>
              <a:chExt cx="310" cy="60"/>
            </a:xfrm>
          </p:grpSpPr>
          <p:sp>
            <p:nvSpPr>
              <p:cNvPr id="43061" name="Freeform 18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62" name="Freeform 18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3059" name="Line 190"/>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0" name="Line 191"/>
            <p:cNvSpPr>
              <a:spLocks noChangeShapeType="1"/>
            </p:cNvSpPr>
            <p:nvPr/>
          </p:nvSpPr>
          <p:spPr bwMode="auto">
            <a:xfrm>
              <a:off x="5063"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3044" name="Group 192"/>
          <p:cNvGrpSpPr>
            <a:grpSpLocks/>
          </p:cNvGrpSpPr>
          <p:nvPr/>
        </p:nvGrpSpPr>
        <p:grpSpPr bwMode="auto">
          <a:xfrm>
            <a:off x="6850081" y="3529013"/>
            <a:ext cx="1014415" cy="573087"/>
            <a:chOff x="4758" y="3508"/>
            <a:chExt cx="639" cy="361"/>
          </a:xfrm>
        </p:grpSpPr>
        <p:sp>
          <p:nvSpPr>
            <p:cNvPr id="43053" name="Text Box 193"/>
            <p:cNvSpPr txBox="1">
              <a:spLocks noChangeArrowheads="1"/>
            </p:cNvSpPr>
            <p:nvPr/>
          </p:nvSpPr>
          <p:spPr bwMode="auto">
            <a:xfrm>
              <a:off x="4844" y="3508"/>
              <a:ext cx="55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smtClean="0">
                  <a:solidFill>
                    <a:srgbClr val="CC0000"/>
                  </a:solidFill>
                </a:rPr>
                <a:t>subnet</a:t>
              </a:r>
              <a:endParaRPr lang="en-US" dirty="0">
                <a:solidFill>
                  <a:srgbClr val="CC0000"/>
                </a:solidFill>
              </a:endParaRPr>
            </a:p>
          </p:txBody>
        </p:sp>
        <p:sp>
          <p:nvSpPr>
            <p:cNvPr id="43054" name="Line 194"/>
            <p:cNvSpPr>
              <a:spLocks noChangeShapeType="1"/>
            </p:cNvSpPr>
            <p:nvPr/>
          </p:nvSpPr>
          <p:spPr bwMode="auto">
            <a:xfrm flipH="1">
              <a:off x="4758" y="3677"/>
              <a:ext cx="108" cy="192"/>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43045" name="Rectangle 195"/>
          <p:cNvSpPr>
            <a:spLocks noChangeArrowheads="1"/>
          </p:cNvSpPr>
          <p:nvPr/>
        </p:nvSpPr>
        <p:spPr bwMode="auto">
          <a:xfrm>
            <a:off x="5130800" y="2163763"/>
            <a:ext cx="288925" cy="23336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3046" name="Text Box 196"/>
          <p:cNvSpPr txBox="1">
            <a:spLocks noChangeArrowheads="1"/>
          </p:cNvSpPr>
          <p:nvPr/>
        </p:nvSpPr>
        <p:spPr bwMode="auto">
          <a:xfrm>
            <a:off x="4975225" y="2133600"/>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223.1.1.2</a:t>
            </a:r>
            <a:endParaRPr lang="en-US">
              <a:latin typeface="Comic Sans MS" pitchFamily="66" charset="0"/>
            </a:endParaRPr>
          </a:p>
        </p:txBody>
      </p:sp>
      <p:sp>
        <p:nvSpPr>
          <p:cNvPr id="43047" name="Rectangle 197"/>
          <p:cNvSpPr>
            <a:spLocks noChangeArrowheads="1"/>
          </p:cNvSpPr>
          <p:nvPr/>
        </p:nvSpPr>
        <p:spPr bwMode="auto">
          <a:xfrm>
            <a:off x="7835900" y="2149475"/>
            <a:ext cx="288925" cy="233363"/>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3048" name="Rectangle 198"/>
          <p:cNvSpPr>
            <a:spLocks noChangeArrowheads="1"/>
          </p:cNvSpPr>
          <p:nvPr/>
        </p:nvSpPr>
        <p:spPr bwMode="auto">
          <a:xfrm>
            <a:off x="7832725" y="2949575"/>
            <a:ext cx="288925" cy="233363"/>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3049" name="Rectangle 199"/>
          <p:cNvSpPr>
            <a:spLocks noChangeArrowheads="1"/>
          </p:cNvSpPr>
          <p:nvPr/>
        </p:nvSpPr>
        <p:spPr bwMode="auto">
          <a:xfrm>
            <a:off x="6480175" y="3135313"/>
            <a:ext cx="288925" cy="23336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3050" name="Text Box 200"/>
          <p:cNvSpPr txBox="1">
            <a:spLocks noChangeArrowheads="1"/>
          </p:cNvSpPr>
          <p:nvPr/>
        </p:nvSpPr>
        <p:spPr bwMode="auto">
          <a:xfrm>
            <a:off x="6003925" y="3097213"/>
            <a:ext cx="1144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dirty="0"/>
              <a:t>223.1.3.27</a:t>
            </a:r>
            <a:endParaRPr lang="en-US" dirty="0">
              <a:latin typeface="Comic Sans MS" pitchFamily="66" charset="0"/>
            </a:endParaRPr>
          </a:p>
        </p:txBody>
      </p:sp>
      <p:sp>
        <p:nvSpPr>
          <p:cNvPr id="43051" name="Text Box 201"/>
          <p:cNvSpPr txBox="1">
            <a:spLocks noChangeArrowheads="1"/>
          </p:cNvSpPr>
          <p:nvPr/>
        </p:nvSpPr>
        <p:spPr bwMode="auto">
          <a:xfrm>
            <a:off x="7189788" y="2887663"/>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223.1.2.2</a:t>
            </a:r>
            <a:endParaRPr lang="en-US">
              <a:latin typeface="Comic Sans MS" pitchFamily="66" charset="0"/>
            </a:endParaRPr>
          </a:p>
        </p:txBody>
      </p:sp>
      <p:sp>
        <p:nvSpPr>
          <p:cNvPr id="43052" name="Text Box 202"/>
          <p:cNvSpPr txBox="1">
            <a:spLocks noChangeArrowheads="1"/>
          </p:cNvSpPr>
          <p:nvPr/>
        </p:nvSpPr>
        <p:spPr bwMode="auto">
          <a:xfrm>
            <a:off x="7586663" y="2128838"/>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223.1.2.1</a:t>
            </a:r>
            <a:endParaRPr lang="en-US">
              <a:latin typeface="Comic Sans MS" pitchFamily="66" charset="0"/>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36</a:t>
            </a:fld>
            <a:endParaRPr lang="en-US" altLang="en-US"/>
          </a:p>
        </p:txBody>
      </p:sp>
    </p:spTree>
    <p:extLst>
      <p:ext uri="{BB962C8B-B14F-4D97-AF65-F5344CB8AC3E}">
        <p14:creationId xmlns:p14="http://schemas.microsoft.com/office/powerpoint/2010/main" val="17503715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2"/>
          <p:cNvSpPr>
            <a:spLocks noGrp="1" noChangeArrowheads="1"/>
          </p:cNvSpPr>
          <p:nvPr>
            <p:ph type="title" idx="4294967295"/>
          </p:nvPr>
        </p:nvSpPr>
        <p:spPr>
          <a:xfrm>
            <a:off x="500063" y="44624"/>
            <a:ext cx="7772400" cy="850900"/>
          </a:xfrm>
        </p:spPr>
        <p:txBody>
          <a:bodyPr/>
          <a:lstStyle/>
          <a:p>
            <a:pPr rtl="1">
              <a:defRPr/>
            </a:pPr>
            <a:r>
              <a:rPr lang="en-US" b="1" dirty="0" smtClean="0">
                <a:cs typeface="+mj-cs"/>
              </a:rPr>
              <a:t>IP addressing: CIDR</a:t>
            </a:r>
            <a:endParaRPr lang="en-US" b="1" dirty="0">
              <a:cs typeface="+mj-cs"/>
            </a:endParaRPr>
          </a:p>
        </p:txBody>
      </p:sp>
      <p:sp>
        <p:nvSpPr>
          <p:cNvPr id="43014" name="Rectangle 3"/>
          <p:cNvSpPr>
            <a:spLocks noGrp="1" noChangeArrowheads="1"/>
          </p:cNvSpPr>
          <p:nvPr>
            <p:ph idx="1"/>
          </p:nvPr>
        </p:nvSpPr>
        <p:spPr>
          <a:xfrm>
            <a:off x="565151" y="1528763"/>
            <a:ext cx="7882164" cy="4117294"/>
          </a:xfrm>
        </p:spPr>
        <p:txBody>
          <a:bodyPr/>
          <a:lstStyle/>
          <a:p>
            <a:pPr algn="l" rtl="0">
              <a:buFont typeface="Wingdings" charset="0"/>
              <a:buNone/>
              <a:defRPr/>
            </a:pPr>
            <a:r>
              <a:rPr lang="en-US" sz="3200" dirty="0" smtClean="0">
                <a:solidFill>
                  <a:srgbClr val="CC0000"/>
                </a:solidFill>
                <a:cs typeface="+mn-cs"/>
              </a:rPr>
              <a:t>CIDR: </a:t>
            </a:r>
            <a:r>
              <a:rPr lang="en-US" sz="3200" dirty="0" smtClean="0">
                <a:cs typeface="+mn-cs"/>
              </a:rPr>
              <a:t>Classless </a:t>
            </a:r>
            <a:r>
              <a:rPr lang="en-US" sz="3200" dirty="0" err="1" smtClean="0">
                <a:cs typeface="+mn-cs"/>
              </a:rPr>
              <a:t>InterDomain</a:t>
            </a:r>
            <a:r>
              <a:rPr lang="en-US" sz="3200" dirty="0" smtClean="0">
                <a:cs typeface="+mn-cs"/>
              </a:rPr>
              <a:t> Routing</a:t>
            </a:r>
            <a:endParaRPr lang="en-US" sz="3200" dirty="0">
              <a:cs typeface="+mn-cs"/>
            </a:endParaRPr>
          </a:p>
          <a:p>
            <a:pPr lvl="1" algn="l" rtl="0">
              <a:buFont typeface="Wingdings" charset="0"/>
              <a:buChar char="§"/>
              <a:defRPr/>
            </a:pPr>
            <a:r>
              <a:rPr lang="en-US" sz="2800" dirty="0" smtClean="0"/>
              <a:t>The subnet part of the addressing</a:t>
            </a:r>
            <a:endParaRPr lang="fa-IR" sz="2800" dirty="0" smtClean="0"/>
          </a:p>
          <a:p>
            <a:pPr lvl="1" algn="l" rtl="0">
              <a:buFont typeface="Wingdings" charset="0"/>
              <a:buChar char="§"/>
              <a:defRPr/>
            </a:pPr>
            <a:r>
              <a:rPr lang="en-US" sz="2800" dirty="0" smtClean="0"/>
              <a:t>Addressing format: </a:t>
            </a:r>
            <a:r>
              <a:rPr lang="en-US" sz="2800" dirty="0" err="1" smtClean="0"/>
              <a:t>a.b.c.d</a:t>
            </a:r>
            <a:r>
              <a:rPr lang="en-US" sz="2800" dirty="0" smtClean="0"/>
              <a:t>/x where x represents the number of subnet bits</a:t>
            </a:r>
            <a:endParaRPr lang="en-US" sz="2800" dirty="0"/>
          </a:p>
        </p:txBody>
      </p:sp>
      <p:sp>
        <p:nvSpPr>
          <p:cNvPr id="46087" name="Text Box 5"/>
          <p:cNvSpPr txBox="1">
            <a:spLocks noChangeArrowheads="1"/>
          </p:cNvSpPr>
          <p:nvPr/>
        </p:nvSpPr>
        <p:spPr bwMode="auto">
          <a:xfrm>
            <a:off x="1323975" y="4459288"/>
            <a:ext cx="6124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000099"/>
                </a:solidFill>
              </a:rPr>
              <a:t>11001000  00010111  0001000</a:t>
            </a:r>
            <a:r>
              <a:rPr lang="en-US" sz="2400"/>
              <a:t>0  00000000</a:t>
            </a:r>
            <a:endParaRPr lang="en-US" sz="2400">
              <a:latin typeface="Times New Roman" pitchFamily="18" charset="0"/>
            </a:endParaRPr>
          </a:p>
        </p:txBody>
      </p:sp>
      <p:sp>
        <p:nvSpPr>
          <p:cNvPr id="46088" name="Text Box 6"/>
          <p:cNvSpPr txBox="1">
            <a:spLocks noChangeArrowheads="1"/>
          </p:cNvSpPr>
          <p:nvPr/>
        </p:nvSpPr>
        <p:spPr bwMode="auto">
          <a:xfrm>
            <a:off x="2963247" y="3914775"/>
            <a:ext cx="9156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dirty="0" smtClean="0">
                <a:solidFill>
                  <a:srgbClr val="000099"/>
                </a:solidFill>
              </a:rPr>
              <a:t>Subnet</a:t>
            </a:r>
          </a:p>
          <a:p>
            <a:pPr algn="ctr"/>
            <a:r>
              <a:rPr lang="en-US" dirty="0" smtClean="0">
                <a:solidFill>
                  <a:srgbClr val="000099"/>
                </a:solidFill>
              </a:rPr>
              <a:t>Part</a:t>
            </a:r>
            <a:endParaRPr lang="en-US" dirty="0">
              <a:solidFill>
                <a:srgbClr val="000099"/>
              </a:solidFill>
            </a:endParaRPr>
          </a:p>
        </p:txBody>
      </p:sp>
      <p:sp>
        <p:nvSpPr>
          <p:cNvPr id="46089" name="Text Box 7"/>
          <p:cNvSpPr txBox="1">
            <a:spLocks noChangeArrowheads="1"/>
          </p:cNvSpPr>
          <p:nvPr/>
        </p:nvSpPr>
        <p:spPr bwMode="auto">
          <a:xfrm>
            <a:off x="6244261" y="3878263"/>
            <a:ext cx="6591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dirty="0" smtClean="0"/>
              <a:t>Host</a:t>
            </a:r>
          </a:p>
          <a:p>
            <a:pPr algn="ctr"/>
            <a:r>
              <a:rPr lang="en-US" dirty="0" smtClean="0"/>
              <a:t>Part</a:t>
            </a:r>
            <a:endParaRPr lang="en-US" dirty="0"/>
          </a:p>
        </p:txBody>
      </p:sp>
      <p:sp>
        <p:nvSpPr>
          <p:cNvPr id="46090" name="Line 8"/>
          <p:cNvSpPr>
            <a:spLocks noChangeShapeType="1"/>
          </p:cNvSpPr>
          <p:nvPr/>
        </p:nvSpPr>
        <p:spPr bwMode="auto">
          <a:xfrm>
            <a:off x="3992563" y="4224338"/>
            <a:ext cx="1620837" cy="0"/>
          </a:xfrm>
          <a:prstGeom prst="line">
            <a:avLst/>
          </a:prstGeom>
          <a:noFill/>
          <a:ln w="2857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1" name="Line 11"/>
          <p:cNvSpPr>
            <a:spLocks noChangeShapeType="1"/>
          </p:cNvSpPr>
          <p:nvPr/>
        </p:nvSpPr>
        <p:spPr bwMode="auto">
          <a:xfrm flipV="1">
            <a:off x="6783388" y="4213225"/>
            <a:ext cx="5953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2" name="Text Box 12"/>
          <p:cNvSpPr txBox="1">
            <a:spLocks noChangeArrowheads="1"/>
          </p:cNvSpPr>
          <p:nvPr/>
        </p:nvSpPr>
        <p:spPr bwMode="auto">
          <a:xfrm>
            <a:off x="3260725" y="5045075"/>
            <a:ext cx="221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200.23.16.0/23</a:t>
            </a:r>
            <a:endParaRPr lang="en-US"/>
          </a:p>
        </p:txBody>
      </p:sp>
      <p:sp>
        <p:nvSpPr>
          <p:cNvPr id="46093" name="Line 14"/>
          <p:cNvSpPr>
            <a:spLocks noChangeShapeType="1"/>
          </p:cNvSpPr>
          <p:nvPr/>
        </p:nvSpPr>
        <p:spPr bwMode="auto">
          <a:xfrm flipH="1">
            <a:off x="1393825" y="4214813"/>
            <a:ext cx="1438275" cy="0"/>
          </a:xfrm>
          <a:prstGeom prst="line">
            <a:avLst/>
          </a:prstGeom>
          <a:noFill/>
          <a:ln w="2857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6094" name="Line 15"/>
          <p:cNvSpPr>
            <a:spLocks noChangeShapeType="1"/>
          </p:cNvSpPr>
          <p:nvPr/>
        </p:nvSpPr>
        <p:spPr bwMode="auto">
          <a:xfrm flipH="1">
            <a:off x="5653088" y="4225925"/>
            <a:ext cx="647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37</a:t>
            </a:fld>
            <a:endParaRPr lang="en-US" dirty="0"/>
          </a:p>
        </p:txBody>
      </p:sp>
    </p:spTree>
    <p:extLst>
      <p:ext uri="{BB962C8B-B14F-4D97-AF65-F5344CB8AC3E}">
        <p14:creationId xmlns:p14="http://schemas.microsoft.com/office/powerpoint/2010/main" val="11227252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p:cNvSpPr>
            <a:spLocks noGrp="1" noChangeArrowheads="1"/>
          </p:cNvSpPr>
          <p:nvPr>
            <p:ph type="title"/>
          </p:nvPr>
        </p:nvSpPr>
        <p:spPr>
          <a:xfrm>
            <a:off x="0" y="252413"/>
            <a:ext cx="8610600" cy="876300"/>
          </a:xfrm>
        </p:spPr>
        <p:txBody>
          <a:bodyPr/>
          <a:lstStyle/>
          <a:p>
            <a:pPr rtl="1"/>
            <a:r>
              <a:rPr lang="en-US" dirty="0" smtClean="0">
                <a:ea typeface="ＭＳ Ｐゴシック" pitchFamily="34" charset="-128"/>
              </a:rPr>
              <a:t>ICMP (Internet Control Messaging Protocol)</a:t>
            </a:r>
            <a:endParaRPr lang="en-US" sz="2800" dirty="0" smtClean="0">
              <a:ea typeface="ＭＳ Ｐゴシック" pitchFamily="34" charset="-128"/>
            </a:endParaRPr>
          </a:p>
        </p:txBody>
      </p:sp>
      <p:sp>
        <p:nvSpPr>
          <p:cNvPr id="68613" name="Rectangle 3"/>
          <p:cNvSpPr>
            <a:spLocks noGrp="1" noChangeArrowheads="1"/>
          </p:cNvSpPr>
          <p:nvPr>
            <p:ph sz="half" idx="1"/>
          </p:nvPr>
        </p:nvSpPr>
        <p:spPr>
          <a:xfrm>
            <a:off x="179512" y="1598613"/>
            <a:ext cx="4108326" cy="4648200"/>
          </a:xfrm>
        </p:spPr>
        <p:txBody>
          <a:bodyPr>
            <a:normAutofit lnSpcReduction="10000"/>
          </a:bodyPr>
          <a:lstStyle/>
          <a:p>
            <a:pPr algn="l"/>
            <a:r>
              <a:rPr lang="en-US" sz="2400" dirty="0" smtClean="0">
                <a:ea typeface="ＭＳ Ｐゴシック" pitchFamily="34" charset="-128"/>
              </a:rPr>
              <a:t>Used to exchange information between network layer and routers</a:t>
            </a:r>
          </a:p>
          <a:p>
            <a:pPr lvl="1" algn="l"/>
            <a:r>
              <a:rPr lang="en-US" sz="2000" dirty="0" smtClean="0">
                <a:ea typeface="ＭＳ Ｐゴシック" pitchFamily="34" charset="-128"/>
              </a:rPr>
              <a:t>Reporting the errors: network, host, port, protocol access</a:t>
            </a:r>
            <a:endParaRPr lang="fa-IR" sz="2000" dirty="0" smtClean="0">
              <a:ea typeface="ＭＳ Ｐゴシック" pitchFamily="34" charset="-128"/>
            </a:endParaRPr>
          </a:p>
          <a:p>
            <a:pPr lvl="1" algn="l"/>
            <a:r>
              <a:rPr lang="en-US" sz="2000" dirty="0" smtClean="0">
                <a:ea typeface="ＭＳ Ｐゴシック" pitchFamily="34" charset="-128"/>
              </a:rPr>
              <a:t>Echo request/response</a:t>
            </a:r>
            <a:endParaRPr lang="fa-IR" sz="2000" dirty="0" smtClean="0">
              <a:ea typeface="ＭＳ Ｐゴシック" pitchFamily="34" charset="-128"/>
            </a:endParaRPr>
          </a:p>
          <a:p>
            <a:pPr algn="l"/>
            <a:r>
              <a:rPr lang="en-US" sz="2400" dirty="0" smtClean="0">
                <a:ea typeface="ＭＳ Ｐゴシック" pitchFamily="34" charset="-128"/>
              </a:rPr>
              <a:t>Resides in the network layer (above IP)</a:t>
            </a:r>
            <a:endParaRPr lang="fa-IR" sz="2400" dirty="0" smtClean="0">
              <a:ea typeface="ＭＳ Ｐゴシック" pitchFamily="34" charset="-128"/>
            </a:endParaRPr>
          </a:p>
          <a:p>
            <a:pPr lvl="1" algn="l"/>
            <a:r>
              <a:rPr lang="en-US" sz="2000" dirty="0" smtClean="0">
                <a:ea typeface="ＭＳ Ｐゴシック" pitchFamily="34" charset="-128"/>
              </a:rPr>
              <a:t>ICMP messages are carried in IP packets</a:t>
            </a:r>
            <a:endParaRPr lang="fa-IR" sz="2000" dirty="0" smtClean="0">
              <a:ea typeface="ＭＳ Ｐゴシック" pitchFamily="34" charset="-128"/>
            </a:endParaRPr>
          </a:p>
          <a:p>
            <a:pPr algn="l"/>
            <a:r>
              <a:rPr lang="en-US" sz="2400" dirty="0" smtClean="0">
                <a:solidFill>
                  <a:srgbClr val="000099"/>
                </a:solidFill>
                <a:ea typeface="ＭＳ Ｐゴシック" pitchFamily="34" charset="-128"/>
              </a:rPr>
              <a:t>ICMP messages: </a:t>
            </a:r>
            <a:r>
              <a:rPr lang="en-US" sz="2400" dirty="0" smtClean="0">
                <a:ea typeface="ＭＳ Ｐゴシック" pitchFamily="34" charset="-128"/>
              </a:rPr>
              <a:t>type field, code field, first 8 Byte of the IP packet which caused the error</a:t>
            </a:r>
            <a:endParaRPr lang="fa-IR" sz="2400" dirty="0" smtClean="0">
              <a:solidFill>
                <a:srgbClr val="000099"/>
              </a:solidFill>
              <a:ea typeface="ＭＳ Ｐゴシック" pitchFamily="34" charset="-128"/>
            </a:endParaRPr>
          </a:p>
        </p:txBody>
      </p:sp>
      <p:sp>
        <p:nvSpPr>
          <p:cNvPr id="68614" name="Text Box 4"/>
          <p:cNvSpPr txBox="1">
            <a:spLocks noChangeArrowheads="1"/>
          </p:cNvSpPr>
          <p:nvPr/>
        </p:nvSpPr>
        <p:spPr bwMode="auto">
          <a:xfrm>
            <a:off x="4584700" y="1760538"/>
            <a:ext cx="426085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u="sng" dirty="0"/>
              <a:t>Type</a:t>
            </a:r>
            <a:r>
              <a:rPr lang="en-US" dirty="0"/>
              <a:t>  </a:t>
            </a:r>
            <a:r>
              <a:rPr lang="en-US" u="sng" dirty="0"/>
              <a:t>Code</a:t>
            </a:r>
            <a:r>
              <a:rPr lang="en-US" dirty="0"/>
              <a:t>  </a:t>
            </a:r>
            <a:r>
              <a:rPr lang="en-US" u="sng" dirty="0"/>
              <a:t>description</a:t>
            </a:r>
            <a:endParaRPr lang="en-US" dirty="0"/>
          </a:p>
          <a:p>
            <a:r>
              <a:rPr lang="en-US" dirty="0"/>
              <a:t>0        0         echo reply (ping)</a:t>
            </a:r>
          </a:p>
          <a:p>
            <a:r>
              <a:rPr lang="en-US" dirty="0"/>
              <a:t>3        0         </a:t>
            </a:r>
            <a:r>
              <a:rPr lang="en-US" dirty="0" err="1"/>
              <a:t>dest</a:t>
            </a:r>
            <a:r>
              <a:rPr lang="en-US" dirty="0"/>
              <a:t>. network unreachable</a:t>
            </a:r>
          </a:p>
          <a:p>
            <a:r>
              <a:rPr lang="en-US" dirty="0"/>
              <a:t>3        1         </a:t>
            </a:r>
            <a:r>
              <a:rPr lang="en-US" dirty="0" err="1"/>
              <a:t>dest</a:t>
            </a:r>
            <a:r>
              <a:rPr lang="en-US" dirty="0"/>
              <a:t> host unreachable</a:t>
            </a:r>
          </a:p>
          <a:p>
            <a:r>
              <a:rPr lang="en-US" dirty="0"/>
              <a:t>3        2         </a:t>
            </a:r>
            <a:r>
              <a:rPr lang="en-US" dirty="0" err="1"/>
              <a:t>dest</a:t>
            </a:r>
            <a:r>
              <a:rPr lang="en-US" dirty="0"/>
              <a:t> protocol unreachable</a:t>
            </a:r>
          </a:p>
          <a:p>
            <a:r>
              <a:rPr lang="en-US" dirty="0"/>
              <a:t>3        3         </a:t>
            </a:r>
            <a:r>
              <a:rPr lang="en-US" dirty="0" err="1"/>
              <a:t>dest</a:t>
            </a:r>
            <a:r>
              <a:rPr lang="en-US" dirty="0"/>
              <a:t> port unreachable</a:t>
            </a:r>
          </a:p>
          <a:p>
            <a:r>
              <a:rPr lang="en-US" dirty="0"/>
              <a:t>3        6         </a:t>
            </a:r>
            <a:r>
              <a:rPr lang="en-US" dirty="0" err="1"/>
              <a:t>dest</a:t>
            </a:r>
            <a:r>
              <a:rPr lang="en-US" dirty="0"/>
              <a:t> network unknown</a:t>
            </a:r>
          </a:p>
          <a:p>
            <a:r>
              <a:rPr lang="en-US" dirty="0"/>
              <a:t>3        7         </a:t>
            </a:r>
            <a:r>
              <a:rPr lang="en-US" dirty="0" err="1"/>
              <a:t>dest</a:t>
            </a:r>
            <a:r>
              <a:rPr lang="en-US" dirty="0"/>
              <a:t> host unknown</a:t>
            </a:r>
          </a:p>
          <a:p>
            <a:r>
              <a:rPr lang="en-US" dirty="0"/>
              <a:t>4        0         source quench (congestion</a:t>
            </a:r>
          </a:p>
          <a:p>
            <a:r>
              <a:rPr lang="en-US" dirty="0"/>
              <a:t>                     control - not used)</a:t>
            </a:r>
          </a:p>
          <a:p>
            <a:r>
              <a:rPr lang="en-US" dirty="0"/>
              <a:t>8        0         echo request (ping)</a:t>
            </a:r>
          </a:p>
          <a:p>
            <a:r>
              <a:rPr lang="en-US" dirty="0"/>
              <a:t>9        0         route advertisement</a:t>
            </a:r>
          </a:p>
          <a:p>
            <a:r>
              <a:rPr lang="en-US" dirty="0"/>
              <a:t>10      0         router discovery</a:t>
            </a:r>
          </a:p>
          <a:p>
            <a:r>
              <a:rPr lang="en-US" dirty="0"/>
              <a:t>11      0         TTL expired</a:t>
            </a:r>
          </a:p>
          <a:p>
            <a:r>
              <a:rPr lang="en-US" dirty="0"/>
              <a:t>12      0         bad IP header</a:t>
            </a:r>
          </a:p>
          <a:p>
            <a:endParaRPr lang="en-US" dirty="0"/>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38</a:t>
            </a:fld>
            <a:endParaRPr lang="en-US" altLang="en-US"/>
          </a:p>
        </p:txBody>
      </p:sp>
    </p:spTree>
    <p:extLst>
      <p:ext uri="{BB962C8B-B14F-4D97-AF65-F5344CB8AC3E}">
        <p14:creationId xmlns:p14="http://schemas.microsoft.com/office/powerpoint/2010/main" val="6100036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p:cNvSpPr>
            <a:spLocks noGrp="1" noChangeArrowheads="1"/>
          </p:cNvSpPr>
          <p:nvPr>
            <p:ph type="title"/>
          </p:nvPr>
        </p:nvSpPr>
        <p:spPr>
          <a:xfrm>
            <a:off x="533400" y="85725"/>
            <a:ext cx="7772400" cy="974725"/>
          </a:xfrm>
        </p:spPr>
        <p:txBody>
          <a:bodyPr/>
          <a:lstStyle/>
          <a:p>
            <a:pPr>
              <a:defRPr/>
            </a:pPr>
            <a:r>
              <a:rPr lang="en-US" dirty="0" err="1">
                <a:cs typeface="+mj-cs"/>
              </a:rPr>
              <a:t>Traceroute</a:t>
            </a:r>
            <a:r>
              <a:rPr lang="en-US" dirty="0">
                <a:cs typeface="+mj-cs"/>
              </a:rPr>
              <a:t> and ICMP</a:t>
            </a:r>
          </a:p>
        </p:txBody>
      </p:sp>
      <p:sp>
        <p:nvSpPr>
          <p:cNvPr id="66565" name="Rectangle 3"/>
          <p:cNvSpPr>
            <a:spLocks noGrp="1" noChangeArrowheads="1"/>
          </p:cNvSpPr>
          <p:nvPr>
            <p:ph sz="half" idx="1"/>
          </p:nvPr>
        </p:nvSpPr>
        <p:spPr>
          <a:xfrm>
            <a:off x="261156" y="1103313"/>
            <a:ext cx="4694237" cy="4287837"/>
          </a:xfrm>
        </p:spPr>
        <p:txBody>
          <a:bodyPr>
            <a:normAutofit fontScale="92500" lnSpcReduction="10000"/>
          </a:bodyPr>
          <a:lstStyle/>
          <a:p>
            <a:pPr algn="l">
              <a:buFont typeface="Wingdings" charset="0"/>
              <a:buChar char="v"/>
              <a:defRPr/>
            </a:pPr>
            <a:r>
              <a:rPr lang="en-US" sz="2400" dirty="0" smtClean="0"/>
              <a:t>Source sends a sequence of UDP packets with improbable port number to the destination</a:t>
            </a:r>
            <a:endParaRPr lang="fa-IR" sz="2400" dirty="0"/>
          </a:p>
          <a:p>
            <a:pPr lvl="1" algn="l">
              <a:buFont typeface="Wingdings" charset="0"/>
              <a:buChar char="§"/>
              <a:defRPr/>
            </a:pPr>
            <a:r>
              <a:rPr lang="en-US" sz="2000" dirty="0" smtClean="0"/>
              <a:t>First sequence lifetime: TTL=1</a:t>
            </a:r>
            <a:endParaRPr lang="en-US" sz="2000" dirty="0"/>
          </a:p>
          <a:p>
            <a:pPr lvl="1" algn="l">
              <a:buFont typeface="Wingdings" charset="0"/>
              <a:buChar char="§"/>
              <a:defRPr/>
            </a:pPr>
            <a:r>
              <a:rPr lang="en-US" sz="2000" dirty="0" smtClean="0"/>
              <a:t>Second sequence lifetime: TTL=2</a:t>
            </a:r>
            <a:endParaRPr lang="en-US" sz="2000" dirty="0"/>
          </a:p>
          <a:p>
            <a:pPr lvl="1" algn="l">
              <a:buFont typeface="Wingdings" charset="0"/>
              <a:buChar char="§"/>
              <a:defRPr/>
            </a:pPr>
            <a:r>
              <a:rPr lang="en-US" sz="2000" dirty="0"/>
              <a:t>…</a:t>
            </a:r>
          </a:p>
          <a:p>
            <a:pPr lvl="1" algn="l">
              <a:buFont typeface="Wingdings" charset="0"/>
              <a:buChar char="§"/>
              <a:defRPr/>
            </a:pPr>
            <a:r>
              <a:rPr lang="en-US" sz="2000" dirty="0"/>
              <a:t>TTL: Time To Live</a:t>
            </a:r>
            <a:endParaRPr lang="fa-IR" sz="2000" dirty="0"/>
          </a:p>
          <a:p>
            <a:pPr algn="l">
              <a:buFont typeface="Wingdings" charset="0"/>
              <a:buChar char="v"/>
              <a:defRPr/>
            </a:pPr>
            <a:r>
              <a:rPr lang="en-US" sz="2400" dirty="0" smtClean="0"/>
              <a:t>When the nth sequence of packets reach the nth router:</a:t>
            </a:r>
            <a:endParaRPr lang="en-US" sz="2400" dirty="0"/>
          </a:p>
          <a:p>
            <a:pPr lvl="1" algn="l">
              <a:buFont typeface="Wingdings" charset="0"/>
              <a:buChar char="§"/>
              <a:defRPr/>
            </a:pPr>
            <a:r>
              <a:rPr lang="en-US" sz="2000" dirty="0" smtClean="0"/>
              <a:t>Router drops the packets and sends ICMP message to source</a:t>
            </a:r>
            <a:endParaRPr lang="fa-IR" sz="2000" dirty="0"/>
          </a:p>
          <a:p>
            <a:pPr lvl="1" algn="l">
              <a:buFont typeface="Wingdings" charset="0"/>
              <a:buChar char="§"/>
              <a:defRPr/>
            </a:pPr>
            <a:r>
              <a:rPr lang="en-US" sz="2000" dirty="0" smtClean="0"/>
              <a:t>Message types of 11, code 0</a:t>
            </a:r>
            <a:endParaRPr lang="fa-IR" sz="2000" dirty="0"/>
          </a:p>
          <a:p>
            <a:pPr lvl="1" algn="l">
              <a:buFont typeface="Wingdings" charset="0"/>
              <a:buChar char="§"/>
              <a:defRPr/>
            </a:pPr>
            <a:r>
              <a:rPr lang="en-US" sz="2000" dirty="0" smtClean="0"/>
              <a:t>ICMP messages include router name and it’s IP address</a:t>
            </a:r>
            <a:endParaRPr lang="en-US" sz="2000" dirty="0"/>
          </a:p>
          <a:p>
            <a:pPr algn="l">
              <a:buFont typeface="Wingdings" charset="0"/>
              <a:buChar char="v"/>
              <a:defRPr/>
            </a:pPr>
            <a:endParaRPr lang="en-US" sz="2000" dirty="0"/>
          </a:p>
        </p:txBody>
      </p:sp>
      <p:sp>
        <p:nvSpPr>
          <p:cNvPr id="655365" name="Rectangle 5"/>
          <p:cNvSpPr>
            <a:spLocks noChangeArrowheads="1"/>
          </p:cNvSpPr>
          <p:nvPr/>
        </p:nvSpPr>
        <p:spPr bwMode="auto">
          <a:xfrm>
            <a:off x="5093659" y="1395054"/>
            <a:ext cx="3810000"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lnSpc>
                <a:spcPct val="85000"/>
              </a:lnSpc>
              <a:spcBef>
                <a:spcPct val="20000"/>
              </a:spcBef>
              <a:buClr>
                <a:srgbClr val="000099"/>
              </a:buClr>
              <a:buSzPct val="65000"/>
              <a:buFont typeface="Wingdings" pitchFamily="2" charset="2"/>
              <a:buNone/>
            </a:pPr>
            <a:r>
              <a:rPr lang="en-US" sz="2400" i="1" dirty="0" smtClean="0">
                <a:solidFill>
                  <a:srgbClr val="000099"/>
                </a:solidFill>
                <a:latin typeface="Times New Roman" pitchFamily="18" charset="0"/>
                <a:cs typeface="B Nazanin" pitchFamily="2" charset="-78"/>
              </a:rPr>
              <a:t>Stopping criterion:</a:t>
            </a:r>
            <a:endParaRPr lang="fa-IR" sz="2400" i="1" dirty="0">
              <a:solidFill>
                <a:srgbClr val="000099"/>
              </a:solidFill>
              <a:latin typeface="Times New Roman" pitchFamily="18" charset="0"/>
              <a:cs typeface="B Nazanin" pitchFamily="2" charset="-78"/>
            </a:endParaRPr>
          </a:p>
          <a:p>
            <a:pPr marL="342900" indent="-342900" algn="l">
              <a:lnSpc>
                <a:spcPct val="85000"/>
              </a:lnSpc>
              <a:spcBef>
                <a:spcPct val="20000"/>
              </a:spcBef>
              <a:buClr>
                <a:srgbClr val="000099"/>
              </a:buClr>
              <a:buSzPct val="65000"/>
              <a:buFont typeface="Wingdings" pitchFamily="2" charset="2"/>
              <a:buChar char="v"/>
            </a:pPr>
            <a:r>
              <a:rPr lang="en-US" sz="2400" dirty="0" smtClean="0">
                <a:latin typeface="Times New Roman" pitchFamily="18" charset="0"/>
                <a:cs typeface="B Nazanin" pitchFamily="2" charset="-78"/>
              </a:rPr>
              <a:t>UDP segment reaches the destination host</a:t>
            </a:r>
            <a:endParaRPr lang="fa-IR" sz="2400" dirty="0">
              <a:latin typeface="Times New Roman" pitchFamily="18" charset="0"/>
              <a:cs typeface="B Nazanin" pitchFamily="2" charset="-78"/>
            </a:endParaRPr>
          </a:p>
          <a:p>
            <a:pPr marL="342900" indent="-342900" algn="l">
              <a:lnSpc>
                <a:spcPct val="85000"/>
              </a:lnSpc>
              <a:spcBef>
                <a:spcPct val="20000"/>
              </a:spcBef>
              <a:buClr>
                <a:srgbClr val="000099"/>
              </a:buClr>
              <a:buSzPct val="65000"/>
              <a:buFont typeface="Wingdings" pitchFamily="2" charset="2"/>
              <a:buChar char="v"/>
            </a:pPr>
            <a:r>
              <a:rPr lang="en-US" sz="2400" dirty="0" smtClean="0">
                <a:latin typeface="Times New Roman" pitchFamily="18" charset="0"/>
                <a:cs typeface="B Nazanin" pitchFamily="2" charset="-78"/>
              </a:rPr>
              <a:t>ICMP message’s destination “Port not reachable” is sent back (type 3, code 3)</a:t>
            </a:r>
            <a:endParaRPr lang="fa-IR" sz="2400" dirty="0">
              <a:latin typeface="Times New Roman" pitchFamily="18" charset="0"/>
              <a:cs typeface="B Nazanin" pitchFamily="2" charset="-78"/>
            </a:endParaRPr>
          </a:p>
          <a:p>
            <a:pPr marL="342900" indent="-342900" algn="l">
              <a:lnSpc>
                <a:spcPct val="85000"/>
              </a:lnSpc>
              <a:spcBef>
                <a:spcPct val="20000"/>
              </a:spcBef>
              <a:buClr>
                <a:srgbClr val="000099"/>
              </a:buClr>
              <a:buSzPct val="65000"/>
              <a:buFont typeface="Wingdings" pitchFamily="2" charset="2"/>
              <a:buChar char="v"/>
            </a:pPr>
            <a:r>
              <a:rPr lang="en-US" sz="2400" dirty="0" smtClean="0">
                <a:latin typeface="Times New Roman" pitchFamily="18" charset="0"/>
                <a:cs typeface="B Nazanin" pitchFamily="2" charset="-78"/>
              </a:rPr>
              <a:t>Source stops the packet transmission</a:t>
            </a:r>
            <a:endParaRPr lang="en-US" sz="2400" dirty="0">
              <a:latin typeface="Times New Roman" pitchFamily="18" charset="0"/>
              <a:cs typeface="B Nazanin" pitchFamily="2" charset="-78"/>
            </a:endParaRPr>
          </a:p>
        </p:txBody>
      </p:sp>
      <p:sp>
        <p:nvSpPr>
          <p:cNvPr id="69641" name="Line 38"/>
          <p:cNvSpPr>
            <a:spLocks noChangeShapeType="1"/>
          </p:cNvSpPr>
          <p:nvPr/>
        </p:nvSpPr>
        <p:spPr bwMode="auto">
          <a:xfrm>
            <a:off x="1285875" y="5886450"/>
            <a:ext cx="288925" cy="2651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2" name="Line 105"/>
          <p:cNvSpPr>
            <a:spLocks noChangeShapeType="1"/>
          </p:cNvSpPr>
          <p:nvPr/>
        </p:nvSpPr>
        <p:spPr bwMode="auto">
          <a:xfrm flipV="1">
            <a:off x="2079625" y="5937250"/>
            <a:ext cx="458788" cy="2079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3" name="Line 106"/>
          <p:cNvSpPr>
            <a:spLocks noChangeShapeType="1"/>
          </p:cNvSpPr>
          <p:nvPr/>
        </p:nvSpPr>
        <p:spPr bwMode="auto">
          <a:xfrm>
            <a:off x="3014663" y="5921375"/>
            <a:ext cx="485775" cy="2079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4" name="Line 108"/>
          <p:cNvSpPr>
            <a:spLocks noChangeShapeType="1"/>
          </p:cNvSpPr>
          <p:nvPr/>
        </p:nvSpPr>
        <p:spPr bwMode="auto">
          <a:xfrm flipH="1">
            <a:off x="2776538" y="5653088"/>
            <a:ext cx="349250" cy="152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5" name="Line 113"/>
          <p:cNvSpPr>
            <a:spLocks noChangeShapeType="1"/>
          </p:cNvSpPr>
          <p:nvPr/>
        </p:nvSpPr>
        <p:spPr bwMode="auto">
          <a:xfrm flipH="1">
            <a:off x="3990975" y="5981700"/>
            <a:ext cx="620713" cy="1444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6" name="Line 260"/>
          <p:cNvSpPr>
            <a:spLocks noChangeShapeType="1"/>
          </p:cNvSpPr>
          <p:nvPr/>
        </p:nvSpPr>
        <p:spPr bwMode="auto">
          <a:xfrm>
            <a:off x="5110163" y="5946775"/>
            <a:ext cx="485775" cy="2079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7" name="Line 261"/>
          <p:cNvSpPr>
            <a:spLocks noChangeShapeType="1"/>
          </p:cNvSpPr>
          <p:nvPr/>
        </p:nvSpPr>
        <p:spPr bwMode="auto">
          <a:xfrm flipH="1">
            <a:off x="6048375" y="5892800"/>
            <a:ext cx="557213" cy="2778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8" name="Line 291"/>
          <p:cNvSpPr>
            <a:spLocks noChangeShapeType="1"/>
          </p:cNvSpPr>
          <p:nvPr/>
        </p:nvSpPr>
        <p:spPr bwMode="auto">
          <a:xfrm>
            <a:off x="2744788" y="6053138"/>
            <a:ext cx="228600" cy="311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49" name="Line 292"/>
          <p:cNvSpPr>
            <a:spLocks noChangeShapeType="1"/>
          </p:cNvSpPr>
          <p:nvPr/>
        </p:nvSpPr>
        <p:spPr bwMode="auto">
          <a:xfrm>
            <a:off x="4668838" y="5640388"/>
            <a:ext cx="228600" cy="311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50" name="Line 294"/>
          <p:cNvSpPr>
            <a:spLocks noChangeShapeType="1"/>
          </p:cNvSpPr>
          <p:nvPr/>
        </p:nvSpPr>
        <p:spPr bwMode="auto">
          <a:xfrm flipH="1">
            <a:off x="3386138" y="6243638"/>
            <a:ext cx="349250" cy="152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51" name="Line 295"/>
          <p:cNvSpPr>
            <a:spLocks noChangeShapeType="1"/>
          </p:cNvSpPr>
          <p:nvPr/>
        </p:nvSpPr>
        <p:spPr bwMode="auto">
          <a:xfrm>
            <a:off x="3741738" y="5748338"/>
            <a:ext cx="6350" cy="2603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244" name="Text Box 300"/>
          <p:cNvSpPr txBox="1">
            <a:spLocks noChangeArrowheads="1"/>
          </p:cNvSpPr>
          <p:nvPr/>
        </p:nvSpPr>
        <p:spPr bwMode="auto">
          <a:xfrm>
            <a:off x="1387475" y="5605463"/>
            <a:ext cx="1073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solidFill>
                  <a:srgbClr val="CC0000"/>
                </a:solidFill>
              </a:rPr>
              <a:t>3 probes</a:t>
            </a:r>
          </a:p>
        </p:txBody>
      </p:sp>
      <p:sp>
        <p:nvSpPr>
          <p:cNvPr id="83246" name="Text Box 302"/>
          <p:cNvSpPr txBox="1">
            <a:spLocks noChangeArrowheads="1"/>
          </p:cNvSpPr>
          <p:nvPr/>
        </p:nvSpPr>
        <p:spPr bwMode="auto">
          <a:xfrm>
            <a:off x="2001838" y="6165850"/>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solidFill>
                  <a:srgbClr val="CC0000"/>
                </a:solidFill>
              </a:rPr>
              <a:t>3 probes</a:t>
            </a:r>
          </a:p>
        </p:txBody>
      </p:sp>
      <p:sp>
        <p:nvSpPr>
          <p:cNvPr id="83248" name="Text Box 304"/>
          <p:cNvSpPr txBox="1">
            <a:spLocks noChangeArrowheads="1"/>
          </p:cNvSpPr>
          <p:nvPr/>
        </p:nvSpPr>
        <p:spPr bwMode="auto">
          <a:xfrm>
            <a:off x="3025775" y="5580063"/>
            <a:ext cx="1073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solidFill>
                  <a:srgbClr val="CC0000"/>
                </a:solidFill>
              </a:rPr>
              <a:t>3 probes</a:t>
            </a:r>
          </a:p>
        </p:txBody>
      </p:sp>
      <p:grpSp>
        <p:nvGrpSpPr>
          <p:cNvPr id="69655" name="Group 21"/>
          <p:cNvGrpSpPr>
            <a:grpSpLocks/>
          </p:cNvGrpSpPr>
          <p:nvPr/>
        </p:nvGrpSpPr>
        <p:grpSpPr bwMode="auto">
          <a:xfrm>
            <a:off x="517525" y="5541963"/>
            <a:ext cx="820738" cy="688975"/>
            <a:chOff x="-44" y="1473"/>
            <a:chExt cx="981" cy="1105"/>
          </a:xfrm>
        </p:grpSpPr>
        <p:pic>
          <p:nvPicPr>
            <p:cNvPr id="69707" name="Picture 22"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708" name="Freeform 23"/>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69656" name="Group 24"/>
          <p:cNvGrpSpPr>
            <a:grpSpLocks/>
          </p:cNvGrpSpPr>
          <p:nvPr/>
        </p:nvGrpSpPr>
        <p:grpSpPr bwMode="auto">
          <a:xfrm flipH="1">
            <a:off x="6565900" y="5580063"/>
            <a:ext cx="754063" cy="669925"/>
            <a:chOff x="-44" y="1473"/>
            <a:chExt cx="981" cy="1105"/>
          </a:xfrm>
        </p:grpSpPr>
        <p:pic>
          <p:nvPicPr>
            <p:cNvPr id="69705" name="Picture 25"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706" name="Freeform 26"/>
            <p:cNvSpPr>
              <a:spLocks/>
            </p:cNvSpPr>
            <p:nvPr/>
          </p:nvSpPr>
          <p:spPr bwMode="auto">
            <a:xfrm flipH="1">
              <a:off x="374" y="1579"/>
              <a:ext cx="477" cy="506"/>
            </a:xfrm>
            <a:custGeom>
              <a:avLst/>
              <a:gdLst>
                <a:gd name="T0" fmla="*/ 0 w 356"/>
                <a:gd name="T1" fmla="*/ 0 h 368"/>
                <a:gd name="T2" fmla="*/ 4176 w 356"/>
                <a:gd name="T3" fmla="*/ 248 h 368"/>
                <a:gd name="T4" fmla="*/ 4954 w 356"/>
                <a:gd name="T5" fmla="*/ 5173 h 368"/>
                <a:gd name="T6" fmla="*/ 1092 w 356"/>
                <a:gd name="T7" fmla="*/ 6469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69657" name="Group 27"/>
          <p:cNvGrpSpPr>
            <a:grpSpLocks/>
          </p:cNvGrpSpPr>
          <p:nvPr/>
        </p:nvGrpSpPr>
        <p:grpSpPr bwMode="auto">
          <a:xfrm>
            <a:off x="5513388" y="6080125"/>
            <a:ext cx="617537" cy="250825"/>
            <a:chOff x="2356" y="1300"/>
            <a:chExt cx="555" cy="194"/>
          </a:xfrm>
        </p:grpSpPr>
        <p:sp>
          <p:nvSpPr>
            <p:cNvPr id="6969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sp>
          <p:nvSpPr>
            <p:cNvPr id="6969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6969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grpSp>
          <p:nvGrpSpPr>
            <p:cNvPr id="69700" name="Group 31"/>
            <p:cNvGrpSpPr>
              <a:grpSpLocks/>
            </p:cNvGrpSpPr>
            <p:nvPr/>
          </p:nvGrpSpPr>
          <p:grpSpPr bwMode="auto">
            <a:xfrm>
              <a:off x="2468" y="1332"/>
              <a:ext cx="310" cy="60"/>
              <a:chOff x="2468" y="1332"/>
              <a:chExt cx="310" cy="60"/>
            </a:xfrm>
          </p:grpSpPr>
          <p:sp>
            <p:nvSpPr>
              <p:cNvPr id="69703" name="Freeform 3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704" name="Freeform 3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9701" name="Line 34"/>
            <p:cNvSpPr>
              <a:spLocks noChangeShapeType="1"/>
            </p:cNvSpPr>
            <p:nvPr/>
          </p:nvSpPr>
          <p:spPr bwMode="auto">
            <a:xfrm>
              <a:off x="2357" y="1361"/>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702" name="Line 35"/>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9658" name="Group 36"/>
          <p:cNvGrpSpPr>
            <a:grpSpLocks/>
          </p:cNvGrpSpPr>
          <p:nvPr/>
        </p:nvGrpSpPr>
        <p:grpSpPr bwMode="auto">
          <a:xfrm>
            <a:off x="4545013" y="5808663"/>
            <a:ext cx="617537" cy="250825"/>
            <a:chOff x="2356" y="1300"/>
            <a:chExt cx="555" cy="194"/>
          </a:xfrm>
        </p:grpSpPr>
        <p:sp>
          <p:nvSpPr>
            <p:cNvPr id="6968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sp>
          <p:nvSpPr>
            <p:cNvPr id="6969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6969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grpSp>
          <p:nvGrpSpPr>
            <p:cNvPr id="69692" name="Group 40"/>
            <p:cNvGrpSpPr>
              <a:grpSpLocks/>
            </p:cNvGrpSpPr>
            <p:nvPr/>
          </p:nvGrpSpPr>
          <p:grpSpPr bwMode="auto">
            <a:xfrm>
              <a:off x="2468" y="1332"/>
              <a:ext cx="310" cy="60"/>
              <a:chOff x="2468" y="1332"/>
              <a:chExt cx="310" cy="60"/>
            </a:xfrm>
          </p:grpSpPr>
          <p:sp>
            <p:nvSpPr>
              <p:cNvPr id="69695" name="Freeform 4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696" name="Freeform 4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9693" name="Line 43"/>
            <p:cNvSpPr>
              <a:spLocks noChangeShapeType="1"/>
            </p:cNvSpPr>
            <p:nvPr/>
          </p:nvSpPr>
          <p:spPr bwMode="auto">
            <a:xfrm>
              <a:off x="2357" y="1361"/>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94" name="Line 44"/>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9659" name="Group 45"/>
          <p:cNvGrpSpPr>
            <a:grpSpLocks/>
          </p:cNvGrpSpPr>
          <p:nvPr/>
        </p:nvGrpSpPr>
        <p:grpSpPr bwMode="auto">
          <a:xfrm>
            <a:off x="3394075" y="6018213"/>
            <a:ext cx="617538" cy="250825"/>
            <a:chOff x="2356" y="1300"/>
            <a:chExt cx="555" cy="194"/>
          </a:xfrm>
        </p:grpSpPr>
        <p:sp>
          <p:nvSpPr>
            <p:cNvPr id="6968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sp>
          <p:nvSpPr>
            <p:cNvPr id="6968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6968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grpSp>
          <p:nvGrpSpPr>
            <p:cNvPr id="69684" name="Group 49"/>
            <p:cNvGrpSpPr>
              <a:grpSpLocks/>
            </p:cNvGrpSpPr>
            <p:nvPr/>
          </p:nvGrpSpPr>
          <p:grpSpPr bwMode="auto">
            <a:xfrm>
              <a:off x="2468" y="1332"/>
              <a:ext cx="310" cy="60"/>
              <a:chOff x="2468" y="1332"/>
              <a:chExt cx="310" cy="60"/>
            </a:xfrm>
          </p:grpSpPr>
          <p:sp>
            <p:nvSpPr>
              <p:cNvPr id="69687" name="Freeform 5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688" name="Freeform 5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9685" name="Line 52"/>
            <p:cNvSpPr>
              <a:spLocks noChangeShapeType="1"/>
            </p:cNvSpPr>
            <p:nvPr/>
          </p:nvSpPr>
          <p:spPr bwMode="auto">
            <a:xfrm>
              <a:off x="2357" y="1361"/>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86" name="Line 53"/>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9660" name="Group 54"/>
          <p:cNvGrpSpPr>
            <a:grpSpLocks/>
          </p:cNvGrpSpPr>
          <p:nvPr/>
        </p:nvGrpSpPr>
        <p:grpSpPr bwMode="auto">
          <a:xfrm>
            <a:off x="2392363" y="5772150"/>
            <a:ext cx="617537" cy="250825"/>
            <a:chOff x="2356" y="1300"/>
            <a:chExt cx="555" cy="194"/>
          </a:xfrm>
        </p:grpSpPr>
        <p:sp>
          <p:nvSpPr>
            <p:cNvPr id="6967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sp>
          <p:nvSpPr>
            <p:cNvPr id="6967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6967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grpSp>
          <p:nvGrpSpPr>
            <p:cNvPr id="69676" name="Group 58"/>
            <p:cNvGrpSpPr>
              <a:grpSpLocks/>
            </p:cNvGrpSpPr>
            <p:nvPr/>
          </p:nvGrpSpPr>
          <p:grpSpPr bwMode="auto">
            <a:xfrm>
              <a:off x="2468" y="1332"/>
              <a:ext cx="310" cy="60"/>
              <a:chOff x="2468" y="1332"/>
              <a:chExt cx="310" cy="60"/>
            </a:xfrm>
          </p:grpSpPr>
          <p:sp>
            <p:nvSpPr>
              <p:cNvPr id="69679" name="Freeform 5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680" name="Freeform 6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9677" name="Line 61"/>
            <p:cNvSpPr>
              <a:spLocks noChangeShapeType="1"/>
            </p:cNvSpPr>
            <p:nvPr/>
          </p:nvSpPr>
          <p:spPr bwMode="auto">
            <a:xfrm>
              <a:off x="2357" y="1361"/>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78" name="Line 62"/>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9661" name="Group 63"/>
          <p:cNvGrpSpPr>
            <a:grpSpLocks/>
          </p:cNvGrpSpPr>
          <p:nvPr/>
        </p:nvGrpSpPr>
        <p:grpSpPr bwMode="auto">
          <a:xfrm>
            <a:off x="1517650" y="6038850"/>
            <a:ext cx="617538" cy="250825"/>
            <a:chOff x="2356" y="1300"/>
            <a:chExt cx="555" cy="194"/>
          </a:xfrm>
        </p:grpSpPr>
        <p:sp>
          <p:nvSpPr>
            <p:cNvPr id="6966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sp>
          <p:nvSpPr>
            <p:cNvPr id="6966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6966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a:latin typeface="Times New Roman" pitchFamily="18" charset="0"/>
                <a:cs typeface="Arial" pitchFamily="34" charset="0"/>
              </a:endParaRPr>
            </a:p>
          </p:txBody>
        </p:sp>
        <p:grpSp>
          <p:nvGrpSpPr>
            <p:cNvPr id="69668" name="Group 67"/>
            <p:cNvGrpSpPr>
              <a:grpSpLocks/>
            </p:cNvGrpSpPr>
            <p:nvPr/>
          </p:nvGrpSpPr>
          <p:grpSpPr bwMode="auto">
            <a:xfrm>
              <a:off x="2468" y="1332"/>
              <a:ext cx="310" cy="60"/>
              <a:chOff x="2468" y="1332"/>
              <a:chExt cx="310" cy="60"/>
            </a:xfrm>
          </p:grpSpPr>
          <p:sp>
            <p:nvSpPr>
              <p:cNvPr id="69671" name="Freeform 6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672" name="Freeform 6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9669" name="Line 70"/>
            <p:cNvSpPr>
              <a:spLocks noChangeShapeType="1"/>
            </p:cNvSpPr>
            <p:nvPr/>
          </p:nvSpPr>
          <p:spPr bwMode="auto">
            <a:xfrm>
              <a:off x="2357" y="1361"/>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70" name="Line 7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3247" name="Freeform 303"/>
          <p:cNvSpPr>
            <a:spLocks/>
          </p:cNvSpPr>
          <p:nvPr/>
        </p:nvSpPr>
        <p:spPr bwMode="auto">
          <a:xfrm>
            <a:off x="1257300" y="5826125"/>
            <a:ext cx="2247900" cy="403225"/>
          </a:xfrm>
          <a:custGeom>
            <a:avLst/>
            <a:gdLst>
              <a:gd name="T0" fmla="*/ 2147483647 w 1416"/>
              <a:gd name="T1" fmla="*/ 2147483647 h 254"/>
              <a:gd name="T2" fmla="*/ 2147483647 w 1416"/>
              <a:gd name="T3" fmla="*/ 2147483647 h 254"/>
              <a:gd name="T4" fmla="*/ 2147483647 w 1416"/>
              <a:gd name="T5" fmla="*/ 2147483647 h 254"/>
              <a:gd name="T6" fmla="*/ 2147483647 w 1416"/>
              <a:gd name="T7" fmla="*/ 2147483647 h 254"/>
              <a:gd name="T8" fmla="*/ 2147483647 w 1416"/>
              <a:gd name="T9" fmla="*/ 2147483647 h 254"/>
              <a:gd name="T10" fmla="*/ 2147483647 w 1416"/>
              <a:gd name="T11" fmla="*/ 2147483647 h 254"/>
              <a:gd name="T12" fmla="*/ 0 w 1416"/>
              <a:gd name="T13" fmla="*/ 2147483647 h 254"/>
              <a:gd name="T14" fmla="*/ 0 60000 65536"/>
              <a:gd name="T15" fmla="*/ 0 60000 65536"/>
              <a:gd name="T16" fmla="*/ 0 60000 65536"/>
              <a:gd name="T17" fmla="*/ 0 60000 65536"/>
              <a:gd name="T18" fmla="*/ 0 60000 65536"/>
              <a:gd name="T19" fmla="*/ 0 60000 65536"/>
              <a:gd name="T20" fmla="*/ 0 60000 65536"/>
              <a:gd name="T21" fmla="*/ 0 w 1416"/>
              <a:gd name="T22" fmla="*/ 0 h 254"/>
              <a:gd name="T23" fmla="*/ 1416 w 1416"/>
              <a:gd name="T24" fmla="*/ 254 h 2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16" h="254">
                <a:moveTo>
                  <a:pt x="76" y="30"/>
                </a:moveTo>
                <a:cubicBezTo>
                  <a:pt x="137" y="11"/>
                  <a:pt x="200" y="170"/>
                  <a:pt x="324" y="170"/>
                </a:cubicBezTo>
                <a:cubicBezTo>
                  <a:pt x="461" y="165"/>
                  <a:pt x="717" y="0"/>
                  <a:pt x="896" y="2"/>
                </a:cubicBezTo>
                <a:cubicBezTo>
                  <a:pt x="1075" y="4"/>
                  <a:pt x="1416" y="122"/>
                  <a:pt x="1400" y="182"/>
                </a:cubicBezTo>
                <a:cubicBezTo>
                  <a:pt x="1384" y="242"/>
                  <a:pt x="1073" y="63"/>
                  <a:pt x="896" y="74"/>
                </a:cubicBezTo>
                <a:cubicBezTo>
                  <a:pt x="719" y="85"/>
                  <a:pt x="489" y="254"/>
                  <a:pt x="340" y="250"/>
                </a:cubicBezTo>
                <a:cubicBezTo>
                  <a:pt x="191" y="246"/>
                  <a:pt x="62" y="32"/>
                  <a:pt x="0" y="50"/>
                </a:cubicBezTo>
              </a:path>
            </a:pathLst>
          </a:custGeom>
          <a:noFill/>
          <a:ln w="28575">
            <a:solidFill>
              <a:srgbClr val="CC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243" name="Freeform 299"/>
          <p:cNvSpPr>
            <a:spLocks/>
          </p:cNvSpPr>
          <p:nvPr/>
        </p:nvSpPr>
        <p:spPr bwMode="auto">
          <a:xfrm>
            <a:off x="1289050" y="5862638"/>
            <a:ext cx="419100" cy="419100"/>
          </a:xfrm>
          <a:custGeom>
            <a:avLst/>
            <a:gdLst>
              <a:gd name="T0" fmla="*/ 2147483647 w 264"/>
              <a:gd name="T1" fmla="*/ 0 h 264"/>
              <a:gd name="T2" fmla="*/ 2147483647 w 264"/>
              <a:gd name="T3" fmla="*/ 2147483647 h 264"/>
              <a:gd name="T4" fmla="*/ 0 w 264"/>
              <a:gd name="T5" fmla="*/ 2147483647 h 264"/>
              <a:gd name="T6" fmla="*/ 0 60000 65536"/>
              <a:gd name="T7" fmla="*/ 0 60000 65536"/>
              <a:gd name="T8" fmla="*/ 0 60000 65536"/>
              <a:gd name="T9" fmla="*/ 0 w 264"/>
              <a:gd name="T10" fmla="*/ 0 h 264"/>
              <a:gd name="T11" fmla="*/ 264 w 264"/>
              <a:gd name="T12" fmla="*/ 264 h 264"/>
            </a:gdLst>
            <a:ahLst/>
            <a:cxnLst>
              <a:cxn ang="T6">
                <a:pos x="T0" y="T1"/>
              </a:cxn>
              <a:cxn ang="T7">
                <a:pos x="T2" y="T3"/>
              </a:cxn>
              <a:cxn ang="T8">
                <a:pos x="T4" y="T5"/>
              </a:cxn>
            </a:cxnLst>
            <a:rect l="T9" t="T10" r="T11" b="T12"/>
            <a:pathLst>
              <a:path w="264" h="264">
                <a:moveTo>
                  <a:pt x="60" y="0"/>
                </a:moveTo>
                <a:cubicBezTo>
                  <a:pt x="86" y="31"/>
                  <a:pt x="264" y="176"/>
                  <a:pt x="228" y="220"/>
                </a:cubicBezTo>
                <a:cubicBezTo>
                  <a:pt x="192" y="264"/>
                  <a:pt x="60" y="109"/>
                  <a:pt x="0" y="88"/>
                </a:cubicBezTo>
              </a:path>
            </a:pathLst>
          </a:custGeom>
          <a:noFill/>
          <a:ln w="28575">
            <a:solidFill>
              <a:srgbClr val="CC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245" name="Freeform 301"/>
          <p:cNvSpPr>
            <a:spLocks/>
          </p:cNvSpPr>
          <p:nvPr/>
        </p:nvSpPr>
        <p:spPr bwMode="auto">
          <a:xfrm>
            <a:off x="1282700" y="5776913"/>
            <a:ext cx="1346200" cy="474662"/>
          </a:xfrm>
          <a:custGeom>
            <a:avLst/>
            <a:gdLst>
              <a:gd name="T0" fmla="*/ 2147483647 w 848"/>
              <a:gd name="T1" fmla="*/ 2147483647 h 299"/>
              <a:gd name="T2" fmla="*/ 2147483647 w 848"/>
              <a:gd name="T3" fmla="*/ 2147483647 h 299"/>
              <a:gd name="T4" fmla="*/ 2147483647 w 848"/>
              <a:gd name="T5" fmla="*/ 2147483647 h 299"/>
              <a:gd name="T6" fmla="*/ 2147483647 w 848"/>
              <a:gd name="T7" fmla="*/ 2147483647 h 299"/>
              <a:gd name="T8" fmla="*/ 0 w 848"/>
              <a:gd name="T9" fmla="*/ 2147483647 h 299"/>
              <a:gd name="T10" fmla="*/ 0 60000 65536"/>
              <a:gd name="T11" fmla="*/ 0 60000 65536"/>
              <a:gd name="T12" fmla="*/ 0 60000 65536"/>
              <a:gd name="T13" fmla="*/ 0 60000 65536"/>
              <a:gd name="T14" fmla="*/ 0 60000 65536"/>
              <a:gd name="T15" fmla="*/ 0 w 848"/>
              <a:gd name="T16" fmla="*/ 0 h 299"/>
              <a:gd name="T17" fmla="*/ 848 w 848"/>
              <a:gd name="T18" fmla="*/ 299 h 299"/>
            </a:gdLst>
            <a:ahLst/>
            <a:cxnLst>
              <a:cxn ang="T10">
                <a:pos x="T0" y="T1"/>
              </a:cxn>
              <a:cxn ang="T11">
                <a:pos x="T2" y="T3"/>
              </a:cxn>
              <a:cxn ang="T12">
                <a:pos x="T4" y="T5"/>
              </a:cxn>
              <a:cxn ang="T13">
                <a:pos x="T6" y="T7"/>
              </a:cxn>
              <a:cxn ang="T14">
                <a:pos x="T8" y="T9"/>
              </a:cxn>
            </a:cxnLst>
            <a:rect l="T15" t="T16" r="T17" b="T18"/>
            <a:pathLst>
              <a:path w="848" h="299">
                <a:moveTo>
                  <a:pt x="76" y="76"/>
                </a:moveTo>
                <a:cubicBezTo>
                  <a:pt x="137" y="57"/>
                  <a:pt x="200" y="216"/>
                  <a:pt x="324" y="216"/>
                </a:cubicBezTo>
                <a:cubicBezTo>
                  <a:pt x="448" y="216"/>
                  <a:pt x="792" y="0"/>
                  <a:pt x="820" y="76"/>
                </a:cubicBezTo>
                <a:cubicBezTo>
                  <a:pt x="848" y="152"/>
                  <a:pt x="469" y="245"/>
                  <a:pt x="340" y="296"/>
                </a:cubicBezTo>
                <a:cubicBezTo>
                  <a:pt x="203" y="299"/>
                  <a:pt x="62" y="78"/>
                  <a:pt x="0" y="96"/>
                </a:cubicBezTo>
              </a:path>
            </a:pathLst>
          </a:custGeom>
          <a:noFill/>
          <a:ln w="28575">
            <a:solidFill>
              <a:srgbClr val="CC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39</a:t>
            </a:fld>
            <a:endParaRPr lang="en-US" altLang="en-US"/>
          </a:p>
        </p:txBody>
      </p:sp>
    </p:spTree>
    <p:extLst>
      <p:ext uri="{BB962C8B-B14F-4D97-AF65-F5344CB8AC3E}">
        <p14:creationId xmlns:p14="http://schemas.microsoft.com/office/powerpoint/2010/main" val="38946133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243"/>
                                        </p:tgtEl>
                                        <p:attrNameLst>
                                          <p:attrName>style.visibility</p:attrName>
                                        </p:attrNameLst>
                                      </p:cBhvr>
                                      <p:to>
                                        <p:strVal val="visible"/>
                                      </p:to>
                                    </p:set>
                                  </p:childTnLst>
                                  <p:subTnLst>
                                    <p:set>
                                      <p:cBhvr override="childStyle">
                                        <p:cTn dur="1" fill="hold" display="0" masterRel="nextClick" afterEffect="1"/>
                                        <p:tgtEl>
                                          <p:spTgt spid="83243"/>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83244"/>
                                        </p:tgtEl>
                                        <p:attrNameLst>
                                          <p:attrName>style.visibility</p:attrName>
                                        </p:attrNameLst>
                                      </p:cBhvr>
                                      <p:to>
                                        <p:strVal val="visible"/>
                                      </p:to>
                                    </p:set>
                                  </p:childTnLst>
                                  <p:subTnLst>
                                    <p:set>
                                      <p:cBhvr override="childStyle">
                                        <p:cTn dur="1" fill="hold" display="0" masterRel="nextClick" afterEffect="1"/>
                                        <p:tgtEl>
                                          <p:spTgt spid="83244"/>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3245"/>
                                        </p:tgtEl>
                                        <p:attrNameLst>
                                          <p:attrName>style.visibility</p:attrName>
                                        </p:attrNameLst>
                                      </p:cBhvr>
                                      <p:to>
                                        <p:strVal val="visible"/>
                                      </p:to>
                                    </p:set>
                                  </p:childTnLst>
                                  <p:subTnLst>
                                    <p:set>
                                      <p:cBhvr override="childStyle">
                                        <p:cTn dur="1" fill="hold" display="0" masterRel="nextClick" afterEffect="1"/>
                                        <p:tgtEl>
                                          <p:spTgt spid="83245"/>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83246"/>
                                        </p:tgtEl>
                                        <p:attrNameLst>
                                          <p:attrName>style.visibility</p:attrName>
                                        </p:attrNameLst>
                                      </p:cBhvr>
                                      <p:to>
                                        <p:strVal val="visible"/>
                                      </p:to>
                                    </p:set>
                                  </p:childTnLst>
                                  <p:subTnLst>
                                    <p:set>
                                      <p:cBhvr override="childStyle">
                                        <p:cTn dur="1" fill="hold" display="0" masterRel="nextClick" afterEffect="1"/>
                                        <p:tgtEl>
                                          <p:spTgt spid="83246"/>
                                        </p:tgtEl>
                                        <p:attrNameLst>
                                          <p:attrName>style.visibility</p:attrName>
                                        </p:attrNameLst>
                                      </p:cBhvr>
                                      <p:to>
                                        <p:strVal val="hidden"/>
                                      </p:to>
                                    </p:set>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32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324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55365"/>
                                        </p:tgtEl>
                                        <p:attrNameLst>
                                          <p:attrName>style.visibility</p:attrName>
                                        </p:attrNameLst>
                                      </p:cBhvr>
                                      <p:to>
                                        <p:strVal val="visible"/>
                                      </p:to>
                                    </p:set>
                                    <p:animEffect transition="in" filter="dissolve">
                                      <p:cBhvr>
                                        <p:cTn id="25" dur="500"/>
                                        <p:tgtEl>
                                          <p:spTgt spid="655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65" grpId="0"/>
      <p:bldP spid="83244" grpId="0"/>
      <p:bldP spid="83246" grpId="0"/>
      <p:bldP spid="83248" grpId="0"/>
      <p:bldP spid="83247" grpId="0" animBg="1"/>
      <p:bldP spid="83243" grpId="0" animBg="1"/>
      <p:bldP spid="832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l" rtl="0">
              <a:lnSpc>
                <a:spcPct val="100000"/>
              </a:lnSpc>
            </a:pPr>
            <a:r>
              <a:rPr lang="en-US" sz="2800" dirty="0" smtClean="0">
                <a:ea typeface="ＭＳ Ｐゴシック" pitchFamily="34" charset="-128"/>
              </a:rPr>
              <a:t>Email</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Web</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News groups</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Remote access</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P2P file transfer (such as </a:t>
            </a:r>
            <a:r>
              <a:rPr lang="en-US" sz="2800" dirty="0" err="1" smtClean="0">
                <a:ea typeface="ＭＳ Ｐゴシック" pitchFamily="34" charset="-128"/>
              </a:rPr>
              <a:t>Bittorretn</a:t>
            </a:r>
            <a:r>
              <a:rPr lang="en-US" sz="2800" dirty="0" smtClean="0">
                <a:ea typeface="ＭＳ Ｐゴシック" pitchFamily="34" charset="-128"/>
              </a:rPr>
              <a:t>)</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Online multiplayer games</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Video sharing (such as </a:t>
            </a:r>
            <a:r>
              <a:rPr lang="en-US" sz="2800" dirty="0" err="1">
                <a:ea typeface="ＭＳ Ｐゴシック" pitchFamily="34" charset="-128"/>
              </a:rPr>
              <a:t>Y</a:t>
            </a:r>
            <a:r>
              <a:rPr lang="en-US" sz="2800" dirty="0" err="1" smtClean="0">
                <a:ea typeface="ＭＳ Ｐゴシック" pitchFamily="34" charset="-128"/>
              </a:rPr>
              <a:t>outube</a:t>
            </a:r>
            <a:r>
              <a:rPr lang="en-US" sz="2800" dirty="0" smtClean="0">
                <a:ea typeface="ＭＳ Ｐゴシック" pitchFamily="34" charset="-128"/>
              </a:rPr>
              <a:t>)</a:t>
            </a:r>
            <a:endParaRPr lang="fa-IR" sz="2800" dirty="0">
              <a:ea typeface="ＭＳ Ｐゴシック" pitchFamily="34" charset="-128"/>
            </a:endParaRPr>
          </a:p>
          <a:p>
            <a:pPr algn="l" rtl="0">
              <a:lnSpc>
                <a:spcPct val="100000"/>
              </a:lnSpc>
            </a:pPr>
            <a:r>
              <a:rPr lang="en-US" sz="2800" dirty="0" smtClean="0">
                <a:ea typeface="ＭＳ Ｐゴシック" pitchFamily="34" charset="-128"/>
              </a:rPr>
              <a:t>Voice over IP (such as Skype)</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Social networks (such as Facebook)</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Search</a:t>
            </a:r>
            <a:endParaRPr lang="en-US" sz="2800" dirty="0">
              <a:ea typeface="ＭＳ Ｐゴシック" pitchFamily="34" charset="-128"/>
            </a:endParaRPr>
          </a:p>
          <a:p>
            <a:pPr algn="l" rtl="0">
              <a:lnSpc>
                <a:spcPct val="100000"/>
              </a:lnSpc>
            </a:pPr>
            <a:r>
              <a:rPr lang="en-US" sz="2800" dirty="0" smtClean="0">
                <a:ea typeface="ＭＳ Ｐゴシック" pitchFamily="34" charset="-128"/>
              </a:rPr>
              <a:t>…</a:t>
            </a:r>
            <a:endParaRPr lang="fa-IR" sz="2800" dirty="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4</a:t>
            </a:fld>
            <a:endParaRPr lang="en-US" dirty="0"/>
          </a:p>
        </p:txBody>
      </p:sp>
      <p:sp>
        <p:nvSpPr>
          <p:cNvPr id="5" name="Rectangle 4"/>
          <p:cNvSpPr txBox="1">
            <a:spLocks noChangeArrowheads="1"/>
          </p:cNvSpPr>
          <p:nvPr/>
        </p:nvSpPr>
        <p:spPr>
          <a:xfrm>
            <a:off x="0" y="116632"/>
            <a:ext cx="9158808" cy="914400"/>
          </a:xfrm>
          <a:prstGeom prst="rect">
            <a:avLst/>
          </a:prstGeom>
        </p:spPr>
        <p:txBody>
          <a:bodyPr/>
          <a:lstStyle>
            <a:lvl1pPr algn="ctr" defTabSz="914400" rtl="1" eaLnBrk="1" latinLnBrk="0" hangingPunct="1">
              <a:lnSpc>
                <a:spcPct val="90000"/>
              </a:lnSpc>
              <a:spcBef>
                <a:spcPct val="0"/>
              </a:spcBef>
              <a:buNone/>
              <a:defRPr sz="3200" kern="1200">
                <a:solidFill>
                  <a:schemeClr val="bg1"/>
                </a:solidFill>
                <a:latin typeface="+mj-lt"/>
                <a:ea typeface="+mj-ea"/>
                <a:cs typeface="B Titr" panose="00000700000000000000" pitchFamily="2" charset="-78"/>
              </a:defRPr>
            </a:lvl1pPr>
          </a:lstStyle>
          <a:p>
            <a:pPr fontAlgn="auto">
              <a:spcBef>
                <a:spcPts val="1200"/>
              </a:spcBef>
              <a:spcAft>
                <a:spcPts val="0"/>
              </a:spcAft>
            </a:pPr>
            <a:r>
              <a:rPr lang="en-US" dirty="0" smtClean="0">
                <a:ea typeface="ＭＳ Ｐゴシック" pitchFamily="34" charset="-128"/>
              </a:rPr>
              <a:t>Some network applications</a:t>
            </a:r>
          </a:p>
        </p:txBody>
      </p:sp>
    </p:spTree>
    <p:extLst>
      <p:ext uri="{BB962C8B-B14F-4D97-AF65-F5344CB8AC3E}">
        <p14:creationId xmlns:p14="http://schemas.microsoft.com/office/powerpoint/2010/main" val="31057532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p:cNvSpPr>
            <a:spLocks noGrp="1" noChangeArrowheads="1"/>
          </p:cNvSpPr>
          <p:nvPr>
            <p:ph type="title" idx="4294967295"/>
          </p:nvPr>
        </p:nvSpPr>
        <p:spPr>
          <a:xfrm>
            <a:off x="685800" y="217715"/>
            <a:ext cx="7645400" cy="798286"/>
          </a:xfrm>
        </p:spPr>
        <p:txBody>
          <a:bodyPr/>
          <a:lstStyle/>
          <a:p>
            <a:pPr rtl="1">
              <a:defRPr/>
            </a:pPr>
            <a:r>
              <a:rPr lang="en-US" b="1" dirty="0" smtClean="0">
                <a:cs typeface="+mj-cs"/>
              </a:rPr>
              <a:t>IPv6: Motivation</a:t>
            </a:r>
            <a:endParaRPr lang="en-US" dirty="0">
              <a:cs typeface="+mj-cs"/>
            </a:endParaRPr>
          </a:p>
        </p:txBody>
      </p:sp>
      <p:sp>
        <p:nvSpPr>
          <p:cNvPr id="70661" name="Rectangle 3"/>
          <p:cNvSpPr>
            <a:spLocks noGrp="1" noChangeArrowheads="1"/>
          </p:cNvSpPr>
          <p:nvPr>
            <p:ph idx="1"/>
          </p:nvPr>
        </p:nvSpPr>
        <p:spPr>
          <a:xfrm>
            <a:off x="511175" y="1401763"/>
            <a:ext cx="8205788" cy="5105400"/>
          </a:xfrm>
        </p:spPr>
        <p:txBody>
          <a:bodyPr/>
          <a:lstStyle/>
          <a:p>
            <a:pPr algn="l" rtl="0"/>
            <a:r>
              <a:rPr lang="en-US" i="1" dirty="0" smtClean="0">
                <a:solidFill>
                  <a:srgbClr val="CC0000"/>
                </a:solidFill>
                <a:ea typeface="ＭＳ Ｐゴシック" pitchFamily="34" charset="-128"/>
              </a:rPr>
              <a:t>Initial motivation: </a:t>
            </a:r>
            <a:r>
              <a:rPr lang="en-US" dirty="0" smtClean="0">
                <a:ea typeface="ＭＳ Ｐゴシック" pitchFamily="34" charset="-128"/>
              </a:rPr>
              <a:t>32 bit addressing is going to be consumed very soon</a:t>
            </a:r>
            <a:endParaRPr lang="fa-IR" i="1" dirty="0" smtClean="0">
              <a:solidFill>
                <a:srgbClr val="CC0000"/>
              </a:solidFill>
              <a:ea typeface="ＭＳ Ｐゴシック" pitchFamily="34" charset="-128"/>
            </a:endParaRPr>
          </a:p>
          <a:p>
            <a:pPr algn="l" rtl="0"/>
            <a:r>
              <a:rPr lang="en-US" dirty="0" smtClean="0">
                <a:ea typeface="ＭＳ Ｐゴシック" pitchFamily="34" charset="-128"/>
              </a:rPr>
              <a:t>Other motivations:</a:t>
            </a:r>
          </a:p>
          <a:p>
            <a:pPr lvl="1" algn="l" rtl="0"/>
            <a:r>
              <a:rPr lang="en-US" dirty="0" smtClean="0">
                <a:ea typeface="ＭＳ Ｐゴシック" pitchFamily="34" charset="-128"/>
              </a:rPr>
              <a:t>Header’s format helps the speed of transmission and processing</a:t>
            </a:r>
            <a:endParaRPr lang="fa-IR" dirty="0" smtClean="0">
              <a:ea typeface="ＭＳ Ｐゴシック" pitchFamily="34" charset="-128"/>
            </a:endParaRPr>
          </a:p>
          <a:p>
            <a:pPr lvl="1" algn="l" rtl="0"/>
            <a:r>
              <a:rPr lang="en-US" dirty="0" smtClean="0">
                <a:ea typeface="ＭＳ Ｐゴシック" pitchFamily="34" charset="-128"/>
              </a:rPr>
              <a:t>Header facilitates the quality of service</a:t>
            </a:r>
          </a:p>
          <a:p>
            <a:pPr algn="l" rtl="0"/>
            <a:r>
              <a:rPr lang="en-US" i="1" dirty="0" smtClean="0">
                <a:ea typeface="ＭＳ Ｐゴシック" pitchFamily="34" charset="-128"/>
              </a:rPr>
              <a:t>IPv6 datagram formats:</a:t>
            </a:r>
          </a:p>
          <a:p>
            <a:pPr lvl="1" algn="l" rtl="0"/>
            <a:r>
              <a:rPr lang="en-US" dirty="0" smtClean="0">
                <a:ea typeface="ＭＳ Ｐゴシック" pitchFamily="34" charset="-128"/>
              </a:rPr>
              <a:t>Header with constant 40 Byte length</a:t>
            </a:r>
            <a:endParaRPr lang="fa-IR" dirty="0" smtClean="0">
              <a:ea typeface="ＭＳ Ｐゴシック" pitchFamily="34" charset="-128"/>
            </a:endParaRPr>
          </a:p>
          <a:p>
            <a:pPr lvl="1" algn="l" rtl="0"/>
            <a:r>
              <a:rPr lang="en-US" dirty="0" smtClean="0">
                <a:ea typeface="ＭＳ Ｐゴシック" pitchFamily="34" charset="-128"/>
              </a:rPr>
              <a:t>No segmentation is allowed</a:t>
            </a: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40</a:t>
            </a:fld>
            <a:endParaRPr lang="en-US" dirty="0"/>
          </a:p>
        </p:txBody>
      </p:sp>
    </p:spTree>
    <p:extLst>
      <p:ext uri="{BB962C8B-B14F-4D97-AF65-F5344CB8AC3E}">
        <p14:creationId xmlns:p14="http://schemas.microsoft.com/office/powerpoint/2010/main" val="7580772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4" name="Rectangle 2"/>
          <p:cNvSpPr>
            <a:spLocks noGrp="1" noChangeArrowheads="1"/>
          </p:cNvSpPr>
          <p:nvPr>
            <p:ph type="title" idx="4294967295"/>
          </p:nvPr>
        </p:nvSpPr>
        <p:spPr>
          <a:xfrm>
            <a:off x="627856" y="27768"/>
            <a:ext cx="7772400" cy="908050"/>
          </a:xfrm>
        </p:spPr>
        <p:txBody>
          <a:bodyPr/>
          <a:lstStyle/>
          <a:p>
            <a:pPr rtl="1">
              <a:defRPr/>
            </a:pPr>
            <a:r>
              <a:rPr lang="en-US" dirty="0" smtClean="0">
                <a:cs typeface="+mj-cs"/>
              </a:rPr>
              <a:t>IPv6 datagram structure</a:t>
            </a:r>
            <a:endParaRPr lang="en-US" b="1" dirty="0">
              <a:cs typeface="+mj-cs"/>
            </a:endParaRPr>
          </a:p>
        </p:txBody>
      </p:sp>
      <p:sp>
        <p:nvSpPr>
          <p:cNvPr id="71687" name="Rectangle 4"/>
          <p:cNvSpPr>
            <a:spLocks noChangeArrowheads="1"/>
          </p:cNvSpPr>
          <p:nvPr/>
        </p:nvSpPr>
        <p:spPr bwMode="auto">
          <a:xfrm>
            <a:off x="240131" y="1021514"/>
            <a:ext cx="8336714"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gn="l">
              <a:spcBef>
                <a:spcPts val="600"/>
              </a:spcBef>
              <a:spcAft>
                <a:spcPts val="600"/>
              </a:spcAft>
              <a:buFont typeface="Wingdings" panose="05000000000000000000" pitchFamily="2" charset="2"/>
              <a:buChar char="§"/>
            </a:pPr>
            <a:r>
              <a:rPr lang="en-US" sz="2400" i="1" dirty="0" smtClean="0">
                <a:solidFill>
                  <a:srgbClr val="CC0000"/>
                </a:solidFill>
                <a:latin typeface="Times New Roman" panose="02020603050405020304" pitchFamily="18" charset="0"/>
                <a:cs typeface="+mn-cs"/>
              </a:rPr>
              <a:t>Priority: </a:t>
            </a:r>
            <a:r>
              <a:rPr lang="en-US" sz="2400" dirty="0" smtClean="0">
                <a:latin typeface="Times New Roman" panose="02020603050405020304" pitchFamily="18" charset="0"/>
                <a:cs typeface="+mn-cs"/>
              </a:rPr>
              <a:t>detecting priority for a specific flow of packets</a:t>
            </a:r>
            <a:endParaRPr lang="en-US" sz="2400" i="1" dirty="0" smtClean="0">
              <a:solidFill>
                <a:srgbClr val="CC0000"/>
              </a:solidFill>
              <a:latin typeface="Times New Roman" panose="02020603050405020304" pitchFamily="18" charset="0"/>
              <a:cs typeface="+mn-cs"/>
            </a:endParaRPr>
          </a:p>
          <a:p>
            <a:pPr marL="342900" indent="-342900" algn="l">
              <a:spcBef>
                <a:spcPts val="600"/>
              </a:spcBef>
              <a:spcAft>
                <a:spcPts val="600"/>
              </a:spcAft>
              <a:buFont typeface="Wingdings" panose="05000000000000000000" pitchFamily="2" charset="2"/>
              <a:buChar char="§"/>
            </a:pPr>
            <a:r>
              <a:rPr lang="en-US" sz="2400" i="1" dirty="0" smtClean="0">
                <a:solidFill>
                  <a:srgbClr val="CC0000"/>
                </a:solidFill>
                <a:latin typeface="Times New Roman" panose="02020603050405020304" pitchFamily="18" charset="0"/>
                <a:cs typeface="+mn-cs"/>
              </a:rPr>
              <a:t>Flow label: </a:t>
            </a:r>
            <a:r>
              <a:rPr lang="en-US" sz="2400" dirty="0" smtClean="0">
                <a:latin typeface="Times New Roman" panose="02020603050405020304" pitchFamily="18" charset="0"/>
                <a:cs typeface="+mn-cs"/>
              </a:rPr>
              <a:t>detecting the flow that a packet belongs to</a:t>
            </a:r>
            <a:endParaRPr lang="en-US" sz="2400" dirty="0">
              <a:latin typeface="Times New Roman" panose="02020603050405020304" pitchFamily="18" charset="0"/>
              <a:cs typeface="+mn-cs"/>
            </a:endParaRPr>
          </a:p>
          <a:p>
            <a:pPr marL="342900" indent="-342900" algn="l">
              <a:spcBef>
                <a:spcPts val="600"/>
              </a:spcBef>
              <a:spcAft>
                <a:spcPts val="600"/>
              </a:spcAft>
              <a:buFont typeface="Wingdings" panose="05000000000000000000" pitchFamily="2" charset="2"/>
              <a:buChar char="§"/>
            </a:pPr>
            <a:r>
              <a:rPr lang="en-US" sz="2400" i="1" dirty="0" smtClean="0">
                <a:solidFill>
                  <a:srgbClr val="CC0000"/>
                </a:solidFill>
                <a:latin typeface="Times New Roman" panose="02020603050405020304" pitchFamily="18" charset="0"/>
                <a:cs typeface="+mn-cs"/>
              </a:rPr>
              <a:t>Next header: </a:t>
            </a:r>
            <a:r>
              <a:rPr lang="en-US" sz="2400" dirty="0" smtClean="0">
                <a:latin typeface="Times New Roman" panose="02020603050405020304" pitchFamily="18" charset="0"/>
                <a:cs typeface="+mn-cs"/>
              </a:rPr>
              <a:t>detecting the upper layer protocol (such as TCP or UDP)</a:t>
            </a:r>
            <a:endParaRPr lang="en-US" sz="2400" i="1" dirty="0" smtClean="0">
              <a:latin typeface="Times New Roman" panose="02020603050405020304" pitchFamily="18" charset="0"/>
              <a:cs typeface="+mn-cs"/>
            </a:endParaRPr>
          </a:p>
          <a:p>
            <a:pPr marL="342900" indent="-342900" algn="l">
              <a:spcBef>
                <a:spcPts val="600"/>
              </a:spcBef>
              <a:spcAft>
                <a:spcPts val="600"/>
              </a:spcAft>
              <a:buFont typeface="Wingdings" panose="05000000000000000000" pitchFamily="2" charset="2"/>
              <a:buChar char="§"/>
            </a:pPr>
            <a:r>
              <a:rPr lang="en-US" sz="2400" i="1" dirty="0" smtClean="0">
                <a:solidFill>
                  <a:srgbClr val="CC0000"/>
                </a:solidFill>
                <a:latin typeface="Times New Roman" panose="02020603050405020304" pitchFamily="18" charset="0"/>
                <a:cs typeface="+mn-cs"/>
              </a:rPr>
              <a:t>Header length: </a:t>
            </a:r>
            <a:r>
              <a:rPr lang="en-US" sz="2400" dirty="0" smtClean="0">
                <a:latin typeface="Times New Roman" panose="02020603050405020304" pitchFamily="18" charset="0"/>
                <a:cs typeface="+mn-cs"/>
              </a:rPr>
              <a:t>40 Byte</a:t>
            </a:r>
            <a:endParaRPr lang="fa-IR" sz="2400" i="1" dirty="0" smtClean="0">
              <a:latin typeface="Times New Roman" panose="02020603050405020304" pitchFamily="18" charset="0"/>
              <a:cs typeface="+mn-cs"/>
            </a:endParaRPr>
          </a:p>
        </p:txBody>
      </p:sp>
      <p:grpSp>
        <p:nvGrpSpPr>
          <p:cNvPr id="2" name="Group 1"/>
          <p:cNvGrpSpPr/>
          <p:nvPr/>
        </p:nvGrpSpPr>
        <p:grpSpPr>
          <a:xfrm>
            <a:off x="2038123" y="3331301"/>
            <a:ext cx="4926240" cy="3338059"/>
            <a:chOff x="2038123" y="2824616"/>
            <a:chExt cx="4926240" cy="3338059"/>
          </a:xfrm>
        </p:grpSpPr>
        <p:sp>
          <p:nvSpPr>
            <p:cNvPr id="71685" name="Rectangle 80"/>
            <p:cNvSpPr>
              <a:spLocks noChangeArrowheads="1"/>
            </p:cNvSpPr>
            <p:nvPr/>
          </p:nvSpPr>
          <p:spPr bwMode="auto">
            <a:xfrm>
              <a:off x="2216150" y="3263900"/>
              <a:ext cx="4748213" cy="281781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1688" name="Rectangle 56"/>
            <p:cNvSpPr>
              <a:spLocks noChangeArrowheads="1"/>
            </p:cNvSpPr>
            <p:nvPr/>
          </p:nvSpPr>
          <p:spPr bwMode="auto">
            <a:xfrm>
              <a:off x="2141538" y="3344863"/>
              <a:ext cx="4748212" cy="2817812"/>
            </a:xfrm>
            <a:prstGeom prst="rect">
              <a:avLst/>
            </a:prstGeom>
            <a:solidFill>
              <a:schemeClr val="bg1"/>
            </a:solidFill>
            <a:ln w="19050">
              <a:solidFill>
                <a:schemeClr val="tx1"/>
              </a:solidFill>
              <a:miter lim="800000"/>
              <a:headEnd/>
              <a:tailEnd/>
            </a:ln>
          </p:spPr>
          <p:txBody>
            <a:bodyPr wrap="none" anchor="ctr"/>
            <a:lstStyle/>
            <a:p>
              <a:endParaRPr lang="en-US"/>
            </a:p>
          </p:txBody>
        </p:sp>
        <p:sp>
          <p:nvSpPr>
            <p:cNvPr id="71689" name="Line 60"/>
            <p:cNvSpPr>
              <a:spLocks noChangeShapeType="1"/>
            </p:cNvSpPr>
            <p:nvPr/>
          </p:nvSpPr>
          <p:spPr bwMode="auto">
            <a:xfrm>
              <a:off x="2143125" y="3654425"/>
              <a:ext cx="472757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0" name="Line 61"/>
            <p:cNvSpPr>
              <a:spLocks noChangeShapeType="1"/>
            </p:cNvSpPr>
            <p:nvPr/>
          </p:nvSpPr>
          <p:spPr bwMode="auto">
            <a:xfrm>
              <a:off x="2794000" y="3354388"/>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1" name="Line 63"/>
            <p:cNvSpPr>
              <a:spLocks noChangeShapeType="1"/>
            </p:cNvSpPr>
            <p:nvPr/>
          </p:nvSpPr>
          <p:spPr bwMode="auto">
            <a:xfrm>
              <a:off x="3482975" y="3351213"/>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2" name="Line 64"/>
            <p:cNvSpPr>
              <a:spLocks noChangeShapeType="1"/>
            </p:cNvSpPr>
            <p:nvPr/>
          </p:nvSpPr>
          <p:spPr bwMode="auto">
            <a:xfrm>
              <a:off x="4410075" y="3649663"/>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3" name="Line 65"/>
            <p:cNvSpPr>
              <a:spLocks noChangeShapeType="1"/>
            </p:cNvSpPr>
            <p:nvPr/>
          </p:nvSpPr>
          <p:spPr bwMode="auto">
            <a:xfrm>
              <a:off x="5556250" y="3652838"/>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4" name="Line 66"/>
            <p:cNvSpPr>
              <a:spLocks noChangeShapeType="1"/>
            </p:cNvSpPr>
            <p:nvPr/>
          </p:nvSpPr>
          <p:spPr bwMode="auto">
            <a:xfrm>
              <a:off x="2130425" y="5175250"/>
              <a:ext cx="476091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5" name="Line 67"/>
            <p:cNvSpPr>
              <a:spLocks noChangeShapeType="1"/>
            </p:cNvSpPr>
            <p:nvPr/>
          </p:nvSpPr>
          <p:spPr bwMode="auto">
            <a:xfrm>
              <a:off x="2147888" y="4535488"/>
              <a:ext cx="47609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6" name="Line 68"/>
            <p:cNvSpPr>
              <a:spLocks noChangeShapeType="1"/>
            </p:cNvSpPr>
            <p:nvPr/>
          </p:nvSpPr>
          <p:spPr bwMode="auto">
            <a:xfrm>
              <a:off x="2133600" y="3952875"/>
              <a:ext cx="476091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1697" name="Text Box 69"/>
            <p:cNvSpPr txBox="1">
              <a:spLocks noChangeArrowheads="1"/>
            </p:cNvSpPr>
            <p:nvPr/>
          </p:nvSpPr>
          <p:spPr bwMode="auto">
            <a:xfrm>
              <a:off x="4046538" y="5440363"/>
              <a:ext cx="628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data</a:t>
              </a:r>
            </a:p>
          </p:txBody>
        </p:sp>
        <p:sp>
          <p:nvSpPr>
            <p:cNvPr id="71698" name="Text Box 70"/>
            <p:cNvSpPr txBox="1">
              <a:spLocks noChangeArrowheads="1"/>
            </p:cNvSpPr>
            <p:nvPr/>
          </p:nvSpPr>
          <p:spPr bwMode="auto">
            <a:xfrm>
              <a:off x="3378200" y="4578350"/>
              <a:ext cx="21653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lnSpc>
                  <a:spcPct val="85000"/>
                </a:lnSpc>
              </a:pPr>
              <a:r>
                <a:rPr lang="en-US"/>
                <a:t>destination address</a:t>
              </a:r>
            </a:p>
            <a:p>
              <a:pPr algn="ctr">
                <a:lnSpc>
                  <a:spcPct val="85000"/>
                </a:lnSpc>
              </a:pPr>
              <a:r>
                <a:rPr lang="en-US"/>
                <a:t>(128 bits)</a:t>
              </a:r>
            </a:p>
          </p:txBody>
        </p:sp>
        <p:sp>
          <p:nvSpPr>
            <p:cNvPr id="71699" name="Text Box 71"/>
            <p:cNvSpPr txBox="1">
              <a:spLocks noChangeArrowheads="1"/>
            </p:cNvSpPr>
            <p:nvPr/>
          </p:nvSpPr>
          <p:spPr bwMode="auto">
            <a:xfrm>
              <a:off x="3543300" y="3971925"/>
              <a:ext cx="1746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lnSpc>
                  <a:spcPct val="85000"/>
                </a:lnSpc>
              </a:pPr>
              <a:r>
                <a:rPr lang="en-US"/>
                <a:t>source address</a:t>
              </a:r>
            </a:p>
            <a:p>
              <a:pPr algn="ctr">
                <a:lnSpc>
                  <a:spcPct val="85000"/>
                </a:lnSpc>
              </a:pPr>
              <a:r>
                <a:rPr lang="en-US"/>
                <a:t>(128 bits)</a:t>
              </a:r>
            </a:p>
          </p:txBody>
        </p:sp>
        <p:sp>
          <p:nvSpPr>
            <p:cNvPr id="71700" name="Text Box 72"/>
            <p:cNvSpPr txBox="1">
              <a:spLocks noChangeArrowheads="1"/>
            </p:cNvSpPr>
            <p:nvPr/>
          </p:nvSpPr>
          <p:spPr bwMode="auto">
            <a:xfrm>
              <a:off x="2627313" y="3619500"/>
              <a:ext cx="1352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payload len</a:t>
              </a:r>
            </a:p>
          </p:txBody>
        </p:sp>
        <p:sp>
          <p:nvSpPr>
            <p:cNvPr id="71701" name="Text Box 73"/>
            <p:cNvSpPr txBox="1">
              <a:spLocks noChangeArrowheads="1"/>
            </p:cNvSpPr>
            <p:nvPr/>
          </p:nvSpPr>
          <p:spPr bwMode="auto">
            <a:xfrm>
              <a:off x="4408488" y="362743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next hdr</a:t>
              </a:r>
            </a:p>
          </p:txBody>
        </p:sp>
        <p:sp>
          <p:nvSpPr>
            <p:cNvPr id="71702" name="Text Box 74"/>
            <p:cNvSpPr txBox="1">
              <a:spLocks noChangeArrowheads="1"/>
            </p:cNvSpPr>
            <p:nvPr/>
          </p:nvSpPr>
          <p:spPr bwMode="auto">
            <a:xfrm>
              <a:off x="5664200" y="3613150"/>
              <a:ext cx="1035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hop limit</a:t>
              </a:r>
            </a:p>
          </p:txBody>
        </p:sp>
        <p:sp>
          <p:nvSpPr>
            <p:cNvPr id="71703" name="Text Box 75"/>
            <p:cNvSpPr txBox="1">
              <a:spLocks noChangeArrowheads="1"/>
            </p:cNvSpPr>
            <p:nvPr/>
          </p:nvSpPr>
          <p:spPr bwMode="auto">
            <a:xfrm>
              <a:off x="4533900" y="3319463"/>
              <a:ext cx="1136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flow label</a:t>
              </a:r>
            </a:p>
          </p:txBody>
        </p:sp>
        <p:sp>
          <p:nvSpPr>
            <p:cNvPr id="71704" name="Text Box 76"/>
            <p:cNvSpPr txBox="1">
              <a:spLocks noChangeArrowheads="1"/>
            </p:cNvSpPr>
            <p:nvPr/>
          </p:nvSpPr>
          <p:spPr bwMode="auto">
            <a:xfrm>
              <a:off x="2913063" y="33051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pri</a:t>
              </a:r>
            </a:p>
          </p:txBody>
        </p:sp>
        <p:sp>
          <p:nvSpPr>
            <p:cNvPr id="71705" name="Text Box 77"/>
            <p:cNvSpPr txBox="1">
              <a:spLocks noChangeArrowheads="1"/>
            </p:cNvSpPr>
            <p:nvPr/>
          </p:nvSpPr>
          <p:spPr bwMode="auto">
            <a:xfrm>
              <a:off x="2206625" y="3313113"/>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ver</a:t>
              </a:r>
            </a:p>
          </p:txBody>
        </p:sp>
        <p:sp>
          <p:nvSpPr>
            <p:cNvPr id="71706" name="Line 79"/>
            <p:cNvSpPr>
              <a:spLocks noChangeShapeType="1"/>
            </p:cNvSpPr>
            <p:nvPr/>
          </p:nvSpPr>
          <p:spPr bwMode="auto">
            <a:xfrm>
              <a:off x="2038123" y="3015116"/>
              <a:ext cx="48164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07" name="Text Box 78"/>
            <p:cNvSpPr txBox="1">
              <a:spLocks noChangeArrowheads="1"/>
            </p:cNvSpPr>
            <p:nvPr/>
          </p:nvSpPr>
          <p:spPr bwMode="auto">
            <a:xfrm>
              <a:off x="3897085" y="2824616"/>
              <a:ext cx="8572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t>32 bits</a:t>
              </a:r>
            </a:p>
          </p:txBody>
        </p:sp>
      </p:gr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41</a:t>
            </a:fld>
            <a:endParaRPr lang="en-US" dirty="0"/>
          </a:p>
        </p:txBody>
      </p:sp>
    </p:spTree>
    <p:extLst>
      <p:ext uri="{BB962C8B-B14F-4D97-AF65-F5344CB8AC3E}">
        <p14:creationId xmlns:p14="http://schemas.microsoft.com/office/powerpoint/2010/main" val="21627364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7" name="Rectangle 2"/>
          <p:cNvSpPr>
            <a:spLocks noGrp="1" noChangeArrowheads="1"/>
          </p:cNvSpPr>
          <p:nvPr>
            <p:ph type="title" idx="4294967295"/>
          </p:nvPr>
        </p:nvSpPr>
        <p:spPr>
          <a:xfrm>
            <a:off x="-14808" y="15205"/>
            <a:ext cx="9158808" cy="914400"/>
          </a:xfrm>
        </p:spPr>
        <p:txBody>
          <a:bodyPr/>
          <a:lstStyle/>
          <a:p>
            <a:pPr rtl="1">
              <a:defRPr/>
            </a:pPr>
            <a:r>
              <a:rPr lang="en-US" dirty="0" smtClean="0"/>
              <a:t>Other differences compared to IPv4</a:t>
            </a:r>
            <a:endParaRPr lang="en-US" b="1" dirty="0">
              <a:cs typeface="+mj-cs"/>
            </a:endParaRPr>
          </a:p>
        </p:txBody>
      </p:sp>
      <p:sp>
        <p:nvSpPr>
          <p:cNvPr id="72710" name="Rectangle 3"/>
          <p:cNvSpPr>
            <a:spLocks noGrp="1" noChangeArrowheads="1"/>
          </p:cNvSpPr>
          <p:nvPr>
            <p:ph idx="1"/>
          </p:nvPr>
        </p:nvSpPr>
        <p:spPr>
          <a:xfrm>
            <a:off x="100100" y="1143833"/>
            <a:ext cx="8928992" cy="5472608"/>
          </a:xfrm>
        </p:spPr>
        <p:txBody>
          <a:bodyPr/>
          <a:lstStyle/>
          <a:p>
            <a:pPr algn="l" rtl="0"/>
            <a:r>
              <a:rPr lang="en-US" i="1" dirty="0" smtClean="0">
                <a:solidFill>
                  <a:srgbClr val="CC0000"/>
                </a:solidFill>
                <a:ea typeface="ＭＳ Ｐゴシック" pitchFamily="34" charset="-128"/>
              </a:rPr>
              <a:t>Header checksum: </a:t>
            </a:r>
            <a:r>
              <a:rPr lang="en-US" dirty="0" smtClean="0">
                <a:ea typeface="ＭＳ Ｐゴシック" pitchFamily="34" charset="-128"/>
              </a:rPr>
              <a:t>it is completely removed from network layer so that the processing time is reduced (transport layer protocols and datalink layer protocols do this job)</a:t>
            </a:r>
            <a:endParaRPr lang="en-US" i="1" dirty="0" smtClean="0">
              <a:solidFill>
                <a:srgbClr val="CC0000"/>
              </a:solidFill>
              <a:ea typeface="ＭＳ Ｐゴシック" pitchFamily="34" charset="-128"/>
            </a:endParaRPr>
          </a:p>
          <a:p>
            <a:pPr algn="l" rtl="0"/>
            <a:r>
              <a:rPr lang="en-US" i="1" dirty="0" smtClean="0">
                <a:solidFill>
                  <a:srgbClr val="CC0000"/>
                </a:solidFill>
                <a:ea typeface="ＭＳ Ｐゴシック" pitchFamily="34" charset="-128"/>
              </a:rPr>
              <a:t>Options: </a:t>
            </a:r>
            <a:r>
              <a:rPr lang="en-US" dirty="0" smtClean="0">
                <a:ea typeface="ＭＳ Ｐゴシック" pitchFamily="34" charset="-128"/>
              </a:rPr>
              <a:t>Permitted but in the “next header” field</a:t>
            </a:r>
            <a:endParaRPr lang="fa-IR" i="1" dirty="0" smtClean="0">
              <a:solidFill>
                <a:srgbClr val="CC0000"/>
              </a:solidFill>
              <a:ea typeface="ＭＳ Ｐゴシック" pitchFamily="34" charset="-128"/>
            </a:endParaRPr>
          </a:p>
          <a:p>
            <a:pPr algn="l" rtl="0"/>
            <a:r>
              <a:rPr lang="en-US" i="1" dirty="0" smtClean="0">
                <a:solidFill>
                  <a:srgbClr val="CC0000"/>
                </a:solidFill>
                <a:ea typeface="ＭＳ Ｐゴシック" pitchFamily="34" charset="-128"/>
              </a:rPr>
              <a:t>ICMPv6: </a:t>
            </a:r>
            <a:r>
              <a:rPr lang="en-US" dirty="0" smtClean="0">
                <a:ea typeface="ＭＳ Ｐゴシック" pitchFamily="34" charset="-128"/>
              </a:rPr>
              <a:t>new version of the ICMP</a:t>
            </a:r>
          </a:p>
          <a:p>
            <a:pPr lvl="1" algn="l" rtl="0"/>
            <a:r>
              <a:rPr lang="en-US" dirty="0" smtClean="0">
                <a:ea typeface="ＭＳ Ｐゴシック" pitchFamily="34" charset="-128"/>
              </a:rPr>
              <a:t>Couple of additional messages, such as “too large packet”</a:t>
            </a: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42</a:t>
            </a:fld>
            <a:endParaRPr lang="en-US" dirty="0"/>
          </a:p>
        </p:txBody>
      </p:sp>
    </p:spTree>
    <p:extLst>
      <p:ext uri="{BB962C8B-B14F-4D97-AF65-F5344CB8AC3E}">
        <p14:creationId xmlns:p14="http://schemas.microsoft.com/office/powerpoint/2010/main" val="20444522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4"/>
          <p:cNvSpPr>
            <a:spLocks noGrp="1" noChangeArrowheads="1"/>
          </p:cNvSpPr>
          <p:nvPr>
            <p:ph sz="half" idx="2"/>
          </p:nvPr>
        </p:nvSpPr>
        <p:spPr>
          <a:xfrm>
            <a:off x="395536" y="1219197"/>
            <a:ext cx="8352928" cy="4673600"/>
          </a:xfrm>
        </p:spPr>
        <p:txBody>
          <a:bodyPr>
            <a:normAutofit/>
          </a:bodyPr>
          <a:lstStyle/>
          <a:p>
            <a:pPr marL="519113" indent="-519113" algn="l">
              <a:lnSpc>
                <a:spcPct val="100000"/>
              </a:lnSpc>
              <a:spcBef>
                <a:spcPts val="1000"/>
              </a:spcBef>
              <a:spcAft>
                <a:spcPts val="1200"/>
              </a:spcAft>
              <a:buClr>
                <a:srgbClr val="C00000"/>
              </a:buClr>
              <a:buSzPct val="80000"/>
              <a:buFont typeface="Wingdings" panose="05000000000000000000" pitchFamily="2" charset="2"/>
              <a:buChar char="q"/>
            </a:pPr>
            <a:r>
              <a:rPr lang="en-US" dirty="0" smtClean="0">
                <a:ea typeface="ＭＳ Ｐゴシック" pitchFamily="34" charset="-128"/>
              </a:rPr>
              <a:t>Routing protocols:</a:t>
            </a:r>
            <a:endParaRPr lang="fa-IR" dirty="0">
              <a:ea typeface="ＭＳ Ｐゴシック" pitchFamily="34" charset="-128"/>
            </a:endParaRPr>
          </a:p>
          <a:p>
            <a:pPr marL="914400" lvl="1" indent="-287338" algn="l">
              <a:lnSpc>
                <a:spcPct val="100000"/>
              </a:lnSpc>
              <a:spcBef>
                <a:spcPts val="600"/>
              </a:spcBef>
            </a:pPr>
            <a:r>
              <a:rPr lang="en-US" dirty="0" smtClean="0">
                <a:ea typeface="ＭＳ Ｐゴシック" pitchFamily="34" charset="-128"/>
              </a:rPr>
              <a:t>Link state</a:t>
            </a:r>
            <a:endParaRPr lang="fa-IR" dirty="0" smtClean="0">
              <a:ea typeface="ＭＳ Ｐゴシック" pitchFamily="34" charset="-128"/>
            </a:endParaRPr>
          </a:p>
          <a:p>
            <a:pPr marL="914400" lvl="1" indent="-287338" algn="l">
              <a:lnSpc>
                <a:spcPct val="100000"/>
              </a:lnSpc>
              <a:spcBef>
                <a:spcPts val="600"/>
              </a:spcBef>
            </a:pPr>
            <a:r>
              <a:rPr lang="en-US" dirty="0" smtClean="0">
                <a:ea typeface="ＭＳ Ｐゴシック" pitchFamily="34" charset="-128"/>
              </a:rPr>
              <a:t>Distance vector</a:t>
            </a:r>
            <a:endParaRPr lang="fa-IR" dirty="0" smtClean="0">
              <a:ea typeface="ＭＳ Ｐゴシック" pitchFamily="34" charset="-128"/>
            </a:endParaRPr>
          </a:p>
          <a:p>
            <a:pPr marL="914400" lvl="1" indent="-287338" algn="l">
              <a:lnSpc>
                <a:spcPct val="100000"/>
              </a:lnSpc>
              <a:spcBef>
                <a:spcPts val="600"/>
              </a:spcBef>
            </a:pPr>
            <a:r>
              <a:rPr lang="en-US" dirty="0" smtClean="0">
                <a:ea typeface="ＭＳ Ｐゴシック" pitchFamily="34" charset="-128"/>
              </a:rPr>
              <a:t>Hierarchical routing</a:t>
            </a:r>
            <a:endParaRPr lang="fa-IR" dirty="0" smtClean="0">
              <a:ea typeface="ＭＳ Ｐゴシック" pitchFamily="34" charset="-128"/>
            </a:endParaRPr>
          </a:p>
          <a:p>
            <a:pPr marL="519113" indent="-519113" algn="l">
              <a:lnSpc>
                <a:spcPct val="100000"/>
              </a:lnSpc>
              <a:spcBef>
                <a:spcPts val="1200"/>
              </a:spcBef>
              <a:buClr>
                <a:srgbClr val="C00000"/>
              </a:buClr>
              <a:buSzPct val="80000"/>
              <a:buFont typeface="Wingdings" panose="05000000000000000000" pitchFamily="2" charset="2"/>
              <a:buChar char="q"/>
            </a:pPr>
            <a:r>
              <a:rPr lang="en-US" dirty="0" smtClean="0">
                <a:ea typeface="ＭＳ Ｐゴシック" pitchFamily="34" charset="-128"/>
              </a:rPr>
              <a:t>Routing in the internet</a:t>
            </a:r>
            <a:endParaRPr lang="fa-IR" dirty="0">
              <a:ea typeface="ＭＳ Ｐゴシック" pitchFamily="34" charset="-128"/>
            </a:endParaRPr>
          </a:p>
          <a:p>
            <a:pPr marL="914400" lvl="1" indent="-287338" algn="l">
              <a:lnSpc>
                <a:spcPct val="100000"/>
              </a:lnSpc>
              <a:spcBef>
                <a:spcPts val="600"/>
              </a:spcBef>
            </a:pPr>
            <a:r>
              <a:rPr lang="en-US" dirty="0">
                <a:ea typeface="ＭＳ Ｐゴシック" pitchFamily="34" charset="-128"/>
              </a:rPr>
              <a:t>RIP</a:t>
            </a:r>
          </a:p>
          <a:p>
            <a:pPr marL="914400" lvl="1" indent="-287338" algn="l">
              <a:lnSpc>
                <a:spcPct val="100000"/>
              </a:lnSpc>
              <a:spcBef>
                <a:spcPts val="600"/>
              </a:spcBef>
            </a:pPr>
            <a:r>
              <a:rPr lang="en-US" dirty="0">
                <a:ea typeface="ＭＳ Ｐゴシック" pitchFamily="34" charset="-128"/>
              </a:rPr>
              <a:t>OSPF</a:t>
            </a:r>
          </a:p>
          <a:p>
            <a:pPr marL="914400" lvl="1" indent="-287338" algn="l">
              <a:lnSpc>
                <a:spcPct val="100000"/>
              </a:lnSpc>
              <a:spcBef>
                <a:spcPts val="600"/>
              </a:spcBef>
            </a:pPr>
            <a:r>
              <a:rPr lang="en-US" dirty="0">
                <a:ea typeface="ＭＳ Ｐゴシック" pitchFamily="34" charset="-128"/>
              </a:rPr>
              <a:t>BGP</a:t>
            </a:r>
            <a:endParaRPr lang="fa-IR" dirty="0">
              <a:ea typeface="ＭＳ Ｐゴシック" pitchFamily="34" charset="-128"/>
            </a:endParaRPr>
          </a:p>
          <a:p>
            <a:pPr lvl="1" algn="l">
              <a:lnSpc>
                <a:spcPct val="100000"/>
              </a:lnSpc>
              <a:spcBef>
                <a:spcPts val="600"/>
              </a:spcBef>
            </a:pPr>
            <a:endParaRPr lang="fa-IR" dirty="0" smtClean="0">
              <a:solidFill>
                <a:srgbClr val="C00000"/>
              </a:solidFill>
              <a:ea typeface="ＭＳ Ｐゴシック" pitchFamily="34" charset="-128"/>
            </a:endParaRPr>
          </a:p>
        </p:txBody>
      </p:sp>
      <p:sp>
        <p:nvSpPr>
          <p:cNvPr id="5127" name="Rectangle 2"/>
          <p:cNvSpPr>
            <a:spLocks noChangeArrowheads="1"/>
          </p:cNvSpPr>
          <p:nvPr/>
        </p:nvSpPr>
        <p:spPr bwMode="auto">
          <a:xfrm>
            <a:off x="533400" y="24867"/>
            <a:ext cx="7772400" cy="830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a:r>
              <a:rPr lang="en-US" sz="3200" dirty="0" smtClean="0">
                <a:solidFill>
                  <a:schemeClr val="bg1"/>
                </a:solidFill>
                <a:latin typeface="Gill Sans MT" pitchFamily="34" charset="0"/>
                <a:cs typeface="B Titr" pitchFamily="2" charset="-78"/>
              </a:rPr>
              <a:t>Routing Protocols</a:t>
            </a:r>
            <a:endParaRPr lang="en-US" sz="3200" dirty="0">
              <a:solidFill>
                <a:schemeClr val="bg1"/>
              </a:solidFill>
              <a:latin typeface="Gill Sans MT" pitchFamily="34" charset="0"/>
              <a:cs typeface="B Titr" pitchFamily="2" charset="-7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43</a:t>
            </a:fld>
            <a:endParaRPr lang="en-US" altLang="en-US"/>
          </a:p>
        </p:txBody>
      </p:sp>
    </p:spTree>
    <p:extLst>
      <p:ext uri="{BB962C8B-B14F-4D97-AF65-F5344CB8AC3E}">
        <p14:creationId xmlns:p14="http://schemas.microsoft.com/office/powerpoint/2010/main" val="22845265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3" name="Rectangle 73"/>
          <p:cNvSpPr>
            <a:spLocks noGrp="1" noChangeArrowheads="1"/>
          </p:cNvSpPr>
          <p:nvPr>
            <p:ph type="title"/>
          </p:nvPr>
        </p:nvSpPr>
        <p:spPr>
          <a:xfrm>
            <a:off x="533400" y="111795"/>
            <a:ext cx="7772400" cy="796925"/>
          </a:xfrm>
        </p:spPr>
        <p:txBody>
          <a:bodyPr/>
          <a:lstStyle/>
          <a:p>
            <a:pPr>
              <a:defRPr/>
            </a:pPr>
            <a:r>
              <a:rPr lang="en-US" dirty="0" smtClean="0"/>
              <a:t>Abstract graph</a:t>
            </a:r>
            <a:endParaRPr lang="en-US" dirty="0">
              <a:cs typeface="+mj-cs"/>
            </a:endParaRPr>
          </a:p>
        </p:txBody>
      </p:sp>
      <p:grpSp>
        <p:nvGrpSpPr>
          <p:cNvPr id="78853" name="Group 2"/>
          <p:cNvGrpSpPr>
            <a:grpSpLocks/>
          </p:cNvGrpSpPr>
          <p:nvPr/>
        </p:nvGrpSpPr>
        <p:grpSpPr bwMode="auto">
          <a:xfrm>
            <a:off x="3200400" y="1406525"/>
            <a:ext cx="3571875" cy="2236788"/>
            <a:chOff x="3162" y="1071"/>
            <a:chExt cx="2250" cy="1409"/>
          </a:xfrm>
        </p:grpSpPr>
        <p:sp>
          <p:nvSpPr>
            <p:cNvPr id="78857" name="Freeform 3"/>
            <p:cNvSpPr>
              <a:spLocks/>
            </p:cNvSpPr>
            <p:nvPr/>
          </p:nvSpPr>
          <p:spPr bwMode="auto">
            <a:xfrm>
              <a:off x="3162" y="1071"/>
              <a:ext cx="2250" cy="1409"/>
            </a:xfrm>
            <a:custGeom>
              <a:avLst/>
              <a:gdLst>
                <a:gd name="T0" fmla="*/ 0 w 2250"/>
                <a:gd name="T1" fmla="*/ 624 h 1409"/>
                <a:gd name="T2" fmla="*/ 219 w 2250"/>
                <a:gd name="T3" fmla="*/ 321 h 1409"/>
                <a:gd name="T4" fmla="*/ 529 w 2250"/>
                <a:gd name="T5" fmla="*/ 35 h 1409"/>
                <a:gd name="T6" fmla="*/ 1551 w 2250"/>
                <a:gd name="T7" fmla="*/ 111 h 1409"/>
                <a:gd name="T8" fmla="*/ 1968 w 2250"/>
                <a:gd name="T9" fmla="*/ 483 h 1409"/>
                <a:gd name="T10" fmla="*/ 2199 w 2250"/>
                <a:gd name="T11" fmla="*/ 906 h 1409"/>
                <a:gd name="T12" fmla="*/ 1659 w 2250"/>
                <a:gd name="T13" fmla="*/ 1314 h 1409"/>
                <a:gd name="T14" fmla="*/ 993 w 2250"/>
                <a:gd name="T15" fmla="*/ 1386 h 1409"/>
                <a:gd name="T16" fmla="*/ 465 w 2250"/>
                <a:gd name="T17" fmla="*/ 1356 h 1409"/>
                <a:gd name="T18" fmla="*/ 102 w 2250"/>
                <a:gd name="T19" fmla="*/ 1068 h 1409"/>
                <a:gd name="T20" fmla="*/ 0 w 2250"/>
                <a:gd name="T21" fmla="*/ 624 h 14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0"/>
                <a:gd name="T34" fmla="*/ 0 h 1409"/>
                <a:gd name="T35" fmla="*/ 2250 w 2250"/>
                <a:gd name="T36" fmla="*/ 1409 h 14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0" h="1409">
                  <a:moveTo>
                    <a:pt x="0" y="624"/>
                  </a:moveTo>
                  <a:cubicBezTo>
                    <a:pt x="5" y="506"/>
                    <a:pt x="131" y="419"/>
                    <a:pt x="219" y="321"/>
                  </a:cubicBezTo>
                  <a:cubicBezTo>
                    <a:pt x="307" y="223"/>
                    <a:pt x="307" y="70"/>
                    <a:pt x="529" y="35"/>
                  </a:cubicBezTo>
                  <a:cubicBezTo>
                    <a:pt x="751" y="0"/>
                    <a:pt x="1311" y="36"/>
                    <a:pt x="1551" y="111"/>
                  </a:cubicBezTo>
                  <a:cubicBezTo>
                    <a:pt x="1791" y="186"/>
                    <a:pt x="1860" y="351"/>
                    <a:pt x="1968" y="483"/>
                  </a:cubicBezTo>
                  <a:cubicBezTo>
                    <a:pt x="2076" y="615"/>
                    <a:pt x="2250" y="767"/>
                    <a:pt x="2199" y="906"/>
                  </a:cubicBezTo>
                  <a:cubicBezTo>
                    <a:pt x="2148" y="1045"/>
                    <a:pt x="1860" y="1234"/>
                    <a:pt x="1659" y="1314"/>
                  </a:cubicBezTo>
                  <a:cubicBezTo>
                    <a:pt x="1458" y="1394"/>
                    <a:pt x="1192" y="1379"/>
                    <a:pt x="993" y="1386"/>
                  </a:cubicBezTo>
                  <a:cubicBezTo>
                    <a:pt x="794" y="1393"/>
                    <a:pt x="613" y="1409"/>
                    <a:pt x="465" y="1356"/>
                  </a:cubicBezTo>
                  <a:cubicBezTo>
                    <a:pt x="317" y="1303"/>
                    <a:pt x="180" y="1190"/>
                    <a:pt x="102" y="1068"/>
                  </a:cubicBezTo>
                  <a:cubicBezTo>
                    <a:pt x="24" y="946"/>
                    <a:pt x="21" y="716"/>
                    <a:pt x="0" y="624"/>
                  </a:cubicBez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8858" name="Freeform 4"/>
            <p:cNvSpPr>
              <a:spLocks/>
            </p:cNvSpPr>
            <p:nvPr/>
          </p:nvSpPr>
          <p:spPr bwMode="auto">
            <a:xfrm>
              <a:off x="3498" y="1620"/>
              <a:ext cx="342" cy="186"/>
            </a:xfrm>
            <a:custGeom>
              <a:avLst/>
              <a:gdLst>
                <a:gd name="T0" fmla="*/ 0 w 342"/>
                <a:gd name="T1" fmla="*/ 186 h 186"/>
                <a:gd name="T2" fmla="*/ 342 w 342"/>
                <a:gd name="T3" fmla="*/ 0 h 186"/>
                <a:gd name="T4" fmla="*/ 0 60000 65536"/>
                <a:gd name="T5" fmla="*/ 0 60000 65536"/>
                <a:gd name="T6" fmla="*/ 0 w 342"/>
                <a:gd name="T7" fmla="*/ 0 h 186"/>
                <a:gd name="T8" fmla="*/ 342 w 342"/>
                <a:gd name="T9" fmla="*/ 186 h 186"/>
              </a:gdLst>
              <a:ahLst/>
              <a:cxnLst>
                <a:cxn ang="T4">
                  <a:pos x="T0" y="T1"/>
                </a:cxn>
                <a:cxn ang="T5">
                  <a:pos x="T2" y="T3"/>
                </a:cxn>
              </a:cxnLst>
              <a:rect l="T6" t="T7" r="T8" b="T9"/>
              <a:pathLst>
                <a:path w="342" h="186">
                  <a:moveTo>
                    <a:pt x="0" y="186"/>
                  </a:moveTo>
                  <a:lnTo>
                    <a:pt x="34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59" name="Oval 5"/>
            <p:cNvSpPr>
              <a:spLocks noChangeArrowheads="1"/>
            </p:cNvSpPr>
            <p:nvPr/>
          </p:nvSpPr>
          <p:spPr bwMode="auto">
            <a:xfrm>
              <a:off x="3238" y="186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60" name="Line 6"/>
            <p:cNvSpPr>
              <a:spLocks noChangeShapeType="1"/>
            </p:cNvSpPr>
            <p:nvPr/>
          </p:nvSpPr>
          <p:spPr bwMode="auto">
            <a:xfrm>
              <a:off x="3238" y="185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61" name="Line 7"/>
            <p:cNvSpPr>
              <a:spLocks noChangeShapeType="1"/>
            </p:cNvSpPr>
            <p:nvPr/>
          </p:nvSpPr>
          <p:spPr bwMode="auto">
            <a:xfrm>
              <a:off x="3551" y="185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62" name="Rectangle 8"/>
            <p:cNvSpPr>
              <a:spLocks noChangeArrowheads="1"/>
            </p:cNvSpPr>
            <p:nvPr/>
          </p:nvSpPr>
          <p:spPr bwMode="auto">
            <a:xfrm>
              <a:off x="3238" y="185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8863" name="Oval 9"/>
            <p:cNvSpPr>
              <a:spLocks noChangeArrowheads="1"/>
            </p:cNvSpPr>
            <p:nvPr/>
          </p:nvSpPr>
          <p:spPr bwMode="auto">
            <a:xfrm>
              <a:off x="3235" y="1796"/>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64" name="Oval 10"/>
            <p:cNvSpPr>
              <a:spLocks noChangeArrowheads="1"/>
            </p:cNvSpPr>
            <p:nvPr/>
          </p:nvSpPr>
          <p:spPr bwMode="auto">
            <a:xfrm>
              <a:off x="3712" y="224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65" name="Line 11"/>
            <p:cNvSpPr>
              <a:spLocks noChangeShapeType="1"/>
            </p:cNvSpPr>
            <p:nvPr/>
          </p:nvSpPr>
          <p:spPr bwMode="auto">
            <a:xfrm>
              <a:off x="3712" y="224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66" name="Line 12"/>
            <p:cNvSpPr>
              <a:spLocks noChangeShapeType="1"/>
            </p:cNvSpPr>
            <p:nvPr/>
          </p:nvSpPr>
          <p:spPr bwMode="auto">
            <a:xfrm>
              <a:off x="4025" y="224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67" name="Rectangle 13"/>
            <p:cNvSpPr>
              <a:spLocks noChangeArrowheads="1"/>
            </p:cNvSpPr>
            <p:nvPr/>
          </p:nvSpPr>
          <p:spPr bwMode="auto">
            <a:xfrm>
              <a:off x="3712" y="224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8868" name="Oval 14"/>
            <p:cNvSpPr>
              <a:spLocks noChangeArrowheads="1"/>
            </p:cNvSpPr>
            <p:nvPr/>
          </p:nvSpPr>
          <p:spPr bwMode="auto">
            <a:xfrm>
              <a:off x="3709" y="218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69" name="Oval 15"/>
            <p:cNvSpPr>
              <a:spLocks noChangeArrowheads="1"/>
            </p:cNvSpPr>
            <p:nvPr/>
          </p:nvSpPr>
          <p:spPr bwMode="auto">
            <a:xfrm>
              <a:off x="3708" y="155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70" name="Line 16"/>
            <p:cNvSpPr>
              <a:spLocks noChangeShapeType="1"/>
            </p:cNvSpPr>
            <p:nvPr/>
          </p:nvSpPr>
          <p:spPr bwMode="auto">
            <a:xfrm>
              <a:off x="3708" y="155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71" name="Line 17"/>
            <p:cNvSpPr>
              <a:spLocks noChangeShapeType="1"/>
            </p:cNvSpPr>
            <p:nvPr/>
          </p:nvSpPr>
          <p:spPr bwMode="auto">
            <a:xfrm>
              <a:off x="4021" y="155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72" name="Rectangle 18"/>
            <p:cNvSpPr>
              <a:spLocks noChangeArrowheads="1"/>
            </p:cNvSpPr>
            <p:nvPr/>
          </p:nvSpPr>
          <p:spPr bwMode="auto">
            <a:xfrm>
              <a:off x="3708" y="155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8873" name="Oval 19"/>
            <p:cNvSpPr>
              <a:spLocks noChangeArrowheads="1"/>
            </p:cNvSpPr>
            <p:nvPr/>
          </p:nvSpPr>
          <p:spPr bwMode="auto">
            <a:xfrm>
              <a:off x="3705" y="149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74" name="Oval 20"/>
            <p:cNvSpPr>
              <a:spLocks noChangeArrowheads="1"/>
            </p:cNvSpPr>
            <p:nvPr/>
          </p:nvSpPr>
          <p:spPr bwMode="auto">
            <a:xfrm>
              <a:off x="4391" y="1555"/>
              <a:ext cx="312"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75" name="Line 21"/>
            <p:cNvSpPr>
              <a:spLocks noChangeShapeType="1"/>
            </p:cNvSpPr>
            <p:nvPr/>
          </p:nvSpPr>
          <p:spPr bwMode="auto">
            <a:xfrm>
              <a:off x="4391" y="154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76" name="Line 22"/>
            <p:cNvSpPr>
              <a:spLocks noChangeShapeType="1"/>
            </p:cNvSpPr>
            <p:nvPr/>
          </p:nvSpPr>
          <p:spPr bwMode="auto">
            <a:xfrm>
              <a:off x="4703" y="154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77" name="Rectangle 23"/>
            <p:cNvSpPr>
              <a:spLocks noChangeArrowheads="1"/>
            </p:cNvSpPr>
            <p:nvPr/>
          </p:nvSpPr>
          <p:spPr bwMode="auto">
            <a:xfrm>
              <a:off x="4391" y="1548"/>
              <a:ext cx="309"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8878" name="Oval 24"/>
            <p:cNvSpPr>
              <a:spLocks noChangeArrowheads="1"/>
            </p:cNvSpPr>
            <p:nvPr/>
          </p:nvSpPr>
          <p:spPr bwMode="auto">
            <a:xfrm>
              <a:off x="4394" y="1492"/>
              <a:ext cx="312"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79" name="Oval 25"/>
            <p:cNvSpPr>
              <a:spLocks noChangeArrowheads="1"/>
            </p:cNvSpPr>
            <p:nvPr/>
          </p:nvSpPr>
          <p:spPr bwMode="auto">
            <a:xfrm>
              <a:off x="4401" y="224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80" name="Line 26"/>
            <p:cNvSpPr>
              <a:spLocks noChangeShapeType="1"/>
            </p:cNvSpPr>
            <p:nvPr/>
          </p:nvSpPr>
          <p:spPr bwMode="auto">
            <a:xfrm>
              <a:off x="4401" y="223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81" name="Line 27"/>
            <p:cNvSpPr>
              <a:spLocks noChangeShapeType="1"/>
            </p:cNvSpPr>
            <p:nvPr/>
          </p:nvSpPr>
          <p:spPr bwMode="auto">
            <a:xfrm>
              <a:off x="4714" y="223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82" name="Rectangle 28"/>
            <p:cNvSpPr>
              <a:spLocks noChangeArrowheads="1"/>
            </p:cNvSpPr>
            <p:nvPr/>
          </p:nvSpPr>
          <p:spPr bwMode="auto">
            <a:xfrm>
              <a:off x="4401" y="2239"/>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8883" name="Oval 29"/>
            <p:cNvSpPr>
              <a:spLocks noChangeArrowheads="1"/>
            </p:cNvSpPr>
            <p:nvPr/>
          </p:nvSpPr>
          <p:spPr bwMode="auto">
            <a:xfrm>
              <a:off x="4398" y="218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84" name="Oval 30"/>
            <p:cNvSpPr>
              <a:spLocks noChangeArrowheads="1"/>
            </p:cNvSpPr>
            <p:nvPr/>
          </p:nvSpPr>
          <p:spPr bwMode="auto">
            <a:xfrm>
              <a:off x="4966" y="1905"/>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85" name="Line 31"/>
            <p:cNvSpPr>
              <a:spLocks noChangeShapeType="1"/>
            </p:cNvSpPr>
            <p:nvPr/>
          </p:nvSpPr>
          <p:spPr bwMode="auto">
            <a:xfrm>
              <a:off x="4966" y="189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86" name="Line 32"/>
            <p:cNvSpPr>
              <a:spLocks noChangeShapeType="1"/>
            </p:cNvSpPr>
            <p:nvPr/>
          </p:nvSpPr>
          <p:spPr bwMode="auto">
            <a:xfrm>
              <a:off x="5279" y="189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87" name="Rectangle 33"/>
            <p:cNvSpPr>
              <a:spLocks noChangeArrowheads="1"/>
            </p:cNvSpPr>
            <p:nvPr/>
          </p:nvSpPr>
          <p:spPr bwMode="auto">
            <a:xfrm>
              <a:off x="4966" y="1898"/>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8888" name="Oval 34"/>
            <p:cNvSpPr>
              <a:spLocks noChangeArrowheads="1"/>
            </p:cNvSpPr>
            <p:nvPr/>
          </p:nvSpPr>
          <p:spPr bwMode="auto">
            <a:xfrm>
              <a:off x="4963" y="1839"/>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8889" name="Freeform 35"/>
            <p:cNvSpPr>
              <a:spLocks/>
            </p:cNvSpPr>
            <p:nvPr/>
          </p:nvSpPr>
          <p:spPr bwMode="auto">
            <a:xfrm>
              <a:off x="4557" y="1647"/>
              <a:ext cx="1" cy="522"/>
            </a:xfrm>
            <a:custGeom>
              <a:avLst/>
              <a:gdLst>
                <a:gd name="T0" fmla="*/ 0 w 1"/>
                <a:gd name="T1" fmla="*/ 0 h 522"/>
                <a:gd name="T2" fmla="*/ 0 w 1"/>
                <a:gd name="T3" fmla="*/ 522 h 522"/>
                <a:gd name="T4" fmla="*/ 0 60000 65536"/>
                <a:gd name="T5" fmla="*/ 0 60000 65536"/>
                <a:gd name="T6" fmla="*/ 0 w 1"/>
                <a:gd name="T7" fmla="*/ 0 h 522"/>
                <a:gd name="T8" fmla="*/ 1 w 1"/>
                <a:gd name="T9" fmla="*/ 522 h 522"/>
              </a:gdLst>
              <a:ahLst/>
              <a:cxnLst>
                <a:cxn ang="T4">
                  <a:pos x="T0" y="T1"/>
                </a:cxn>
                <a:cxn ang="T5">
                  <a:pos x="T2" y="T3"/>
                </a:cxn>
              </a:cxnLst>
              <a:rect l="T6" t="T7" r="T8" b="T9"/>
              <a:pathLst>
                <a:path w="1" h="522">
                  <a:moveTo>
                    <a:pt x="0" y="0"/>
                  </a:moveTo>
                  <a:lnTo>
                    <a:pt x="0" y="522"/>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0" name="Freeform 36"/>
            <p:cNvSpPr>
              <a:spLocks/>
            </p:cNvSpPr>
            <p:nvPr/>
          </p:nvSpPr>
          <p:spPr bwMode="auto">
            <a:xfrm>
              <a:off x="3864" y="1653"/>
              <a:ext cx="1" cy="537"/>
            </a:xfrm>
            <a:custGeom>
              <a:avLst/>
              <a:gdLst>
                <a:gd name="T0" fmla="*/ 0 w 1"/>
                <a:gd name="T1" fmla="*/ 0 h 537"/>
                <a:gd name="T2" fmla="*/ 0 w 1"/>
                <a:gd name="T3" fmla="*/ 537 h 537"/>
                <a:gd name="T4" fmla="*/ 0 60000 65536"/>
                <a:gd name="T5" fmla="*/ 0 60000 65536"/>
                <a:gd name="T6" fmla="*/ 0 w 1"/>
                <a:gd name="T7" fmla="*/ 0 h 537"/>
                <a:gd name="T8" fmla="*/ 1 w 1"/>
                <a:gd name="T9" fmla="*/ 537 h 537"/>
              </a:gdLst>
              <a:ahLst/>
              <a:cxnLst>
                <a:cxn ang="T4">
                  <a:pos x="T0" y="T1"/>
                </a:cxn>
                <a:cxn ang="T5">
                  <a:pos x="T2" y="T3"/>
                </a:cxn>
              </a:cxnLst>
              <a:rect l="T6" t="T7" r="T8" b="T9"/>
              <a:pathLst>
                <a:path w="1" h="537">
                  <a:moveTo>
                    <a:pt x="0" y="0"/>
                  </a:moveTo>
                  <a:lnTo>
                    <a:pt x="0" y="537"/>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1" name="Freeform 37"/>
            <p:cNvSpPr>
              <a:spLocks/>
            </p:cNvSpPr>
            <p:nvPr/>
          </p:nvSpPr>
          <p:spPr bwMode="auto">
            <a:xfrm>
              <a:off x="4029" y="1638"/>
              <a:ext cx="504" cy="600"/>
            </a:xfrm>
            <a:custGeom>
              <a:avLst/>
              <a:gdLst>
                <a:gd name="T0" fmla="*/ 0 w 378"/>
                <a:gd name="T1" fmla="*/ 11993516 h 174"/>
                <a:gd name="T2" fmla="*/ 5035 w 378"/>
                <a:gd name="T3" fmla="*/ 0 h 174"/>
                <a:gd name="T4" fmla="*/ 0 60000 65536"/>
                <a:gd name="T5" fmla="*/ 0 60000 65536"/>
                <a:gd name="T6" fmla="*/ 0 w 378"/>
                <a:gd name="T7" fmla="*/ 0 h 174"/>
                <a:gd name="T8" fmla="*/ 378 w 378"/>
                <a:gd name="T9" fmla="*/ 174 h 174"/>
              </a:gdLst>
              <a:ahLst/>
              <a:cxnLst>
                <a:cxn ang="T4">
                  <a:pos x="T0" y="T1"/>
                </a:cxn>
                <a:cxn ang="T5">
                  <a:pos x="T2" y="T3"/>
                </a:cxn>
              </a:cxnLst>
              <a:rect l="T6" t="T7" r="T8" b="T9"/>
              <a:pathLst>
                <a:path w="378" h="174">
                  <a:moveTo>
                    <a:pt x="0" y="174"/>
                  </a:moveTo>
                  <a:lnTo>
                    <a:pt x="378"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2" name="Freeform 38"/>
            <p:cNvSpPr>
              <a:spLocks/>
            </p:cNvSpPr>
            <p:nvPr/>
          </p:nvSpPr>
          <p:spPr bwMode="auto">
            <a:xfrm>
              <a:off x="4716" y="1986"/>
              <a:ext cx="366" cy="270"/>
            </a:xfrm>
            <a:custGeom>
              <a:avLst/>
              <a:gdLst>
                <a:gd name="T0" fmla="*/ 0 w 366"/>
                <a:gd name="T1" fmla="*/ 270 h 270"/>
                <a:gd name="T2" fmla="*/ 366 w 366"/>
                <a:gd name="T3" fmla="*/ 0 h 270"/>
                <a:gd name="T4" fmla="*/ 0 60000 65536"/>
                <a:gd name="T5" fmla="*/ 0 60000 65536"/>
                <a:gd name="T6" fmla="*/ 0 w 366"/>
                <a:gd name="T7" fmla="*/ 0 h 270"/>
                <a:gd name="T8" fmla="*/ 366 w 366"/>
                <a:gd name="T9" fmla="*/ 270 h 270"/>
              </a:gdLst>
              <a:ahLst/>
              <a:cxnLst>
                <a:cxn ang="T4">
                  <a:pos x="T0" y="T1"/>
                </a:cxn>
                <a:cxn ang="T5">
                  <a:pos x="T2" y="T3"/>
                </a:cxn>
              </a:cxnLst>
              <a:rect l="T6" t="T7" r="T8" b="T9"/>
              <a:pathLst>
                <a:path w="366" h="270">
                  <a:moveTo>
                    <a:pt x="0" y="270"/>
                  </a:moveTo>
                  <a:lnTo>
                    <a:pt x="366"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3" name="Freeform 39"/>
            <p:cNvSpPr>
              <a:spLocks/>
            </p:cNvSpPr>
            <p:nvPr/>
          </p:nvSpPr>
          <p:spPr bwMode="auto">
            <a:xfrm>
              <a:off x="4035" y="2268"/>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4" name="Freeform 40"/>
            <p:cNvSpPr>
              <a:spLocks/>
            </p:cNvSpPr>
            <p:nvPr/>
          </p:nvSpPr>
          <p:spPr bwMode="auto">
            <a:xfrm>
              <a:off x="3444" y="1944"/>
              <a:ext cx="276" cy="264"/>
            </a:xfrm>
            <a:custGeom>
              <a:avLst/>
              <a:gdLst>
                <a:gd name="T0" fmla="*/ 276 w 276"/>
                <a:gd name="T1" fmla="*/ 264 h 264"/>
                <a:gd name="T2" fmla="*/ 0 w 276"/>
                <a:gd name="T3" fmla="*/ 0 h 264"/>
                <a:gd name="T4" fmla="*/ 0 60000 65536"/>
                <a:gd name="T5" fmla="*/ 0 60000 65536"/>
                <a:gd name="T6" fmla="*/ 0 w 276"/>
                <a:gd name="T7" fmla="*/ 0 h 264"/>
                <a:gd name="T8" fmla="*/ 276 w 276"/>
                <a:gd name="T9" fmla="*/ 264 h 264"/>
              </a:gdLst>
              <a:ahLst/>
              <a:cxnLst>
                <a:cxn ang="T4">
                  <a:pos x="T0" y="T1"/>
                </a:cxn>
                <a:cxn ang="T5">
                  <a:pos x="T2" y="T3"/>
                </a:cxn>
              </a:cxnLst>
              <a:rect l="T6" t="T7" r="T8" b="T9"/>
              <a:pathLst>
                <a:path w="276" h="264">
                  <a:moveTo>
                    <a:pt x="276" y="264"/>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5" name="Freeform 41"/>
            <p:cNvSpPr>
              <a:spLocks/>
            </p:cNvSpPr>
            <p:nvPr/>
          </p:nvSpPr>
          <p:spPr bwMode="auto">
            <a:xfrm>
              <a:off x="4029" y="1578"/>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6" name="Freeform 42"/>
            <p:cNvSpPr>
              <a:spLocks/>
            </p:cNvSpPr>
            <p:nvPr/>
          </p:nvSpPr>
          <p:spPr bwMode="auto">
            <a:xfrm>
              <a:off x="4704" y="1575"/>
              <a:ext cx="396" cy="267"/>
            </a:xfrm>
            <a:custGeom>
              <a:avLst/>
              <a:gdLst>
                <a:gd name="T0" fmla="*/ 396 w 396"/>
                <a:gd name="T1" fmla="*/ 267 h 267"/>
                <a:gd name="T2" fmla="*/ 0 w 396"/>
                <a:gd name="T3" fmla="*/ 0 h 267"/>
                <a:gd name="T4" fmla="*/ 0 60000 65536"/>
                <a:gd name="T5" fmla="*/ 0 60000 65536"/>
                <a:gd name="T6" fmla="*/ 0 w 396"/>
                <a:gd name="T7" fmla="*/ 0 h 267"/>
                <a:gd name="T8" fmla="*/ 396 w 396"/>
                <a:gd name="T9" fmla="*/ 267 h 267"/>
              </a:gdLst>
              <a:ahLst/>
              <a:cxnLst>
                <a:cxn ang="T4">
                  <a:pos x="T0" y="T1"/>
                </a:cxn>
                <a:cxn ang="T5">
                  <a:pos x="T2" y="T3"/>
                </a:cxn>
              </a:cxnLst>
              <a:rect l="T6" t="T7" r="T8" b="T9"/>
              <a:pathLst>
                <a:path w="396" h="267">
                  <a:moveTo>
                    <a:pt x="396" y="267"/>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97" name="Freeform 43"/>
            <p:cNvSpPr>
              <a:spLocks/>
            </p:cNvSpPr>
            <p:nvPr/>
          </p:nvSpPr>
          <p:spPr bwMode="auto">
            <a:xfrm>
              <a:off x="3387" y="1146"/>
              <a:ext cx="1110" cy="645"/>
            </a:xfrm>
            <a:custGeom>
              <a:avLst/>
              <a:gdLst>
                <a:gd name="T0" fmla="*/ 1110 w 1110"/>
                <a:gd name="T1" fmla="*/ 342 h 645"/>
                <a:gd name="T2" fmla="*/ 0 w 1110"/>
                <a:gd name="T3" fmla="*/ 645 h 645"/>
                <a:gd name="T4" fmla="*/ 0 60000 65536"/>
                <a:gd name="T5" fmla="*/ 0 60000 65536"/>
                <a:gd name="T6" fmla="*/ 0 w 1110"/>
                <a:gd name="T7" fmla="*/ 0 h 645"/>
                <a:gd name="T8" fmla="*/ 1110 w 1110"/>
                <a:gd name="T9" fmla="*/ 645 h 645"/>
              </a:gdLst>
              <a:ahLst/>
              <a:cxnLst>
                <a:cxn ang="T4">
                  <a:pos x="T0" y="T1"/>
                </a:cxn>
                <a:cxn ang="T5">
                  <a:pos x="T2" y="T3"/>
                </a:cxn>
              </a:cxnLst>
              <a:rect l="T6" t="T7" r="T8" b="T9"/>
              <a:pathLst>
                <a:path w="1110" h="645">
                  <a:moveTo>
                    <a:pt x="1110" y="342"/>
                  </a:moveTo>
                  <a:cubicBezTo>
                    <a:pt x="1104" y="0"/>
                    <a:pt x="21" y="63"/>
                    <a:pt x="0" y="645"/>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78898" name="Group 44"/>
            <p:cNvGrpSpPr>
              <a:grpSpLocks/>
            </p:cNvGrpSpPr>
            <p:nvPr/>
          </p:nvGrpSpPr>
          <p:grpSpPr bwMode="auto">
            <a:xfrm>
              <a:off x="3287" y="1744"/>
              <a:ext cx="205" cy="250"/>
              <a:chOff x="2954" y="2425"/>
              <a:chExt cx="208" cy="250"/>
            </a:xfrm>
          </p:grpSpPr>
          <p:sp>
            <p:nvSpPr>
              <p:cNvPr id="78924" name="Rectangle 45"/>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8925" name="Text Box 46"/>
              <p:cNvSpPr txBox="1">
                <a:spLocks noChangeArrowheads="1"/>
              </p:cNvSpPr>
              <p:nvPr/>
            </p:nvSpPr>
            <p:spPr bwMode="auto">
              <a:xfrm>
                <a:off x="2954" y="2425"/>
                <a:ext cx="20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u</a:t>
                </a:r>
                <a:endParaRPr lang="en-US" sz="2400"/>
              </a:p>
            </p:txBody>
          </p:sp>
        </p:grpSp>
        <p:grpSp>
          <p:nvGrpSpPr>
            <p:cNvPr id="78899" name="Group 47"/>
            <p:cNvGrpSpPr>
              <a:grpSpLocks/>
            </p:cNvGrpSpPr>
            <p:nvPr/>
          </p:nvGrpSpPr>
          <p:grpSpPr bwMode="auto">
            <a:xfrm>
              <a:off x="4461" y="2128"/>
              <a:ext cx="196" cy="250"/>
              <a:chOff x="2958" y="2425"/>
              <a:chExt cx="199" cy="250"/>
            </a:xfrm>
          </p:grpSpPr>
          <p:sp>
            <p:nvSpPr>
              <p:cNvPr id="78922" name="Rectangle 48"/>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8923" name="Text Box 49"/>
              <p:cNvSpPr txBox="1">
                <a:spLocks noChangeArrowheads="1"/>
              </p:cNvSpPr>
              <p:nvPr/>
            </p:nvSpPr>
            <p:spPr bwMode="auto">
              <a:xfrm>
                <a:off x="2958" y="2425"/>
                <a:ext cx="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grpSp>
          <p:nvGrpSpPr>
            <p:cNvPr id="78900" name="Group 50"/>
            <p:cNvGrpSpPr>
              <a:grpSpLocks/>
            </p:cNvGrpSpPr>
            <p:nvPr/>
          </p:nvGrpSpPr>
          <p:grpSpPr bwMode="auto">
            <a:xfrm>
              <a:off x="3772" y="2095"/>
              <a:ext cx="212" cy="288"/>
              <a:chOff x="2951" y="2395"/>
              <a:chExt cx="213" cy="288"/>
            </a:xfrm>
          </p:grpSpPr>
          <p:sp>
            <p:nvSpPr>
              <p:cNvPr id="78920" name="Rectangle 51"/>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8921" name="Text Box 52"/>
              <p:cNvSpPr txBox="1">
                <a:spLocks noChangeArrowheads="1"/>
              </p:cNvSpPr>
              <p:nvPr/>
            </p:nvSpPr>
            <p:spPr bwMode="auto">
              <a:xfrm>
                <a:off x="2951" y="2395"/>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x</a:t>
                </a:r>
              </a:p>
            </p:txBody>
          </p:sp>
        </p:grpSp>
        <p:grpSp>
          <p:nvGrpSpPr>
            <p:cNvPr id="78901" name="Group 53"/>
            <p:cNvGrpSpPr>
              <a:grpSpLocks/>
            </p:cNvGrpSpPr>
            <p:nvPr/>
          </p:nvGrpSpPr>
          <p:grpSpPr bwMode="auto">
            <a:xfrm>
              <a:off x="4438" y="1438"/>
              <a:ext cx="232" cy="250"/>
              <a:chOff x="2941" y="2425"/>
              <a:chExt cx="235" cy="250"/>
            </a:xfrm>
          </p:grpSpPr>
          <p:sp>
            <p:nvSpPr>
              <p:cNvPr id="78918" name="Rectangle 54"/>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8919" name="Text Box 55"/>
              <p:cNvSpPr txBox="1">
                <a:spLocks noChangeArrowheads="1"/>
              </p:cNvSpPr>
              <p:nvPr/>
            </p:nvSpPr>
            <p:spPr bwMode="auto">
              <a:xfrm>
                <a:off x="2941" y="2425"/>
                <a:ext cx="2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w</a:t>
                </a:r>
                <a:endParaRPr lang="en-US" sz="2400"/>
              </a:p>
            </p:txBody>
          </p:sp>
        </p:grpSp>
        <p:grpSp>
          <p:nvGrpSpPr>
            <p:cNvPr id="78902" name="Group 56"/>
            <p:cNvGrpSpPr>
              <a:grpSpLocks/>
            </p:cNvGrpSpPr>
            <p:nvPr/>
          </p:nvGrpSpPr>
          <p:grpSpPr bwMode="auto">
            <a:xfrm>
              <a:off x="3771" y="1438"/>
              <a:ext cx="196" cy="250"/>
              <a:chOff x="2958" y="2425"/>
              <a:chExt cx="199" cy="250"/>
            </a:xfrm>
          </p:grpSpPr>
          <p:sp>
            <p:nvSpPr>
              <p:cNvPr id="78916" name="Rectangle 57"/>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8917" name="Text Box 58"/>
              <p:cNvSpPr txBox="1">
                <a:spLocks noChangeArrowheads="1"/>
              </p:cNvSpPr>
              <p:nvPr/>
            </p:nvSpPr>
            <p:spPr bwMode="auto">
              <a:xfrm>
                <a:off x="2958" y="2425"/>
                <a:ext cx="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v</a:t>
                </a:r>
                <a:endParaRPr lang="en-US" sz="2400"/>
              </a:p>
            </p:txBody>
          </p:sp>
        </p:grpSp>
        <p:grpSp>
          <p:nvGrpSpPr>
            <p:cNvPr id="78903" name="Group 59"/>
            <p:cNvGrpSpPr>
              <a:grpSpLocks/>
            </p:cNvGrpSpPr>
            <p:nvPr/>
          </p:nvGrpSpPr>
          <p:grpSpPr bwMode="auto">
            <a:xfrm>
              <a:off x="5025" y="1756"/>
              <a:ext cx="212" cy="288"/>
              <a:chOff x="2949" y="2395"/>
              <a:chExt cx="214" cy="288"/>
            </a:xfrm>
          </p:grpSpPr>
          <p:sp>
            <p:nvSpPr>
              <p:cNvPr id="78914" name="Rectangle 60"/>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8915" name="Text Box 61"/>
              <p:cNvSpPr txBox="1">
                <a:spLocks noChangeArrowheads="1"/>
              </p:cNvSpPr>
              <p:nvPr/>
            </p:nvSpPr>
            <p:spPr bwMode="auto">
              <a:xfrm>
                <a:off x="2949" y="2395"/>
                <a:ext cx="2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z</a:t>
                </a:r>
              </a:p>
            </p:txBody>
          </p:sp>
        </p:grpSp>
        <p:sp>
          <p:nvSpPr>
            <p:cNvPr id="78904" name="Text Box 62"/>
            <p:cNvSpPr txBox="1">
              <a:spLocks noChangeArrowheads="1"/>
            </p:cNvSpPr>
            <p:nvPr/>
          </p:nvSpPr>
          <p:spPr bwMode="auto">
            <a:xfrm>
              <a:off x="3493" y="156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78905" name="Text Box 63"/>
            <p:cNvSpPr txBox="1">
              <a:spLocks noChangeArrowheads="1"/>
            </p:cNvSpPr>
            <p:nvPr/>
          </p:nvSpPr>
          <p:spPr bwMode="auto">
            <a:xfrm>
              <a:off x="3841" y="178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78906" name="Text Box 64"/>
            <p:cNvSpPr txBox="1">
              <a:spLocks noChangeArrowheads="1"/>
            </p:cNvSpPr>
            <p:nvPr/>
          </p:nvSpPr>
          <p:spPr bwMode="auto">
            <a:xfrm>
              <a:off x="3406" y="20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78907" name="Text Box 65"/>
            <p:cNvSpPr txBox="1">
              <a:spLocks noChangeArrowheads="1"/>
            </p:cNvSpPr>
            <p:nvPr/>
          </p:nvSpPr>
          <p:spPr bwMode="auto">
            <a:xfrm>
              <a:off x="4225" y="188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78908" name="Text Box 66"/>
            <p:cNvSpPr txBox="1">
              <a:spLocks noChangeArrowheads="1"/>
            </p:cNvSpPr>
            <p:nvPr/>
          </p:nvSpPr>
          <p:spPr bwMode="auto">
            <a:xfrm>
              <a:off x="4162" y="223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78909" name="Text Box 67"/>
            <p:cNvSpPr txBox="1">
              <a:spLocks noChangeArrowheads="1"/>
            </p:cNvSpPr>
            <p:nvPr/>
          </p:nvSpPr>
          <p:spPr bwMode="auto">
            <a:xfrm>
              <a:off x="4522" y="1805"/>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78910" name="Text Box 68"/>
            <p:cNvSpPr txBox="1">
              <a:spLocks noChangeArrowheads="1"/>
            </p:cNvSpPr>
            <p:nvPr/>
          </p:nvSpPr>
          <p:spPr bwMode="auto">
            <a:xfrm>
              <a:off x="4882" y="2069"/>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78911" name="Text Box 69"/>
            <p:cNvSpPr txBox="1">
              <a:spLocks noChangeArrowheads="1"/>
            </p:cNvSpPr>
            <p:nvPr/>
          </p:nvSpPr>
          <p:spPr bwMode="auto">
            <a:xfrm>
              <a:off x="4855" y="1532"/>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sp>
          <p:nvSpPr>
            <p:cNvPr id="78912" name="Text Box 70"/>
            <p:cNvSpPr txBox="1">
              <a:spLocks noChangeArrowheads="1"/>
            </p:cNvSpPr>
            <p:nvPr/>
          </p:nvSpPr>
          <p:spPr bwMode="auto">
            <a:xfrm>
              <a:off x="4120" y="1382"/>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78913" name="Text Box 71"/>
            <p:cNvSpPr txBox="1">
              <a:spLocks noChangeArrowheads="1"/>
            </p:cNvSpPr>
            <p:nvPr/>
          </p:nvSpPr>
          <p:spPr bwMode="auto">
            <a:xfrm>
              <a:off x="3769" y="1115"/>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grpSp>
      <p:sp>
        <p:nvSpPr>
          <p:cNvPr id="78854" name="Text Box 72"/>
          <p:cNvSpPr txBox="1">
            <a:spLocks noChangeArrowheads="1"/>
          </p:cNvSpPr>
          <p:nvPr/>
        </p:nvSpPr>
        <p:spPr bwMode="auto">
          <a:xfrm>
            <a:off x="890588" y="4181471"/>
            <a:ext cx="743030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eaLnBrk="1" hangingPunct="1"/>
            <a:r>
              <a:rPr lang="en-US" dirty="0" smtClean="0"/>
              <a:t>Graph: G = (N,E)</a:t>
            </a:r>
            <a:endParaRPr lang="en-US" dirty="0"/>
          </a:p>
          <a:p>
            <a:pPr algn="l" eaLnBrk="1" hangingPunct="1"/>
            <a:endParaRPr lang="en-US" dirty="0"/>
          </a:p>
          <a:p>
            <a:pPr eaLnBrk="1" hangingPunct="1"/>
            <a:r>
              <a:rPr lang="en-US" dirty="0"/>
              <a:t>N = </a:t>
            </a:r>
            <a:r>
              <a:rPr lang="en-US" dirty="0" smtClean="0"/>
              <a:t>Set of routers = </a:t>
            </a:r>
            <a:r>
              <a:rPr lang="en-US" dirty="0"/>
              <a:t>{ u, v, w, x, y, z }</a:t>
            </a:r>
          </a:p>
          <a:p>
            <a:pPr algn="l" eaLnBrk="1" hangingPunct="1"/>
            <a:endParaRPr lang="en-US" dirty="0"/>
          </a:p>
          <a:p>
            <a:pPr algn="l" eaLnBrk="1" hangingPunct="1"/>
            <a:r>
              <a:rPr lang="en-US" dirty="0"/>
              <a:t>E = </a:t>
            </a:r>
            <a:r>
              <a:rPr lang="en-US" dirty="0" smtClean="0"/>
              <a:t>Set of links ={ </a:t>
            </a:r>
            <a:r>
              <a:rPr lang="en-US" dirty="0"/>
              <a:t>(</a:t>
            </a:r>
            <a:r>
              <a:rPr lang="en-US" dirty="0" err="1"/>
              <a:t>u,v</a:t>
            </a:r>
            <a:r>
              <a:rPr lang="en-US" dirty="0"/>
              <a:t>), (</a:t>
            </a:r>
            <a:r>
              <a:rPr lang="en-US" dirty="0" err="1"/>
              <a:t>u,x</a:t>
            </a:r>
            <a:r>
              <a:rPr lang="en-US" dirty="0"/>
              <a:t>), (</a:t>
            </a:r>
            <a:r>
              <a:rPr lang="en-US" dirty="0" err="1"/>
              <a:t>v,x</a:t>
            </a:r>
            <a:r>
              <a:rPr lang="en-US" dirty="0"/>
              <a:t>), (</a:t>
            </a:r>
            <a:r>
              <a:rPr lang="en-US" dirty="0" err="1"/>
              <a:t>v,w</a:t>
            </a:r>
            <a:r>
              <a:rPr lang="en-US" dirty="0"/>
              <a:t>), (</a:t>
            </a:r>
            <a:r>
              <a:rPr lang="en-US" dirty="0" err="1"/>
              <a:t>x,w</a:t>
            </a:r>
            <a:r>
              <a:rPr lang="en-US" dirty="0"/>
              <a:t>), (</a:t>
            </a:r>
            <a:r>
              <a:rPr lang="en-US" dirty="0" err="1"/>
              <a:t>x,y</a:t>
            </a:r>
            <a:r>
              <a:rPr lang="en-US" dirty="0"/>
              <a:t>), (</a:t>
            </a:r>
            <a:r>
              <a:rPr lang="en-US" dirty="0" err="1"/>
              <a:t>w,y</a:t>
            </a:r>
            <a:r>
              <a:rPr lang="en-US" dirty="0"/>
              <a:t>), (</a:t>
            </a:r>
            <a:r>
              <a:rPr lang="en-US" dirty="0" err="1"/>
              <a:t>w,z</a:t>
            </a:r>
            <a:r>
              <a:rPr lang="en-US" dirty="0"/>
              <a:t>), (</a:t>
            </a:r>
            <a:r>
              <a:rPr lang="en-US" dirty="0" err="1"/>
              <a:t>y,z</a:t>
            </a:r>
            <a:r>
              <a:rPr lang="en-US" dirty="0"/>
              <a:t>) }</a:t>
            </a:r>
          </a:p>
        </p:txBody>
      </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44</a:t>
            </a:fld>
            <a:endParaRPr lang="en-US" altLang="en-US"/>
          </a:p>
        </p:txBody>
      </p:sp>
    </p:spTree>
    <p:extLst>
      <p:ext uri="{BB962C8B-B14F-4D97-AF65-F5344CB8AC3E}">
        <p14:creationId xmlns:p14="http://schemas.microsoft.com/office/powerpoint/2010/main" val="35397174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5" name="Rectangle 2"/>
          <p:cNvSpPr>
            <a:spLocks noGrp="1" noChangeArrowheads="1"/>
          </p:cNvSpPr>
          <p:nvPr>
            <p:ph type="title"/>
          </p:nvPr>
        </p:nvSpPr>
        <p:spPr>
          <a:xfrm>
            <a:off x="533400" y="-27384"/>
            <a:ext cx="7772400" cy="908050"/>
          </a:xfrm>
        </p:spPr>
        <p:txBody>
          <a:bodyPr/>
          <a:lstStyle/>
          <a:p>
            <a:pPr>
              <a:defRPr/>
            </a:pPr>
            <a:r>
              <a:rPr lang="en-US" dirty="0" smtClean="0"/>
              <a:t>Abstract graph: cost</a:t>
            </a:r>
            <a:endParaRPr lang="en-US" dirty="0">
              <a:cs typeface="+mj-cs"/>
            </a:endParaRPr>
          </a:p>
        </p:txBody>
      </p:sp>
      <p:grpSp>
        <p:nvGrpSpPr>
          <p:cNvPr id="79878" name="Group 3"/>
          <p:cNvGrpSpPr>
            <a:grpSpLocks/>
          </p:cNvGrpSpPr>
          <p:nvPr/>
        </p:nvGrpSpPr>
        <p:grpSpPr bwMode="auto">
          <a:xfrm>
            <a:off x="920750" y="1495425"/>
            <a:ext cx="3571875" cy="2236788"/>
            <a:chOff x="3162" y="1071"/>
            <a:chExt cx="2250" cy="1409"/>
          </a:xfrm>
        </p:grpSpPr>
        <p:sp>
          <p:nvSpPr>
            <p:cNvPr id="79882" name="Freeform 4"/>
            <p:cNvSpPr>
              <a:spLocks/>
            </p:cNvSpPr>
            <p:nvPr/>
          </p:nvSpPr>
          <p:spPr bwMode="auto">
            <a:xfrm>
              <a:off x="3162" y="1071"/>
              <a:ext cx="2250" cy="1409"/>
            </a:xfrm>
            <a:custGeom>
              <a:avLst/>
              <a:gdLst>
                <a:gd name="T0" fmla="*/ 0 w 2250"/>
                <a:gd name="T1" fmla="*/ 624 h 1409"/>
                <a:gd name="T2" fmla="*/ 219 w 2250"/>
                <a:gd name="T3" fmla="*/ 321 h 1409"/>
                <a:gd name="T4" fmla="*/ 529 w 2250"/>
                <a:gd name="T5" fmla="*/ 35 h 1409"/>
                <a:gd name="T6" fmla="*/ 1551 w 2250"/>
                <a:gd name="T7" fmla="*/ 111 h 1409"/>
                <a:gd name="T8" fmla="*/ 1968 w 2250"/>
                <a:gd name="T9" fmla="*/ 483 h 1409"/>
                <a:gd name="T10" fmla="*/ 2199 w 2250"/>
                <a:gd name="T11" fmla="*/ 906 h 1409"/>
                <a:gd name="T12" fmla="*/ 1659 w 2250"/>
                <a:gd name="T13" fmla="*/ 1314 h 1409"/>
                <a:gd name="T14" fmla="*/ 993 w 2250"/>
                <a:gd name="T15" fmla="*/ 1386 h 1409"/>
                <a:gd name="T16" fmla="*/ 465 w 2250"/>
                <a:gd name="T17" fmla="*/ 1356 h 1409"/>
                <a:gd name="T18" fmla="*/ 102 w 2250"/>
                <a:gd name="T19" fmla="*/ 1068 h 1409"/>
                <a:gd name="T20" fmla="*/ 0 w 2250"/>
                <a:gd name="T21" fmla="*/ 624 h 14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0"/>
                <a:gd name="T34" fmla="*/ 0 h 1409"/>
                <a:gd name="T35" fmla="*/ 2250 w 2250"/>
                <a:gd name="T36" fmla="*/ 1409 h 14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0" h="1409">
                  <a:moveTo>
                    <a:pt x="0" y="624"/>
                  </a:moveTo>
                  <a:cubicBezTo>
                    <a:pt x="5" y="506"/>
                    <a:pt x="131" y="419"/>
                    <a:pt x="219" y="321"/>
                  </a:cubicBezTo>
                  <a:cubicBezTo>
                    <a:pt x="307" y="223"/>
                    <a:pt x="307" y="70"/>
                    <a:pt x="529" y="35"/>
                  </a:cubicBezTo>
                  <a:cubicBezTo>
                    <a:pt x="751" y="0"/>
                    <a:pt x="1311" y="36"/>
                    <a:pt x="1551" y="111"/>
                  </a:cubicBezTo>
                  <a:cubicBezTo>
                    <a:pt x="1791" y="186"/>
                    <a:pt x="1860" y="351"/>
                    <a:pt x="1968" y="483"/>
                  </a:cubicBezTo>
                  <a:cubicBezTo>
                    <a:pt x="2076" y="615"/>
                    <a:pt x="2250" y="767"/>
                    <a:pt x="2199" y="906"/>
                  </a:cubicBezTo>
                  <a:cubicBezTo>
                    <a:pt x="2148" y="1045"/>
                    <a:pt x="1860" y="1234"/>
                    <a:pt x="1659" y="1314"/>
                  </a:cubicBezTo>
                  <a:cubicBezTo>
                    <a:pt x="1458" y="1394"/>
                    <a:pt x="1192" y="1379"/>
                    <a:pt x="993" y="1386"/>
                  </a:cubicBezTo>
                  <a:cubicBezTo>
                    <a:pt x="794" y="1393"/>
                    <a:pt x="613" y="1409"/>
                    <a:pt x="465" y="1356"/>
                  </a:cubicBezTo>
                  <a:cubicBezTo>
                    <a:pt x="317" y="1303"/>
                    <a:pt x="180" y="1190"/>
                    <a:pt x="102" y="1068"/>
                  </a:cubicBezTo>
                  <a:cubicBezTo>
                    <a:pt x="24" y="946"/>
                    <a:pt x="21" y="716"/>
                    <a:pt x="0" y="624"/>
                  </a:cubicBez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9883" name="Freeform 5"/>
            <p:cNvSpPr>
              <a:spLocks/>
            </p:cNvSpPr>
            <p:nvPr/>
          </p:nvSpPr>
          <p:spPr bwMode="auto">
            <a:xfrm>
              <a:off x="3498" y="1620"/>
              <a:ext cx="342" cy="186"/>
            </a:xfrm>
            <a:custGeom>
              <a:avLst/>
              <a:gdLst>
                <a:gd name="T0" fmla="*/ 0 w 342"/>
                <a:gd name="T1" fmla="*/ 186 h 186"/>
                <a:gd name="T2" fmla="*/ 342 w 342"/>
                <a:gd name="T3" fmla="*/ 0 h 186"/>
                <a:gd name="T4" fmla="*/ 0 60000 65536"/>
                <a:gd name="T5" fmla="*/ 0 60000 65536"/>
                <a:gd name="T6" fmla="*/ 0 w 342"/>
                <a:gd name="T7" fmla="*/ 0 h 186"/>
                <a:gd name="T8" fmla="*/ 342 w 342"/>
                <a:gd name="T9" fmla="*/ 186 h 186"/>
              </a:gdLst>
              <a:ahLst/>
              <a:cxnLst>
                <a:cxn ang="T4">
                  <a:pos x="T0" y="T1"/>
                </a:cxn>
                <a:cxn ang="T5">
                  <a:pos x="T2" y="T3"/>
                </a:cxn>
              </a:cxnLst>
              <a:rect l="T6" t="T7" r="T8" b="T9"/>
              <a:pathLst>
                <a:path w="342" h="186">
                  <a:moveTo>
                    <a:pt x="0" y="186"/>
                  </a:moveTo>
                  <a:lnTo>
                    <a:pt x="34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884" name="Oval 6"/>
            <p:cNvSpPr>
              <a:spLocks noChangeArrowheads="1"/>
            </p:cNvSpPr>
            <p:nvPr/>
          </p:nvSpPr>
          <p:spPr bwMode="auto">
            <a:xfrm>
              <a:off x="3238" y="186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885" name="Line 7"/>
            <p:cNvSpPr>
              <a:spLocks noChangeShapeType="1"/>
            </p:cNvSpPr>
            <p:nvPr/>
          </p:nvSpPr>
          <p:spPr bwMode="auto">
            <a:xfrm>
              <a:off x="3238" y="185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6" name="Line 8"/>
            <p:cNvSpPr>
              <a:spLocks noChangeShapeType="1"/>
            </p:cNvSpPr>
            <p:nvPr/>
          </p:nvSpPr>
          <p:spPr bwMode="auto">
            <a:xfrm>
              <a:off x="3551" y="185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7" name="Rectangle 9"/>
            <p:cNvSpPr>
              <a:spLocks noChangeArrowheads="1"/>
            </p:cNvSpPr>
            <p:nvPr/>
          </p:nvSpPr>
          <p:spPr bwMode="auto">
            <a:xfrm>
              <a:off x="3238" y="185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9888" name="Oval 10"/>
            <p:cNvSpPr>
              <a:spLocks noChangeArrowheads="1"/>
            </p:cNvSpPr>
            <p:nvPr/>
          </p:nvSpPr>
          <p:spPr bwMode="auto">
            <a:xfrm>
              <a:off x="3235" y="1796"/>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889" name="Oval 11"/>
            <p:cNvSpPr>
              <a:spLocks noChangeArrowheads="1"/>
            </p:cNvSpPr>
            <p:nvPr/>
          </p:nvSpPr>
          <p:spPr bwMode="auto">
            <a:xfrm>
              <a:off x="3712" y="224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890" name="Line 12"/>
            <p:cNvSpPr>
              <a:spLocks noChangeShapeType="1"/>
            </p:cNvSpPr>
            <p:nvPr/>
          </p:nvSpPr>
          <p:spPr bwMode="auto">
            <a:xfrm>
              <a:off x="3712" y="224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1" name="Line 13"/>
            <p:cNvSpPr>
              <a:spLocks noChangeShapeType="1"/>
            </p:cNvSpPr>
            <p:nvPr/>
          </p:nvSpPr>
          <p:spPr bwMode="auto">
            <a:xfrm>
              <a:off x="4025" y="224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2" name="Rectangle 14"/>
            <p:cNvSpPr>
              <a:spLocks noChangeArrowheads="1"/>
            </p:cNvSpPr>
            <p:nvPr/>
          </p:nvSpPr>
          <p:spPr bwMode="auto">
            <a:xfrm>
              <a:off x="3712" y="224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9893" name="Oval 15"/>
            <p:cNvSpPr>
              <a:spLocks noChangeArrowheads="1"/>
            </p:cNvSpPr>
            <p:nvPr/>
          </p:nvSpPr>
          <p:spPr bwMode="auto">
            <a:xfrm>
              <a:off x="3709" y="218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894" name="Oval 16"/>
            <p:cNvSpPr>
              <a:spLocks noChangeArrowheads="1"/>
            </p:cNvSpPr>
            <p:nvPr/>
          </p:nvSpPr>
          <p:spPr bwMode="auto">
            <a:xfrm>
              <a:off x="3708" y="155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895" name="Line 17"/>
            <p:cNvSpPr>
              <a:spLocks noChangeShapeType="1"/>
            </p:cNvSpPr>
            <p:nvPr/>
          </p:nvSpPr>
          <p:spPr bwMode="auto">
            <a:xfrm>
              <a:off x="3708" y="155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6" name="Line 18"/>
            <p:cNvSpPr>
              <a:spLocks noChangeShapeType="1"/>
            </p:cNvSpPr>
            <p:nvPr/>
          </p:nvSpPr>
          <p:spPr bwMode="auto">
            <a:xfrm>
              <a:off x="4021" y="155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7" name="Rectangle 19"/>
            <p:cNvSpPr>
              <a:spLocks noChangeArrowheads="1"/>
            </p:cNvSpPr>
            <p:nvPr/>
          </p:nvSpPr>
          <p:spPr bwMode="auto">
            <a:xfrm>
              <a:off x="3708" y="155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9898" name="Oval 20"/>
            <p:cNvSpPr>
              <a:spLocks noChangeArrowheads="1"/>
            </p:cNvSpPr>
            <p:nvPr/>
          </p:nvSpPr>
          <p:spPr bwMode="auto">
            <a:xfrm>
              <a:off x="3705" y="149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899" name="Oval 21"/>
            <p:cNvSpPr>
              <a:spLocks noChangeArrowheads="1"/>
            </p:cNvSpPr>
            <p:nvPr/>
          </p:nvSpPr>
          <p:spPr bwMode="auto">
            <a:xfrm>
              <a:off x="4391" y="1555"/>
              <a:ext cx="312"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900" name="Line 22"/>
            <p:cNvSpPr>
              <a:spLocks noChangeShapeType="1"/>
            </p:cNvSpPr>
            <p:nvPr/>
          </p:nvSpPr>
          <p:spPr bwMode="auto">
            <a:xfrm>
              <a:off x="4391" y="154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1" name="Line 23"/>
            <p:cNvSpPr>
              <a:spLocks noChangeShapeType="1"/>
            </p:cNvSpPr>
            <p:nvPr/>
          </p:nvSpPr>
          <p:spPr bwMode="auto">
            <a:xfrm>
              <a:off x="4703" y="154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2" name="Rectangle 24"/>
            <p:cNvSpPr>
              <a:spLocks noChangeArrowheads="1"/>
            </p:cNvSpPr>
            <p:nvPr/>
          </p:nvSpPr>
          <p:spPr bwMode="auto">
            <a:xfrm>
              <a:off x="4391" y="1548"/>
              <a:ext cx="309"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9903" name="Oval 25"/>
            <p:cNvSpPr>
              <a:spLocks noChangeArrowheads="1"/>
            </p:cNvSpPr>
            <p:nvPr/>
          </p:nvSpPr>
          <p:spPr bwMode="auto">
            <a:xfrm>
              <a:off x="4394" y="1492"/>
              <a:ext cx="312"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904" name="Oval 26"/>
            <p:cNvSpPr>
              <a:spLocks noChangeArrowheads="1"/>
            </p:cNvSpPr>
            <p:nvPr/>
          </p:nvSpPr>
          <p:spPr bwMode="auto">
            <a:xfrm>
              <a:off x="4401" y="224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905" name="Line 27"/>
            <p:cNvSpPr>
              <a:spLocks noChangeShapeType="1"/>
            </p:cNvSpPr>
            <p:nvPr/>
          </p:nvSpPr>
          <p:spPr bwMode="auto">
            <a:xfrm>
              <a:off x="4401" y="223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6" name="Line 28"/>
            <p:cNvSpPr>
              <a:spLocks noChangeShapeType="1"/>
            </p:cNvSpPr>
            <p:nvPr/>
          </p:nvSpPr>
          <p:spPr bwMode="auto">
            <a:xfrm>
              <a:off x="4714" y="223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7" name="Rectangle 29"/>
            <p:cNvSpPr>
              <a:spLocks noChangeArrowheads="1"/>
            </p:cNvSpPr>
            <p:nvPr/>
          </p:nvSpPr>
          <p:spPr bwMode="auto">
            <a:xfrm>
              <a:off x="4401" y="2239"/>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9908" name="Oval 30"/>
            <p:cNvSpPr>
              <a:spLocks noChangeArrowheads="1"/>
            </p:cNvSpPr>
            <p:nvPr/>
          </p:nvSpPr>
          <p:spPr bwMode="auto">
            <a:xfrm>
              <a:off x="4398" y="218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909" name="Oval 31"/>
            <p:cNvSpPr>
              <a:spLocks noChangeArrowheads="1"/>
            </p:cNvSpPr>
            <p:nvPr/>
          </p:nvSpPr>
          <p:spPr bwMode="auto">
            <a:xfrm>
              <a:off x="4966" y="1905"/>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910" name="Line 32"/>
            <p:cNvSpPr>
              <a:spLocks noChangeShapeType="1"/>
            </p:cNvSpPr>
            <p:nvPr/>
          </p:nvSpPr>
          <p:spPr bwMode="auto">
            <a:xfrm>
              <a:off x="4966" y="189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11" name="Line 33"/>
            <p:cNvSpPr>
              <a:spLocks noChangeShapeType="1"/>
            </p:cNvSpPr>
            <p:nvPr/>
          </p:nvSpPr>
          <p:spPr bwMode="auto">
            <a:xfrm>
              <a:off x="5279" y="189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12" name="Rectangle 34"/>
            <p:cNvSpPr>
              <a:spLocks noChangeArrowheads="1"/>
            </p:cNvSpPr>
            <p:nvPr/>
          </p:nvSpPr>
          <p:spPr bwMode="auto">
            <a:xfrm>
              <a:off x="4966" y="1898"/>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79913" name="Oval 35"/>
            <p:cNvSpPr>
              <a:spLocks noChangeArrowheads="1"/>
            </p:cNvSpPr>
            <p:nvPr/>
          </p:nvSpPr>
          <p:spPr bwMode="auto">
            <a:xfrm>
              <a:off x="4963" y="1839"/>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79914" name="Freeform 36"/>
            <p:cNvSpPr>
              <a:spLocks/>
            </p:cNvSpPr>
            <p:nvPr/>
          </p:nvSpPr>
          <p:spPr bwMode="auto">
            <a:xfrm>
              <a:off x="4557" y="1647"/>
              <a:ext cx="1" cy="522"/>
            </a:xfrm>
            <a:custGeom>
              <a:avLst/>
              <a:gdLst>
                <a:gd name="T0" fmla="*/ 0 w 1"/>
                <a:gd name="T1" fmla="*/ 0 h 522"/>
                <a:gd name="T2" fmla="*/ 0 w 1"/>
                <a:gd name="T3" fmla="*/ 522 h 522"/>
                <a:gd name="T4" fmla="*/ 0 60000 65536"/>
                <a:gd name="T5" fmla="*/ 0 60000 65536"/>
                <a:gd name="T6" fmla="*/ 0 w 1"/>
                <a:gd name="T7" fmla="*/ 0 h 522"/>
                <a:gd name="T8" fmla="*/ 1 w 1"/>
                <a:gd name="T9" fmla="*/ 522 h 522"/>
              </a:gdLst>
              <a:ahLst/>
              <a:cxnLst>
                <a:cxn ang="T4">
                  <a:pos x="T0" y="T1"/>
                </a:cxn>
                <a:cxn ang="T5">
                  <a:pos x="T2" y="T3"/>
                </a:cxn>
              </a:cxnLst>
              <a:rect l="T6" t="T7" r="T8" b="T9"/>
              <a:pathLst>
                <a:path w="1" h="522">
                  <a:moveTo>
                    <a:pt x="0" y="0"/>
                  </a:moveTo>
                  <a:lnTo>
                    <a:pt x="0" y="522"/>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15" name="Freeform 37"/>
            <p:cNvSpPr>
              <a:spLocks/>
            </p:cNvSpPr>
            <p:nvPr/>
          </p:nvSpPr>
          <p:spPr bwMode="auto">
            <a:xfrm>
              <a:off x="3864" y="1653"/>
              <a:ext cx="1" cy="537"/>
            </a:xfrm>
            <a:custGeom>
              <a:avLst/>
              <a:gdLst>
                <a:gd name="T0" fmla="*/ 0 w 1"/>
                <a:gd name="T1" fmla="*/ 0 h 537"/>
                <a:gd name="T2" fmla="*/ 0 w 1"/>
                <a:gd name="T3" fmla="*/ 537 h 537"/>
                <a:gd name="T4" fmla="*/ 0 60000 65536"/>
                <a:gd name="T5" fmla="*/ 0 60000 65536"/>
                <a:gd name="T6" fmla="*/ 0 w 1"/>
                <a:gd name="T7" fmla="*/ 0 h 537"/>
                <a:gd name="T8" fmla="*/ 1 w 1"/>
                <a:gd name="T9" fmla="*/ 537 h 537"/>
              </a:gdLst>
              <a:ahLst/>
              <a:cxnLst>
                <a:cxn ang="T4">
                  <a:pos x="T0" y="T1"/>
                </a:cxn>
                <a:cxn ang="T5">
                  <a:pos x="T2" y="T3"/>
                </a:cxn>
              </a:cxnLst>
              <a:rect l="T6" t="T7" r="T8" b="T9"/>
              <a:pathLst>
                <a:path w="1" h="537">
                  <a:moveTo>
                    <a:pt x="0" y="0"/>
                  </a:moveTo>
                  <a:lnTo>
                    <a:pt x="0" y="537"/>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16" name="Freeform 38"/>
            <p:cNvSpPr>
              <a:spLocks/>
            </p:cNvSpPr>
            <p:nvPr/>
          </p:nvSpPr>
          <p:spPr bwMode="auto">
            <a:xfrm>
              <a:off x="4029" y="1638"/>
              <a:ext cx="504" cy="600"/>
            </a:xfrm>
            <a:custGeom>
              <a:avLst/>
              <a:gdLst>
                <a:gd name="T0" fmla="*/ 0 w 378"/>
                <a:gd name="T1" fmla="*/ 11993516 h 174"/>
                <a:gd name="T2" fmla="*/ 5035 w 378"/>
                <a:gd name="T3" fmla="*/ 0 h 174"/>
                <a:gd name="T4" fmla="*/ 0 60000 65536"/>
                <a:gd name="T5" fmla="*/ 0 60000 65536"/>
                <a:gd name="T6" fmla="*/ 0 w 378"/>
                <a:gd name="T7" fmla="*/ 0 h 174"/>
                <a:gd name="T8" fmla="*/ 378 w 378"/>
                <a:gd name="T9" fmla="*/ 174 h 174"/>
              </a:gdLst>
              <a:ahLst/>
              <a:cxnLst>
                <a:cxn ang="T4">
                  <a:pos x="T0" y="T1"/>
                </a:cxn>
                <a:cxn ang="T5">
                  <a:pos x="T2" y="T3"/>
                </a:cxn>
              </a:cxnLst>
              <a:rect l="T6" t="T7" r="T8" b="T9"/>
              <a:pathLst>
                <a:path w="378" h="174">
                  <a:moveTo>
                    <a:pt x="0" y="174"/>
                  </a:moveTo>
                  <a:lnTo>
                    <a:pt x="378"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17" name="Freeform 39"/>
            <p:cNvSpPr>
              <a:spLocks/>
            </p:cNvSpPr>
            <p:nvPr/>
          </p:nvSpPr>
          <p:spPr bwMode="auto">
            <a:xfrm>
              <a:off x="4716" y="1986"/>
              <a:ext cx="366" cy="270"/>
            </a:xfrm>
            <a:custGeom>
              <a:avLst/>
              <a:gdLst>
                <a:gd name="T0" fmla="*/ 0 w 366"/>
                <a:gd name="T1" fmla="*/ 270 h 270"/>
                <a:gd name="T2" fmla="*/ 366 w 366"/>
                <a:gd name="T3" fmla="*/ 0 h 270"/>
                <a:gd name="T4" fmla="*/ 0 60000 65536"/>
                <a:gd name="T5" fmla="*/ 0 60000 65536"/>
                <a:gd name="T6" fmla="*/ 0 w 366"/>
                <a:gd name="T7" fmla="*/ 0 h 270"/>
                <a:gd name="T8" fmla="*/ 366 w 366"/>
                <a:gd name="T9" fmla="*/ 270 h 270"/>
              </a:gdLst>
              <a:ahLst/>
              <a:cxnLst>
                <a:cxn ang="T4">
                  <a:pos x="T0" y="T1"/>
                </a:cxn>
                <a:cxn ang="T5">
                  <a:pos x="T2" y="T3"/>
                </a:cxn>
              </a:cxnLst>
              <a:rect l="T6" t="T7" r="T8" b="T9"/>
              <a:pathLst>
                <a:path w="366" h="270">
                  <a:moveTo>
                    <a:pt x="0" y="270"/>
                  </a:moveTo>
                  <a:lnTo>
                    <a:pt x="366"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18" name="Freeform 40"/>
            <p:cNvSpPr>
              <a:spLocks/>
            </p:cNvSpPr>
            <p:nvPr/>
          </p:nvSpPr>
          <p:spPr bwMode="auto">
            <a:xfrm>
              <a:off x="4035" y="2268"/>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19" name="Freeform 41"/>
            <p:cNvSpPr>
              <a:spLocks/>
            </p:cNvSpPr>
            <p:nvPr/>
          </p:nvSpPr>
          <p:spPr bwMode="auto">
            <a:xfrm>
              <a:off x="3444" y="1944"/>
              <a:ext cx="276" cy="264"/>
            </a:xfrm>
            <a:custGeom>
              <a:avLst/>
              <a:gdLst>
                <a:gd name="T0" fmla="*/ 276 w 276"/>
                <a:gd name="T1" fmla="*/ 264 h 264"/>
                <a:gd name="T2" fmla="*/ 0 w 276"/>
                <a:gd name="T3" fmla="*/ 0 h 264"/>
                <a:gd name="T4" fmla="*/ 0 60000 65536"/>
                <a:gd name="T5" fmla="*/ 0 60000 65536"/>
                <a:gd name="T6" fmla="*/ 0 w 276"/>
                <a:gd name="T7" fmla="*/ 0 h 264"/>
                <a:gd name="T8" fmla="*/ 276 w 276"/>
                <a:gd name="T9" fmla="*/ 264 h 264"/>
              </a:gdLst>
              <a:ahLst/>
              <a:cxnLst>
                <a:cxn ang="T4">
                  <a:pos x="T0" y="T1"/>
                </a:cxn>
                <a:cxn ang="T5">
                  <a:pos x="T2" y="T3"/>
                </a:cxn>
              </a:cxnLst>
              <a:rect l="T6" t="T7" r="T8" b="T9"/>
              <a:pathLst>
                <a:path w="276" h="264">
                  <a:moveTo>
                    <a:pt x="276" y="264"/>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20" name="Freeform 42"/>
            <p:cNvSpPr>
              <a:spLocks/>
            </p:cNvSpPr>
            <p:nvPr/>
          </p:nvSpPr>
          <p:spPr bwMode="auto">
            <a:xfrm>
              <a:off x="4029" y="1578"/>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21" name="Freeform 43"/>
            <p:cNvSpPr>
              <a:spLocks/>
            </p:cNvSpPr>
            <p:nvPr/>
          </p:nvSpPr>
          <p:spPr bwMode="auto">
            <a:xfrm>
              <a:off x="4704" y="1575"/>
              <a:ext cx="396" cy="267"/>
            </a:xfrm>
            <a:custGeom>
              <a:avLst/>
              <a:gdLst>
                <a:gd name="T0" fmla="*/ 396 w 396"/>
                <a:gd name="T1" fmla="*/ 267 h 267"/>
                <a:gd name="T2" fmla="*/ 0 w 396"/>
                <a:gd name="T3" fmla="*/ 0 h 267"/>
                <a:gd name="T4" fmla="*/ 0 60000 65536"/>
                <a:gd name="T5" fmla="*/ 0 60000 65536"/>
                <a:gd name="T6" fmla="*/ 0 w 396"/>
                <a:gd name="T7" fmla="*/ 0 h 267"/>
                <a:gd name="T8" fmla="*/ 396 w 396"/>
                <a:gd name="T9" fmla="*/ 267 h 267"/>
              </a:gdLst>
              <a:ahLst/>
              <a:cxnLst>
                <a:cxn ang="T4">
                  <a:pos x="T0" y="T1"/>
                </a:cxn>
                <a:cxn ang="T5">
                  <a:pos x="T2" y="T3"/>
                </a:cxn>
              </a:cxnLst>
              <a:rect l="T6" t="T7" r="T8" b="T9"/>
              <a:pathLst>
                <a:path w="396" h="267">
                  <a:moveTo>
                    <a:pt x="396" y="267"/>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922" name="Freeform 44"/>
            <p:cNvSpPr>
              <a:spLocks/>
            </p:cNvSpPr>
            <p:nvPr/>
          </p:nvSpPr>
          <p:spPr bwMode="auto">
            <a:xfrm>
              <a:off x="3387" y="1146"/>
              <a:ext cx="1110" cy="645"/>
            </a:xfrm>
            <a:custGeom>
              <a:avLst/>
              <a:gdLst>
                <a:gd name="T0" fmla="*/ 1110 w 1110"/>
                <a:gd name="T1" fmla="*/ 342 h 645"/>
                <a:gd name="T2" fmla="*/ 0 w 1110"/>
                <a:gd name="T3" fmla="*/ 645 h 645"/>
                <a:gd name="T4" fmla="*/ 0 60000 65536"/>
                <a:gd name="T5" fmla="*/ 0 60000 65536"/>
                <a:gd name="T6" fmla="*/ 0 w 1110"/>
                <a:gd name="T7" fmla="*/ 0 h 645"/>
                <a:gd name="T8" fmla="*/ 1110 w 1110"/>
                <a:gd name="T9" fmla="*/ 645 h 645"/>
              </a:gdLst>
              <a:ahLst/>
              <a:cxnLst>
                <a:cxn ang="T4">
                  <a:pos x="T0" y="T1"/>
                </a:cxn>
                <a:cxn ang="T5">
                  <a:pos x="T2" y="T3"/>
                </a:cxn>
              </a:cxnLst>
              <a:rect l="T6" t="T7" r="T8" b="T9"/>
              <a:pathLst>
                <a:path w="1110" h="645">
                  <a:moveTo>
                    <a:pt x="1110" y="342"/>
                  </a:moveTo>
                  <a:cubicBezTo>
                    <a:pt x="1104" y="0"/>
                    <a:pt x="21" y="63"/>
                    <a:pt x="0" y="645"/>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79923" name="Group 45"/>
            <p:cNvGrpSpPr>
              <a:grpSpLocks/>
            </p:cNvGrpSpPr>
            <p:nvPr/>
          </p:nvGrpSpPr>
          <p:grpSpPr bwMode="auto">
            <a:xfrm>
              <a:off x="3287" y="1744"/>
              <a:ext cx="205" cy="250"/>
              <a:chOff x="2954" y="2425"/>
              <a:chExt cx="208" cy="250"/>
            </a:xfrm>
          </p:grpSpPr>
          <p:sp>
            <p:nvSpPr>
              <p:cNvPr id="79949" name="Rectangle 46"/>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9950" name="Text Box 47"/>
              <p:cNvSpPr txBox="1">
                <a:spLocks noChangeArrowheads="1"/>
              </p:cNvSpPr>
              <p:nvPr/>
            </p:nvSpPr>
            <p:spPr bwMode="auto">
              <a:xfrm>
                <a:off x="2954" y="2425"/>
                <a:ext cx="20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u</a:t>
                </a:r>
                <a:endParaRPr lang="en-US" sz="2400"/>
              </a:p>
            </p:txBody>
          </p:sp>
        </p:grpSp>
        <p:grpSp>
          <p:nvGrpSpPr>
            <p:cNvPr id="79924" name="Group 48"/>
            <p:cNvGrpSpPr>
              <a:grpSpLocks/>
            </p:cNvGrpSpPr>
            <p:nvPr/>
          </p:nvGrpSpPr>
          <p:grpSpPr bwMode="auto">
            <a:xfrm>
              <a:off x="4461" y="2128"/>
              <a:ext cx="196" cy="250"/>
              <a:chOff x="2958" y="2425"/>
              <a:chExt cx="199" cy="250"/>
            </a:xfrm>
          </p:grpSpPr>
          <p:sp>
            <p:nvSpPr>
              <p:cNvPr id="79947" name="Rectangle 49"/>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9948" name="Text Box 50"/>
              <p:cNvSpPr txBox="1">
                <a:spLocks noChangeArrowheads="1"/>
              </p:cNvSpPr>
              <p:nvPr/>
            </p:nvSpPr>
            <p:spPr bwMode="auto">
              <a:xfrm>
                <a:off x="2958" y="2425"/>
                <a:ext cx="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grpSp>
          <p:nvGrpSpPr>
            <p:cNvPr id="79925" name="Group 51"/>
            <p:cNvGrpSpPr>
              <a:grpSpLocks/>
            </p:cNvGrpSpPr>
            <p:nvPr/>
          </p:nvGrpSpPr>
          <p:grpSpPr bwMode="auto">
            <a:xfrm>
              <a:off x="3772" y="2095"/>
              <a:ext cx="212" cy="288"/>
              <a:chOff x="2951" y="2395"/>
              <a:chExt cx="213" cy="288"/>
            </a:xfrm>
          </p:grpSpPr>
          <p:sp>
            <p:nvSpPr>
              <p:cNvPr id="79945" name="Rectangle 52"/>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9946" name="Text Box 53"/>
              <p:cNvSpPr txBox="1">
                <a:spLocks noChangeArrowheads="1"/>
              </p:cNvSpPr>
              <p:nvPr/>
            </p:nvSpPr>
            <p:spPr bwMode="auto">
              <a:xfrm>
                <a:off x="2951" y="2395"/>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x</a:t>
                </a:r>
              </a:p>
            </p:txBody>
          </p:sp>
        </p:grpSp>
        <p:grpSp>
          <p:nvGrpSpPr>
            <p:cNvPr id="79926" name="Group 54"/>
            <p:cNvGrpSpPr>
              <a:grpSpLocks/>
            </p:cNvGrpSpPr>
            <p:nvPr/>
          </p:nvGrpSpPr>
          <p:grpSpPr bwMode="auto">
            <a:xfrm>
              <a:off x="4438" y="1438"/>
              <a:ext cx="232" cy="250"/>
              <a:chOff x="2941" y="2425"/>
              <a:chExt cx="235" cy="250"/>
            </a:xfrm>
          </p:grpSpPr>
          <p:sp>
            <p:nvSpPr>
              <p:cNvPr id="79943" name="Rectangle 55"/>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9944" name="Text Box 56"/>
              <p:cNvSpPr txBox="1">
                <a:spLocks noChangeArrowheads="1"/>
              </p:cNvSpPr>
              <p:nvPr/>
            </p:nvSpPr>
            <p:spPr bwMode="auto">
              <a:xfrm>
                <a:off x="2941" y="2425"/>
                <a:ext cx="2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w</a:t>
                </a:r>
                <a:endParaRPr lang="en-US" sz="2400"/>
              </a:p>
            </p:txBody>
          </p:sp>
        </p:grpSp>
        <p:grpSp>
          <p:nvGrpSpPr>
            <p:cNvPr id="79927" name="Group 57"/>
            <p:cNvGrpSpPr>
              <a:grpSpLocks/>
            </p:cNvGrpSpPr>
            <p:nvPr/>
          </p:nvGrpSpPr>
          <p:grpSpPr bwMode="auto">
            <a:xfrm>
              <a:off x="3771" y="1438"/>
              <a:ext cx="196" cy="250"/>
              <a:chOff x="2958" y="2425"/>
              <a:chExt cx="199" cy="250"/>
            </a:xfrm>
          </p:grpSpPr>
          <p:sp>
            <p:nvSpPr>
              <p:cNvPr id="79941" name="Rectangle 58"/>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9942" name="Text Box 59"/>
              <p:cNvSpPr txBox="1">
                <a:spLocks noChangeArrowheads="1"/>
              </p:cNvSpPr>
              <p:nvPr/>
            </p:nvSpPr>
            <p:spPr bwMode="auto">
              <a:xfrm>
                <a:off x="2958" y="2425"/>
                <a:ext cx="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v</a:t>
                </a:r>
                <a:endParaRPr lang="en-US" sz="2400"/>
              </a:p>
            </p:txBody>
          </p:sp>
        </p:grpSp>
        <p:grpSp>
          <p:nvGrpSpPr>
            <p:cNvPr id="79928" name="Group 60"/>
            <p:cNvGrpSpPr>
              <a:grpSpLocks/>
            </p:cNvGrpSpPr>
            <p:nvPr/>
          </p:nvGrpSpPr>
          <p:grpSpPr bwMode="auto">
            <a:xfrm>
              <a:off x="5025" y="1756"/>
              <a:ext cx="212" cy="288"/>
              <a:chOff x="2949" y="2395"/>
              <a:chExt cx="214" cy="288"/>
            </a:xfrm>
          </p:grpSpPr>
          <p:sp>
            <p:nvSpPr>
              <p:cNvPr id="79939" name="Rectangle 61"/>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9940" name="Text Box 62"/>
              <p:cNvSpPr txBox="1">
                <a:spLocks noChangeArrowheads="1"/>
              </p:cNvSpPr>
              <p:nvPr/>
            </p:nvSpPr>
            <p:spPr bwMode="auto">
              <a:xfrm>
                <a:off x="2949" y="2395"/>
                <a:ext cx="2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z</a:t>
                </a:r>
              </a:p>
            </p:txBody>
          </p:sp>
        </p:grpSp>
        <p:sp>
          <p:nvSpPr>
            <p:cNvPr id="79929" name="Text Box 63"/>
            <p:cNvSpPr txBox="1">
              <a:spLocks noChangeArrowheads="1"/>
            </p:cNvSpPr>
            <p:nvPr/>
          </p:nvSpPr>
          <p:spPr bwMode="auto">
            <a:xfrm>
              <a:off x="3493" y="156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79930" name="Text Box 64"/>
            <p:cNvSpPr txBox="1">
              <a:spLocks noChangeArrowheads="1"/>
            </p:cNvSpPr>
            <p:nvPr/>
          </p:nvSpPr>
          <p:spPr bwMode="auto">
            <a:xfrm>
              <a:off x="3841" y="178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79931" name="Text Box 65"/>
            <p:cNvSpPr txBox="1">
              <a:spLocks noChangeArrowheads="1"/>
            </p:cNvSpPr>
            <p:nvPr/>
          </p:nvSpPr>
          <p:spPr bwMode="auto">
            <a:xfrm>
              <a:off x="3406" y="20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79932" name="Text Box 66"/>
            <p:cNvSpPr txBox="1">
              <a:spLocks noChangeArrowheads="1"/>
            </p:cNvSpPr>
            <p:nvPr/>
          </p:nvSpPr>
          <p:spPr bwMode="auto">
            <a:xfrm>
              <a:off x="4225" y="188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79933" name="Text Box 67"/>
            <p:cNvSpPr txBox="1">
              <a:spLocks noChangeArrowheads="1"/>
            </p:cNvSpPr>
            <p:nvPr/>
          </p:nvSpPr>
          <p:spPr bwMode="auto">
            <a:xfrm>
              <a:off x="4162" y="223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79934" name="Text Box 68"/>
            <p:cNvSpPr txBox="1">
              <a:spLocks noChangeArrowheads="1"/>
            </p:cNvSpPr>
            <p:nvPr/>
          </p:nvSpPr>
          <p:spPr bwMode="auto">
            <a:xfrm>
              <a:off x="4522" y="1805"/>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79935" name="Text Box 69"/>
            <p:cNvSpPr txBox="1">
              <a:spLocks noChangeArrowheads="1"/>
            </p:cNvSpPr>
            <p:nvPr/>
          </p:nvSpPr>
          <p:spPr bwMode="auto">
            <a:xfrm>
              <a:off x="4882" y="2069"/>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79936" name="Text Box 70"/>
            <p:cNvSpPr txBox="1">
              <a:spLocks noChangeArrowheads="1"/>
            </p:cNvSpPr>
            <p:nvPr/>
          </p:nvSpPr>
          <p:spPr bwMode="auto">
            <a:xfrm>
              <a:off x="4855" y="1532"/>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sp>
          <p:nvSpPr>
            <p:cNvPr id="79937" name="Text Box 71"/>
            <p:cNvSpPr txBox="1">
              <a:spLocks noChangeArrowheads="1"/>
            </p:cNvSpPr>
            <p:nvPr/>
          </p:nvSpPr>
          <p:spPr bwMode="auto">
            <a:xfrm>
              <a:off x="4120" y="1382"/>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79938" name="Text Box 72"/>
            <p:cNvSpPr txBox="1">
              <a:spLocks noChangeArrowheads="1"/>
            </p:cNvSpPr>
            <p:nvPr/>
          </p:nvSpPr>
          <p:spPr bwMode="auto">
            <a:xfrm>
              <a:off x="3769" y="1115"/>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grpSp>
      <p:sp>
        <p:nvSpPr>
          <p:cNvPr id="79879" name="Text Box 73"/>
          <p:cNvSpPr txBox="1">
            <a:spLocks noChangeArrowheads="1"/>
          </p:cNvSpPr>
          <p:nvPr/>
        </p:nvSpPr>
        <p:spPr bwMode="auto">
          <a:xfrm>
            <a:off x="4698053" y="1358930"/>
            <a:ext cx="422205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285750" indent="-285750" algn="l">
              <a:buFont typeface="Arial" pitchFamily="34" charset="0"/>
              <a:buChar char="•"/>
            </a:pPr>
            <a:r>
              <a:rPr lang="en-US" dirty="0" smtClean="0"/>
              <a:t>C(</a:t>
            </a:r>
            <a:r>
              <a:rPr lang="en-US" dirty="0" err="1" smtClean="0"/>
              <a:t>x,y</a:t>
            </a:r>
            <a:r>
              <a:rPr lang="en-US" dirty="0" smtClean="0"/>
              <a:t>): cost of graph edge (</a:t>
            </a:r>
            <a:r>
              <a:rPr lang="en-US" dirty="0" err="1" smtClean="0"/>
              <a:t>x,y</a:t>
            </a:r>
            <a:r>
              <a:rPr lang="en-US" dirty="0" smtClean="0"/>
              <a:t>)</a:t>
            </a:r>
          </a:p>
          <a:p>
            <a:pPr marL="1028700" lvl="1" algn="l">
              <a:buFont typeface="Arial" pitchFamily="34" charset="0"/>
              <a:buChar char="•"/>
            </a:pPr>
            <a:r>
              <a:rPr lang="en-US" dirty="0" smtClean="0"/>
              <a:t>Example: c(</a:t>
            </a:r>
            <a:r>
              <a:rPr lang="en-US" dirty="0" err="1" smtClean="0"/>
              <a:t>w,z</a:t>
            </a:r>
            <a:r>
              <a:rPr lang="en-US" dirty="0" smtClean="0"/>
              <a:t>) = 5</a:t>
            </a:r>
            <a:endParaRPr lang="en-US" dirty="0"/>
          </a:p>
          <a:p>
            <a:pPr algn="l"/>
            <a:endParaRPr lang="en-US" dirty="0"/>
          </a:p>
          <a:p>
            <a:pPr marL="285750" indent="-285750" algn="l">
              <a:buFont typeface="Arial" pitchFamily="34" charset="0"/>
              <a:buChar char="•"/>
            </a:pPr>
            <a:r>
              <a:rPr lang="en-US" dirty="0" smtClean="0">
                <a:latin typeface="Gill Sans MT" pitchFamily="34" charset="0"/>
              </a:rPr>
              <a:t>The cost of a normal link depends on the physical length, link speed, link congestion and financial cost of the link</a:t>
            </a:r>
            <a:endParaRPr lang="en-US" dirty="0">
              <a:latin typeface="Gill Sans MT" pitchFamily="34" charset="0"/>
            </a:endParaRPr>
          </a:p>
        </p:txBody>
      </p:sp>
      <p:sp>
        <p:nvSpPr>
          <p:cNvPr id="79880" name="Text Box 74"/>
          <p:cNvSpPr txBox="1">
            <a:spLocks noChangeArrowheads="1"/>
          </p:cNvSpPr>
          <p:nvPr/>
        </p:nvSpPr>
        <p:spPr bwMode="auto">
          <a:xfrm>
            <a:off x="925513" y="4227513"/>
            <a:ext cx="67611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cost of path (x</a:t>
            </a:r>
            <a:r>
              <a:rPr lang="en-US" baseline="-25000"/>
              <a:t>1</a:t>
            </a:r>
            <a:r>
              <a:rPr lang="en-US"/>
              <a:t>, x</a:t>
            </a:r>
            <a:r>
              <a:rPr lang="en-US" baseline="-25000"/>
              <a:t>2</a:t>
            </a:r>
            <a:r>
              <a:rPr lang="en-US"/>
              <a:t>, x</a:t>
            </a:r>
            <a:r>
              <a:rPr lang="en-US" baseline="-25000"/>
              <a:t>3</a:t>
            </a:r>
            <a:r>
              <a:rPr lang="en-US"/>
              <a:t>,…, x</a:t>
            </a:r>
            <a:r>
              <a:rPr lang="en-US" baseline="-25000"/>
              <a:t>p</a:t>
            </a:r>
            <a:r>
              <a:rPr lang="en-US"/>
              <a:t>) = c(x</a:t>
            </a:r>
            <a:r>
              <a:rPr lang="en-US" baseline="-25000"/>
              <a:t>1</a:t>
            </a:r>
            <a:r>
              <a:rPr lang="en-US"/>
              <a:t>,x</a:t>
            </a:r>
            <a:r>
              <a:rPr lang="en-US" baseline="-25000"/>
              <a:t>2</a:t>
            </a:r>
            <a:r>
              <a:rPr lang="en-US"/>
              <a:t>) + c(x</a:t>
            </a:r>
            <a:r>
              <a:rPr lang="en-US" baseline="-25000"/>
              <a:t>2</a:t>
            </a:r>
            <a:r>
              <a:rPr lang="en-US"/>
              <a:t>,x</a:t>
            </a:r>
            <a:r>
              <a:rPr lang="en-US" baseline="-25000"/>
              <a:t>3</a:t>
            </a:r>
            <a:r>
              <a:rPr lang="en-US"/>
              <a:t>) + … + c(x</a:t>
            </a:r>
            <a:r>
              <a:rPr lang="en-US" baseline="-25000"/>
              <a:t>p-1</a:t>
            </a:r>
            <a:r>
              <a:rPr lang="en-US"/>
              <a:t>,x</a:t>
            </a:r>
            <a:r>
              <a:rPr lang="en-US" baseline="-25000"/>
              <a:t>p</a:t>
            </a:r>
            <a:r>
              <a:rPr lang="en-US"/>
              <a:t>)  </a:t>
            </a:r>
          </a:p>
        </p:txBody>
      </p:sp>
      <p:sp>
        <p:nvSpPr>
          <p:cNvPr id="79881" name="Text Box 75"/>
          <p:cNvSpPr txBox="1">
            <a:spLocks noChangeArrowheads="1"/>
          </p:cNvSpPr>
          <p:nvPr/>
        </p:nvSpPr>
        <p:spPr bwMode="auto">
          <a:xfrm>
            <a:off x="237101" y="5071631"/>
            <a:ext cx="8511048" cy="1200329"/>
          </a:xfrm>
          <a:prstGeom prst="rect">
            <a:avLst/>
          </a:prstGeom>
          <a:noFill/>
          <a:ln w="2857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400" i="1" dirty="0" smtClean="0">
                <a:solidFill>
                  <a:srgbClr val="CC0000"/>
                </a:solidFill>
                <a:latin typeface="Gill Sans MT" pitchFamily="34" charset="0"/>
                <a:cs typeface="+mn-cs"/>
              </a:rPr>
              <a:t>Fundamental question: </a:t>
            </a:r>
            <a:r>
              <a:rPr lang="en-US" sz="2400" dirty="0" smtClean="0">
                <a:latin typeface="Gill Sans MT" pitchFamily="34" charset="0"/>
                <a:cs typeface="+mn-cs"/>
              </a:rPr>
              <a:t>Which is the path with lowest </a:t>
            </a:r>
            <a:r>
              <a:rPr lang="en-US" sz="2400" dirty="0" err="1" smtClean="0">
                <a:latin typeface="Gill Sans MT" pitchFamily="34" charset="0"/>
                <a:cs typeface="+mn-cs"/>
              </a:rPr>
              <a:t>const</a:t>
            </a:r>
            <a:r>
              <a:rPr lang="en-US" sz="2400" dirty="0" smtClean="0">
                <a:latin typeface="Gill Sans MT" pitchFamily="34" charset="0"/>
                <a:cs typeface="+mn-cs"/>
              </a:rPr>
              <a:t> between</a:t>
            </a:r>
          </a:p>
          <a:p>
            <a:pPr algn="l"/>
            <a:r>
              <a:rPr lang="en-US" sz="2400" dirty="0" smtClean="0">
                <a:latin typeface="Gill Sans MT" pitchFamily="34" charset="0"/>
                <a:cs typeface="+mn-cs"/>
              </a:rPr>
              <a:t>two node?</a:t>
            </a:r>
            <a:endParaRPr lang="fa-IR" sz="2400" i="1" dirty="0" smtClean="0">
              <a:latin typeface="Gill Sans MT" pitchFamily="34" charset="0"/>
              <a:cs typeface="+mn-cs"/>
            </a:endParaRPr>
          </a:p>
          <a:p>
            <a:pPr algn="l"/>
            <a:r>
              <a:rPr lang="en-US" sz="2400" i="1" dirty="0" smtClean="0">
                <a:latin typeface="Gill Sans MT" pitchFamily="34" charset="0"/>
                <a:cs typeface="+mn-cs"/>
              </a:rPr>
              <a:t>The natural goal of a routing algorithm is to find such paths.</a:t>
            </a:r>
            <a:endParaRPr lang="fa-IR" sz="2400" i="1" dirty="0" smtClean="0">
              <a:solidFill>
                <a:srgbClr val="CC0000"/>
              </a:solidFill>
              <a:latin typeface="Gill Sans MT" pitchFamily="34" charset="0"/>
              <a:cs typeface="+mn-cs"/>
            </a:endParaRPr>
          </a:p>
        </p:txBody>
      </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45</a:t>
            </a:fld>
            <a:endParaRPr lang="en-US" altLang="en-US"/>
          </a:p>
        </p:txBody>
      </p:sp>
    </p:spTree>
    <p:extLst>
      <p:ext uri="{BB962C8B-B14F-4D97-AF65-F5344CB8AC3E}">
        <p14:creationId xmlns:p14="http://schemas.microsoft.com/office/powerpoint/2010/main" val="4287038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1" name="Rectangle 2"/>
          <p:cNvSpPr>
            <a:spLocks noGrp="1" noChangeArrowheads="1"/>
          </p:cNvSpPr>
          <p:nvPr>
            <p:ph type="title"/>
          </p:nvPr>
        </p:nvSpPr>
        <p:spPr>
          <a:xfrm>
            <a:off x="533400" y="-99392"/>
            <a:ext cx="7772400" cy="1008112"/>
          </a:xfrm>
        </p:spPr>
        <p:txBody>
          <a:bodyPr/>
          <a:lstStyle/>
          <a:p>
            <a:r>
              <a:rPr lang="en-US" dirty="0" smtClean="0">
                <a:ea typeface="ＭＳ Ｐゴシック" pitchFamily="34" charset="-128"/>
              </a:rPr>
              <a:t>Routing algorithm categories</a:t>
            </a:r>
          </a:p>
        </p:txBody>
      </p:sp>
      <p:sp>
        <p:nvSpPr>
          <p:cNvPr id="80902" name="Rectangle 3"/>
          <p:cNvSpPr>
            <a:spLocks noGrp="1" noChangeArrowheads="1"/>
          </p:cNvSpPr>
          <p:nvPr>
            <p:ph sz="half" idx="1"/>
          </p:nvPr>
        </p:nvSpPr>
        <p:spPr>
          <a:xfrm>
            <a:off x="179512" y="1268760"/>
            <a:ext cx="4404859" cy="5058229"/>
          </a:xfrm>
        </p:spPr>
        <p:txBody>
          <a:bodyPr>
            <a:normAutofit fontScale="92500" lnSpcReduction="20000"/>
          </a:bodyPr>
          <a:lstStyle/>
          <a:p>
            <a:pPr marL="0" indent="0" algn="l">
              <a:buNone/>
            </a:pPr>
            <a:r>
              <a:rPr lang="en-US" sz="2400" i="1" dirty="0" smtClean="0">
                <a:solidFill>
                  <a:srgbClr val="CC0000"/>
                </a:solidFill>
                <a:ea typeface="ＭＳ Ｐゴシック" pitchFamily="34" charset="-128"/>
              </a:rPr>
              <a:t>Global (centralized) or Distributed (decentralized)</a:t>
            </a:r>
          </a:p>
          <a:p>
            <a:pPr algn="l">
              <a:spcBef>
                <a:spcPct val="40000"/>
              </a:spcBef>
              <a:buFont typeface="Wingdings" pitchFamily="2" charset="2"/>
              <a:buNone/>
            </a:pPr>
            <a:r>
              <a:rPr lang="en-US" sz="2400" i="1" dirty="0" smtClean="0">
                <a:solidFill>
                  <a:srgbClr val="CC0000"/>
                </a:solidFill>
                <a:ea typeface="ＭＳ Ｐゴシック" pitchFamily="34" charset="-128"/>
              </a:rPr>
              <a:t>Global:</a:t>
            </a:r>
          </a:p>
          <a:p>
            <a:pPr algn="l"/>
            <a:r>
              <a:rPr lang="en-US" sz="2400" dirty="0" smtClean="0">
                <a:ea typeface="ＭＳ Ｐゴシック" pitchFamily="34" charset="-128"/>
              </a:rPr>
              <a:t>All routers have complete information of the link topologies</a:t>
            </a:r>
            <a:endParaRPr lang="fa-IR" sz="2400" dirty="0" smtClean="0">
              <a:ea typeface="ＭＳ Ｐゴシック" pitchFamily="34" charset="-128"/>
            </a:endParaRPr>
          </a:p>
          <a:p>
            <a:pPr algn="l"/>
            <a:r>
              <a:rPr lang="en-US" altLang="ja-JP" sz="2400" dirty="0" smtClean="0">
                <a:solidFill>
                  <a:srgbClr val="000099"/>
                </a:solidFill>
                <a:ea typeface="ＭＳ Ｐゴシック" pitchFamily="34" charset="-128"/>
              </a:rPr>
              <a:t>Link state algorithms</a:t>
            </a:r>
            <a:endParaRPr lang="fa-IR" altLang="ja-JP" sz="2400" dirty="0" smtClean="0">
              <a:solidFill>
                <a:srgbClr val="000099"/>
              </a:solidFill>
              <a:ea typeface="ＭＳ Ｐゴシック" pitchFamily="34" charset="-128"/>
            </a:endParaRPr>
          </a:p>
          <a:p>
            <a:pPr algn="l">
              <a:buFont typeface="Wingdings" pitchFamily="2" charset="2"/>
              <a:buNone/>
            </a:pPr>
            <a:r>
              <a:rPr lang="en-US" sz="2400" i="1" dirty="0" smtClean="0">
                <a:solidFill>
                  <a:srgbClr val="CC0000"/>
                </a:solidFill>
                <a:ea typeface="ＭＳ Ｐゴシック" pitchFamily="34" charset="-128"/>
              </a:rPr>
              <a:t>Distributed:</a:t>
            </a:r>
          </a:p>
          <a:p>
            <a:pPr algn="l"/>
            <a:r>
              <a:rPr lang="en-US" sz="2400" dirty="0" smtClean="0">
                <a:ea typeface="ＭＳ Ｐゴシック" pitchFamily="34" charset="-128"/>
              </a:rPr>
              <a:t>Each router has only the info about it’s neighbors and their link costs</a:t>
            </a:r>
          </a:p>
          <a:p>
            <a:pPr algn="l"/>
            <a:r>
              <a:rPr lang="en-US" sz="2400" dirty="0" smtClean="0">
                <a:ea typeface="ＭＳ Ｐゴシック" pitchFamily="34" charset="-128"/>
              </a:rPr>
              <a:t>Each router performs a couple of repetitive computing and info exchange tasks with it’s neighbors</a:t>
            </a:r>
            <a:endParaRPr lang="fa-IR" sz="2400" dirty="0" smtClean="0">
              <a:ea typeface="ＭＳ Ｐゴシック" pitchFamily="34" charset="-128"/>
            </a:endParaRPr>
          </a:p>
          <a:p>
            <a:pPr algn="l"/>
            <a:r>
              <a:rPr lang="en-US" altLang="ja-JP" sz="2400" dirty="0" smtClean="0">
                <a:solidFill>
                  <a:srgbClr val="000099"/>
                </a:solidFill>
                <a:ea typeface="ＭＳ Ｐゴシック" pitchFamily="34" charset="-128"/>
              </a:rPr>
              <a:t>Distance vector algorithms</a:t>
            </a:r>
            <a:endParaRPr lang="fa-IR" altLang="ja-JP" sz="2400" dirty="0" smtClean="0">
              <a:solidFill>
                <a:srgbClr val="000099"/>
              </a:solidFill>
              <a:ea typeface="ＭＳ Ｐゴシック" pitchFamily="34" charset="-128"/>
            </a:endParaRPr>
          </a:p>
        </p:txBody>
      </p:sp>
      <p:sp>
        <p:nvSpPr>
          <p:cNvPr id="77831" name="Rectangle 4"/>
          <p:cNvSpPr>
            <a:spLocks noGrp="1" noChangeArrowheads="1"/>
          </p:cNvSpPr>
          <p:nvPr>
            <p:ph sz="half" idx="2"/>
          </p:nvPr>
        </p:nvSpPr>
        <p:spPr>
          <a:xfrm>
            <a:off x="4895362" y="1268760"/>
            <a:ext cx="3810000" cy="4648200"/>
          </a:xfrm>
        </p:spPr>
        <p:txBody>
          <a:bodyPr>
            <a:normAutofit fontScale="92500" lnSpcReduction="20000"/>
          </a:bodyPr>
          <a:lstStyle/>
          <a:p>
            <a:pPr algn="l">
              <a:buFont typeface="Wingdings" charset="0"/>
              <a:buNone/>
              <a:defRPr/>
            </a:pPr>
            <a:r>
              <a:rPr lang="en-US" i="1" dirty="0" smtClean="0">
                <a:solidFill>
                  <a:srgbClr val="CC0000"/>
                </a:solidFill>
              </a:rPr>
              <a:t>Static or dynamic</a:t>
            </a:r>
            <a:endParaRPr lang="en-US" i="1" dirty="0">
              <a:solidFill>
                <a:srgbClr val="CC0000"/>
              </a:solidFill>
            </a:endParaRPr>
          </a:p>
          <a:p>
            <a:pPr algn="l">
              <a:spcBef>
                <a:spcPct val="40000"/>
              </a:spcBef>
              <a:buFont typeface="Wingdings" charset="0"/>
              <a:buNone/>
              <a:defRPr/>
            </a:pPr>
            <a:r>
              <a:rPr lang="en-US" sz="2400" i="1" dirty="0" smtClean="0">
                <a:solidFill>
                  <a:srgbClr val="CC0000"/>
                </a:solidFill>
              </a:rPr>
              <a:t>Static:</a:t>
            </a:r>
            <a:endParaRPr lang="en-US" sz="2400" dirty="0"/>
          </a:p>
          <a:p>
            <a:pPr algn="l">
              <a:buFont typeface="Wingdings" charset="0"/>
              <a:buChar char="v"/>
              <a:defRPr/>
            </a:pPr>
            <a:r>
              <a:rPr lang="en-US" sz="2400" dirty="0" smtClean="0"/>
              <a:t>Paths change slowly during a long period of time</a:t>
            </a:r>
            <a:endParaRPr lang="fa-IR" sz="2400" dirty="0"/>
          </a:p>
          <a:p>
            <a:pPr algn="l">
              <a:buFont typeface="Wingdings" charset="0"/>
              <a:buNone/>
              <a:defRPr/>
            </a:pPr>
            <a:r>
              <a:rPr lang="en-US" sz="2400" i="1" dirty="0" smtClean="0">
                <a:solidFill>
                  <a:srgbClr val="CC0000"/>
                </a:solidFill>
              </a:rPr>
              <a:t>Dynamic:</a:t>
            </a:r>
            <a:endParaRPr lang="en-US" sz="2400" i="1" dirty="0">
              <a:solidFill>
                <a:srgbClr val="CC0000"/>
              </a:solidFill>
            </a:endParaRPr>
          </a:p>
          <a:p>
            <a:pPr algn="l">
              <a:buFont typeface="Wingdings" charset="0"/>
              <a:buChar char="v"/>
              <a:defRPr/>
            </a:pPr>
            <a:r>
              <a:rPr lang="en-US" sz="2400" dirty="0" smtClean="0"/>
              <a:t>Paths change along with the network traffic changes or changes in topology</a:t>
            </a:r>
            <a:endParaRPr lang="fa-IR" sz="2400" dirty="0"/>
          </a:p>
          <a:p>
            <a:pPr algn="l">
              <a:buFont typeface="Wingdings" charset="0"/>
              <a:buNone/>
              <a:defRPr/>
            </a:pPr>
            <a:endParaRPr lang="fa-IR" sz="2400" dirty="0" smtClean="0">
              <a:cs typeface="+mn-cs"/>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46</a:t>
            </a:fld>
            <a:endParaRPr lang="en-US" altLang="en-US"/>
          </a:p>
        </p:txBody>
      </p:sp>
    </p:spTree>
    <p:extLst>
      <p:ext uri="{BB962C8B-B14F-4D97-AF65-F5344CB8AC3E}">
        <p14:creationId xmlns:p14="http://schemas.microsoft.com/office/powerpoint/2010/main" val="336735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783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783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783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8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1"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9" name="Rectangle 2"/>
          <p:cNvSpPr>
            <a:spLocks noGrp="1" noChangeArrowheads="1"/>
          </p:cNvSpPr>
          <p:nvPr>
            <p:ph type="title"/>
          </p:nvPr>
        </p:nvSpPr>
        <p:spPr/>
        <p:txBody>
          <a:bodyPr/>
          <a:lstStyle/>
          <a:p>
            <a:pPr rtl="1"/>
            <a:r>
              <a:rPr lang="en-US" dirty="0" smtClean="0">
                <a:ea typeface="ＭＳ Ｐゴシック" pitchFamily="34" charset="-128"/>
              </a:rPr>
              <a:t>A link state routing algorithm</a:t>
            </a:r>
          </a:p>
        </p:txBody>
      </p:sp>
      <p:sp>
        <p:nvSpPr>
          <p:cNvPr id="82950" name="Rectangle 3"/>
          <p:cNvSpPr>
            <a:spLocks noGrp="1" noChangeArrowheads="1"/>
          </p:cNvSpPr>
          <p:nvPr>
            <p:ph sz="half" idx="1"/>
          </p:nvPr>
        </p:nvSpPr>
        <p:spPr>
          <a:xfrm>
            <a:off x="222572" y="1367370"/>
            <a:ext cx="4342024" cy="4903788"/>
          </a:xfrm>
        </p:spPr>
        <p:txBody>
          <a:bodyPr>
            <a:normAutofit lnSpcReduction="10000"/>
          </a:bodyPr>
          <a:lstStyle/>
          <a:p>
            <a:pPr algn="l">
              <a:buFont typeface="Wingdings" pitchFamily="2" charset="2"/>
              <a:buNone/>
            </a:pPr>
            <a:r>
              <a:rPr lang="en-US" i="1" dirty="0" err="1" smtClean="0">
                <a:solidFill>
                  <a:srgbClr val="CC0000"/>
                </a:solidFill>
                <a:ea typeface="ＭＳ Ｐゴシック" pitchFamily="34" charset="-128"/>
              </a:rPr>
              <a:t>Dijkstra’s</a:t>
            </a:r>
            <a:r>
              <a:rPr lang="en-US" i="1" dirty="0" smtClean="0">
                <a:solidFill>
                  <a:srgbClr val="CC0000"/>
                </a:solidFill>
                <a:ea typeface="ＭＳ Ｐゴシック" pitchFamily="34" charset="-128"/>
              </a:rPr>
              <a:t> algorithm</a:t>
            </a:r>
            <a:endParaRPr lang="en-US" altLang="ja-JP" i="1" dirty="0" smtClean="0">
              <a:solidFill>
                <a:srgbClr val="CC0000"/>
              </a:solidFill>
              <a:ea typeface="ＭＳ Ｐゴシック" pitchFamily="34" charset="-128"/>
            </a:endParaRPr>
          </a:p>
          <a:p>
            <a:pPr algn="l"/>
            <a:r>
              <a:rPr lang="en-US" sz="2400" dirty="0" smtClean="0">
                <a:ea typeface="ＭＳ Ｐゴシック" pitchFamily="34" charset="-128"/>
              </a:rPr>
              <a:t>Network topology and link costs are known for each node</a:t>
            </a:r>
            <a:endParaRPr lang="fa-IR" sz="2400" dirty="0" smtClean="0">
              <a:ea typeface="ＭＳ Ｐゴシック" pitchFamily="34" charset="-128"/>
            </a:endParaRPr>
          </a:p>
          <a:p>
            <a:pPr lvl="1" algn="l"/>
            <a:r>
              <a:rPr lang="en-US" sz="2000" dirty="0" smtClean="0">
                <a:ea typeface="ＭＳ Ｐゴシック" pitchFamily="34" charset="-128"/>
              </a:rPr>
              <a:t>This is done by the “link state broadcast”</a:t>
            </a:r>
            <a:endParaRPr lang="fa-IR" sz="2000" dirty="0" smtClean="0">
              <a:ea typeface="ＭＳ Ｐゴシック" pitchFamily="34" charset="-128"/>
            </a:endParaRPr>
          </a:p>
          <a:p>
            <a:pPr lvl="1" algn="l"/>
            <a:r>
              <a:rPr lang="en-US" altLang="ja-JP" sz="2000" dirty="0" smtClean="0">
                <a:ea typeface="ＭＳ Ｐゴシック" pitchFamily="34" charset="-128"/>
              </a:rPr>
              <a:t>All nodes have the same info</a:t>
            </a:r>
          </a:p>
          <a:p>
            <a:pPr algn="l"/>
            <a:r>
              <a:rPr lang="en-US" sz="2400" dirty="0" smtClean="0">
                <a:ea typeface="ＭＳ Ｐゴシック" pitchFamily="34" charset="-128"/>
              </a:rPr>
              <a:t>Calculates the optimal paths from a node (source) to all other nodes in the network</a:t>
            </a:r>
            <a:endParaRPr lang="fa-IR" sz="2400" dirty="0" smtClean="0">
              <a:ea typeface="ＭＳ Ｐゴシック" pitchFamily="34" charset="-128"/>
            </a:endParaRPr>
          </a:p>
          <a:p>
            <a:pPr lvl="1" algn="l"/>
            <a:r>
              <a:rPr lang="en-US" sz="2000" dirty="0" smtClean="0">
                <a:ea typeface="ＭＳ Ｐゴシック" pitchFamily="34" charset="-128"/>
              </a:rPr>
              <a:t>Forward table is calculated for that node</a:t>
            </a:r>
            <a:endParaRPr lang="fa-IR" sz="2000" dirty="0" smtClean="0">
              <a:ea typeface="ＭＳ Ｐゴシック" pitchFamily="34" charset="-128"/>
            </a:endParaRPr>
          </a:p>
          <a:p>
            <a:pPr algn="l"/>
            <a:r>
              <a:rPr lang="en-US" sz="2400" dirty="0" smtClean="0">
                <a:ea typeface="ＭＳ Ｐゴシック" pitchFamily="34" charset="-128"/>
              </a:rPr>
              <a:t>After k iteration lowest cost paths are given for the other k destinations</a:t>
            </a:r>
            <a:endParaRPr lang="fa-IR" sz="2400" dirty="0" smtClean="0">
              <a:ea typeface="ＭＳ Ｐゴシック" pitchFamily="34" charset="-128"/>
            </a:endParaRPr>
          </a:p>
        </p:txBody>
      </p:sp>
      <p:sp>
        <p:nvSpPr>
          <p:cNvPr id="82951" name="Rectangle 4"/>
          <p:cNvSpPr>
            <a:spLocks noGrp="1" noChangeArrowheads="1"/>
          </p:cNvSpPr>
          <p:nvPr>
            <p:ph sz="half" idx="2"/>
          </p:nvPr>
        </p:nvSpPr>
        <p:spPr>
          <a:xfrm>
            <a:off x="4788024" y="1367370"/>
            <a:ext cx="4134296" cy="4648200"/>
          </a:xfrm>
        </p:spPr>
        <p:txBody>
          <a:bodyPr>
            <a:normAutofit lnSpcReduction="10000"/>
          </a:bodyPr>
          <a:lstStyle/>
          <a:p>
            <a:pPr algn="l">
              <a:lnSpc>
                <a:spcPct val="75000"/>
              </a:lnSpc>
              <a:buFont typeface="Wingdings" pitchFamily="2" charset="2"/>
              <a:buNone/>
            </a:pPr>
            <a:r>
              <a:rPr lang="en-US" i="1" dirty="0" smtClean="0">
                <a:solidFill>
                  <a:srgbClr val="CC0000"/>
                </a:solidFill>
                <a:ea typeface="ＭＳ Ｐゴシック" pitchFamily="34" charset="-128"/>
              </a:rPr>
              <a:t>Notations:</a:t>
            </a:r>
          </a:p>
          <a:p>
            <a:pPr algn="l">
              <a:lnSpc>
                <a:spcPct val="75000"/>
              </a:lnSpc>
            </a:pPr>
            <a:r>
              <a:rPr lang="en-US" sz="2400" dirty="0" smtClean="0">
                <a:solidFill>
                  <a:srgbClr val="000099"/>
                </a:solidFill>
                <a:latin typeface="Arial" pitchFamily="34" charset="0"/>
                <a:ea typeface="ＭＳ Ｐゴシック" pitchFamily="34" charset="-128"/>
              </a:rPr>
              <a:t>c(</a:t>
            </a:r>
            <a:r>
              <a:rPr lang="en-US" sz="2400" dirty="0" err="1" smtClean="0">
                <a:solidFill>
                  <a:srgbClr val="000099"/>
                </a:solidFill>
                <a:latin typeface="Arial" pitchFamily="34" charset="0"/>
                <a:ea typeface="ＭＳ Ｐゴシック" pitchFamily="34" charset="-128"/>
              </a:rPr>
              <a:t>x,y</a:t>
            </a:r>
            <a:r>
              <a:rPr lang="en-US" sz="2400" dirty="0" smtClean="0">
                <a:solidFill>
                  <a:srgbClr val="000099"/>
                </a:solidFill>
                <a:latin typeface="Arial" pitchFamily="34" charset="0"/>
                <a:ea typeface="ＭＳ Ｐゴシック" pitchFamily="34" charset="-128"/>
              </a:rPr>
              <a:t>): </a:t>
            </a:r>
            <a:r>
              <a:rPr lang="en-US" sz="2400" dirty="0" smtClean="0">
                <a:latin typeface="Arial" pitchFamily="34" charset="0"/>
                <a:ea typeface="ＭＳ Ｐゴシック" pitchFamily="34" charset="-128"/>
              </a:rPr>
              <a:t>Link cost from x node to y; if these two are not neighbors this value is infinity</a:t>
            </a:r>
            <a:endParaRPr lang="fa-IR" sz="2400" dirty="0" smtClean="0">
              <a:latin typeface="Arial" pitchFamily="34" charset="0"/>
              <a:ea typeface="ＭＳ Ｐゴシック" pitchFamily="34" charset="-128"/>
            </a:endParaRPr>
          </a:p>
          <a:p>
            <a:pPr algn="l">
              <a:lnSpc>
                <a:spcPct val="75000"/>
              </a:lnSpc>
            </a:pPr>
            <a:r>
              <a:rPr lang="en-US" sz="2400" dirty="0" smtClean="0">
                <a:solidFill>
                  <a:srgbClr val="000099"/>
                </a:solidFill>
                <a:latin typeface="Arial" pitchFamily="34" charset="0"/>
                <a:ea typeface="ＭＳ Ｐゴシック" pitchFamily="34" charset="-128"/>
              </a:rPr>
              <a:t>D(v): </a:t>
            </a:r>
            <a:r>
              <a:rPr lang="en-US" sz="2400" dirty="0" smtClean="0">
                <a:latin typeface="Arial" pitchFamily="34" charset="0"/>
                <a:ea typeface="ＭＳ Ｐゴシック" pitchFamily="34" charset="-128"/>
              </a:rPr>
              <a:t>Current cost from the source to the destination v</a:t>
            </a:r>
            <a:endParaRPr lang="fa-IR" sz="2400" dirty="0" smtClean="0">
              <a:latin typeface="Arial" pitchFamily="34" charset="0"/>
              <a:ea typeface="ＭＳ Ｐゴシック" pitchFamily="34" charset="-128"/>
            </a:endParaRPr>
          </a:p>
          <a:p>
            <a:pPr algn="l">
              <a:lnSpc>
                <a:spcPct val="75000"/>
              </a:lnSpc>
            </a:pPr>
            <a:r>
              <a:rPr lang="en-US" sz="2400" dirty="0" smtClean="0">
                <a:solidFill>
                  <a:srgbClr val="000099"/>
                </a:solidFill>
                <a:latin typeface="Arial" pitchFamily="34" charset="0"/>
                <a:ea typeface="ＭＳ Ｐゴシック" pitchFamily="34" charset="-128"/>
              </a:rPr>
              <a:t>P(v): </a:t>
            </a:r>
            <a:r>
              <a:rPr lang="en-US" sz="2400" dirty="0" smtClean="0">
                <a:latin typeface="Arial" pitchFamily="34" charset="0"/>
                <a:ea typeface="ＭＳ Ｐゴシック" pitchFamily="34" charset="-128"/>
              </a:rPr>
              <a:t>previous node before v alongside the source to v</a:t>
            </a:r>
            <a:endParaRPr lang="fa-IR" sz="2400" dirty="0" smtClean="0">
              <a:latin typeface="Arial" pitchFamily="34" charset="0"/>
              <a:ea typeface="ＭＳ Ｐゴシック" pitchFamily="34" charset="-128"/>
            </a:endParaRPr>
          </a:p>
          <a:p>
            <a:pPr algn="l">
              <a:lnSpc>
                <a:spcPct val="75000"/>
              </a:lnSpc>
            </a:pPr>
            <a:r>
              <a:rPr lang="en-US" sz="2400" dirty="0" smtClean="0">
                <a:solidFill>
                  <a:srgbClr val="000099"/>
                </a:solidFill>
                <a:latin typeface="Arial" pitchFamily="34" charset="0"/>
                <a:ea typeface="ＭＳ Ｐゴシック" pitchFamily="34" charset="-128"/>
              </a:rPr>
              <a:t>N’: </a:t>
            </a:r>
            <a:r>
              <a:rPr lang="en-US" sz="2400" dirty="0" smtClean="0">
                <a:latin typeface="Arial" pitchFamily="34" charset="0"/>
                <a:ea typeface="ＭＳ Ｐゴシック" pitchFamily="34" charset="-128"/>
              </a:rPr>
              <a:t>A set of nodes that the optimal path to them is known</a:t>
            </a: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47</a:t>
            </a:fld>
            <a:endParaRPr lang="en-US" altLang="en-US"/>
          </a:p>
        </p:txBody>
      </p:sp>
    </p:spTree>
    <p:extLst>
      <p:ext uri="{BB962C8B-B14F-4D97-AF65-F5344CB8AC3E}">
        <p14:creationId xmlns:p14="http://schemas.microsoft.com/office/powerpoint/2010/main" val="185981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5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95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295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95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9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1"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3" name="Rectangle 2"/>
          <p:cNvSpPr>
            <a:spLocks noGrp="1" noChangeArrowheads="1"/>
          </p:cNvSpPr>
          <p:nvPr>
            <p:ph type="title"/>
          </p:nvPr>
        </p:nvSpPr>
        <p:spPr/>
        <p:txBody>
          <a:bodyPr/>
          <a:lstStyle/>
          <a:p>
            <a:pPr rtl="1"/>
            <a:r>
              <a:rPr lang="en-US" dirty="0" err="1" smtClean="0">
                <a:ea typeface="ＭＳ Ｐゴシック" pitchFamily="34" charset="-128"/>
              </a:rPr>
              <a:t>Dijkstra’s</a:t>
            </a:r>
            <a:r>
              <a:rPr lang="en-US" dirty="0" smtClean="0">
                <a:ea typeface="ＭＳ Ｐゴシック" pitchFamily="34" charset="-128"/>
              </a:rPr>
              <a:t> algorithm</a:t>
            </a:r>
          </a:p>
        </p:txBody>
      </p:sp>
      <p:sp>
        <p:nvSpPr>
          <p:cNvPr id="83974" name="Text Box 3"/>
          <p:cNvSpPr txBox="1">
            <a:spLocks noChangeArrowheads="1"/>
          </p:cNvSpPr>
          <p:nvPr/>
        </p:nvSpPr>
        <p:spPr bwMode="auto">
          <a:xfrm>
            <a:off x="1141413" y="1458913"/>
            <a:ext cx="6221412"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1  </a:t>
            </a:r>
            <a:r>
              <a:rPr lang="en-US" sz="2000" b="1" i="1"/>
              <a:t>Initialization:</a:t>
            </a:r>
            <a:r>
              <a:rPr lang="en-US" sz="2000"/>
              <a:t> </a:t>
            </a:r>
          </a:p>
          <a:p>
            <a:r>
              <a:rPr lang="en-US" sz="2000"/>
              <a:t>2    N</a:t>
            </a:r>
            <a:r>
              <a:rPr lang="en-US" sz="2000">
                <a:cs typeface="Arial" pitchFamily="34" charset="0"/>
              </a:rPr>
              <a:t>'</a:t>
            </a:r>
            <a:r>
              <a:rPr lang="en-US" sz="2000"/>
              <a:t> = {u} </a:t>
            </a:r>
          </a:p>
          <a:p>
            <a:r>
              <a:rPr lang="en-US" sz="2000"/>
              <a:t>3    for all nodes v </a:t>
            </a:r>
          </a:p>
          <a:p>
            <a:r>
              <a:rPr lang="en-US" sz="2000"/>
              <a:t>4      if v adjacent to u </a:t>
            </a:r>
          </a:p>
          <a:p>
            <a:r>
              <a:rPr lang="en-US" sz="2000"/>
              <a:t>5          then D(v) = c(u,v) </a:t>
            </a:r>
          </a:p>
          <a:p>
            <a:r>
              <a:rPr lang="en-US" sz="2000"/>
              <a:t>6      else D(v) = </a:t>
            </a:r>
            <a:r>
              <a:rPr lang="en-US" sz="2000">
                <a:cs typeface="Arial" pitchFamily="34" charset="0"/>
              </a:rPr>
              <a:t>∞</a:t>
            </a:r>
            <a:r>
              <a:rPr lang="en-US" sz="2000"/>
              <a:t> </a:t>
            </a:r>
          </a:p>
          <a:p>
            <a:r>
              <a:rPr lang="en-US" sz="2000"/>
              <a:t>7 </a:t>
            </a:r>
          </a:p>
          <a:p>
            <a:r>
              <a:rPr lang="en-US" sz="2000"/>
              <a:t>8   </a:t>
            </a:r>
            <a:r>
              <a:rPr lang="en-US" sz="2000" b="1" i="1"/>
              <a:t>Loop</a:t>
            </a:r>
            <a:r>
              <a:rPr lang="en-US" sz="2000" i="1"/>
              <a:t> </a:t>
            </a:r>
            <a:endParaRPr lang="en-US" sz="2000"/>
          </a:p>
          <a:p>
            <a:r>
              <a:rPr lang="en-US" sz="2000"/>
              <a:t>9     find w not in N</a:t>
            </a:r>
            <a:r>
              <a:rPr lang="en-US" sz="2000">
                <a:cs typeface="Arial" pitchFamily="34" charset="0"/>
              </a:rPr>
              <a:t>'</a:t>
            </a:r>
            <a:r>
              <a:rPr lang="en-US" sz="2000"/>
              <a:t> such that D(w) is a minimum </a:t>
            </a:r>
          </a:p>
          <a:p>
            <a:r>
              <a:rPr lang="en-US" sz="2000"/>
              <a:t>10    add w to N</a:t>
            </a:r>
            <a:r>
              <a:rPr lang="en-US" sz="2000">
                <a:cs typeface="Arial" pitchFamily="34" charset="0"/>
              </a:rPr>
              <a:t>'</a:t>
            </a:r>
            <a:r>
              <a:rPr lang="en-US" sz="2000"/>
              <a:t> </a:t>
            </a:r>
          </a:p>
          <a:p>
            <a:r>
              <a:rPr lang="en-US" sz="2000"/>
              <a:t>11    update D(v) for all v adjacent to w and not in N</a:t>
            </a:r>
            <a:r>
              <a:rPr lang="en-US" sz="2000">
                <a:cs typeface="Arial" pitchFamily="34" charset="0"/>
              </a:rPr>
              <a:t>'</a:t>
            </a:r>
            <a:r>
              <a:rPr lang="en-US" sz="2000"/>
              <a:t> : </a:t>
            </a:r>
          </a:p>
          <a:p>
            <a:r>
              <a:rPr lang="en-US" sz="2000"/>
              <a:t>12       </a:t>
            </a:r>
            <a:r>
              <a:rPr lang="en-US" sz="2000" b="1">
                <a:solidFill>
                  <a:srgbClr val="CC0000"/>
                </a:solidFill>
              </a:rPr>
              <a:t>D(v) = min( D(v), D(w) + c(w,v) ) </a:t>
            </a:r>
          </a:p>
          <a:p>
            <a:r>
              <a:rPr lang="en-US" sz="2000"/>
              <a:t>13    /* new cost to v is either old cost to v or known </a:t>
            </a:r>
          </a:p>
          <a:p>
            <a:r>
              <a:rPr lang="en-US" sz="2000"/>
              <a:t>14     shortest path cost to w plus cost from w to v */ </a:t>
            </a:r>
          </a:p>
          <a:p>
            <a:r>
              <a:rPr lang="en-US" sz="2000"/>
              <a:t>15  </a:t>
            </a:r>
            <a:r>
              <a:rPr lang="en-US" sz="2000" b="1" i="1"/>
              <a:t>until all nodes in N</a:t>
            </a:r>
            <a:r>
              <a:rPr lang="en-US" sz="2000" b="1" i="1">
                <a:cs typeface="Arial" pitchFamily="34" charset="0"/>
              </a:rPr>
              <a:t>'</a:t>
            </a:r>
            <a:r>
              <a:rPr lang="en-US" sz="2000"/>
              <a:t> </a:t>
            </a:r>
          </a:p>
        </p:txBody>
      </p:sp>
      <p:sp>
        <p:nvSpPr>
          <p:cNvPr id="83975" name="Freeform 4"/>
          <p:cNvSpPr>
            <a:spLocks/>
          </p:cNvSpPr>
          <p:nvPr/>
        </p:nvSpPr>
        <p:spPr bwMode="auto">
          <a:xfrm>
            <a:off x="600075" y="3543300"/>
            <a:ext cx="800100" cy="2886075"/>
          </a:xfrm>
          <a:custGeom>
            <a:avLst/>
            <a:gdLst>
              <a:gd name="T0" fmla="*/ 2147483647 w 504"/>
              <a:gd name="T1" fmla="*/ 2147483647 h 1818"/>
              <a:gd name="T2" fmla="*/ 2147483647 w 504"/>
              <a:gd name="T3" fmla="*/ 2147483647 h 1818"/>
              <a:gd name="T4" fmla="*/ 2147483647 w 504"/>
              <a:gd name="T5" fmla="*/ 2147483647 h 1818"/>
              <a:gd name="T6" fmla="*/ 2147483647 w 504"/>
              <a:gd name="T7" fmla="*/ 2147483647 h 1818"/>
              <a:gd name="T8" fmla="*/ 0 60000 65536"/>
              <a:gd name="T9" fmla="*/ 0 60000 65536"/>
              <a:gd name="T10" fmla="*/ 0 60000 65536"/>
              <a:gd name="T11" fmla="*/ 0 60000 65536"/>
              <a:gd name="T12" fmla="*/ 0 w 504"/>
              <a:gd name="T13" fmla="*/ 0 h 1818"/>
              <a:gd name="T14" fmla="*/ 504 w 504"/>
              <a:gd name="T15" fmla="*/ 1818 h 1818"/>
            </a:gdLst>
            <a:ahLst/>
            <a:cxnLst>
              <a:cxn ang="T8">
                <a:pos x="T0" y="T1"/>
              </a:cxn>
              <a:cxn ang="T9">
                <a:pos x="T2" y="T3"/>
              </a:cxn>
              <a:cxn ang="T10">
                <a:pos x="T4" y="T5"/>
              </a:cxn>
              <a:cxn ang="T11">
                <a:pos x="T6" y="T7"/>
              </a:cxn>
            </a:cxnLst>
            <a:rect l="T12" t="T13" r="T14" b="T15"/>
            <a:pathLst>
              <a:path w="504" h="1818">
                <a:moveTo>
                  <a:pt x="504" y="1596"/>
                </a:moveTo>
                <a:cubicBezTo>
                  <a:pt x="444" y="1728"/>
                  <a:pt x="240" y="1818"/>
                  <a:pt x="120" y="1602"/>
                </a:cubicBezTo>
                <a:cubicBezTo>
                  <a:pt x="0" y="1386"/>
                  <a:pt x="48" y="444"/>
                  <a:pt x="90" y="192"/>
                </a:cubicBezTo>
                <a:cubicBezTo>
                  <a:pt x="162" y="0"/>
                  <a:pt x="294" y="84"/>
                  <a:pt x="396" y="144"/>
                </a:cubicBezTo>
              </a:path>
            </a:pathLst>
          </a:custGeom>
          <a:noFill/>
          <a:ln w="28575" cap="flat" cmpd="sng">
            <a:solidFill>
              <a:srgbClr val="CC0000"/>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48</a:t>
            </a:fld>
            <a:endParaRPr lang="en-US" altLang="en-US"/>
          </a:p>
        </p:txBody>
      </p:sp>
    </p:spTree>
    <p:extLst>
      <p:ext uri="{BB962C8B-B14F-4D97-AF65-F5344CB8AC3E}">
        <p14:creationId xmlns:p14="http://schemas.microsoft.com/office/powerpoint/2010/main" val="42426203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0" name="Group 2"/>
          <p:cNvGrpSpPr>
            <a:grpSpLocks/>
          </p:cNvGrpSpPr>
          <p:nvPr/>
        </p:nvGrpSpPr>
        <p:grpSpPr bwMode="auto">
          <a:xfrm>
            <a:off x="4640263" y="3098800"/>
            <a:ext cx="4217987" cy="3759200"/>
            <a:chOff x="415" y="856"/>
            <a:chExt cx="2910" cy="2523"/>
          </a:xfrm>
        </p:grpSpPr>
        <p:grpSp>
          <p:nvGrpSpPr>
            <p:cNvPr id="1091" name="Group 3"/>
            <p:cNvGrpSpPr>
              <a:grpSpLocks/>
            </p:cNvGrpSpPr>
            <p:nvPr/>
          </p:nvGrpSpPr>
          <p:grpSpPr bwMode="auto">
            <a:xfrm>
              <a:off x="1290" y="1997"/>
              <a:ext cx="316" cy="267"/>
              <a:chOff x="1613" y="2011"/>
              <a:chExt cx="316" cy="267"/>
            </a:xfrm>
          </p:grpSpPr>
          <p:sp>
            <p:nvSpPr>
              <p:cNvPr id="1153" name="Oval 4"/>
              <p:cNvSpPr>
                <a:spLocks noChangeArrowheads="1"/>
              </p:cNvSpPr>
              <p:nvPr/>
            </p:nvSpPr>
            <p:spPr bwMode="auto">
              <a:xfrm>
                <a:off x="1616" y="2138"/>
                <a:ext cx="311"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54" name="Line 5"/>
              <p:cNvSpPr>
                <a:spLocks noChangeShapeType="1"/>
              </p:cNvSpPr>
              <p:nvPr/>
            </p:nvSpPr>
            <p:spPr bwMode="auto">
              <a:xfrm>
                <a:off x="1616" y="212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55" name="Line 6"/>
              <p:cNvSpPr>
                <a:spLocks noChangeShapeType="1"/>
              </p:cNvSpPr>
              <p:nvPr/>
            </p:nvSpPr>
            <p:spPr bwMode="auto">
              <a:xfrm>
                <a:off x="1929" y="212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56" name="Rectangle 7"/>
              <p:cNvSpPr>
                <a:spLocks noChangeArrowheads="1"/>
              </p:cNvSpPr>
              <p:nvPr/>
            </p:nvSpPr>
            <p:spPr bwMode="auto">
              <a:xfrm>
                <a:off x="1616" y="2129"/>
                <a:ext cx="308"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57" name="Oval 8"/>
              <p:cNvSpPr>
                <a:spLocks noChangeArrowheads="1"/>
              </p:cNvSpPr>
              <p:nvPr/>
            </p:nvSpPr>
            <p:spPr bwMode="auto">
              <a:xfrm>
                <a:off x="1613" y="2072"/>
                <a:ext cx="311"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58" name="Rectangle 9"/>
              <p:cNvSpPr>
                <a:spLocks noChangeArrowheads="1"/>
              </p:cNvSpPr>
              <p:nvPr/>
            </p:nvSpPr>
            <p:spPr bwMode="auto">
              <a:xfrm>
                <a:off x="1686" y="2100"/>
                <a:ext cx="140" cy="10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59" name="Text Box 10"/>
              <p:cNvSpPr txBox="1">
                <a:spLocks noChangeArrowheads="1"/>
              </p:cNvSpPr>
              <p:nvPr/>
            </p:nvSpPr>
            <p:spPr bwMode="auto">
              <a:xfrm>
                <a:off x="1633" y="2011"/>
                <a:ext cx="25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w</a:t>
                </a:r>
                <a:endParaRPr lang="en-US" sz="2400"/>
              </a:p>
            </p:txBody>
          </p:sp>
        </p:grpSp>
        <p:sp>
          <p:nvSpPr>
            <p:cNvPr id="1092" name="Text Box 11"/>
            <p:cNvSpPr txBox="1">
              <a:spLocks noChangeArrowheads="1"/>
            </p:cNvSpPr>
            <p:nvPr/>
          </p:nvSpPr>
          <p:spPr bwMode="auto">
            <a:xfrm>
              <a:off x="925" y="1959"/>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1093" name="Text Box 12"/>
            <p:cNvSpPr txBox="1">
              <a:spLocks noChangeArrowheads="1"/>
            </p:cNvSpPr>
            <p:nvPr/>
          </p:nvSpPr>
          <p:spPr bwMode="auto">
            <a:xfrm>
              <a:off x="1430" y="1478"/>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4</a:t>
              </a:r>
              <a:endParaRPr lang="en-US" sz="2400"/>
            </a:p>
          </p:txBody>
        </p:sp>
        <p:grpSp>
          <p:nvGrpSpPr>
            <p:cNvPr id="1094" name="Group 13"/>
            <p:cNvGrpSpPr>
              <a:grpSpLocks/>
            </p:cNvGrpSpPr>
            <p:nvPr/>
          </p:nvGrpSpPr>
          <p:grpSpPr bwMode="auto">
            <a:xfrm>
              <a:off x="1299" y="2848"/>
              <a:ext cx="316" cy="266"/>
              <a:chOff x="1613" y="2011"/>
              <a:chExt cx="316" cy="266"/>
            </a:xfrm>
          </p:grpSpPr>
          <p:sp>
            <p:nvSpPr>
              <p:cNvPr id="1146" name="Oval 14"/>
              <p:cNvSpPr>
                <a:spLocks noChangeArrowheads="1"/>
              </p:cNvSpPr>
              <p:nvPr/>
            </p:nvSpPr>
            <p:spPr bwMode="auto">
              <a:xfrm>
                <a:off x="1616" y="213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47" name="Line 15"/>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48" name="Line 16"/>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49" name="Rectangle 17"/>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50" name="Oval 18"/>
              <p:cNvSpPr>
                <a:spLocks noChangeArrowheads="1"/>
              </p:cNvSpPr>
              <p:nvPr/>
            </p:nvSpPr>
            <p:spPr bwMode="auto">
              <a:xfrm>
                <a:off x="1613" y="207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51" name="Rectangle 19"/>
              <p:cNvSpPr>
                <a:spLocks noChangeArrowheads="1"/>
              </p:cNvSpPr>
              <p:nvPr/>
            </p:nvSpPr>
            <p:spPr bwMode="auto">
              <a:xfrm>
                <a:off x="1687" y="2100"/>
                <a:ext cx="141" cy="10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52" name="Text Box 20"/>
              <p:cNvSpPr txBox="1">
                <a:spLocks noChangeArrowheads="1"/>
              </p:cNvSpPr>
              <p:nvPr/>
            </p:nvSpPr>
            <p:spPr bwMode="auto">
              <a:xfrm>
                <a:off x="1652" y="2011"/>
                <a:ext cx="21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v</a:t>
                </a:r>
                <a:endParaRPr lang="en-US" sz="2400"/>
              </a:p>
            </p:txBody>
          </p:sp>
        </p:grpSp>
        <p:grpSp>
          <p:nvGrpSpPr>
            <p:cNvPr id="1095" name="Group 21"/>
            <p:cNvGrpSpPr>
              <a:grpSpLocks/>
            </p:cNvGrpSpPr>
            <p:nvPr/>
          </p:nvGrpSpPr>
          <p:grpSpPr bwMode="auto">
            <a:xfrm>
              <a:off x="1295" y="856"/>
              <a:ext cx="316" cy="266"/>
              <a:chOff x="1613" y="2011"/>
              <a:chExt cx="316" cy="266"/>
            </a:xfrm>
          </p:grpSpPr>
          <p:sp>
            <p:nvSpPr>
              <p:cNvPr id="1139" name="Oval 22"/>
              <p:cNvSpPr>
                <a:spLocks noChangeArrowheads="1"/>
              </p:cNvSpPr>
              <p:nvPr/>
            </p:nvSpPr>
            <p:spPr bwMode="auto">
              <a:xfrm>
                <a:off x="1616" y="213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40" name="Line 23"/>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41" name="Line 24"/>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42" name="Rectangle 25"/>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43" name="Oval 26"/>
              <p:cNvSpPr>
                <a:spLocks noChangeArrowheads="1"/>
              </p:cNvSpPr>
              <p:nvPr/>
            </p:nvSpPr>
            <p:spPr bwMode="auto">
              <a:xfrm>
                <a:off x="1611" y="2072"/>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44" name="Rectangle 27"/>
              <p:cNvSpPr>
                <a:spLocks noChangeArrowheads="1"/>
              </p:cNvSpPr>
              <p:nvPr/>
            </p:nvSpPr>
            <p:spPr bwMode="auto">
              <a:xfrm>
                <a:off x="1687" y="2100"/>
                <a:ext cx="141" cy="10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45" name="Text Box 28"/>
              <p:cNvSpPr txBox="1">
                <a:spLocks noChangeArrowheads="1"/>
              </p:cNvSpPr>
              <p:nvPr/>
            </p:nvSpPr>
            <p:spPr bwMode="auto">
              <a:xfrm>
                <a:off x="1652" y="2011"/>
                <a:ext cx="215"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x</a:t>
                </a:r>
                <a:endParaRPr lang="en-US" sz="2400"/>
              </a:p>
            </p:txBody>
          </p:sp>
        </p:grpSp>
        <p:grpSp>
          <p:nvGrpSpPr>
            <p:cNvPr id="1096" name="Group 29"/>
            <p:cNvGrpSpPr>
              <a:grpSpLocks/>
            </p:cNvGrpSpPr>
            <p:nvPr/>
          </p:nvGrpSpPr>
          <p:grpSpPr bwMode="auto">
            <a:xfrm>
              <a:off x="415" y="2028"/>
              <a:ext cx="316" cy="267"/>
              <a:chOff x="1613" y="2011"/>
              <a:chExt cx="316" cy="267"/>
            </a:xfrm>
          </p:grpSpPr>
          <p:sp>
            <p:nvSpPr>
              <p:cNvPr id="1132" name="Oval 30"/>
              <p:cNvSpPr>
                <a:spLocks noChangeArrowheads="1"/>
              </p:cNvSpPr>
              <p:nvPr/>
            </p:nvSpPr>
            <p:spPr bwMode="auto">
              <a:xfrm>
                <a:off x="1616" y="2138"/>
                <a:ext cx="313" cy="82"/>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33" name="Line 31"/>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34" name="Line 32"/>
              <p:cNvSpPr>
                <a:spLocks noChangeShapeType="1"/>
              </p:cNvSpPr>
              <p:nvPr/>
            </p:nvSpPr>
            <p:spPr bwMode="auto">
              <a:xfrm>
                <a:off x="1931"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35" name="Rectangle 33"/>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36" name="Oval 34"/>
              <p:cNvSpPr>
                <a:spLocks noChangeArrowheads="1"/>
              </p:cNvSpPr>
              <p:nvPr/>
            </p:nvSpPr>
            <p:spPr bwMode="auto">
              <a:xfrm>
                <a:off x="1613" y="2072"/>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37" name="Rectangle 35"/>
              <p:cNvSpPr>
                <a:spLocks noChangeArrowheads="1"/>
              </p:cNvSpPr>
              <p:nvPr/>
            </p:nvSpPr>
            <p:spPr bwMode="auto">
              <a:xfrm>
                <a:off x="1687" y="2102"/>
                <a:ext cx="141" cy="10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38" name="Text Box 36"/>
              <p:cNvSpPr txBox="1">
                <a:spLocks noChangeArrowheads="1"/>
              </p:cNvSpPr>
              <p:nvPr/>
            </p:nvSpPr>
            <p:spPr bwMode="auto">
              <a:xfrm>
                <a:off x="1648" y="2011"/>
                <a:ext cx="226"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u</a:t>
                </a:r>
                <a:endParaRPr lang="en-US" sz="2400"/>
              </a:p>
            </p:txBody>
          </p:sp>
        </p:grpSp>
        <p:sp>
          <p:nvSpPr>
            <p:cNvPr id="1097" name="Line 37"/>
            <p:cNvSpPr>
              <a:spLocks noChangeShapeType="1"/>
            </p:cNvSpPr>
            <p:nvPr/>
          </p:nvSpPr>
          <p:spPr bwMode="auto">
            <a:xfrm>
              <a:off x="738" y="2156"/>
              <a:ext cx="6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8" name="Line 38"/>
            <p:cNvSpPr>
              <a:spLocks noChangeShapeType="1"/>
            </p:cNvSpPr>
            <p:nvPr/>
          </p:nvSpPr>
          <p:spPr bwMode="auto">
            <a:xfrm>
              <a:off x="1440" y="1082"/>
              <a:ext cx="0" cy="9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9" name="Line 39"/>
            <p:cNvSpPr>
              <a:spLocks noChangeShapeType="1"/>
            </p:cNvSpPr>
            <p:nvPr/>
          </p:nvSpPr>
          <p:spPr bwMode="auto">
            <a:xfrm flipH="1">
              <a:off x="614" y="1021"/>
              <a:ext cx="674" cy="10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0" name="Text Box 40"/>
            <p:cNvSpPr txBox="1">
              <a:spLocks noChangeArrowheads="1"/>
            </p:cNvSpPr>
            <p:nvPr/>
          </p:nvSpPr>
          <p:spPr bwMode="auto">
            <a:xfrm>
              <a:off x="772" y="1368"/>
              <a:ext cx="21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sp>
          <p:nvSpPr>
            <p:cNvPr id="1101" name="Line 41"/>
            <p:cNvSpPr>
              <a:spLocks noChangeShapeType="1"/>
            </p:cNvSpPr>
            <p:nvPr/>
          </p:nvSpPr>
          <p:spPr bwMode="auto">
            <a:xfrm>
              <a:off x="1447" y="2206"/>
              <a:ext cx="9" cy="71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2" name="Text Box 42"/>
            <p:cNvSpPr txBox="1">
              <a:spLocks noChangeArrowheads="1"/>
            </p:cNvSpPr>
            <p:nvPr/>
          </p:nvSpPr>
          <p:spPr bwMode="auto">
            <a:xfrm>
              <a:off x="1454" y="2407"/>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1103" name="Freeform 43"/>
            <p:cNvSpPr>
              <a:spLocks/>
            </p:cNvSpPr>
            <p:nvPr/>
          </p:nvSpPr>
          <p:spPr bwMode="auto">
            <a:xfrm>
              <a:off x="604" y="2227"/>
              <a:ext cx="857" cy="1152"/>
            </a:xfrm>
            <a:custGeom>
              <a:avLst/>
              <a:gdLst>
                <a:gd name="T0" fmla="*/ 0 w 857"/>
                <a:gd name="T1" fmla="*/ 0 h 1152"/>
                <a:gd name="T2" fmla="*/ 562 w 857"/>
                <a:gd name="T3" fmla="*/ 1152 h 1152"/>
                <a:gd name="T4" fmla="*/ 857 w 857"/>
                <a:gd name="T5" fmla="*/ 772 h 1152"/>
                <a:gd name="T6" fmla="*/ 0 60000 65536"/>
                <a:gd name="T7" fmla="*/ 0 60000 65536"/>
                <a:gd name="T8" fmla="*/ 0 60000 65536"/>
                <a:gd name="T9" fmla="*/ 0 w 857"/>
                <a:gd name="T10" fmla="*/ 0 h 1152"/>
                <a:gd name="T11" fmla="*/ 857 w 857"/>
                <a:gd name="T12" fmla="*/ 1152 h 1152"/>
              </a:gdLst>
              <a:ahLst/>
              <a:cxnLst>
                <a:cxn ang="T6">
                  <a:pos x="T0" y="T1"/>
                </a:cxn>
                <a:cxn ang="T7">
                  <a:pos x="T2" y="T3"/>
                </a:cxn>
                <a:cxn ang="T8">
                  <a:pos x="T4" y="T5"/>
                </a:cxn>
              </a:cxnLst>
              <a:rect l="T9" t="T10" r="T11" b="T12"/>
              <a:pathLst>
                <a:path w="857" h="1152">
                  <a:moveTo>
                    <a:pt x="0" y="0"/>
                  </a:moveTo>
                  <a:cubicBezTo>
                    <a:pt x="95" y="191"/>
                    <a:pt x="365" y="1152"/>
                    <a:pt x="562" y="1152"/>
                  </a:cubicBezTo>
                  <a:cubicBezTo>
                    <a:pt x="759" y="1152"/>
                    <a:pt x="796" y="851"/>
                    <a:pt x="857" y="77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4" name="Text Box 44"/>
            <p:cNvSpPr txBox="1">
              <a:spLocks noChangeArrowheads="1"/>
            </p:cNvSpPr>
            <p:nvPr/>
          </p:nvSpPr>
          <p:spPr bwMode="auto">
            <a:xfrm>
              <a:off x="768" y="2582"/>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7</a:t>
              </a:r>
              <a:endParaRPr lang="en-US" sz="2400"/>
            </a:p>
          </p:txBody>
        </p:sp>
        <p:sp>
          <p:nvSpPr>
            <p:cNvPr id="1105" name="Line 45"/>
            <p:cNvSpPr>
              <a:spLocks noChangeShapeType="1"/>
            </p:cNvSpPr>
            <p:nvPr/>
          </p:nvSpPr>
          <p:spPr bwMode="auto">
            <a:xfrm flipH="1">
              <a:off x="1450" y="2158"/>
              <a:ext cx="998" cy="8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6" name="Text Box 46"/>
            <p:cNvSpPr txBox="1">
              <a:spLocks noChangeArrowheads="1"/>
            </p:cNvSpPr>
            <p:nvPr/>
          </p:nvSpPr>
          <p:spPr bwMode="auto">
            <a:xfrm>
              <a:off x="1896" y="2569"/>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4</a:t>
              </a:r>
              <a:endParaRPr lang="en-US" sz="2400"/>
            </a:p>
          </p:txBody>
        </p:sp>
        <p:sp>
          <p:nvSpPr>
            <p:cNvPr id="1107" name="Freeform 47"/>
            <p:cNvSpPr>
              <a:spLocks/>
            </p:cNvSpPr>
            <p:nvPr/>
          </p:nvSpPr>
          <p:spPr bwMode="auto">
            <a:xfrm>
              <a:off x="1477" y="1946"/>
              <a:ext cx="991" cy="484"/>
            </a:xfrm>
            <a:custGeom>
              <a:avLst/>
              <a:gdLst>
                <a:gd name="T0" fmla="*/ 0 w 991"/>
                <a:gd name="T1" fmla="*/ 168 h 484"/>
                <a:gd name="T2" fmla="*/ 204 w 991"/>
                <a:gd name="T3" fmla="*/ 484 h 484"/>
                <a:gd name="T4" fmla="*/ 302 w 991"/>
                <a:gd name="T5" fmla="*/ 7 h 484"/>
                <a:gd name="T6" fmla="*/ 379 w 991"/>
                <a:gd name="T7" fmla="*/ 442 h 484"/>
                <a:gd name="T8" fmla="*/ 534 w 991"/>
                <a:gd name="T9" fmla="*/ 21 h 484"/>
                <a:gd name="T10" fmla="*/ 611 w 991"/>
                <a:gd name="T11" fmla="*/ 351 h 484"/>
                <a:gd name="T12" fmla="*/ 660 w 991"/>
                <a:gd name="T13" fmla="*/ 77 h 484"/>
                <a:gd name="T14" fmla="*/ 991 w 991"/>
                <a:gd name="T15" fmla="*/ 218 h 484"/>
                <a:gd name="T16" fmla="*/ 0 60000 65536"/>
                <a:gd name="T17" fmla="*/ 0 60000 65536"/>
                <a:gd name="T18" fmla="*/ 0 60000 65536"/>
                <a:gd name="T19" fmla="*/ 0 60000 65536"/>
                <a:gd name="T20" fmla="*/ 0 60000 65536"/>
                <a:gd name="T21" fmla="*/ 0 60000 65536"/>
                <a:gd name="T22" fmla="*/ 0 60000 65536"/>
                <a:gd name="T23" fmla="*/ 0 60000 65536"/>
                <a:gd name="T24" fmla="*/ 0 w 991"/>
                <a:gd name="T25" fmla="*/ 0 h 484"/>
                <a:gd name="T26" fmla="*/ 991 w 991"/>
                <a:gd name="T27" fmla="*/ 484 h 4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1" h="484">
                  <a:moveTo>
                    <a:pt x="0" y="168"/>
                  </a:moveTo>
                  <a:cubicBezTo>
                    <a:pt x="0" y="168"/>
                    <a:pt x="145" y="484"/>
                    <a:pt x="204" y="484"/>
                  </a:cubicBezTo>
                  <a:cubicBezTo>
                    <a:pt x="263" y="484"/>
                    <a:pt x="253" y="6"/>
                    <a:pt x="302" y="7"/>
                  </a:cubicBezTo>
                  <a:cubicBezTo>
                    <a:pt x="331" y="0"/>
                    <a:pt x="313" y="444"/>
                    <a:pt x="379" y="442"/>
                  </a:cubicBezTo>
                  <a:cubicBezTo>
                    <a:pt x="418" y="444"/>
                    <a:pt x="475" y="24"/>
                    <a:pt x="534" y="21"/>
                  </a:cubicBezTo>
                  <a:cubicBezTo>
                    <a:pt x="573" y="6"/>
                    <a:pt x="575" y="360"/>
                    <a:pt x="611" y="351"/>
                  </a:cubicBezTo>
                  <a:cubicBezTo>
                    <a:pt x="647" y="342"/>
                    <a:pt x="577" y="80"/>
                    <a:pt x="660" y="77"/>
                  </a:cubicBezTo>
                  <a:cubicBezTo>
                    <a:pt x="743" y="74"/>
                    <a:pt x="922" y="189"/>
                    <a:pt x="991" y="21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08" name="Group 48"/>
            <p:cNvGrpSpPr>
              <a:grpSpLocks/>
            </p:cNvGrpSpPr>
            <p:nvPr/>
          </p:nvGrpSpPr>
          <p:grpSpPr bwMode="auto">
            <a:xfrm>
              <a:off x="2332" y="2021"/>
              <a:ext cx="316" cy="266"/>
              <a:chOff x="1613" y="2011"/>
              <a:chExt cx="316" cy="266"/>
            </a:xfrm>
          </p:grpSpPr>
          <p:sp>
            <p:nvSpPr>
              <p:cNvPr id="1125" name="Oval 49"/>
              <p:cNvSpPr>
                <a:spLocks noChangeArrowheads="1"/>
              </p:cNvSpPr>
              <p:nvPr/>
            </p:nvSpPr>
            <p:spPr bwMode="auto">
              <a:xfrm>
                <a:off x="1616" y="2136"/>
                <a:ext cx="313" cy="82"/>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26" name="Line 50"/>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7" name="Line 51"/>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8" name="Rectangle 52"/>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29" name="Oval 53"/>
              <p:cNvSpPr>
                <a:spLocks noChangeArrowheads="1"/>
              </p:cNvSpPr>
              <p:nvPr/>
            </p:nvSpPr>
            <p:spPr bwMode="auto">
              <a:xfrm>
                <a:off x="1613" y="2070"/>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30" name="Rectangle 54"/>
              <p:cNvSpPr>
                <a:spLocks noChangeArrowheads="1"/>
              </p:cNvSpPr>
              <p:nvPr/>
            </p:nvSpPr>
            <p:spPr bwMode="auto">
              <a:xfrm>
                <a:off x="1687" y="2100"/>
                <a:ext cx="141" cy="10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31" name="Text Box 55"/>
              <p:cNvSpPr txBox="1">
                <a:spLocks noChangeArrowheads="1"/>
              </p:cNvSpPr>
              <p:nvPr/>
            </p:nvSpPr>
            <p:spPr bwMode="auto">
              <a:xfrm>
                <a:off x="1652" y="2011"/>
                <a:ext cx="215"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sp>
          <p:nvSpPr>
            <p:cNvPr id="1109" name="Text Box 56"/>
            <p:cNvSpPr txBox="1">
              <a:spLocks noChangeArrowheads="1"/>
            </p:cNvSpPr>
            <p:nvPr/>
          </p:nvSpPr>
          <p:spPr bwMode="auto">
            <a:xfrm>
              <a:off x="1814" y="1721"/>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8</a:t>
              </a:r>
              <a:endParaRPr lang="en-US" sz="2400"/>
            </a:p>
          </p:txBody>
        </p:sp>
        <p:grpSp>
          <p:nvGrpSpPr>
            <p:cNvPr id="1110" name="Group 57"/>
            <p:cNvGrpSpPr>
              <a:grpSpLocks/>
            </p:cNvGrpSpPr>
            <p:nvPr/>
          </p:nvGrpSpPr>
          <p:grpSpPr bwMode="auto">
            <a:xfrm>
              <a:off x="3009" y="2002"/>
              <a:ext cx="316" cy="266"/>
              <a:chOff x="1613" y="2011"/>
              <a:chExt cx="316" cy="266"/>
            </a:xfrm>
          </p:grpSpPr>
          <p:sp>
            <p:nvSpPr>
              <p:cNvPr id="1118" name="Oval 58"/>
              <p:cNvSpPr>
                <a:spLocks noChangeArrowheads="1"/>
              </p:cNvSpPr>
              <p:nvPr/>
            </p:nvSpPr>
            <p:spPr bwMode="auto">
              <a:xfrm>
                <a:off x="1616" y="213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19" name="Line 59"/>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0" name="Line 60"/>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1" name="Rectangle 61"/>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22" name="Oval 62"/>
              <p:cNvSpPr>
                <a:spLocks noChangeArrowheads="1"/>
              </p:cNvSpPr>
              <p:nvPr/>
            </p:nvSpPr>
            <p:spPr bwMode="auto">
              <a:xfrm>
                <a:off x="1611" y="207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23" name="Rectangle 63"/>
              <p:cNvSpPr>
                <a:spLocks noChangeArrowheads="1"/>
              </p:cNvSpPr>
              <p:nvPr/>
            </p:nvSpPr>
            <p:spPr bwMode="auto">
              <a:xfrm>
                <a:off x="1687" y="2100"/>
                <a:ext cx="141" cy="10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4" name="Text Box 64"/>
              <p:cNvSpPr txBox="1">
                <a:spLocks noChangeArrowheads="1"/>
              </p:cNvSpPr>
              <p:nvPr/>
            </p:nvSpPr>
            <p:spPr bwMode="auto">
              <a:xfrm>
                <a:off x="1653" y="2011"/>
                <a:ext cx="21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z</a:t>
                </a:r>
                <a:endParaRPr lang="en-US" sz="2400"/>
              </a:p>
            </p:txBody>
          </p:sp>
        </p:grpSp>
        <p:sp>
          <p:nvSpPr>
            <p:cNvPr id="1111" name="Line 65"/>
            <p:cNvSpPr>
              <a:spLocks noChangeShapeType="1"/>
            </p:cNvSpPr>
            <p:nvPr/>
          </p:nvSpPr>
          <p:spPr bwMode="auto">
            <a:xfrm>
              <a:off x="2640" y="2149"/>
              <a:ext cx="3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12" name="Text Box 66"/>
            <p:cNvSpPr txBox="1">
              <a:spLocks noChangeArrowheads="1"/>
            </p:cNvSpPr>
            <p:nvPr/>
          </p:nvSpPr>
          <p:spPr bwMode="auto">
            <a:xfrm>
              <a:off x="2706" y="2149"/>
              <a:ext cx="21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1113" name="Line 67"/>
            <p:cNvSpPr>
              <a:spLocks noChangeShapeType="1"/>
            </p:cNvSpPr>
            <p:nvPr/>
          </p:nvSpPr>
          <p:spPr bwMode="auto">
            <a:xfrm>
              <a:off x="1503" y="990"/>
              <a:ext cx="965" cy="1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14" name="Text Box 68"/>
            <p:cNvSpPr txBox="1">
              <a:spLocks noChangeArrowheads="1"/>
            </p:cNvSpPr>
            <p:nvPr/>
          </p:nvSpPr>
          <p:spPr bwMode="auto">
            <a:xfrm>
              <a:off x="1919" y="1343"/>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7</a:t>
              </a:r>
              <a:endParaRPr lang="en-US" sz="2400"/>
            </a:p>
          </p:txBody>
        </p:sp>
        <p:sp>
          <p:nvSpPr>
            <p:cNvPr id="1115" name="Freeform 69"/>
            <p:cNvSpPr>
              <a:spLocks/>
            </p:cNvSpPr>
            <p:nvPr/>
          </p:nvSpPr>
          <p:spPr bwMode="auto">
            <a:xfrm>
              <a:off x="1489" y="976"/>
              <a:ext cx="28" cy="14"/>
            </a:xfrm>
            <a:custGeom>
              <a:avLst/>
              <a:gdLst>
                <a:gd name="T0" fmla="*/ 0 w 28"/>
                <a:gd name="T1" fmla="*/ 14 h 14"/>
                <a:gd name="T2" fmla="*/ 28 w 28"/>
                <a:gd name="T3" fmla="*/ 0 h 14"/>
                <a:gd name="T4" fmla="*/ 0 w 28"/>
                <a:gd name="T5" fmla="*/ 14 h 14"/>
                <a:gd name="T6" fmla="*/ 0 60000 65536"/>
                <a:gd name="T7" fmla="*/ 0 60000 65536"/>
                <a:gd name="T8" fmla="*/ 0 60000 65536"/>
                <a:gd name="T9" fmla="*/ 0 w 28"/>
                <a:gd name="T10" fmla="*/ 0 h 14"/>
                <a:gd name="T11" fmla="*/ 28 w 28"/>
                <a:gd name="T12" fmla="*/ 14 h 14"/>
              </a:gdLst>
              <a:ahLst/>
              <a:cxnLst>
                <a:cxn ang="T6">
                  <a:pos x="T0" y="T1"/>
                </a:cxn>
                <a:cxn ang="T7">
                  <a:pos x="T2" y="T3"/>
                </a:cxn>
                <a:cxn ang="T8">
                  <a:pos x="T4" y="T5"/>
                </a:cxn>
              </a:cxnLst>
              <a:rect l="T9" t="T10" r="T11" b="T12"/>
              <a:pathLst>
                <a:path w="28" h="14">
                  <a:moveTo>
                    <a:pt x="0" y="14"/>
                  </a:moveTo>
                  <a:cubicBezTo>
                    <a:pt x="9" y="9"/>
                    <a:pt x="28" y="0"/>
                    <a:pt x="28" y="0"/>
                  </a:cubicBezTo>
                  <a:cubicBezTo>
                    <a:pt x="28" y="0"/>
                    <a:pt x="9" y="9"/>
                    <a:pt x="0" y="14"/>
                  </a:cubicBezTo>
                  <a:close/>
                </a:path>
              </a:pathLst>
            </a:custGeom>
            <a:solidFill>
              <a:schemeClr val="accent1"/>
            </a:solidFill>
            <a:ln w="9525">
              <a:solidFill>
                <a:schemeClr val="tx1"/>
              </a:solidFill>
              <a:round/>
              <a:headEnd/>
              <a:tailEnd/>
            </a:ln>
          </p:spPr>
          <p:txBody>
            <a:bodyPr/>
            <a:lstStyle/>
            <a:p>
              <a:endParaRPr lang="en-US"/>
            </a:p>
          </p:txBody>
        </p:sp>
        <p:sp>
          <p:nvSpPr>
            <p:cNvPr id="1116" name="Freeform 70"/>
            <p:cNvSpPr>
              <a:spLocks/>
            </p:cNvSpPr>
            <p:nvPr/>
          </p:nvSpPr>
          <p:spPr bwMode="auto">
            <a:xfrm>
              <a:off x="1623" y="999"/>
              <a:ext cx="1510" cy="1052"/>
            </a:xfrm>
            <a:custGeom>
              <a:avLst/>
              <a:gdLst>
                <a:gd name="T0" fmla="*/ 0 w 1510"/>
                <a:gd name="T1" fmla="*/ 5 h 1052"/>
                <a:gd name="T2" fmla="*/ 1102 w 1510"/>
                <a:gd name="T3" fmla="*/ 174 h 1052"/>
                <a:gd name="T4" fmla="*/ 1510 w 1510"/>
                <a:gd name="T5" fmla="*/ 1052 h 1052"/>
                <a:gd name="T6" fmla="*/ 0 60000 65536"/>
                <a:gd name="T7" fmla="*/ 0 60000 65536"/>
                <a:gd name="T8" fmla="*/ 0 60000 65536"/>
                <a:gd name="T9" fmla="*/ 0 w 1510"/>
                <a:gd name="T10" fmla="*/ 0 h 1052"/>
                <a:gd name="T11" fmla="*/ 1510 w 1510"/>
                <a:gd name="T12" fmla="*/ 1052 h 1052"/>
              </a:gdLst>
              <a:ahLst/>
              <a:cxnLst>
                <a:cxn ang="T6">
                  <a:pos x="T0" y="T1"/>
                </a:cxn>
                <a:cxn ang="T7">
                  <a:pos x="T2" y="T3"/>
                </a:cxn>
                <a:cxn ang="T8">
                  <a:pos x="T4" y="T5"/>
                </a:cxn>
              </a:cxnLst>
              <a:rect l="T9" t="T10" r="T11" b="T12"/>
              <a:pathLst>
                <a:path w="1510" h="1052">
                  <a:moveTo>
                    <a:pt x="0" y="5"/>
                  </a:moveTo>
                  <a:cubicBezTo>
                    <a:pt x="184" y="33"/>
                    <a:pt x="851" y="0"/>
                    <a:pt x="1102" y="174"/>
                  </a:cubicBezTo>
                  <a:cubicBezTo>
                    <a:pt x="1353" y="348"/>
                    <a:pt x="1425" y="869"/>
                    <a:pt x="1510" y="105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7" name="Text Box 71"/>
            <p:cNvSpPr txBox="1">
              <a:spLocks noChangeArrowheads="1"/>
            </p:cNvSpPr>
            <p:nvPr/>
          </p:nvSpPr>
          <p:spPr bwMode="auto">
            <a:xfrm>
              <a:off x="2680" y="1008"/>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9</a:t>
              </a:r>
              <a:endParaRPr lang="en-US" sz="2400"/>
            </a:p>
          </p:txBody>
        </p:sp>
      </p:grpSp>
      <p:sp>
        <p:nvSpPr>
          <p:cNvPr id="1032" name="Text Box 73"/>
          <p:cNvSpPr txBox="1">
            <a:spLocks noChangeArrowheads="1"/>
          </p:cNvSpPr>
          <p:nvPr/>
        </p:nvSpPr>
        <p:spPr bwMode="auto">
          <a:xfrm>
            <a:off x="474663" y="1277938"/>
            <a:ext cx="7064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Step</a:t>
            </a:r>
          </a:p>
          <a:p>
            <a:pPr algn="r"/>
            <a:endParaRPr lang="en-US" sz="2000"/>
          </a:p>
        </p:txBody>
      </p:sp>
      <p:sp>
        <p:nvSpPr>
          <p:cNvPr id="1033" name="Text Box 74"/>
          <p:cNvSpPr txBox="1">
            <a:spLocks noChangeArrowheads="1"/>
          </p:cNvSpPr>
          <p:nvPr/>
        </p:nvSpPr>
        <p:spPr bwMode="auto">
          <a:xfrm>
            <a:off x="1458913" y="1284288"/>
            <a:ext cx="417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N</a:t>
            </a:r>
            <a:r>
              <a:rPr lang="en-US" sz="2000">
                <a:cs typeface="Arial" pitchFamily="34" charset="0"/>
              </a:rPr>
              <a:t>'</a:t>
            </a:r>
          </a:p>
        </p:txBody>
      </p:sp>
      <p:sp>
        <p:nvSpPr>
          <p:cNvPr id="1034" name="Text Box 75"/>
          <p:cNvSpPr txBox="1">
            <a:spLocks noChangeArrowheads="1"/>
          </p:cNvSpPr>
          <p:nvPr/>
        </p:nvSpPr>
        <p:spPr bwMode="auto">
          <a:xfrm>
            <a:off x="2043113" y="1009650"/>
            <a:ext cx="6778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D(</a:t>
            </a:r>
            <a:r>
              <a:rPr lang="en-US" sz="2000" b="1">
                <a:solidFill>
                  <a:srgbClr val="FF0000"/>
                </a:solidFill>
              </a:rPr>
              <a:t>v</a:t>
            </a:r>
            <a:r>
              <a:rPr lang="en-US" sz="2000"/>
              <a:t>)</a:t>
            </a:r>
          </a:p>
          <a:p>
            <a:pPr algn="r"/>
            <a:r>
              <a:rPr lang="en-US" sz="1600"/>
              <a:t>p(v)</a:t>
            </a:r>
          </a:p>
        </p:txBody>
      </p:sp>
      <p:sp>
        <p:nvSpPr>
          <p:cNvPr id="1035" name="Text Box 76"/>
          <p:cNvSpPr txBox="1">
            <a:spLocks noChangeArrowheads="1"/>
          </p:cNvSpPr>
          <p:nvPr/>
        </p:nvSpPr>
        <p:spPr bwMode="auto">
          <a:xfrm>
            <a:off x="511175" y="161766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0</a:t>
            </a:r>
          </a:p>
        </p:txBody>
      </p:sp>
      <p:sp>
        <p:nvSpPr>
          <p:cNvPr id="1036" name="Text Box 77"/>
          <p:cNvSpPr txBox="1">
            <a:spLocks noChangeArrowheads="1"/>
          </p:cNvSpPr>
          <p:nvPr/>
        </p:nvSpPr>
        <p:spPr bwMode="auto">
          <a:xfrm>
            <a:off x="515938" y="191452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1</a:t>
            </a:r>
          </a:p>
        </p:txBody>
      </p:sp>
      <p:sp>
        <p:nvSpPr>
          <p:cNvPr id="1037" name="Text Box 78"/>
          <p:cNvSpPr txBox="1">
            <a:spLocks noChangeArrowheads="1"/>
          </p:cNvSpPr>
          <p:nvPr/>
        </p:nvSpPr>
        <p:spPr bwMode="auto">
          <a:xfrm>
            <a:off x="517525" y="22225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2</a:t>
            </a:r>
          </a:p>
        </p:txBody>
      </p:sp>
      <p:sp>
        <p:nvSpPr>
          <p:cNvPr id="1038" name="Text Box 79"/>
          <p:cNvSpPr txBox="1">
            <a:spLocks noChangeArrowheads="1"/>
          </p:cNvSpPr>
          <p:nvPr/>
        </p:nvSpPr>
        <p:spPr bwMode="auto">
          <a:xfrm>
            <a:off x="511175" y="252412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3</a:t>
            </a:r>
          </a:p>
        </p:txBody>
      </p:sp>
      <p:sp>
        <p:nvSpPr>
          <p:cNvPr id="1039" name="Text Box 80"/>
          <p:cNvSpPr txBox="1">
            <a:spLocks noChangeArrowheads="1"/>
          </p:cNvSpPr>
          <p:nvPr/>
        </p:nvSpPr>
        <p:spPr bwMode="auto">
          <a:xfrm>
            <a:off x="509588" y="28273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4</a:t>
            </a:r>
          </a:p>
        </p:txBody>
      </p:sp>
      <p:sp>
        <p:nvSpPr>
          <p:cNvPr id="1040" name="Text Box 81"/>
          <p:cNvSpPr txBox="1">
            <a:spLocks noChangeArrowheads="1"/>
          </p:cNvSpPr>
          <p:nvPr/>
        </p:nvSpPr>
        <p:spPr bwMode="auto">
          <a:xfrm>
            <a:off x="514350" y="31321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5</a:t>
            </a:r>
          </a:p>
        </p:txBody>
      </p:sp>
      <p:sp>
        <p:nvSpPr>
          <p:cNvPr id="1041" name="Text Box 82"/>
          <p:cNvSpPr txBox="1">
            <a:spLocks noChangeArrowheads="1"/>
          </p:cNvSpPr>
          <p:nvPr/>
        </p:nvSpPr>
        <p:spPr bwMode="auto">
          <a:xfrm>
            <a:off x="2630488" y="1017588"/>
            <a:ext cx="7334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D(</a:t>
            </a:r>
            <a:r>
              <a:rPr lang="en-US" sz="2000" b="1">
                <a:solidFill>
                  <a:srgbClr val="FF0000"/>
                </a:solidFill>
              </a:rPr>
              <a:t>w</a:t>
            </a:r>
            <a:r>
              <a:rPr lang="en-US" sz="2000"/>
              <a:t>)</a:t>
            </a:r>
          </a:p>
          <a:p>
            <a:pPr algn="r"/>
            <a:r>
              <a:rPr lang="en-US" sz="1600"/>
              <a:t>p(w)</a:t>
            </a:r>
          </a:p>
        </p:txBody>
      </p:sp>
      <p:sp>
        <p:nvSpPr>
          <p:cNvPr id="1042" name="Text Box 83"/>
          <p:cNvSpPr txBox="1">
            <a:spLocks noChangeArrowheads="1"/>
          </p:cNvSpPr>
          <p:nvPr/>
        </p:nvSpPr>
        <p:spPr bwMode="auto">
          <a:xfrm>
            <a:off x="3306763" y="1017588"/>
            <a:ext cx="6778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D(</a:t>
            </a:r>
            <a:r>
              <a:rPr lang="en-US" sz="2000" b="1">
                <a:solidFill>
                  <a:srgbClr val="FF0000"/>
                </a:solidFill>
              </a:rPr>
              <a:t>x</a:t>
            </a:r>
            <a:r>
              <a:rPr lang="en-US" sz="2000"/>
              <a:t>)</a:t>
            </a:r>
          </a:p>
          <a:p>
            <a:pPr algn="r"/>
            <a:r>
              <a:rPr lang="en-US" sz="1600"/>
              <a:t>p(x)</a:t>
            </a:r>
          </a:p>
        </p:txBody>
      </p:sp>
      <p:sp>
        <p:nvSpPr>
          <p:cNvPr id="1043" name="Text Box 84"/>
          <p:cNvSpPr txBox="1">
            <a:spLocks noChangeArrowheads="1"/>
          </p:cNvSpPr>
          <p:nvPr/>
        </p:nvSpPr>
        <p:spPr bwMode="auto">
          <a:xfrm>
            <a:off x="3946525" y="1017588"/>
            <a:ext cx="6778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D(</a:t>
            </a:r>
            <a:r>
              <a:rPr lang="en-US" sz="2000" b="1">
                <a:solidFill>
                  <a:srgbClr val="FF0000"/>
                </a:solidFill>
              </a:rPr>
              <a:t>y</a:t>
            </a:r>
            <a:r>
              <a:rPr lang="en-US" sz="2000"/>
              <a:t>)</a:t>
            </a:r>
          </a:p>
          <a:p>
            <a:pPr algn="r"/>
            <a:r>
              <a:rPr lang="en-US" sz="1600"/>
              <a:t>p(y)</a:t>
            </a:r>
          </a:p>
        </p:txBody>
      </p:sp>
      <p:sp>
        <p:nvSpPr>
          <p:cNvPr id="1044" name="Text Box 85"/>
          <p:cNvSpPr txBox="1">
            <a:spLocks noChangeArrowheads="1"/>
          </p:cNvSpPr>
          <p:nvPr/>
        </p:nvSpPr>
        <p:spPr bwMode="auto">
          <a:xfrm>
            <a:off x="4578350" y="1022350"/>
            <a:ext cx="6635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2000"/>
              <a:t>D(</a:t>
            </a:r>
            <a:r>
              <a:rPr lang="en-US" sz="2000" b="1">
                <a:solidFill>
                  <a:srgbClr val="FF0000"/>
                </a:solidFill>
              </a:rPr>
              <a:t>z</a:t>
            </a:r>
            <a:r>
              <a:rPr lang="en-US" sz="2000"/>
              <a:t>)</a:t>
            </a:r>
          </a:p>
          <a:p>
            <a:pPr algn="r"/>
            <a:r>
              <a:rPr lang="en-US" sz="1600"/>
              <a:t>p(z)</a:t>
            </a:r>
          </a:p>
        </p:txBody>
      </p:sp>
      <p:sp>
        <p:nvSpPr>
          <p:cNvPr id="1045" name="Line 86"/>
          <p:cNvSpPr>
            <a:spLocks noChangeShapeType="1"/>
          </p:cNvSpPr>
          <p:nvPr/>
        </p:nvSpPr>
        <p:spPr bwMode="auto">
          <a:xfrm>
            <a:off x="600075" y="1638300"/>
            <a:ext cx="4629150"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46" name="Line 87"/>
          <p:cNvSpPr>
            <a:spLocks noChangeShapeType="1"/>
          </p:cNvSpPr>
          <p:nvPr/>
        </p:nvSpPr>
        <p:spPr bwMode="auto">
          <a:xfrm>
            <a:off x="581025" y="1952625"/>
            <a:ext cx="4629150" cy="0"/>
          </a:xfrm>
          <a:prstGeom prst="line">
            <a:avLst/>
          </a:prstGeom>
          <a:noFill/>
          <a:ln w="12700">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47" name="Text Box 88"/>
          <p:cNvSpPr txBox="1">
            <a:spLocks noChangeArrowheads="1"/>
          </p:cNvSpPr>
          <p:nvPr/>
        </p:nvSpPr>
        <p:spPr bwMode="auto">
          <a:xfrm>
            <a:off x="1492250" y="16081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a:t>
            </a:r>
          </a:p>
        </p:txBody>
      </p:sp>
      <p:sp>
        <p:nvSpPr>
          <p:cNvPr id="1048" name="Line 89"/>
          <p:cNvSpPr>
            <a:spLocks noChangeShapeType="1"/>
          </p:cNvSpPr>
          <p:nvPr/>
        </p:nvSpPr>
        <p:spPr bwMode="auto">
          <a:xfrm>
            <a:off x="581025" y="2247900"/>
            <a:ext cx="4629150" cy="0"/>
          </a:xfrm>
          <a:prstGeom prst="line">
            <a:avLst/>
          </a:prstGeom>
          <a:noFill/>
          <a:ln w="12700">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49" name="Line 90"/>
          <p:cNvSpPr>
            <a:spLocks noChangeShapeType="1"/>
          </p:cNvSpPr>
          <p:nvPr/>
        </p:nvSpPr>
        <p:spPr bwMode="auto">
          <a:xfrm>
            <a:off x="581025" y="2562225"/>
            <a:ext cx="4629150" cy="0"/>
          </a:xfrm>
          <a:prstGeom prst="line">
            <a:avLst/>
          </a:prstGeom>
          <a:noFill/>
          <a:ln w="12700">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50" name="Line 91"/>
          <p:cNvSpPr>
            <a:spLocks noChangeShapeType="1"/>
          </p:cNvSpPr>
          <p:nvPr/>
        </p:nvSpPr>
        <p:spPr bwMode="auto">
          <a:xfrm>
            <a:off x="565150" y="2865438"/>
            <a:ext cx="4629150" cy="0"/>
          </a:xfrm>
          <a:prstGeom prst="line">
            <a:avLst/>
          </a:prstGeom>
          <a:noFill/>
          <a:ln w="12700">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51" name="Line 92"/>
          <p:cNvSpPr>
            <a:spLocks noChangeShapeType="1"/>
          </p:cNvSpPr>
          <p:nvPr/>
        </p:nvSpPr>
        <p:spPr bwMode="auto">
          <a:xfrm>
            <a:off x="576263" y="3171825"/>
            <a:ext cx="4629150" cy="0"/>
          </a:xfrm>
          <a:prstGeom prst="line">
            <a:avLst/>
          </a:prstGeom>
          <a:noFill/>
          <a:ln w="12700">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52" name="Line 93"/>
          <p:cNvSpPr>
            <a:spLocks noChangeShapeType="1"/>
          </p:cNvSpPr>
          <p:nvPr/>
        </p:nvSpPr>
        <p:spPr bwMode="auto">
          <a:xfrm>
            <a:off x="581025" y="3467100"/>
            <a:ext cx="4629150" cy="0"/>
          </a:xfrm>
          <a:prstGeom prst="line">
            <a:avLst/>
          </a:prstGeom>
          <a:noFill/>
          <a:ln w="12700">
            <a:solidFill>
              <a:srgbClr val="000099"/>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9" name="Group 94"/>
          <p:cNvGrpSpPr>
            <a:grpSpLocks/>
          </p:cNvGrpSpPr>
          <p:nvPr/>
        </p:nvGrpSpPr>
        <p:grpSpPr bwMode="auto">
          <a:xfrm>
            <a:off x="2190750" y="1609725"/>
            <a:ext cx="3084513" cy="371475"/>
            <a:chOff x="1380" y="1014"/>
            <a:chExt cx="1943" cy="234"/>
          </a:xfrm>
        </p:grpSpPr>
        <p:sp>
          <p:nvSpPr>
            <p:cNvPr id="1086" name="Text Box 95"/>
            <p:cNvSpPr txBox="1">
              <a:spLocks noChangeArrowheads="1"/>
            </p:cNvSpPr>
            <p:nvPr/>
          </p:nvSpPr>
          <p:spPr bwMode="auto">
            <a:xfrm>
              <a:off x="3043" y="1014"/>
              <a:ext cx="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latin typeface="Comic Sans MS" pitchFamily="66" charset="0"/>
                </a:rPr>
                <a:t>∞ </a:t>
              </a:r>
              <a:endParaRPr lang="en-US" sz="2000"/>
            </a:p>
          </p:txBody>
        </p:sp>
        <p:sp>
          <p:nvSpPr>
            <p:cNvPr id="1087" name="Text Box 96"/>
            <p:cNvSpPr txBox="1">
              <a:spLocks noChangeArrowheads="1"/>
            </p:cNvSpPr>
            <p:nvPr/>
          </p:nvSpPr>
          <p:spPr bwMode="auto">
            <a:xfrm>
              <a:off x="2647" y="1014"/>
              <a:ext cx="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latin typeface="Comic Sans MS" pitchFamily="66" charset="0"/>
                </a:rPr>
                <a:t>∞ </a:t>
              </a:r>
              <a:endParaRPr lang="en-US" sz="2000"/>
            </a:p>
          </p:txBody>
        </p:sp>
        <p:sp>
          <p:nvSpPr>
            <p:cNvPr id="1088" name="Text Box 97"/>
            <p:cNvSpPr txBox="1">
              <a:spLocks noChangeArrowheads="1"/>
            </p:cNvSpPr>
            <p:nvPr/>
          </p:nvSpPr>
          <p:spPr bwMode="auto">
            <a:xfrm>
              <a:off x="1380" y="1017"/>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7,u</a:t>
              </a:r>
            </a:p>
          </p:txBody>
        </p:sp>
        <p:sp>
          <p:nvSpPr>
            <p:cNvPr id="1089" name="Text Box 98"/>
            <p:cNvSpPr txBox="1">
              <a:spLocks noChangeArrowheads="1"/>
            </p:cNvSpPr>
            <p:nvPr/>
          </p:nvSpPr>
          <p:spPr bwMode="auto">
            <a:xfrm>
              <a:off x="1787" y="1015"/>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3,u</a:t>
              </a:r>
            </a:p>
          </p:txBody>
        </p:sp>
        <p:sp>
          <p:nvSpPr>
            <p:cNvPr id="1090" name="Text Box 99"/>
            <p:cNvSpPr txBox="1">
              <a:spLocks noChangeArrowheads="1"/>
            </p:cNvSpPr>
            <p:nvPr/>
          </p:nvSpPr>
          <p:spPr bwMode="auto">
            <a:xfrm>
              <a:off x="2190" y="1016"/>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5,u</a:t>
              </a:r>
            </a:p>
          </p:txBody>
        </p:sp>
      </p:grpSp>
      <p:sp>
        <p:nvSpPr>
          <p:cNvPr id="717924" name="Text Box 100"/>
          <p:cNvSpPr txBox="1">
            <a:spLocks noChangeArrowheads="1"/>
          </p:cNvSpPr>
          <p:nvPr/>
        </p:nvSpPr>
        <p:spPr bwMode="auto">
          <a:xfrm>
            <a:off x="1346200" y="1905000"/>
            <a:ext cx="476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uw</a:t>
            </a:r>
          </a:p>
        </p:txBody>
      </p:sp>
      <p:grpSp>
        <p:nvGrpSpPr>
          <p:cNvPr id="10" name="Group 101"/>
          <p:cNvGrpSpPr>
            <a:grpSpLocks/>
          </p:cNvGrpSpPr>
          <p:nvPr/>
        </p:nvGrpSpPr>
        <p:grpSpPr bwMode="auto">
          <a:xfrm>
            <a:off x="2163763" y="1916113"/>
            <a:ext cx="3122612" cy="371475"/>
            <a:chOff x="1356" y="1014"/>
            <a:chExt cx="1967" cy="234"/>
          </a:xfrm>
        </p:grpSpPr>
        <p:sp>
          <p:nvSpPr>
            <p:cNvPr id="1081" name="Text Box 102"/>
            <p:cNvSpPr txBox="1">
              <a:spLocks noChangeArrowheads="1"/>
            </p:cNvSpPr>
            <p:nvPr/>
          </p:nvSpPr>
          <p:spPr bwMode="auto">
            <a:xfrm>
              <a:off x="3043" y="1014"/>
              <a:ext cx="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latin typeface="Comic Sans MS" pitchFamily="66" charset="0"/>
                </a:rPr>
                <a:t>∞ </a:t>
              </a:r>
              <a:endParaRPr lang="en-US" sz="2000"/>
            </a:p>
          </p:txBody>
        </p:sp>
        <p:sp>
          <p:nvSpPr>
            <p:cNvPr id="1082" name="Text Box 103"/>
            <p:cNvSpPr txBox="1">
              <a:spLocks noChangeArrowheads="1"/>
            </p:cNvSpPr>
            <p:nvPr/>
          </p:nvSpPr>
          <p:spPr bwMode="auto">
            <a:xfrm>
              <a:off x="2482" y="1014"/>
              <a:ext cx="4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1600"/>
                <a:t>11</a:t>
              </a:r>
              <a:r>
                <a:rPr lang="en-US"/>
                <a:t>,w</a:t>
              </a:r>
              <a:r>
                <a:rPr lang="en-US">
                  <a:latin typeface="Comic Sans MS" pitchFamily="66" charset="0"/>
                </a:rPr>
                <a:t> </a:t>
              </a:r>
              <a:endParaRPr lang="en-US" sz="2000"/>
            </a:p>
          </p:txBody>
        </p:sp>
        <p:sp>
          <p:nvSpPr>
            <p:cNvPr id="1083" name="Text Box 104"/>
            <p:cNvSpPr txBox="1">
              <a:spLocks noChangeArrowheads="1"/>
            </p:cNvSpPr>
            <p:nvPr/>
          </p:nvSpPr>
          <p:spPr bwMode="auto">
            <a:xfrm>
              <a:off x="1356" y="1017"/>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6,w</a:t>
              </a:r>
            </a:p>
          </p:txBody>
        </p:sp>
        <p:sp>
          <p:nvSpPr>
            <p:cNvPr id="1084" name="Text Box 105"/>
            <p:cNvSpPr txBox="1">
              <a:spLocks noChangeArrowheads="1"/>
            </p:cNvSpPr>
            <p:nvPr/>
          </p:nvSpPr>
          <p:spPr bwMode="auto">
            <a:xfrm>
              <a:off x="1987" y="1015"/>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endParaRPr lang="en-US"/>
            </a:p>
          </p:txBody>
        </p:sp>
        <p:sp>
          <p:nvSpPr>
            <p:cNvPr id="1085" name="Text Box 106"/>
            <p:cNvSpPr txBox="1">
              <a:spLocks noChangeArrowheads="1"/>
            </p:cNvSpPr>
            <p:nvPr/>
          </p:nvSpPr>
          <p:spPr bwMode="auto">
            <a:xfrm>
              <a:off x="2190" y="1016"/>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5,u</a:t>
              </a:r>
            </a:p>
          </p:txBody>
        </p:sp>
      </p:grpSp>
      <p:grpSp>
        <p:nvGrpSpPr>
          <p:cNvPr id="11" name="Group 107"/>
          <p:cNvGrpSpPr>
            <a:grpSpLocks/>
          </p:cNvGrpSpPr>
          <p:nvPr/>
        </p:nvGrpSpPr>
        <p:grpSpPr bwMode="auto">
          <a:xfrm>
            <a:off x="2162175" y="2214563"/>
            <a:ext cx="3122613" cy="376237"/>
            <a:chOff x="1356" y="1011"/>
            <a:chExt cx="1967" cy="237"/>
          </a:xfrm>
        </p:grpSpPr>
        <p:sp>
          <p:nvSpPr>
            <p:cNvPr id="1076" name="Text Box 108"/>
            <p:cNvSpPr txBox="1">
              <a:spLocks noChangeArrowheads="1"/>
            </p:cNvSpPr>
            <p:nvPr/>
          </p:nvSpPr>
          <p:spPr bwMode="auto">
            <a:xfrm>
              <a:off x="2913" y="1011"/>
              <a:ext cx="4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1600"/>
                <a:t>14</a:t>
              </a:r>
              <a:r>
                <a:rPr lang="en-US"/>
                <a:t>,x </a:t>
              </a:r>
            </a:p>
          </p:txBody>
        </p:sp>
        <p:sp>
          <p:nvSpPr>
            <p:cNvPr id="1077" name="Text Box 109"/>
            <p:cNvSpPr txBox="1">
              <a:spLocks noChangeArrowheads="1"/>
            </p:cNvSpPr>
            <p:nvPr/>
          </p:nvSpPr>
          <p:spPr bwMode="auto">
            <a:xfrm>
              <a:off x="2489" y="1011"/>
              <a:ext cx="43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1600"/>
                <a:t>11,</a:t>
              </a:r>
              <a:r>
                <a:rPr lang="en-US"/>
                <a:t>w </a:t>
              </a:r>
              <a:endParaRPr lang="en-US" sz="2000"/>
            </a:p>
          </p:txBody>
        </p:sp>
        <p:sp>
          <p:nvSpPr>
            <p:cNvPr id="1078" name="Text Box 110"/>
            <p:cNvSpPr txBox="1">
              <a:spLocks noChangeArrowheads="1"/>
            </p:cNvSpPr>
            <p:nvPr/>
          </p:nvSpPr>
          <p:spPr bwMode="auto">
            <a:xfrm>
              <a:off x="1356" y="1017"/>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6,w</a:t>
              </a:r>
            </a:p>
          </p:txBody>
        </p:sp>
        <p:sp>
          <p:nvSpPr>
            <p:cNvPr id="1079" name="Text Box 111"/>
            <p:cNvSpPr txBox="1">
              <a:spLocks noChangeArrowheads="1"/>
            </p:cNvSpPr>
            <p:nvPr/>
          </p:nvSpPr>
          <p:spPr bwMode="auto">
            <a:xfrm>
              <a:off x="1987" y="1015"/>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endParaRPr lang="en-US"/>
            </a:p>
          </p:txBody>
        </p:sp>
        <p:sp>
          <p:nvSpPr>
            <p:cNvPr id="1080" name="Text Box 112"/>
            <p:cNvSpPr txBox="1">
              <a:spLocks noChangeArrowheads="1"/>
            </p:cNvSpPr>
            <p:nvPr/>
          </p:nvSpPr>
          <p:spPr bwMode="auto">
            <a:xfrm>
              <a:off x="2390" y="1016"/>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endParaRPr lang="en-US"/>
            </a:p>
          </p:txBody>
        </p:sp>
      </p:grpSp>
      <p:sp>
        <p:nvSpPr>
          <p:cNvPr id="717937" name="Oval 113"/>
          <p:cNvSpPr>
            <a:spLocks noChangeArrowheads="1"/>
          </p:cNvSpPr>
          <p:nvPr/>
        </p:nvSpPr>
        <p:spPr bwMode="auto">
          <a:xfrm>
            <a:off x="2828925" y="1666875"/>
            <a:ext cx="528638" cy="276225"/>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Comic Sans MS" pitchFamily="66" charset="0"/>
            </a:endParaRPr>
          </a:p>
        </p:txBody>
      </p:sp>
      <p:sp>
        <p:nvSpPr>
          <p:cNvPr id="717938" name="Oval 114"/>
          <p:cNvSpPr>
            <a:spLocks noChangeArrowheads="1"/>
          </p:cNvSpPr>
          <p:nvPr/>
        </p:nvSpPr>
        <p:spPr bwMode="auto">
          <a:xfrm>
            <a:off x="3482975" y="1952625"/>
            <a:ext cx="528638" cy="276225"/>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Comic Sans MS" pitchFamily="66" charset="0"/>
            </a:endParaRPr>
          </a:p>
        </p:txBody>
      </p:sp>
      <p:sp>
        <p:nvSpPr>
          <p:cNvPr id="717939" name="Text Box 115"/>
          <p:cNvSpPr txBox="1">
            <a:spLocks noChangeArrowheads="1"/>
          </p:cNvSpPr>
          <p:nvPr/>
        </p:nvSpPr>
        <p:spPr bwMode="auto">
          <a:xfrm>
            <a:off x="1239838" y="2214563"/>
            <a:ext cx="590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uwx</a:t>
            </a:r>
          </a:p>
        </p:txBody>
      </p:sp>
      <p:sp>
        <p:nvSpPr>
          <p:cNvPr id="717940" name="Oval 116"/>
          <p:cNvSpPr>
            <a:spLocks noChangeArrowheads="1"/>
          </p:cNvSpPr>
          <p:nvPr/>
        </p:nvSpPr>
        <p:spPr bwMode="auto">
          <a:xfrm>
            <a:off x="2174875" y="2271713"/>
            <a:ext cx="528638" cy="276225"/>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Comic Sans MS" pitchFamily="66" charset="0"/>
            </a:endParaRPr>
          </a:p>
        </p:txBody>
      </p:sp>
      <p:sp>
        <p:nvSpPr>
          <p:cNvPr id="717941" name="Text Box 117"/>
          <p:cNvSpPr txBox="1">
            <a:spLocks noChangeArrowheads="1"/>
          </p:cNvSpPr>
          <p:nvPr/>
        </p:nvSpPr>
        <p:spPr bwMode="auto">
          <a:xfrm>
            <a:off x="1144588" y="2500313"/>
            <a:ext cx="704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uwxv</a:t>
            </a:r>
          </a:p>
        </p:txBody>
      </p:sp>
      <p:grpSp>
        <p:nvGrpSpPr>
          <p:cNvPr id="12" name="Group 118"/>
          <p:cNvGrpSpPr>
            <a:grpSpLocks/>
          </p:cNvGrpSpPr>
          <p:nvPr/>
        </p:nvGrpSpPr>
        <p:grpSpPr bwMode="auto">
          <a:xfrm>
            <a:off x="4008438" y="2511425"/>
            <a:ext cx="1273175" cy="366713"/>
            <a:chOff x="1492" y="2777"/>
            <a:chExt cx="802" cy="231"/>
          </a:xfrm>
        </p:grpSpPr>
        <p:sp>
          <p:nvSpPr>
            <p:cNvPr id="1074" name="Text Box 119"/>
            <p:cNvSpPr txBox="1">
              <a:spLocks noChangeArrowheads="1"/>
            </p:cNvSpPr>
            <p:nvPr/>
          </p:nvSpPr>
          <p:spPr bwMode="auto">
            <a:xfrm>
              <a:off x="1884" y="2777"/>
              <a:ext cx="4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1600"/>
                <a:t>14</a:t>
              </a:r>
              <a:r>
                <a:rPr lang="en-US"/>
                <a:t>,x </a:t>
              </a:r>
            </a:p>
          </p:txBody>
        </p:sp>
        <p:sp>
          <p:nvSpPr>
            <p:cNvPr id="1075" name="Text Box 120"/>
            <p:cNvSpPr txBox="1">
              <a:spLocks noChangeArrowheads="1"/>
            </p:cNvSpPr>
            <p:nvPr/>
          </p:nvSpPr>
          <p:spPr bwMode="auto">
            <a:xfrm>
              <a:off x="1492" y="2777"/>
              <a:ext cx="40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1600"/>
                <a:t>10,</a:t>
              </a:r>
              <a:r>
                <a:rPr lang="en-US"/>
                <a:t>v </a:t>
              </a:r>
              <a:endParaRPr lang="en-US" sz="2000"/>
            </a:p>
          </p:txBody>
        </p:sp>
      </p:grpSp>
      <p:sp>
        <p:nvSpPr>
          <p:cNvPr id="717945" name="Oval 121"/>
          <p:cNvSpPr>
            <a:spLocks noChangeArrowheads="1"/>
          </p:cNvSpPr>
          <p:nvPr/>
        </p:nvSpPr>
        <p:spPr bwMode="auto">
          <a:xfrm>
            <a:off x="4011613" y="2570163"/>
            <a:ext cx="528637" cy="276225"/>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Comic Sans MS" pitchFamily="66" charset="0"/>
            </a:endParaRPr>
          </a:p>
        </p:txBody>
      </p:sp>
      <p:sp>
        <p:nvSpPr>
          <p:cNvPr id="717946" name="Text Box 122"/>
          <p:cNvSpPr txBox="1">
            <a:spLocks noChangeArrowheads="1"/>
          </p:cNvSpPr>
          <p:nvPr/>
        </p:nvSpPr>
        <p:spPr bwMode="auto">
          <a:xfrm>
            <a:off x="1060450" y="2819400"/>
            <a:ext cx="819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uwxvy</a:t>
            </a:r>
          </a:p>
        </p:txBody>
      </p:sp>
      <p:sp>
        <p:nvSpPr>
          <p:cNvPr id="717947" name="Text Box 123"/>
          <p:cNvSpPr txBox="1">
            <a:spLocks noChangeArrowheads="1"/>
          </p:cNvSpPr>
          <p:nvPr/>
        </p:nvSpPr>
        <p:spPr bwMode="auto">
          <a:xfrm>
            <a:off x="4638675" y="2830513"/>
            <a:ext cx="6508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sz="1600"/>
              <a:t>12</a:t>
            </a:r>
            <a:r>
              <a:rPr lang="en-US"/>
              <a:t>,y </a:t>
            </a:r>
          </a:p>
        </p:txBody>
      </p:sp>
      <p:sp>
        <p:nvSpPr>
          <p:cNvPr id="717948" name="Oval 124"/>
          <p:cNvSpPr>
            <a:spLocks noChangeArrowheads="1"/>
          </p:cNvSpPr>
          <p:nvPr/>
        </p:nvSpPr>
        <p:spPr bwMode="auto">
          <a:xfrm>
            <a:off x="4676775" y="2887663"/>
            <a:ext cx="528638" cy="276225"/>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Comic Sans MS" pitchFamily="66" charset="0"/>
            </a:endParaRPr>
          </a:p>
        </p:txBody>
      </p:sp>
      <p:sp>
        <p:nvSpPr>
          <p:cNvPr id="717949" name="Rectangle 125"/>
          <p:cNvSpPr>
            <a:spLocks noChangeArrowheads="1"/>
          </p:cNvSpPr>
          <p:nvPr/>
        </p:nvSpPr>
        <p:spPr bwMode="auto">
          <a:xfrm>
            <a:off x="251521" y="3786995"/>
            <a:ext cx="3828354" cy="1443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lnSpc>
                <a:spcPct val="85000"/>
              </a:lnSpc>
              <a:spcBef>
                <a:spcPct val="20000"/>
              </a:spcBef>
              <a:buClr>
                <a:srgbClr val="000099"/>
              </a:buClr>
              <a:buSzPct val="65000"/>
              <a:buFont typeface="Wingdings" pitchFamily="2" charset="2"/>
              <a:buNone/>
            </a:pPr>
            <a:r>
              <a:rPr lang="en-US" sz="2800" i="1" dirty="0" smtClean="0">
                <a:solidFill>
                  <a:srgbClr val="CC0000"/>
                </a:solidFill>
                <a:latin typeface="Gill Sans MT" pitchFamily="34" charset="0"/>
                <a:cs typeface="+mn-cs"/>
              </a:rPr>
              <a:t>Note:</a:t>
            </a:r>
            <a:endParaRPr lang="en-US" sz="2800" i="1" dirty="0">
              <a:solidFill>
                <a:srgbClr val="CC0000"/>
              </a:solidFill>
              <a:latin typeface="Gill Sans MT" pitchFamily="34" charset="0"/>
              <a:cs typeface="+mn-cs"/>
            </a:endParaRPr>
          </a:p>
          <a:p>
            <a:pPr marL="342900" indent="-342900" algn="l">
              <a:lnSpc>
                <a:spcPct val="85000"/>
              </a:lnSpc>
              <a:spcBef>
                <a:spcPct val="20000"/>
              </a:spcBef>
              <a:buClr>
                <a:srgbClr val="000099"/>
              </a:buClr>
              <a:buSzPct val="65000"/>
              <a:buFont typeface="Wingdings" pitchFamily="2" charset="2"/>
              <a:buChar char="v"/>
            </a:pPr>
            <a:r>
              <a:rPr lang="en-US" sz="2000" dirty="0" smtClean="0">
                <a:latin typeface="Gill Sans MT" pitchFamily="34" charset="0"/>
                <a:cs typeface="+mn-cs"/>
              </a:rPr>
              <a:t>Creating the tree containing optimal paths by visiting the previous nodes of a certain node</a:t>
            </a:r>
            <a:endParaRPr lang="fa-IR" sz="2000" dirty="0" smtClean="0">
              <a:latin typeface="Gill Sans MT" pitchFamily="34" charset="0"/>
              <a:cs typeface="+mn-cs"/>
            </a:endParaRPr>
          </a:p>
        </p:txBody>
      </p:sp>
      <p:sp>
        <p:nvSpPr>
          <p:cNvPr id="717950" name="Line 126"/>
          <p:cNvSpPr>
            <a:spLocks noChangeShapeType="1"/>
          </p:cNvSpPr>
          <p:nvPr/>
        </p:nvSpPr>
        <p:spPr bwMode="auto">
          <a:xfrm>
            <a:off x="7874000" y="4995863"/>
            <a:ext cx="59055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951" name="Line 127"/>
          <p:cNvSpPr>
            <a:spLocks noChangeShapeType="1"/>
          </p:cNvSpPr>
          <p:nvPr/>
        </p:nvSpPr>
        <p:spPr bwMode="auto">
          <a:xfrm flipV="1">
            <a:off x="6124575" y="4995863"/>
            <a:ext cx="1463675" cy="120491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952" name="Line 128"/>
          <p:cNvSpPr>
            <a:spLocks noChangeShapeType="1"/>
          </p:cNvSpPr>
          <p:nvPr/>
        </p:nvSpPr>
        <p:spPr bwMode="auto">
          <a:xfrm>
            <a:off x="6115050" y="5110163"/>
            <a:ext cx="9525" cy="10477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953" name="Line 129"/>
          <p:cNvSpPr>
            <a:spLocks noChangeShapeType="1"/>
          </p:cNvSpPr>
          <p:nvPr/>
        </p:nvSpPr>
        <p:spPr bwMode="auto">
          <a:xfrm flipV="1">
            <a:off x="4906963" y="3252788"/>
            <a:ext cx="1012825" cy="16287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954" name="Line 130"/>
          <p:cNvSpPr>
            <a:spLocks noChangeShapeType="1"/>
          </p:cNvSpPr>
          <p:nvPr/>
        </p:nvSpPr>
        <p:spPr bwMode="auto">
          <a:xfrm flipV="1">
            <a:off x="5008563" y="4999038"/>
            <a:ext cx="944562"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955" name="Text Box 131"/>
          <p:cNvSpPr txBox="1">
            <a:spLocks noChangeArrowheads="1"/>
          </p:cNvSpPr>
          <p:nvPr/>
        </p:nvSpPr>
        <p:spPr bwMode="auto">
          <a:xfrm>
            <a:off x="931863" y="3117850"/>
            <a:ext cx="933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a:r>
              <a:rPr lang="en-US"/>
              <a:t>uwxvyz</a:t>
            </a:r>
          </a:p>
        </p:txBody>
      </p:sp>
      <p:graphicFrame>
        <p:nvGraphicFramePr>
          <p:cNvPr id="135" name="Object 135"/>
          <p:cNvGraphicFramePr>
            <a:graphicFrameLocks noChangeAspect="1"/>
          </p:cNvGraphicFramePr>
          <p:nvPr/>
        </p:nvGraphicFramePr>
        <p:xfrm>
          <a:off x="5445125" y="1949450"/>
          <a:ext cx="3698875" cy="674688"/>
        </p:xfrm>
        <a:graphic>
          <a:graphicData uri="http://schemas.openxmlformats.org/presentationml/2006/ole">
            <mc:AlternateContent xmlns:mc="http://schemas.openxmlformats.org/markup-compatibility/2006">
              <mc:Choice xmlns:v="urn:schemas-microsoft-com:vml" Requires="v">
                <p:oleObj spid="_x0000_s1101" name="Equation" r:id="rId3" imgW="2374560" imgH="431640" progId="Equation.3">
                  <p:embed/>
                </p:oleObj>
              </mc:Choice>
              <mc:Fallback>
                <p:oleObj name="Equation" r:id="rId3" imgW="2374560" imgH="431640" progId="Equation.3">
                  <p:embed/>
                  <p:pic>
                    <p:nvPicPr>
                      <p:cNvPr id="135" name="Object 1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5125" y="1949450"/>
                        <a:ext cx="3698875" cy="674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6" name="Rectangle 2"/>
          <p:cNvSpPr>
            <a:spLocks noGrp="1" noChangeArrowheads="1"/>
          </p:cNvSpPr>
          <p:nvPr>
            <p:ph type="title"/>
          </p:nvPr>
        </p:nvSpPr>
        <p:spPr>
          <a:xfrm>
            <a:off x="533400" y="201706"/>
            <a:ext cx="7767035" cy="820270"/>
          </a:xfrm>
        </p:spPr>
        <p:txBody>
          <a:bodyPr/>
          <a:lstStyle/>
          <a:p>
            <a:pPr rtl="1"/>
            <a:r>
              <a:rPr lang="en-US" dirty="0" err="1" smtClean="0">
                <a:ea typeface="ＭＳ Ｐゴシック" pitchFamily="34" charset="-128"/>
              </a:rPr>
              <a:t>Dijkstra’s</a:t>
            </a:r>
            <a:r>
              <a:rPr lang="en-US" dirty="0" smtClean="0">
                <a:ea typeface="ＭＳ Ｐゴシック" pitchFamily="34" charset="-128"/>
              </a:rPr>
              <a:t> algorithm: example</a:t>
            </a:r>
          </a:p>
        </p:txBody>
      </p:sp>
      <p:sp>
        <p:nvSpPr>
          <p:cNvPr id="3" name="Slide Number Placeholder 2"/>
          <p:cNvSpPr>
            <a:spLocks noGrp="1"/>
          </p:cNvSpPr>
          <p:nvPr>
            <p:ph type="sldNum" sz="quarter" idx="12"/>
          </p:nvPr>
        </p:nvSpPr>
        <p:spPr/>
        <p:txBody>
          <a:bodyPr/>
          <a:lstStyle/>
          <a:p>
            <a:fld id="{0B427D01-BC83-47EE-A3C3-2D04BB07BF3A}" type="slidenum">
              <a:rPr lang="en-US" smtClean="0"/>
              <a:pPr/>
              <a:t>49</a:t>
            </a:fld>
            <a:endParaRPr lang="en-US" dirty="0"/>
          </a:p>
        </p:txBody>
      </p:sp>
    </p:spTree>
    <p:extLst>
      <p:ext uri="{BB962C8B-B14F-4D97-AF65-F5344CB8AC3E}">
        <p14:creationId xmlns:p14="http://schemas.microsoft.com/office/powerpoint/2010/main" val="22911642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937"/>
                                        </p:tgtEl>
                                        <p:attrNameLst>
                                          <p:attrName>style.visibility</p:attrName>
                                        </p:attrNameLst>
                                      </p:cBhvr>
                                      <p:to>
                                        <p:strVal val="visible"/>
                                      </p:to>
                                    </p:set>
                                    <p:animEffect transition="in" filter="dissolve">
                                      <p:cBhvr>
                                        <p:cTn id="12" dur="500"/>
                                        <p:tgtEl>
                                          <p:spTgt spid="717937"/>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717924"/>
                                        </p:tgtEl>
                                        <p:attrNameLst>
                                          <p:attrName>style.visibility</p:attrName>
                                        </p:attrNameLst>
                                      </p:cBhvr>
                                      <p:to>
                                        <p:strVal val="visible"/>
                                      </p:to>
                                    </p:set>
                                    <p:animEffect transition="in" filter="dissolve">
                                      <p:cBhvr>
                                        <p:cTn id="16" dur="500"/>
                                        <p:tgtEl>
                                          <p:spTgt spid="7179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000"/>
                                        <p:tgtEl>
                                          <p:spTgt spid="10"/>
                                        </p:tgtEl>
                                      </p:cBhvr>
                                    </p:animEffect>
                                  </p:childTnLst>
                                </p:cTn>
                              </p:par>
                              <p:par>
                                <p:cTn id="22" presetID="3" presetClass="entr" presetSubtype="10" fill="hold" nodeType="withEffect">
                                  <p:stCondLst>
                                    <p:cond delay="0"/>
                                  </p:stCondLst>
                                  <p:childTnLst>
                                    <p:set>
                                      <p:cBhvr>
                                        <p:cTn id="23" dur="1" fill="hold">
                                          <p:stCondLst>
                                            <p:cond delay="0"/>
                                          </p:stCondLst>
                                        </p:cTn>
                                        <p:tgtEl>
                                          <p:spTgt spid="135"/>
                                        </p:tgtEl>
                                        <p:attrNameLst>
                                          <p:attrName>style.visibility</p:attrName>
                                        </p:attrNameLst>
                                      </p:cBhvr>
                                      <p:to>
                                        <p:strVal val="visible"/>
                                      </p:to>
                                    </p:set>
                                    <p:animEffect transition="in" filter="blinds(horizontal)">
                                      <p:cBhvr>
                                        <p:cTn id="24" dur="500"/>
                                        <p:tgtEl>
                                          <p:spTgt spid="13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717938"/>
                                        </p:tgtEl>
                                        <p:attrNameLst>
                                          <p:attrName>style.visibility</p:attrName>
                                        </p:attrNameLst>
                                      </p:cBhvr>
                                      <p:to>
                                        <p:strVal val="visible"/>
                                      </p:to>
                                    </p:set>
                                    <p:animEffect transition="in" filter="dissolve">
                                      <p:cBhvr>
                                        <p:cTn id="29" dur="500"/>
                                        <p:tgtEl>
                                          <p:spTgt spid="717938"/>
                                        </p:tgtEl>
                                      </p:cBhvr>
                                    </p:animEffect>
                                  </p:childTnLst>
                                </p:cTn>
                              </p:par>
                            </p:childTnLst>
                          </p:cTn>
                        </p:par>
                        <p:par>
                          <p:cTn id="30" fill="hold" nodeType="afterGroup">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717939"/>
                                        </p:tgtEl>
                                        <p:attrNameLst>
                                          <p:attrName>style.visibility</p:attrName>
                                        </p:attrNameLst>
                                      </p:cBhvr>
                                      <p:to>
                                        <p:strVal val="visible"/>
                                      </p:to>
                                    </p:set>
                                    <p:animEffect transition="in" filter="dissolve">
                                      <p:cBhvr>
                                        <p:cTn id="33" dur="500"/>
                                        <p:tgtEl>
                                          <p:spTgt spid="71793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1000"/>
                                        <p:tgtEl>
                                          <p:spTgt spid="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717940"/>
                                        </p:tgtEl>
                                        <p:attrNameLst>
                                          <p:attrName>style.visibility</p:attrName>
                                        </p:attrNameLst>
                                      </p:cBhvr>
                                      <p:to>
                                        <p:strVal val="visible"/>
                                      </p:to>
                                    </p:set>
                                    <p:animEffect transition="in" filter="dissolve">
                                      <p:cBhvr>
                                        <p:cTn id="43" dur="500"/>
                                        <p:tgtEl>
                                          <p:spTgt spid="717940"/>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717941"/>
                                        </p:tgtEl>
                                        <p:attrNameLst>
                                          <p:attrName>style.visibility</p:attrName>
                                        </p:attrNameLst>
                                      </p:cBhvr>
                                      <p:to>
                                        <p:strVal val="visible"/>
                                      </p:to>
                                    </p:set>
                                    <p:animEffect transition="in" filter="dissolve">
                                      <p:cBhvr>
                                        <p:cTn id="47" dur="500"/>
                                        <p:tgtEl>
                                          <p:spTgt spid="71794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left)">
                                      <p:cBhvr>
                                        <p:cTn id="52" dur="1000"/>
                                        <p:tgtEl>
                                          <p:spTgt spid="1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17945"/>
                                        </p:tgtEl>
                                        <p:attrNameLst>
                                          <p:attrName>style.visibility</p:attrName>
                                        </p:attrNameLst>
                                      </p:cBhvr>
                                      <p:to>
                                        <p:strVal val="visible"/>
                                      </p:to>
                                    </p:set>
                                    <p:animEffect transition="in" filter="dissolve">
                                      <p:cBhvr>
                                        <p:cTn id="57" dur="500"/>
                                        <p:tgtEl>
                                          <p:spTgt spid="717945"/>
                                        </p:tgtEl>
                                      </p:cBhvr>
                                    </p:animEffect>
                                  </p:childTnLst>
                                </p:cTn>
                              </p:par>
                            </p:childTnLst>
                          </p:cTn>
                        </p:par>
                        <p:par>
                          <p:cTn id="58" fill="hold" nodeType="afterGroup">
                            <p:stCondLst>
                              <p:cond delay="500"/>
                            </p:stCondLst>
                            <p:childTnLst>
                              <p:par>
                                <p:cTn id="59" presetID="9" presetClass="entr" presetSubtype="0" fill="hold" grpId="0" nodeType="afterEffect">
                                  <p:stCondLst>
                                    <p:cond delay="0"/>
                                  </p:stCondLst>
                                  <p:childTnLst>
                                    <p:set>
                                      <p:cBhvr>
                                        <p:cTn id="60" dur="1" fill="hold">
                                          <p:stCondLst>
                                            <p:cond delay="0"/>
                                          </p:stCondLst>
                                        </p:cTn>
                                        <p:tgtEl>
                                          <p:spTgt spid="717946"/>
                                        </p:tgtEl>
                                        <p:attrNameLst>
                                          <p:attrName>style.visibility</p:attrName>
                                        </p:attrNameLst>
                                      </p:cBhvr>
                                      <p:to>
                                        <p:strVal val="visible"/>
                                      </p:to>
                                    </p:set>
                                    <p:animEffect transition="in" filter="dissolve">
                                      <p:cBhvr>
                                        <p:cTn id="61" dur="500"/>
                                        <p:tgtEl>
                                          <p:spTgt spid="717946"/>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17947"/>
                                        </p:tgtEl>
                                        <p:attrNameLst>
                                          <p:attrName>style.visibility</p:attrName>
                                        </p:attrNameLst>
                                      </p:cBhvr>
                                      <p:to>
                                        <p:strVal val="visible"/>
                                      </p:to>
                                    </p:set>
                                    <p:animEffect transition="in" filter="wipe(left)">
                                      <p:cBhvr>
                                        <p:cTn id="66" dur="1000"/>
                                        <p:tgtEl>
                                          <p:spTgt spid="71794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717948"/>
                                        </p:tgtEl>
                                        <p:attrNameLst>
                                          <p:attrName>style.visibility</p:attrName>
                                        </p:attrNameLst>
                                      </p:cBhvr>
                                      <p:to>
                                        <p:strVal val="visible"/>
                                      </p:to>
                                    </p:set>
                                    <p:animEffect transition="in" filter="dissolve">
                                      <p:cBhvr>
                                        <p:cTn id="71" dur="500"/>
                                        <p:tgtEl>
                                          <p:spTgt spid="717948"/>
                                        </p:tgtEl>
                                      </p:cBhvr>
                                    </p:animEffect>
                                  </p:childTnLst>
                                </p:cTn>
                              </p:par>
                            </p:childTnLst>
                          </p:cTn>
                        </p:par>
                        <p:par>
                          <p:cTn id="72" fill="hold" nodeType="afterGroup">
                            <p:stCondLst>
                              <p:cond delay="500"/>
                            </p:stCondLst>
                            <p:childTnLst>
                              <p:par>
                                <p:cTn id="73" presetID="9" presetClass="entr" presetSubtype="0" fill="hold" grpId="0" nodeType="afterEffect">
                                  <p:stCondLst>
                                    <p:cond delay="0"/>
                                  </p:stCondLst>
                                  <p:childTnLst>
                                    <p:set>
                                      <p:cBhvr>
                                        <p:cTn id="74" dur="1" fill="hold">
                                          <p:stCondLst>
                                            <p:cond delay="0"/>
                                          </p:stCondLst>
                                        </p:cTn>
                                        <p:tgtEl>
                                          <p:spTgt spid="717955"/>
                                        </p:tgtEl>
                                        <p:attrNameLst>
                                          <p:attrName>style.visibility</p:attrName>
                                        </p:attrNameLst>
                                      </p:cBhvr>
                                      <p:to>
                                        <p:strVal val="visible"/>
                                      </p:to>
                                    </p:set>
                                    <p:animEffect transition="in" filter="dissolve">
                                      <p:cBhvr>
                                        <p:cTn id="75" dur="500"/>
                                        <p:tgtEl>
                                          <p:spTgt spid="717955"/>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717949"/>
                                        </p:tgtEl>
                                        <p:attrNameLst>
                                          <p:attrName>style.visibility</p:attrName>
                                        </p:attrNameLst>
                                      </p:cBhvr>
                                      <p:to>
                                        <p:strVal val="visible"/>
                                      </p:to>
                                    </p:set>
                                    <p:animEffect transition="in" filter="dissolve">
                                      <p:cBhvr>
                                        <p:cTn id="80" dur="500"/>
                                        <p:tgtEl>
                                          <p:spTgt spid="717949"/>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717950"/>
                                        </p:tgtEl>
                                        <p:attrNameLst>
                                          <p:attrName>style.visibility</p:attrName>
                                        </p:attrNameLst>
                                      </p:cBhvr>
                                      <p:to>
                                        <p:strVal val="visible"/>
                                      </p:to>
                                    </p:set>
                                    <p:animEffect transition="in" filter="dissolve">
                                      <p:cBhvr>
                                        <p:cTn id="85" dur="1000"/>
                                        <p:tgtEl>
                                          <p:spTgt spid="717950"/>
                                        </p:tgtEl>
                                      </p:cBhvr>
                                    </p:animEffect>
                                  </p:childTnLst>
                                </p:cTn>
                              </p:par>
                            </p:childTnLst>
                          </p:cTn>
                        </p:par>
                        <p:par>
                          <p:cTn id="86" fill="hold" nodeType="afterGroup">
                            <p:stCondLst>
                              <p:cond delay="1000"/>
                            </p:stCondLst>
                            <p:childTnLst>
                              <p:par>
                                <p:cTn id="87" presetID="9" presetClass="entr" presetSubtype="0" fill="hold" grpId="0" nodeType="afterEffect">
                                  <p:stCondLst>
                                    <p:cond delay="0"/>
                                  </p:stCondLst>
                                  <p:childTnLst>
                                    <p:set>
                                      <p:cBhvr>
                                        <p:cTn id="88" dur="1" fill="hold">
                                          <p:stCondLst>
                                            <p:cond delay="0"/>
                                          </p:stCondLst>
                                        </p:cTn>
                                        <p:tgtEl>
                                          <p:spTgt spid="717951"/>
                                        </p:tgtEl>
                                        <p:attrNameLst>
                                          <p:attrName>style.visibility</p:attrName>
                                        </p:attrNameLst>
                                      </p:cBhvr>
                                      <p:to>
                                        <p:strVal val="visible"/>
                                      </p:to>
                                    </p:set>
                                    <p:animEffect transition="in" filter="dissolve">
                                      <p:cBhvr>
                                        <p:cTn id="89" dur="1000"/>
                                        <p:tgtEl>
                                          <p:spTgt spid="717951"/>
                                        </p:tgtEl>
                                      </p:cBhvr>
                                    </p:animEffect>
                                  </p:childTnLst>
                                </p:cTn>
                              </p:par>
                            </p:childTnLst>
                          </p:cTn>
                        </p:par>
                        <p:par>
                          <p:cTn id="90" fill="hold" nodeType="afterGroup">
                            <p:stCondLst>
                              <p:cond delay="2000"/>
                            </p:stCondLst>
                            <p:childTnLst>
                              <p:par>
                                <p:cTn id="91" presetID="9" presetClass="entr" presetSubtype="0" fill="hold" grpId="0" nodeType="afterEffect">
                                  <p:stCondLst>
                                    <p:cond delay="0"/>
                                  </p:stCondLst>
                                  <p:childTnLst>
                                    <p:set>
                                      <p:cBhvr>
                                        <p:cTn id="92" dur="1" fill="hold">
                                          <p:stCondLst>
                                            <p:cond delay="0"/>
                                          </p:stCondLst>
                                        </p:cTn>
                                        <p:tgtEl>
                                          <p:spTgt spid="717952"/>
                                        </p:tgtEl>
                                        <p:attrNameLst>
                                          <p:attrName>style.visibility</p:attrName>
                                        </p:attrNameLst>
                                      </p:cBhvr>
                                      <p:to>
                                        <p:strVal val="visible"/>
                                      </p:to>
                                    </p:set>
                                    <p:animEffect transition="in" filter="dissolve">
                                      <p:cBhvr>
                                        <p:cTn id="93" dur="1000"/>
                                        <p:tgtEl>
                                          <p:spTgt spid="717952"/>
                                        </p:tgtEl>
                                      </p:cBhvr>
                                    </p:animEffect>
                                  </p:childTnLst>
                                </p:cTn>
                              </p:par>
                            </p:childTnLst>
                          </p:cTn>
                        </p:par>
                        <p:par>
                          <p:cTn id="94" fill="hold" nodeType="afterGroup">
                            <p:stCondLst>
                              <p:cond delay="3000"/>
                            </p:stCondLst>
                            <p:childTnLst>
                              <p:par>
                                <p:cTn id="95" presetID="9" presetClass="entr" presetSubtype="0" fill="hold" grpId="0" nodeType="afterEffect">
                                  <p:stCondLst>
                                    <p:cond delay="0"/>
                                  </p:stCondLst>
                                  <p:childTnLst>
                                    <p:set>
                                      <p:cBhvr>
                                        <p:cTn id="96" dur="1" fill="hold">
                                          <p:stCondLst>
                                            <p:cond delay="0"/>
                                          </p:stCondLst>
                                        </p:cTn>
                                        <p:tgtEl>
                                          <p:spTgt spid="717953"/>
                                        </p:tgtEl>
                                        <p:attrNameLst>
                                          <p:attrName>style.visibility</p:attrName>
                                        </p:attrNameLst>
                                      </p:cBhvr>
                                      <p:to>
                                        <p:strVal val="visible"/>
                                      </p:to>
                                    </p:set>
                                    <p:animEffect transition="in" filter="dissolve">
                                      <p:cBhvr>
                                        <p:cTn id="97" dur="1000"/>
                                        <p:tgtEl>
                                          <p:spTgt spid="717953"/>
                                        </p:tgtEl>
                                      </p:cBhvr>
                                    </p:animEffect>
                                  </p:childTnLst>
                                </p:cTn>
                              </p:par>
                            </p:childTnLst>
                          </p:cTn>
                        </p:par>
                        <p:par>
                          <p:cTn id="98" fill="hold" nodeType="afterGroup">
                            <p:stCondLst>
                              <p:cond delay="4000"/>
                            </p:stCondLst>
                            <p:childTnLst>
                              <p:par>
                                <p:cTn id="99" presetID="9" presetClass="entr" presetSubtype="0" fill="hold" grpId="0" nodeType="afterEffect">
                                  <p:stCondLst>
                                    <p:cond delay="0"/>
                                  </p:stCondLst>
                                  <p:childTnLst>
                                    <p:set>
                                      <p:cBhvr>
                                        <p:cTn id="100" dur="1" fill="hold">
                                          <p:stCondLst>
                                            <p:cond delay="0"/>
                                          </p:stCondLst>
                                        </p:cTn>
                                        <p:tgtEl>
                                          <p:spTgt spid="717954"/>
                                        </p:tgtEl>
                                        <p:attrNameLst>
                                          <p:attrName>style.visibility</p:attrName>
                                        </p:attrNameLst>
                                      </p:cBhvr>
                                      <p:to>
                                        <p:strVal val="visible"/>
                                      </p:to>
                                    </p:set>
                                    <p:animEffect transition="in" filter="dissolve">
                                      <p:cBhvr>
                                        <p:cTn id="101" dur="1000"/>
                                        <p:tgtEl>
                                          <p:spTgt spid="7179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924" grpId="0"/>
      <p:bldP spid="717937" grpId="0" animBg="1"/>
      <p:bldP spid="717938" grpId="0" animBg="1"/>
      <p:bldP spid="717939" grpId="0"/>
      <p:bldP spid="717940" grpId="0" animBg="1"/>
      <p:bldP spid="717941" grpId="0"/>
      <p:bldP spid="717945" grpId="0" animBg="1"/>
      <p:bldP spid="717946" grpId="0"/>
      <p:bldP spid="717947" grpId="0"/>
      <p:bldP spid="717948" grpId="0" animBg="1"/>
      <p:bldP spid="717949" grpId="0"/>
      <p:bldP spid="717950" grpId="0" animBg="1"/>
      <p:bldP spid="717951" grpId="0" animBg="1"/>
      <p:bldP spid="717952" grpId="0" animBg="1"/>
      <p:bldP spid="717953" grpId="0" animBg="1"/>
      <p:bldP spid="717954" grpId="0" animBg="1"/>
      <p:bldP spid="7179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8" name="Rectangle 2"/>
          <p:cNvSpPr>
            <a:spLocks noGrp="1" noChangeArrowheads="1"/>
          </p:cNvSpPr>
          <p:nvPr>
            <p:ph type="title" idx="4294967295"/>
          </p:nvPr>
        </p:nvSpPr>
        <p:spPr>
          <a:xfrm>
            <a:off x="0" y="0"/>
            <a:ext cx="6234719" cy="1041400"/>
          </a:xfrm>
        </p:spPr>
        <p:txBody>
          <a:bodyPr/>
          <a:lstStyle/>
          <a:p>
            <a:pPr algn="ctr"/>
            <a:r>
              <a:rPr lang="en-US" sz="3200" dirty="0" smtClean="0">
                <a:ea typeface="ＭＳ Ｐゴシック" pitchFamily="34" charset="-128"/>
                <a:cs typeface="B Titr" pitchFamily="2" charset="-78"/>
              </a:rPr>
              <a:t>Network application creation</a:t>
            </a:r>
          </a:p>
        </p:txBody>
      </p:sp>
      <p:sp>
        <p:nvSpPr>
          <p:cNvPr id="35849" name="Rectangle 3"/>
          <p:cNvSpPr>
            <a:spLocks noGrp="1" noChangeArrowheads="1"/>
          </p:cNvSpPr>
          <p:nvPr>
            <p:ph type="body" sz="half" idx="4294967295"/>
          </p:nvPr>
        </p:nvSpPr>
        <p:spPr>
          <a:xfrm>
            <a:off x="159653" y="1116013"/>
            <a:ext cx="4619491" cy="5481339"/>
          </a:xfrm>
        </p:spPr>
        <p:txBody>
          <a:bodyPr>
            <a:normAutofit/>
          </a:bodyPr>
          <a:lstStyle/>
          <a:p>
            <a:pPr algn="just">
              <a:buFont typeface="Wingdings" pitchFamily="2" charset="2"/>
              <a:buNone/>
            </a:pPr>
            <a:r>
              <a:rPr lang="en-US" dirty="0" smtClean="0">
                <a:solidFill>
                  <a:srgbClr val="CC0000"/>
                </a:solidFill>
                <a:ea typeface="ＭＳ Ｐゴシック" pitchFamily="34" charset="-128"/>
              </a:rPr>
              <a:t>Network Applications:</a:t>
            </a:r>
            <a:endParaRPr lang="en-US" sz="2400" dirty="0" smtClean="0">
              <a:solidFill>
                <a:srgbClr val="CC0000"/>
              </a:solidFill>
              <a:ea typeface="ＭＳ Ｐゴシック" pitchFamily="34" charset="-128"/>
            </a:endParaRPr>
          </a:p>
          <a:p>
            <a:pPr algn="just">
              <a:spcAft>
                <a:spcPts val="600"/>
              </a:spcAft>
            </a:pPr>
            <a:r>
              <a:rPr lang="en-US" sz="2400" dirty="0" smtClean="0">
                <a:ea typeface="ＭＳ Ｐゴシック" pitchFamily="34" charset="-128"/>
              </a:rPr>
              <a:t>Run on different edge devices</a:t>
            </a:r>
            <a:endParaRPr lang="fa-IR" sz="2400" dirty="0" smtClean="0">
              <a:ea typeface="ＭＳ Ｐゴシック" pitchFamily="34" charset="-128"/>
            </a:endParaRPr>
          </a:p>
          <a:p>
            <a:pPr algn="just">
              <a:spcAft>
                <a:spcPts val="600"/>
              </a:spcAft>
            </a:pPr>
            <a:r>
              <a:rPr lang="en-US" sz="2400" dirty="0" smtClean="0">
                <a:ea typeface="ＭＳ Ｐゴシック" pitchFamily="34" charset="-128"/>
              </a:rPr>
              <a:t>Connect over network</a:t>
            </a:r>
            <a:endParaRPr lang="fa-IR" sz="2400" dirty="0" smtClean="0">
              <a:ea typeface="ＭＳ Ｐゴシック" pitchFamily="34" charset="-128"/>
            </a:endParaRPr>
          </a:p>
          <a:p>
            <a:pPr lvl="1" algn="just">
              <a:spcAft>
                <a:spcPts val="600"/>
              </a:spcAft>
            </a:pPr>
            <a:r>
              <a:rPr lang="en-US" sz="2000" dirty="0" smtClean="0">
                <a:ea typeface="ＭＳ Ｐゴシック" pitchFamily="34" charset="-128"/>
              </a:rPr>
              <a:t>For instance web service provider contacts the browser</a:t>
            </a:r>
          </a:p>
          <a:p>
            <a:pPr algn="just">
              <a:spcBef>
                <a:spcPct val="80000"/>
              </a:spcBef>
              <a:spcAft>
                <a:spcPts val="600"/>
              </a:spcAft>
            </a:pPr>
            <a:r>
              <a:rPr lang="en-US" sz="2400" dirty="0" smtClean="0">
                <a:ea typeface="ＭＳ Ｐゴシック" pitchFamily="34" charset="-128"/>
              </a:rPr>
              <a:t>There is no need to program the core devices</a:t>
            </a:r>
          </a:p>
          <a:p>
            <a:pPr algn="just">
              <a:spcAft>
                <a:spcPts val="600"/>
              </a:spcAft>
            </a:pPr>
            <a:r>
              <a:rPr lang="en-US" sz="2400" dirty="0" smtClean="0">
                <a:ea typeface="ＭＳ Ｐゴシック" pitchFamily="34" charset="-128"/>
              </a:rPr>
              <a:t>Core does not run user applications</a:t>
            </a:r>
            <a:endParaRPr lang="fa-IR" sz="2400" dirty="0" smtClean="0">
              <a:ea typeface="ＭＳ Ｐゴシック" pitchFamily="34" charset="-128"/>
            </a:endParaRPr>
          </a:p>
          <a:p>
            <a:pPr algn="just">
              <a:spcAft>
                <a:spcPts val="600"/>
              </a:spcAft>
            </a:pPr>
            <a:r>
              <a:rPr lang="en-US" sz="2400" dirty="0" smtClean="0">
                <a:ea typeface="ＭＳ Ｐゴシック" pitchFamily="34" charset="-128"/>
              </a:rPr>
              <a:t>This architecture facilitates speed and difficulty of network applications’ development</a:t>
            </a:r>
          </a:p>
          <a:p>
            <a:pPr algn="just">
              <a:buFont typeface="Wingdings" pitchFamily="2" charset="2"/>
              <a:buNone/>
            </a:pPr>
            <a:endParaRPr lang="en-US" sz="2400" dirty="0" smtClean="0">
              <a:solidFill>
                <a:srgbClr val="FF0000"/>
              </a:solidFill>
              <a:ea typeface="ＭＳ Ｐゴシック" pitchFamily="34" charset="-128"/>
            </a:endParaRPr>
          </a:p>
        </p:txBody>
      </p:sp>
      <p:grpSp>
        <p:nvGrpSpPr>
          <p:cNvPr id="35844" name="Group 1037"/>
          <p:cNvGrpSpPr>
            <a:grpSpLocks/>
          </p:cNvGrpSpPr>
          <p:nvPr/>
        </p:nvGrpSpPr>
        <p:grpSpPr bwMode="auto">
          <a:xfrm>
            <a:off x="5124450" y="1257300"/>
            <a:ext cx="3540125" cy="4545013"/>
            <a:chOff x="3277" y="974"/>
            <a:chExt cx="2230" cy="2863"/>
          </a:xfrm>
        </p:grpSpPr>
        <p:sp>
          <p:nvSpPr>
            <p:cNvPr id="35877" name="Freeform 1038"/>
            <p:cNvSpPr>
              <a:spLocks/>
            </p:cNvSpPr>
            <p:nvPr/>
          </p:nvSpPr>
          <p:spPr bwMode="auto">
            <a:xfrm>
              <a:off x="3277" y="1079"/>
              <a:ext cx="1094" cy="675"/>
            </a:xfrm>
            <a:custGeom>
              <a:avLst/>
              <a:gdLst>
                <a:gd name="T0" fmla="*/ 1178 w 1036"/>
                <a:gd name="T1" fmla="*/ 11 h 675"/>
                <a:gd name="T2" fmla="*/ 711 w 1036"/>
                <a:gd name="T3" fmla="*/ 53 h 675"/>
                <a:gd name="T4" fmla="*/ 376 w 1036"/>
                <a:gd name="T5" fmla="*/ 129 h 675"/>
                <a:gd name="T6" fmla="*/ 279 w 1036"/>
                <a:gd name="T7" fmla="*/ 229 h 675"/>
                <a:gd name="T8" fmla="*/ 39 w 1036"/>
                <a:gd name="T9" fmla="*/ 297 h 675"/>
                <a:gd name="T10" fmla="*/ 31 w 1036"/>
                <a:gd name="T11" fmla="*/ 459 h 675"/>
                <a:gd name="T12" fmla="*/ 240 w 1036"/>
                <a:gd name="T13" fmla="*/ 489 h 675"/>
                <a:gd name="T14" fmla="*/ 836 w 1036"/>
                <a:gd name="T15" fmla="*/ 489 h 675"/>
                <a:gd name="T16" fmla="*/ 1088 w 1036"/>
                <a:gd name="T17" fmla="*/ 555 h 675"/>
                <a:gd name="T18" fmla="*/ 1369 w 1036"/>
                <a:gd name="T19" fmla="*/ 657 h 675"/>
                <a:gd name="T20" fmla="*/ 1583 w 1036"/>
                <a:gd name="T21" fmla="*/ 661 h 675"/>
                <a:gd name="T22" fmla="*/ 1732 w 1036"/>
                <a:gd name="T23" fmla="*/ 603 h 675"/>
                <a:gd name="T24" fmla="*/ 1807 w 1036"/>
                <a:gd name="T25" fmla="*/ 445 h 675"/>
                <a:gd name="T26" fmla="*/ 1853 w 1036"/>
                <a:gd name="T27" fmla="*/ 291 h 675"/>
                <a:gd name="T28" fmla="*/ 1859 w 1036"/>
                <a:gd name="T29" fmla="*/ 107 h 675"/>
                <a:gd name="T30" fmla="*/ 1700 w 1036"/>
                <a:gd name="T31" fmla="*/ 17 h 675"/>
                <a:gd name="T32" fmla="*/ 1412 w 1036"/>
                <a:gd name="T33" fmla="*/ 3 h 675"/>
                <a:gd name="T34" fmla="*/ 1178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5878" name="Group 1039"/>
            <p:cNvGrpSpPr>
              <a:grpSpLocks/>
            </p:cNvGrpSpPr>
            <p:nvPr/>
          </p:nvGrpSpPr>
          <p:grpSpPr bwMode="auto">
            <a:xfrm>
              <a:off x="3383" y="1920"/>
              <a:ext cx="919" cy="588"/>
              <a:chOff x="2889" y="1631"/>
              <a:chExt cx="980" cy="743"/>
            </a:xfrm>
          </p:grpSpPr>
          <p:sp>
            <p:nvSpPr>
              <p:cNvPr id="36253" name="Rectangle 1040"/>
              <p:cNvSpPr>
                <a:spLocks noChangeArrowheads="1"/>
              </p:cNvSpPr>
              <p:nvPr/>
            </p:nvSpPr>
            <p:spPr bwMode="auto">
              <a:xfrm>
                <a:off x="3046" y="1841"/>
                <a:ext cx="663" cy="53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6254" name="AutoShape 1041"/>
              <p:cNvSpPr>
                <a:spLocks noChangeArrowheads="1"/>
              </p:cNvSpPr>
              <p:nvPr/>
            </p:nvSpPr>
            <p:spPr bwMode="auto">
              <a:xfrm>
                <a:off x="2889" y="1631"/>
                <a:ext cx="980" cy="253"/>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lang="en-US" sz="2400">
                  <a:solidFill>
                    <a:srgbClr val="00CCFF"/>
                  </a:solidFill>
                </a:endParaRPr>
              </a:p>
            </p:txBody>
          </p:sp>
        </p:grpSp>
        <p:sp>
          <p:nvSpPr>
            <p:cNvPr id="35879" name="Freeform 1042"/>
            <p:cNvSpPr>
              <a:spLocks/>
            </p:cNvSpPr>
            <p:nvPr/>
          </p:nvSpPr>
          <p:spPr bwMode="auto">
            <a:xfrm>
              <a:off x="3379" y="2788"/>
              <a:ext cx="2032" cy="1049"/>
            </a:xfrm>
            <a:custGeom>
              <a:avLst/>
              <a:gdLst>
                <a:gd name="T0" fmla="*/ 1044 w 2032"/>
                <a:gd name="T1" fmla="*/ 26 h 1049"/>
                <a:gd name="T2" fmla="*/ 847 w 2032"/>
                <a:gd name="T3" fmla="*/ 125 h 1049"/>
                <a:gd name="T4" fmla="*/ 580 w 2032"/>
                <a:gd name="T5" fmla="*/ 68 h 1049"/>
                <a:gd name="T6" fmla="*/ 143 w 2032"/>
                <a:gd name="T7" fmla="*/ 170 h 1049"/>
                <a:gd name="T8" fmla="*/ 48 w 2032"/>
                <a:gd name="T9" fmla="*/ 374 h 1049"/>
                <a:gd name="T10" fmla="*/ 41 w 2032"/>
                <a:gd name="T11" fmla="*/ 680 h 1049"/>
                <a:gd name="T12" fmla="*/ 294 w 2032"/>
                <a:gd name="T13" fmla="*/ 744 h 1049"/>
                <a:gd name="T14" fmla="*/ 660 w 2032"/>
                <a:gd name="T15" fmla="*/ 893 h 1049"/>
                <a:gd name="T16" fmla="*/ 1088 w 2032"/>
                <a:gd name="T17" fmla="*/ 1014 h 1049"/>
                <a:gd name="T18" fmla="*/ 1525 w 2032"/>
                <a:gd name="T19" fmla="*/ 1031 h 1049"/>
                <a:gd name="T20" fmla="*/ 1831 w 2032"/>
                <a:gd name="T21" fmla="*/ 907 h 1049"/>
                <a:gd name="T22" fmla="*/ 2015 w 2032"/>
                <a:gd name="T23" fmla="*/ 714 h 1049"/>
                <a:gd name="T24" fmla="*/ 1931 w 2032"/>
                <a:gd name="T25" fmla="*/ 251 h 1049"/>
                <a:gd name="T26" fmla="*/ 1658 w 2032"/>
                <a:gd name="T27" fmla="*/ 114 h 1049"/>
                <a:gd name="T28" fmla="*/ 1355 w 2032"/>
                <a:gd name="T29" fmla="*/ 15 h 1049"/>
                <a:gd name="T30" fmla="*/ 1044 w 2032"/>
                <a:gd name="T31" fmla="*/ 2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2"/>
                <a:gd name="T49" fmla="*/ 0 h 1049"/>
                <a:gd name="T50" fmla="*/ 2032 w 2032"/>
                <a:gd name="T51" fmla="*/ 1049 h 10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880" name="Line 1043"/>
            <p:cNvSpPr>
              <a:spLocks noChangeShapeType="1"/>
            </p:cNvSpPr>
            <p:nvPr/>
          </p:nvSpPr>
          <p:spPr bwMode="auto">
            <a:xfrm rot="-5400000">
              <a:off x="4942" y="3252"/>
              <a:ext cx="330" cy="8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81" name="Line 1044"/>
            <p:cNvSpPr>
              <a:spLocks noChangeShapeType="1"/>
            </p:cNvSpPr>
            <p:nvPr/>
          </p:nvSpPr>
          <p:spPr bwMode="auto">
            <a:xfrm rot="5400000" flipV="1">
              <a:off x="5034" y="3429"/>
              <a:ext cx="2" cy="5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82" name="Line 1045"/>
            <p:cNvSpPr>
              <a:spLocks noChangeShapeType="1"/>
            </p:cNvSpPr>
            <p:nvPr/>
          </p:nvSpPr>
          <p:spPr bwMode="auto">
            <a:xfrm rot="-5400000">
              <a:off x="5151" y="3225"/>
              <a:ext cx="0" cy="7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83" name="Line 1047"/>
            <p:cNvSpPr>
              <a:spLocks noChangeShapeType="1"/>
            </p:cNvSpPr>
            <p:nvPr/>
          </p:nvSpPr>
          <p:spPr bwMode="auto">
            <a:xfrm>
              <a:off x="3843" y="3009"/>
              <a:ext cx="124"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4" name="Line 1048"/>
            <p:cNvSpPr>
              <a:spLocks noChangeShapeType="1"/>
            </p:cNvSpPr>
            <p:nvPr/>
          </p:nvSpPr>
          <p:spPr bwMode="auto">
            <a:xfrm flipV="1">
              <a:off x="3680" y="3155"/>
              <a:ext cx="248" cy="6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5" name="Line 1051"/>
            <p:cNvSpPr>
              <a:spLocks noChangeShapeType="1"/>
            </p:cNvSpPr>
            <p:nvPr/>
          </p:nvSpPr>
          <p:spPr bwMode="auto">
            <a:xfrm flipH="1">
              <a:off x="3948" y="3208"/>
              <a:ext cx="96" cy="11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6" name="Line 1052"/>
            <p:cNvSpPr>
              <a:spLocks noChangeShapeType="1"/>
            </p:cNvSpPr>
            <p:nvPr/>
          </p:nvSpPr>
          <p:spPr bwMode="auto">
            <a:xfrm flipH="1" flipV="1">
              <a:off x="4144" y="3212"/>
              <a:ext cx="53" cy="11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7" name="Line 1053"/>
            <p:cNvSpPr>
              <a:spLocks noChangeShapeType="1"/>
            </p:cNvSpPr>
            <p:nvPr/>
          </p:nvSpPr>
          <p:spPr bwMode="auto">
            <a:xfrm>
              <a:off x="4248" y="3185"/>
              <a:ext cx="317" cy="17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8" name="Line 1054"/>
            <p:cNvSpPr>
              <a:spLocks noChangeShapeType="1"/>
            </p:cNvSpPr>
            <p:nvPr/>
          </p:nvSpPr>
          <p:spPr bwMode="auto">
            <a:xfrm>
              <a:off x="3898" y="3025"/>
              <a:ext cx="56" cy="6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9" name="Line 1055"/>
            <p:cNvSpPr>
              <a:spLocks noChangeShapeType="1"/>
            </p:cNvSpPr>
            <p:nvPr/>
          </p:nvSpPr>
          <p:spPr bwMode="auto">
            <a:xfrm>
              <a:off x="3809" y="2257"/>
              <a:ext cx="148"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0" name="Line 1056"/>
            <p:cNvSpPr>
              <a:spLocks noChangeShapeType="1"/>
            </p:cNvSpPr>
            <p:nvPr/>
          </p:nvSpPr>
          <p:spPr bwMode="auto">
            <a:xfrm flipV="1">
              <a:off x="3711" y="2354"/>
              <a:ext cx="106" cy="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5891" name="Group 1057"/>
            <p:cNvGrpSpPr>
              <a:grpSpLocks/>
            </p:cNvGrpSpPr>
            <p:nvPr/>
          </p:nvGrpSpPr>
          <p:grpSpPr bwMode="auto">
            <a:xfrm>
              <a:off x="3535" y="2207"/>
              <a:ext cx="319" cy="222"/>
              <a:chOff x="2967" y="478"/>
              <a:chExt cx="788" cy="625"/>
            </a:xfrm>
          </p:grpSpPr>
          <p:pic>
            <p:nvPicPr>
              <p:cNvPr id="36251" name="Picture 1058"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 y="559"/>
                <a:ext cx="57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252" name="Picture 1059" descr="antenna_radiation_styliz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7" y="478"/>
                <a:ext cx="78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892" name="Freeform 1060"/>
            <p:cNvSpPr>
              <a:spLocks/>
            </p:cNvSpPr>
            <p:nvPr/>
          </p:nvSpPr>
          <p:spPr bwMode="auto">
            <a:xfrm>
              <a:off x="4419" y="2224"/>
              <a:ext cx="828" cy="425"/>
            </a:xfrm>
            <a:custGeom>
              <a:avLst/>
              <a:gdLst>
                <a:gd name="T0" fmla="*/ 382 w 828"/>
                <a:gd name="T1" fmla="*/ 30 h 425"/>
                <a:gd name="T2" fmla="*/ 370 w 828"/>
                <a:gd name="T3" fmla="*/ 30 h 425"/>
                <a:gd name="T4" fmla="*/ 126 w 828"/>
                <a:gd name="T5" fmla="*/ 32 h 425"/>
                <a:gd name="T6" fmla="*/ 6 w 828"/>
                <a:gd name="T7" fmla="*/ 126 h 425"/>
                <a:gd name="T8" fmla="*/ 92 w 828"/>
                <a:gd name="T9" fmla="*/ 274 h 425"/>
                <a:gd name="T10" fmla="*/ 292 w 828"/>
                <a:gd name="T11" fmla="*/ 384 h 425"/>
                <a:gd name="T12" fmla="*/ 540 w 828"/>
                <a:gd name="T13" fmla="*/ 416 h 425"/>
                <a:gd name="T14" fmla="*/ 698 w 828"/>
                <a:gd name="T15" fmla="*/ 330 h 425"/>
                <a:gd name="T16" fmla="*/ 776 w 828"/>
                <a:gd name="T17" fmla="*/ 170 h 425"/>
                <a:gd name="T18" fmla="*/ 792 w 828"/>
                <a:gd name="T19" fmla="*/ 22 h 425"/>
                <a:gd name="T20" fmla="*/ 560 w 828"/>
                <a:gd name="T21" fmla="*/ 38 h 425"/>
                <a:gd name="T22" fmla="*/ 382 w 828"/>
                <a:gd name="T23" fmla="*/ 3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8"/>
                <a:gd name="T37" fmla="*/ 0 h 425"/>
                <a:gd name="T38" fmla="*/ 828 w 828"/>
                <a:gd name="T39" fmla="*/ 425 h 4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893" name="Freeform 1061"/>
            <p:cNvSpPr>
              <a:spLocks/>
            </p:cNvSpPr>
            <p:nvPr/>
          </p:nvSpPr>
          <p:spPr bwMode="auto">
            <a:xfrm>
              <a:off x="4417" y="1263"/>
              <a:ext cx="1090" cy="709"/>
            </a:xfrm>
            <a:custGeom>
              <a:avLst/>
              <a:gdLst>
                <a:gd name="T0" fmla="*/ 20841 w 765"/>
                <a:gd name="T1" fmla="*/ 1179 h 459"/>
                <a:gd name="T2" fmla="*/ 14124 w 765"/>
                <a:gd name="T3" fmla="*/ 8372 h 459"/>
                <a:gd name="T4" fmla="*/ 4725 w 765"/>
                <a:gd name="T5" fmla="*/ 11916 h 459"/>
                <a:gd name="T6" fmla="*/ 675 w 765"/>
                <a:gd name="T7" fmla="*/ 40153 h 459"/>
                <a:gd name="T8" fmla="*/ 8837 w 765"/>
                <a:gd name="T9" fmla="*/ 53053 h 459"/>
                <a:gd name="T10" fmla="*/ 16987 w 765"/>
                <a:gd name="T11" fmla="*/ 50852 h 459"/>
                <a:gd name="T12" fmla="*/ 28673 w 765"/>
                <a:gd name="T13" fmla="*/ 53053 h 459"/>
                <a:gd name="T14" fmla="*/ 34311 w 765"/>
                <a:gd name="T15" fmla="*/ 51822 h 459"/>
                <a:gd name="T16" fmla="*/ 36933 w 765"/>
                <a:gd name="T17" fmla="*/ 44463 h 459"/>
                <a:gd name="T18" fmla="*/ 36868 w 765"/>
                <a:gd name="T19" fmla="*/ 18873 h 459"/>
                <a:gd name="T20" fmla="*/ 32538 w 765"/>
                <a:gd name="T21" fmla="*/ 4117 h 459"/>
                <a:gd name="T22" fmla="*/ 20841 w 765"/>
                <a:gd name="T23" fmla="*/ 1179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
                <a:gd name="T37" fmla="*/ 0 h 459"/>
                <a:gd name="T38" fmla="*/ 765 w 765"/>
                <a:gd name="T39" fmla="*/ 459 h 4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gradFill rotWithShape="1">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894" name="Line 1062"/>
            <p:cNvSpPr>
              <a:spLocks noChangeShapeType="1"/>
            </p:cNvSpPr>
            <p:nvPr/>
          </p:nvSpPr>
          <p:spPr bwMode="auto">
            <a:xfrm>
              <a:off x="4659" y="2404"/>
              <a:ext cx="103" cy="7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5" name="Line 1063"/>
            <p:cNvSpPr>
              <a:spLocks noChangeShapeType="1"/>
            </p:cNvSpPr>
            <p:nvPr/>
          </p:nvSpPr>
          <p:spPr bwMode="auto">
            <a:xfrm>
              <a:off x="4720" y="2354"/>
              <a:ext cx="176"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6" name="Line 1064"/>
            <p:cNvSpPr>
              <a:spLocks noChangeShapeType="1"/>
            </p:cNvSpPr>
            <p:nvPr/>
          </p:nvSpPr>
          <p:spPr bwMode="auto">
            <a:xfrm flipV="1">
              <a:off x="4869" y="2408"/>
              <a:ext cx="85" cy="6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7" name="Line 1065"/>
            <p:cNvSpPr>
              <a:spLocks noChangeShapeType="1"/>
            </p:cNvSpPr>
            <p:nvPr/>
          </p:nvSpPr>
          <p:spPr bwMode="auto">
            <a:xfrm>
              <a:off x="4235" y="1632"/>
              <a:ext cx="321" cy="2"/>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8" name="Line 1066"/>
            <p:cNvSpPr>
              <a:spLocks noChangeShapeType="1"/>
            </p:cNvSpPr>
            <p:nvPr/>
          </p:nvSpPr>
          <p:spPr bwMode="auto">
            <a:xfrm>
              <a:off x="4635" y="2961"/>
              <a:ext cx="246" cy="11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9" name="Line 1067"/>
            <p:cNvSpPr>
              <a:spLocks noChangeShapeType="1"/>
            </p:cNvSpPr>
            <p:nvPr/>
          </p:nvSpPr>
          <p:spPr bwMode="auto">
            <a:xfrm flipV="1">
              <a:off x="4244" y="2953"/>
              <a:ext cx="203" cy="12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0" name="Line 1068"/>
            <p:cNvSpPr>
              <a:spLocks noChangeShapeType="1"/>
            </p:cNvSpPr>
            <p:nvPr/>
          </p:nvSpPr>
          <p:spPr bwMode="auto">
            <a:xfrm flipV="1">
              <a:off x="4271" y="3137"/>
              <a:ext cx="612"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1" name="Line 1069"/>
            <p:cNvSpPr>
              <a:spLocks noChangeShapeType="1"/>
            </p:cNvSpPr>
            <p:nvPr/>
          </p:nvSpPr>
          <p:spPr bwMode="auto">
            <a:xfrm flipV="1">
              <a:off x="4773" y="1572"/>
              <a:ext cx="78" cy="5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2" name="Line 1070"/>
            <p:cNvSpPr>
              <a:spLocks noChangeShapeType="1"/>
            </p:cNvSpPr>
            <p:nvPr/>
          </p:nvSpPr>
          <p:spPr bwMode="auto">
            <a:xfrm>
              <a:off x="4665" y="1681"/>
              <a:ext cx="0" cy="52"/>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3" name="Line 1071"/>
            <p:cNvSpPr>
              <a:spLocks noChangeShapeType="1"/>
            </p:cNvSpPr>
            <p:nvPr/>
          </p:nvSpPr>
          <p:spPr bwMode="auto">
            <a:xfrm flipV="1">
              <a:off x="4773" y="1616"/>
              <a:ext cx="166" cy="18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4" name="Line 1072"/>
            <p:cNvSpPr>
              <a:spLocks noChangeShapeType="1"/>
            </p:cNvSpPr>
            <p:nvPr/>
          </p:nvSpPr>
          <p:spPr bwMode="auto">
            <a:xfrm>
              <a:off x="5003" y="1615"/>
              <a:ext cx="0" cy="12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5" name="Line 1073"/>
            <p:cNvSpPr>
              <a:spLocks noChangeShapeType="1"/>
            </p:cNvSpPr>
            <p:nvPr/>
          </p:nvSpPr>
          <p:spPr bwMode="auto">
            <a:xfrm>
              <a:off x="4785" y="1808"/>
              <a:ext cx="119"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6" name="Line 1074"/>
            <p:cNvSpPr>
              <a:spLocks noChangeShapeType="1"/>
            </p:cNvSpPr>
            <p:nvPr/>
          </p:nvSpPr>
          <p:spPr bwMode="auto">
            <a:xfrm>
              <a:off x="5134" y="1802"/>
              <a:ext cx="112"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7" name="Line 1075"/>
            <p:cNvSpPr>
              <a:spLocks noChangeShapeType="1"/>
            </p:cNvSpPr>
            <p:nvPr/>
          </p:nvSpPr>
          <p:spPr bwMode="auto">
            <a:xfrm flipH="1">
              <a:off x="4596" y="1850"/>
              <a:ext cx="62" cy="444"/>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8" name="Line 1076"/>
            <p:cNvSpPr>
              <a:spLocks noChangeShapeType="1"/>
            </p:cNvSpPr>
            <p:nvPr/>
          </p:nvSpPr>
          <p:spPr bwMode="auto">
            <a:xfrm flipH="1">
              <a:off x="4969" y="1850"/>
              <a:ext cx="70" cy="458"/>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9" name="Line 1077"/>
            <p:cNvSpPr>
              <a:spLocks noChangeShapeType="1"/>
            </p:cNvSpPr>
            <p:nvPr/>
          </p:nvSpPr>
          <p:spPr bwMode="auto">
            <a:xfrm flipV="1">
              <a:off x="4581" y="2569"/>
              <a:ext cx="143" cy="27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0" name="Line 1078"/>
            <p:cNvSpPr>
              <a:spLocks noChangeShapeType="1"/>
            </p:cNvSpPr>
            <p:nvPr/>
          </p:nvSpPr>
          <p:spPr bwMode="auto">
            <a:xfrm>
              <a:off x="5257" y="1801"/>
              <a:ext cx="112" cy="0"/>
            </a:xfrm>
            <a:prstGeom prst="line">
              <a:avLst/>
            </a:prstGeom>
            <a:noFill/>
            <a:ln w="9525">
              <a:solidFill>
                <a:schemeClr val="bg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5911" name="Group 1079"/>
            <p:cNvGrpSpPr>
              <a:grpSpLocks/>
            </p:cNvGrpSpPr>
            <p:nvPr/>
          </p:nvGrpSpPr>
          <p:grpSpPr bwMode="auto">
            <a:xfrm>
              <a:off x="3813" y="1163"/>
              <a:ext cx="295" cy="391"/>
              <a:chOff x="1653" y="3023"/>
              <a:chExt cx="622" cy="911"/>
            </a:xfrm>
          </p:grpSpPr>
          <p:sp>
            <p:nvSpPr>
              <p:cNvPr id="36234" name="Line 270"/>
              <p:cNvSpPr>
                <a:spLocks noChangeShapeType="1"/>
              </p:cNvSpPr>
              <p:nvPr/>
            </p:nvSpPr>
            <p:spPr bwMode="auto">
              <a:xfrm flipH="1">
                <a:off x="1766" y="3287"/>
                <a:ext cx="188" cy="586"/>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35" name="Line 271"/>
              <p:cNvSpPr>
                <a:spLocks noChangeShapeType="1"/>
              </p:cNvSpPr>
              <p:nvPr/>
            </p:nvSpPr>
            <p:spPr bwMode="auto">
              <a:xfrm>
                <a:off x="1954" y="3287"/>
                <a:ext cx="188" cy="58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36" name="Line 272"/>
              <p:cNvSpPr>
                <a:spLocks noChangeShapeType="1"/>
              </p:cNvSpPr>
              <p:nvPr/>
            </p:nvSpPr>
            <p:spPr bwMode="auto">
              <a:xfrm>
                <a:off x="1766"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37" name="Line 273"/>
              <p:cNvSpPr>
                <a:spLocks noChangeShapeType="1"/>
              </p:cNvSpPr>
              <p:nvPr/>
            </p:nvSpPr>
            <p:spPr bwMode="auto">
              <a:xfrm flipH="1">
                <a:off x="1954"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38" name="Line 274"/>
              <p:cNvSpPr>
                <a:spLocks noChangeShapeType="1"/>
              </p:cNvSpPr>
              <p:nvPr/>
            </p:nvSpPr>
            <p:spPr bwMode="auto">
              <a:xfrm>
                <a:off x="1954" y="3300"/>
                <a:ext cx="0" cy="63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39" name="Line 275"/>
              <p:cNvSpPr>
                <a:spLocks noChangeShapeType="1"/>
              </p:cNvSpPr>
              <p:nvPr/>
            </p:nvSpPr>
            <p:spPr bwMode="auto">
              <a:xfrm flipV="1">
                <a:off x="1766" y="3810"/>
                <a:ext cx="188" cy="6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0" name="Line 276"/>
              <p:cNvSpPr>
                <a:spLocks noChangeShapeType="1"/>
              </p:cNvSpPr>
              <p:nvPr/>
            </p:nvSpPr>
            <p:spPr bwMode="auto">
              <a:xfrm flipH="1" flipV="1">
                <a:off x="1954" y="3810"/>
                <a:ext cx="188" cy="60"/>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1" name="Line 277"/>
              <p:cNvSpPr>
                <a:spLocks noChangeShapeType="1"/>
              </p:cNvSpPr>
              <p:nvPr/>
            </p:nvSpPr>
            <p:spPr bwMode="auto">
              <a:xfrm>
                <a:off x="1846" y="3618"/>
                <a:ext cx="108"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2" name="Line 278"/>
              <p:cNvSpPr>
                <a:spLocks noChangeShapeType="1"/>
              </p:cNvSpPr>
              <p:nvPr/>
            </p:nvSpPr>
            <p:spPr bwMode="auto">
              <a:xfrm flipV="1">
                <a:off x="1954" y="3618"/>
                <a:ext cx="114"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3" name="Line 279"/>
              <p:cNvSpPr>
                <a:spLocks noChangeShapeType="1"/>
              </p:cNvSpPr>
              <p:nvPr/>
            </p:nvSpPr>
            <p:spPr bwMode="auto">
              <a:xfrm>
                <a:off x="1810" y="3704"/>
                <a:ext cx="139" cy="65"/>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4" name="Line 280"/>
              <p:cNvSpPr>
                <a:spLocks noChangeShapeType="1"/>
              </p:cNvSpPr>
              <p:nvPr/>
            </p:nvSpPr>
            <p:spPr bwMode="auto">
              <a:xfrm flipV="1">
                <a:off x="1954" y="3717"/>
                <a:ext cx="140" cy="57"/>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5" name="Line 281"/>
              <p:cNvSpPr>
                <a:spLocks noChangeShapeType="1"/>
              </p:cNvSpPr>
              <p:nvPr/>
            </p:nvSpPr>
            <p:spPr bwMode="auto">
              <a:xfrm flipV="1">
                <a:off x="1954" y="3530"/>
                <a:ext cx="72" cy="2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6" name="Line 282"/>
              <p:cNvSpPr>
                <a:spLocks noChangeShapeType="1"/>
              </p:cNvSpPr>
              <p:nvPr/>
            </p:nvSpPr>
            <p:spPr bwMode="auto">
              <a:xfrm flipV="1">
                <a:off x="1954" y="3409"/>
                <a:ext cx="45" cy="1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7" name="Line 283"/>
              <p:cNvSpPr>
                <a:spLocks noChangeShapeType="1"/>
              </p:cNvSpPr>
              <p:nvPr/>
            </p:nvSpPr>
            <p:spPr bwMode="auto">
              <a:xfrm>
                <a:off x="1873" y="3522"/>
                <a:ext cx="87" cy="32"/>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8" name="Line 284"/>
              <p:cNvSpPr>
                <a:spLocks noChangeShapeType="1"/>
              </p:cNvSpPr>
              <p:nvPr/>
            </p:nvSpPr>
            <p:spPr bwMode="auto">
              <a:xfrm>
                <a:off x="1912" y="3404"/>
                <a:ext cx="50" cy="31"/>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249" name="Oval 1095"/>
              <p:cNvSpPr>
                <a:spLocks noChangeArrowheads="1"/>
              </p:cNvSpPr>
              <p:nvPr/>
            </p:nvSpPr>
            <p:spPr bwMode="auto">
              <a:xfrm>
                <a:off x="1921" y="3233"/>
                <a:ext cx="63" cy="68"/>
              </a:xfrm>
              <a:prstGeom prst="ellipse">
                <a:avLst/>
              </a:prstGeom>
              <a:solidFill>
                <a:srgbClr val="808080"/>
              </a:solidFill>
              <a:ln w="9525">
                <a:solidFill>
                  <a:srgbClr val="808080"/>
                </a:solidFill>
                <a:round/>
                <a:headEnd/>
                <a:tailEnd/>
              </a:ln>
            </p:spPr>
            <p:txBody>
              <a:bodyPr wrap="none" anchor="ctr"/>
              <a:lstStyle/>
              <a:p>
                <a:endParaRPr lang="en-US"/>
              </a:p>
            </p:txBody>
          </p:sp>
          <p:pic>
            <p:nvPicPr>
              <p:cNvPr id="36250" name="Picture 1096" descr="cell_tower_radiation_gra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3" y="3023"/>
                <a:ext cx="622"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912" name="Group 1097"/>
            <p:cNvGrpSpPr>
              <a:grpSpLocks/>
            </p:cNvGrpSpPr>
            <p:nvPr/>
          </p:nvGrpSpPr>
          <p:grpSpPr bwMode="auto">
            <a:xfrm>
              <a:off x="3962" y="1516"/>
              <a:ext cx="286" cy="160"/>
              <a:chOff x="3843" y="1516"/>
              <a:chExt cx="286" cy="160"/>
            </a:xfrm>
          </p:grpSpPr>
          <p:sp>
            <p:nvSpPr>
              <p:cNvPr id="36225" name="Line 1098"/>
              <p:cNvSpPr>
                <a:spLocks noChangeShapeType="1"/>
              </p:cNvSpPr>
              <p:nvPr/>
            </p:nvSpPr>
            <p:spPr bwMode="auto">
              <a:xfrm>
                <a:off x="3843" y="1516"/>
                <a:ext cx="96" cy="60"/>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226" name="Oval 407"/>
              <p:cNvSpPr>
                <a:spLocks noChangeArrowheads="1"/>
              </p:cNvSpPr>
              <p:nvPr/>
            </p:nvSpPr>
            <p:spPr bwMode="auto">
              <a:xfrm>
                <a:off x="3884" y="1616"/>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227" name="Rectangle 410"/>
              <p:cNvSpPr>
                <a:spLocks noChangeArrowheads="1"/>
              </p:cNvSpPr>
              <p:nvPr/>
            </p:nvSpPr>
            <p:spPr bwMode="auto">
              <a:xfrm>
                <a:off x="3884" y="1610"/>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228" name="Oval 411"/>
              <p:cNvSpPr>
                <a:spLocks noChangeArrowheads="1"/>
              </p:cNvSpPr>
              <p:nvPr/>
            </p:nvSpPr>
            <p:spPr bwMode="auto">
              <a:xfrm>
                <a:off x="3883" y="1569"/>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229" name="Group 1102"/>
              <p:cNvGrpSpPr>
                <a:grpSpLocks/>
              </p:cNvGrpSpPr>
              <p:nvPr/>
            </p:nvGrpSpPr>
            <p:grpSpPr bwMode="auto">
              <a:xfrm>
                <a:off x="3932" y="1587"/>
                <a:ext cx="138" cy="33"/>
                <a:chOff x="2468" y="1332"/>
                <a:chExt cx="310" cy="60"/>
              </a:xfrm>
            </p:grpSpPr>
            <p:sp>
              <p:nvSpPr>
                <p:cNvPr id="36232" name="Freeform 110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233" name="Freeform 110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230" name="Line 1105"/>
              <p:cNvSpPr>
                <a:spLocks noChangeShapeType="1"/>
              </p:cNvSpPr>
              <p:nvPr/>
            </p:nvSpPr>
            <p:spPr bwMode="auto">
              <a:xfrm>
                <a:off x="3884" y="1602"/>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231" name="Line 1106"/>
              <p:cNvSpPr>
                <a:spLocks noChangeShapeType="1"/>
              </p:cNvSpPr>
              <p:nvPr/>
            </p:nvSpPr>
            <p:spPr bwMode="auto">
              <a:xfrm>
                <a:off x="4127" y="1604"/>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13" name="Group 1107"/>
            <p:cNvGrpSpPr>
              <a:grpSpLocks/>
            </p:cNvGrpSpPr>
            <p:nvPr/>
          </p:nvGrpSpPr>
          <p:grpSpPr bwMode="auto">
            <a:xfrm>
              <a:off x="4537" y="1571"/>
              <a:ext cx="246" cy="110"/>
              <a:chOff x="4334" y="1470"/>
              <a:chExt cx="246" cy="107"/>
            </a:xfrm>
          </p:grpSpPr>
          <p:sp>
            <p:nvSpPr>
              <p:cNvPr id="3621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21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21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220" name="Group 1111"/>
              <p:cNvGrpSpPr>
                <a:grpSpLocks/>
              </p:cNvGrpSpPr>
              <p:nvPr/>
            </p:nvGrpSpPr>
            <p:grpSpPr bwMode="auto">
              <a:xfrm>
                <a:off x="4383" y="1488"/>
                <a:ext cx="138" cy="33"/>
                <a:chOff x="2468" y="1332"/>
                <a:chExt cx="310" cy="60"/>
              </a:xfrm>
            </p:grpSpPr>
            <p:sp>
              <p:nvSpPr>
                <p:cNvPr id="36223" name="Freeform 111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224" name="Freeform 111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221" name="Line 1114"/>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222" name="Line 1115"/>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14" name="Group 1116"/>
            <p:cNvGrpSpPr>
              <a:grpSpLocks/>
            </p:cNvGrpSpPr>
            <p:nvPr/>
          </p:nvGrpSpPr>
          <p:grpSpPr bwMode="auto">
            <a:xfrm>
              <a:off x="4544" y="1737"/>
              <a:ext cx="246" cy="110"/>
              <a:chOff x="4334" y="1470"/>
              <a:chExt cx="246" cy="107"/>
            </a:xfrm>
          </p:grpSpPr>
          <p:sp>
            <p:nvSpPr>
              <p:cNvPr id="3620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21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21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212" name="Group 1120"/>
              <p:cNvGrpSpPr>
                <a:grpSpLocks/>
              </p:cNvGrpSpPr>
              <p:nvPr/>
            </p:nvGrpSpPr>
            <p:grpSpPr bwMode="auto">
              <a:xfrm>
                <a:off x="4383" y="1488"/>
                <a:ext cx="138" cy="33"/>
                <a:chOff x="2468" y="1332"/>
                <a:chExt cx="310" cy="60"/>
              </a:xfrm>
            </p:grpSpPr>
            <p:sp>
              <p:nvSpPr>
                <p:cNvPr id="36215" name="Freeform 112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216" name="Freeform 112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213" name="Line 1123"/>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214" name="Line 1124"/>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15" name="Group 1125"/>
            <p:cNvGrpSpPr>
              <a:grpSpLocks/>
            </p:cNvGrpSpPr>
            <p:nvPr/>
          </p:nvGrpSpPr>
          <p:grpSpPr bwMode="auto">
            <a:xfrm>
              <a:off x="4890" y="1738"/>
              <a:ext cx="246" cy="110"/>
              <a:chOff x="4334" y="1470"/>
              <a:chExt cx="246" cy="107"/>
            </a:xfrm>
          </p:grpSpPr>
          <p:sp>
            <p:nvSpPr>
              <p:cNvPr id="3620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20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20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204" name="Group 1129"/>
              <p:cNvGrpSpPr>
                <a:grpSpLocks/>
              </p:cNvGrpSpPr>
              <p:nvPr/>
            </p:nvGrpSpPr>
            <p:grpSpPr bwMode="auto">
              <a:xfrm>
                <a:off x="4383" y="1488"/>
                <a:ext cx="138" cy="33"/>
                <a:chOff x="2468" y="1332"/>
                <a:chExt cx="310" cy="60"/>
              </a:xfrm>
            </p:grpSpPr>
            <p:sp>
              <p:nvSpPr>
                <p:cNvPr id="36207" name="Freeform 113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208" name="Freeform 113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205" name="Line 1132"/>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206" name="Line 1133"/>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16" name="Group 1134"/>
            <p:cNvGrpSpPr>
              <a:grpSpLocks/>
            </p:cNvGrpSpPr>
            <p:nvPr/>
          </p:nvGrpSpPr>
          <p:grpSpPr bwMode="auto">
            <a:xfrm>
              <a:off x="4844" y="1508"/>
              <a:ext cx="246" cy="110"/>
              <a:chOff x="4334" y="1470"/>
              <a:chExt cx="246" cy="107"/>
            </a:xfrm>
          </p:grpSpPr>
          <p:sp>
            <p:nvSpPr>
              <p:cNvPr id="3619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9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9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96" name="Group 1138"/>
              <p:cNvGrpSpPr>
                <a:grpSpLocks/>
              </p:cNvGrpSpPr>
              <p:nvPr/>
            </p:nvGrpSpPr>
            <p:grpSpPr bwMode="auto">
              <a:xfrm>
                <a:off x="4383" y="1488"/>
                <a:ext cx="138" cy="33"/>
                <a:chOff x="2468" y="1332"/>
                <a:chExt cx="310" cy="60"/>
              </a:xfrm>
            </p:grpSpPr>
            <p:sp>
              <p:nvSpPr>
                <p:cNvPr id="36199" name="Freeform 113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200" name="Freeform 114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97" name="Line 1141"/>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98" name="Line 1142"/>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17" name="Group 1143"/>
            <p:cNvGrpSpPr>
              <a:grpSpLocks/>
            </p:cNvGrpSpPr>
            <p:nvPr/>
          </p:nvGrpSpPr>
          <p:grpSpPr bwMode="auto">
            <a:xfrm>
              <a:off x="4874" y="2296"/>
              <a:ext cx="310" cy="130"/>
              <a:chOff x="4334" y="1470"/>
              <a:chExt cx="246" cy="107"/>
            </a:xfrm>
          </p:grpSpPr>
          <p:sp>
            <p:nvSpPr>
              <p:cNvPr id="3618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8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8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88" name="Group 1147"/>
              <p:cNvGrpSpPr>
                <a:grpSpLocks/>
              </p:cNvGrpSpPr>
              <p:nvPr/>
            </p:nvGrpSpPr>
            <p:grpSpPr bwMode="auto">
              <a:xfrm>
                <a:off x="4383" y="1488"/>
                <a:ext cx="138" cy="33"/>
                <a:chOff x="2468" y="1332"/>
                <a:chExt cx="310" cy="60"/>
              </a:xfrm>
            </p:grpSpPr>
            <p:sp>
              <p:nvSpPr>
                <p:cNvPr id="36191" name="Freeform 114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92" name="Freeform 114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89" name="Line 1150"/>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90" name="Line 1151"/>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5918" name="Line 1152"/>
            <p:cNvSpPr>
              <a:spLocks noChangeShapeType="1"/>
            </p:cNvSpPr>
            <p:nvPr/>
          </p:nvSpPr>
          <p:spPr bwMode="auto">
            <a:xfrm>
              <a:off x="4049" y="2358"/>
              <a:ext cx="428"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5919" name="Group 1153"/>
            <p:cNvGrpSpPr>
              <a:grpSpLocks/>
            </p:cNvGrpSpPr>
            <p:nvPr/>
          </p:nvGrpSpPr>
          <p:grpSpPr bwMode="auto">
            <a:xfrm>
              <a:off x="4464" y="2288"/>
              <a:ext cx="310" cy="130"/>
              <a:chOff x="4334" y="1470"/>
              <a:chExt cx="246" cy="107"/>
            </a:xfrm>
          </p:grpSpPr>
          <p:sp>
            <p:nvSpPr>
              <p:cNvPr id="3617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7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7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80" name="Group 1157"/>
              <p:cNvGrpSpPr>
                <a:grpSpLocks/>
              </p:cNvGrpSpPr>
              <p:nvPr/>
            </p:nvGrpSpPr>
            <p:grpSpPr bwMode="auto">
              <a:xfrm>
                <a:off x="4383" y="1488"/>
                <a:ext cx="138" cy="33"/>
                <a:chOff x="2468" y="1332"/>
                <a:chExt cx="310" cy="60"/>
              </a:xfrm>
            </p:grpSpPr>
            <p:sp>
              <p:nvSpPr>
                <p:cNvPr id="36183" name="Freeform 115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84" name="Freeform 115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81" name="Line 1160"/>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82" name="Line 1161"/>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20" name="Group 1162"/>
            <p:cNvGrpSpPr>
              <a:grpSpLocks/>
            </p:cNvGrpSpPr>
            <p:nvPr/>
          </p:nvGrpSpPr>
          <p:grpSpPr bwMode="auto">
            <a:xfrm>
              <a:off x="4660" y="2464"/>
              <a:ext cx="310" cy="130"/>
              <a:chOff x="4334" y="1470"/>
              <a:chExt cx="246" cy="107"/>
            </a:xfrm>
          </p:grpSpPr>
          <p:sp>
            <p:nvSpPr>
              <p:cNvPr id="3616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7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7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72" name="Group 1166"/>
              <p:cNvGrpSpPr>
                <a:grpSpLocks/>
              </p:cNvGrpSpPr>
              <p:nvPr/>
            </p:nvGrpSpPr>
            <p:grpSpPr bwMode="auto">
              <a:xfrm>
                <a:off x="4383" y="1488"/>
                <a:ext cx="138" cy="33"/>
                <a:chOff x="2468" y="1332"/>
                <a:chExt cx="310" cy="60"/>
              </a:xfrm>
            </p:grpSpPr>
            <p:sp>
              <p:nvSpPr>
                <p:cNvPr id="36175" name="Freeform 116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76" name="Freeform 116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73" name="Line 1169"/>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74" name="Line 1170"/>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21" name="Group 1171"/>
            <p:cNvGrpSpPr>
              <a:grpSpLocks/>
            </p:cNvGrpSpPr>
            <p:nvPr/>
          </p:nvGrpSpPr>
          <p:grpSpPr bwMode="auto">
            <a:xfrm>
              <a:off x="4782" y="3028"/>
              <a:ext cx="392" cy="154"/>
              <a:chOff x="4334" y="1470"/>
              <a:chExt cx="246" cy="107"/>
            </a:xfrm>
          </p:grpSpPr>
          <p:sp>
            <p:nvSpPr>
              <p:cNvPr id="3616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6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6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64" name="Group 1175"/>
              <p:cNvGrpSpPr>
                <a:grpSpLocks/>
              </p:cNvGrpSpPr>
              <p:nvPr/>
            </p:nvGrpSpPr>
            <p:grpSpPr bwMode="auto">
              <a:xfrm>
                <a:off x="4383" y="1488"/>
                <a:ext cx="138" cy="33"/>
                <a:chOff x="2468" y="1332"/>
                <a:chExt cx="310" cy="60"/>
              </a:xfrm>
            </p:grpSpPr>
            <p:sp>
              <p:nvSpPr>
                <p:cNvPr id="36167" name="Freeform 117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68" name="Freeform 117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65" name="Line 1178"/>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66" name="Line 1179"/>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22" name="Group 1180"/>
            <p:cNvGrpSpPr>
              <a:grpSpLocks/>
            </p:cNvGrpSpPr>
            <p:nvPr/>
          </p:nvGrpSpPr>
          <p:grpSpPr bwMode="auto">
            <a:xfrm>
              <a:off x="4388" y="2840"/>
              <a:ext cx="392" cy="154"/>
              <a:chOff x="4334" y="1470"/>
              <a:chExt cx="246" cy="107"/>
            </a:xfrm>
          </p:grpSpPr>
          <p:sp>
            <p:nvSpPr>
              <p:cNvPr id="3615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5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5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56" name="Group 1184"/>
              <p:cNvGrpSpPr>
                <a:grpSpLocks/>
              </p:cNvGrpSpPr>
              <p:nvPr/>
            </p:nvGrpSpPr>
            <p:grpSpPr bwMode="auto">
              <a:xfrm>
                <a:off x="4383" y="1488"/>
                <a:ext cx="138" cy="33"/>
                <a:chOff x="2468" y="1332"/>
                <a:chExt cx="310" cy="60"/>
              </a:xfrm>
            </p:grpSpPr>
            <p:sp>
              <p:nvSpPr>
                <p:cNvPr id="36159" name="Freeform 118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60" name="Freeform 118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57" name="Line 1187"/>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58" name="Line 1188"/>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23" name="Group 1189"/>
            <p:cNvGrpSpPr>
              <a:grpSpLocks/>
            </p:cNvGrpSpPr>
            <p:nvPr/>
          </p:nvGrpSpPr>
          <p:grpSpPr bwMode="auto">
            <a:xfrm>
              <a:off x="3932" y="3056"/>
              <a:ext cx="392" cy="154"/>
              <a:chOff x="4334" y="1470"/>
              <a:chExt cx="246" cy="107"/>
            </a:xfrm>
          </p:grpSpPr>
          <p:sp>
            <p:nvSpPr>
              <p:cNvPr id="3614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4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4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48" name="Group 1193"/>
              <p:cNvGrpSpPr>
                <a:grpSpLocks/>
              </p:cNvGrpSpPr>
              <p:nvPr/>
            </p:nvGrpSpPr>
            <p:grpSpPr bwMode="auto">
              <a:xfrm>
                <a:off x="4383" y="1488"/>
                <a:ext cx="138" cy="33"/>
                <a:chOff x="2468" y="1332"/>
                <a:chExt cx="310" cy="60"/>
              </a:xfrm>
            </p:grpSpPr>
            <p:sp>
              <p:nvSpPr>
                <p:cNvPr id="36151" name="Freeform 119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52" name="Freeform 119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49" name="Line 1196"/>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50" name="Line 1197"/>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24" name="Group 1198"/>
            <p:cNvGrpSpPr>
              <a:grpSpLocks/>
            </p:cNvGrpSpPr>
            <p:nvPr/>
          </p:nvGrpSpPr>
          <p:grpSpPr bwMode="auto">
            <a:xfrm>
              <a:off x="3812" y="2296"/>
              <a:ext cx="246" cy="108"/>
              <a:chOff x="4334" y="1470"/>
              <a:chExt cx="246" cy="107"/>
            </a:xfrm>
          </p:grpSpPr>
          <p:sp>
            <p:nvSpPr>
              <p:cNvPr id="3613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613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613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6140" name="Group 1202"/>
              <p:cNvGrpSpPr>
                <a:grpSpLocks/>
              </p:cNvGrpSpPr>
              <p:nvPr/>
            </p:nvGrpSpPr>
            <p:grpSpPr bwMode="auto">
              <a:xfrm>
                <a:off x="4383" y="1488"/>
                <a:ext cx="138" cy="33"/>
                <a:chOff x="2468" y="1332"/>
                <a:chExt cx="310" cy="60"/>
              </a:xfrm>
            </p:grpSpPr>
            <p:sp>
              <p:nvSpPr>
                <p:cNvPr id="36143" name="Freeform 120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6144" name="Freeform 120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6141" name="Line 1205"/>
              <p:cNvSpPr>
                <a:spLocks noChangeShapeType="1"/>
              </p:cNvSpPr>
              <p:nvPr/>
            </p:nvSpPr>
            <p:spPr bwMode="auto">
              <a:xfrm>
                <a:off x="4335" y="1503"/>
                <a:ext cx="0" cy="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142" name="Line 1206"/>
              <p:cNvSpPr>
                <a:spLocks noChangeShapeType="1"/>
              </p:cNvSpPr>
              <p:nvPr/>
            </p:nvSpPr>
            <p:spPr bwMode="auto">
              <a:xfrm>
                <a:off x="4578" y="1505"/>
                <a:ext cx="0" cy="49"/>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5925" name="Group 1207"/>
            <p:cNvGrpSpPr>
              <a:grpSpLocks/>
            </p:cNvGrpSpPr>
            <p:nvPr/>
          </p:nvGrpSpPr>
          <p:grpSpPr bwMode="auto">
            <a:xfrm>
              <a:off x="4511" y="3153"/>
              <a:ext cx="281" cy="266"/>
              <a:chOff x="5072" y="3611"/>
              <a:chExt cx="459" cy="380"/>
            </a:xfrm>
          </p:grpSpPr>
          <p:grpSp>
            <p:nvGrpSpPr>
              <p:cNvPr id="36123" name="Group 1208"/>
              <p:cNvGrpSpPr>
                <a:grpSpLocks/>
              </p:cNvGrpSpPr>
              <p:nvPr/>
            </p:nvGrpSpPr>
            <p:grpSpPr bwMode="auto">
              <a:xfrm>
                <a:off x="5144" y="3611"/>
                <a:ext cx="387" cy="99"/>
                <a:chOff x="5030" y="2639"/>
                <a:chExt cx="387" cy="99"/>
              </a:xfrm>
            </p:grpSpPr>
            <p:sp>
              <p:nvSpPr>
                <p:cNvPr id="36125" name="Freeform 1209"/>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26" name="Freeform 1210"/>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27" name="Freeform 1211"/>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28" name="Freeform 1212"/>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29" name="Freeform 1213"/>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30" name="Freeform 1214"/>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31" name="Freeform 1215"/>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6132" name="Freeform 1216"/>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6133" name="Freeform 1217"/>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6134" name="Freeform 1218"/>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6135" name="Freeform 1219"/>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6136" name="Freeform 1220"/>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6124" name="Picture 1221" descr="access_point_stylized_gray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926" name="Group 1222"/>
            <p:cNvGrpSpPr>
              <a:grpSpLocks/>
            </p:cNvGrpSpPr>
            <p:nvPr/>
          </p:nvGrpSpPr>
          <p:grpSpPr bwMode="auto">
            <a:xfrm>
              <a:off x="3552" y="2211"/>
              <a:ext cx="251" cy="226"/>
              <a:chOff x="5072" y="3611"/>
              <a:chExt cx="459" cy="380"/>
            </a:xfrm>
          </p:grpSpPr>
          <p:grpSp>
            <p:nvGrpSpPr>
              <p:cNvPr id="36109" name="Group 1223"/>
              <p:cNvGrpSpPr>
                <a:grpSpLocks/>
              </p:cNvGrpSpPr>
              <p:nvPr/>
            </p:nvGrpSpPr>
            <p:grpSpPr bwMode="auto">
              <a:xfrm>
                <a:off x="5144" y="3611"/>
                <a:ext cx="387" cy="99"/>
                <a:chOff x="5030" y="2639"/>
                <a:chExt cx="387" cy="99"/>
              </a:xfrm>
            </p:grpSpPr>
            <p:sp>
              <p:nvSpPr>
                <p:cNvPr id="36111" name="Freeform 1224"/>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12" name="Freeform 1225"/>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13" name="Freeform 1226"/>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14" name="Freeform 1227"/>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15" name="Freeform 1228"/>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16" name="Freeform 1229"/>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117" name="Freeform 1230"/>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6118" name="Freeform 1231"/>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6119" name="Freeform 1232"/>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6120" name="Freeform 1233"/>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6121" name="Freeform 1234"/>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6122" name="Freeform 1235"/>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6110" name="Picture 1236" descr="access_point_stylized_gray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927" name="Line 1237"/>
            <p:cNvSpPr>
              <a:spLocks noChangeShapeType="1"/>
            </p:cNvSpPr>
            <p:nvPr/>
          </p:nvSpPr>
          <p:spPr bwMode="auto">
            <a:xfrm rot="5400000" flipV="1">
              <a:off x="5034" y="3427"/>
              <a:ext cx="2" cy="5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5928" name="Group 1238"/>
            <p:cNvGrpSpPr>
              <a:grpSpLocks/>
            </p:cNvGrpSpPr>
            <p:nvPr/>
          </p:nvGrpSpPr>
          <p:grpSpPr bwMode="auto">
            <a:xfrm flipH="1">
              <a:off x="3638" y="2856"/>
              <a:ext cx="261" cy="235"/>
              <a:chOff x="2839" y="3501"/>
              <a:chExt cx="755" cy="803"/>
            </a:xfrm>
          </p:grpSpPr>
          <p:pic>
            <p:nvPicPr>
              <p:cNvPr id="36107" name="Picture 1239"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08" name="Freeform 1240"/>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5929" name="Group 1241"/>
            <p:cNvGrpSpPr>
              <a:grpSpLocks/>
            </p:cNvGrpSpPr>
            <p:nvPr/>
          </p:nvGrpSpPr>
          <p:grpSpPr bwMode="auto">
            <a:xfrm flipH="1">
              <a:off x="3438" y="3121"/>
              <a:ext cx="304" cy="256"/>
              <a:chOff x="2839" y="3501"/>
              <a:chExt cx="755" cy="803"/>
            </a:xfrm>
          </p:grpSpPr>
          <p:pic>
            <p:nvPicPr>
              <p:cNvPr id="36105" name="Picture 1242" descr="desktop_computer_stylized_medi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06" name="Freeform 1243"/>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5930" name="Group 1244"/>
            <p:cNvGrpSpPr>
              <a:grpSpLocks/>
            </p:cNvGrpSpPr>
            <p:nvPr/>
          </p:nvGrpSpPr>
          <p:grpSpPr bwMode="auto">
            <a:xfrm flipH="1">
              <a:off x="3739" y="3311"/>
              <a:ext cx="269" cy="220"/>
              <a:chOff x="2839" y="3501"/>
              <a:chExt cx="755" cy="803"/>
            </a:xfrm>
          </p:grpSpPr>
          <p:pic>
            <p:nvPicPr>
              <p:cNvPr id="36103" name="Picture 1245" descr="desktop_computer_stylized_mediu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04" name="Freeform 1246"/>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5931" name="Group 1247"/>
            <p:cNvGrpSpPr>
              <a:grpSpLocks/>
            </p:cNvGrpSpPr>
            <p:nvPr/>
          </p:nvGrpSpPr>
          <p:grpSpPr bwMode="auto">
            <a:xfrm>
              <a:off x="4126" y="3300"/>
              <a:ext cx="269" cy="221"/>
              <a:chOff x="2839" y="3501"/>
              <a:chExt cx="755" cy="803"/>
            </a:xfrm>
          </p:grpSpPr>
          <p:pic>
            <p:nvPicPr>
              <p:cNvPr id="36101" name="Picture 1248" descr="desktop_computer_stylized_mediu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02" name="Freeform 1249"/>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pic>
          <p:nvPicPr>
            <p:cNvPr id="35932" name="Picture 1250" descr="car_icon_smal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95" y="1084"/>
              <a:ext cx="53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933" name="Group 1251"/>
            <p:cNvGrpSpPr>
              <a:grpSpLocks/>
            </p:cNvGrpSpPr>
            <p:nvPr/>
          </p:nvGrpSpPr>
          <p:grpSpPr bwMode="auto">
            <a:xfrm>
              <a:off x="3536" y="974"/>
              <a:ext cx="262" cy="243"/>
              <a:chOff x="2751" y="1851"/>
              <a:chExt cx="462" cy="478"/>
            </a:xfrm>
          </p:grpSpPr>
          <p:pic>
            <p:nvPicPr>
              <p:cNvPr id="36099" name="Picture 1252" descr="iphone_stylized_small"/>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100" name="Picture 1253" descr="antenna_radiation_stylize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934" name="Group 1254"/>
            <p:cNvGrpSpPr>
              <a:grpSpLocks/>
            </p:cNvGrpSpPr>
            <p:nvPr/>
          </p:nvGrpSpPr>
          <p:grpSpPr bwMode="auto">
            <a:xfrm>
              <a:off x="5191" y="3151"/>
              <a:ext cx="143" cy="303"/>
              <a:chOff x="4140" y="429"/>
              <a:chExt cx="1425" cy="2396"/>
            </a:xfrm>
          </p:grpSpPr>
          <p:sp>
            <p:nvSpPr>
              <p:cNvPr id="36067" name="Freeform 1255"/>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68" name="Rectangle 1256"/>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6069" name="Freeform 1257"/>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70" name="Freeform 1258"/>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71" name="Rectangle 1259"/>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6072" name="Group 1260"/>
              <p:cNvGrpSpPr>
                <a:grpSpLocks/>
              </p:cNvGrpSpPr>
              <p:nvPr/>
            </p:nvGrpSpPr>
            <p:grpSpPr bwMode="auto">
              <a:xfrm>
                <a:off x="4749" y="668"/>
                <a:ext cx="581" cy="145"/>
                <a:chOff x="614" y="2568"/>
                <a:chExt cx="725" cy="139"/>
              </a:xfrm>
            </p:grpSpPr>
            <p:sp>
              <p:nvSpPr>
                <p:cNvPr id="36097" name="AutoShape 1261"/>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98" name="AutoShape 1262"/>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73" name="Rectangle 1263"/>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6074" name="Group 1264"/>
              <p:cNvGrpSpPr>
                <a:grpSpLocks/>
              </p:cNvGrpSpPr>
              <p:nvPr/>
            </p:nvGrpSpPr>
            <p:grpSpPr bwMode="auto">
              <a:xfrm>
                <a:off x="4747" y="994"/>
                <a:ext cx="581" cy="134"/>
                <a:chOff x="614" y="2568"/>
                <a:chExt cx="725" cy="139"/>
              </a:xfrm>
            </p:grpSpPr>
            <p:sp>
              <p:nvSpPr>
                <p:cNvPr id="36095" name="AutoShape 1265"/>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96" name="AutoShape 1266"/>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75" name="Rectangle 1267"/>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6076" name="Rectangle 1268"/>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6077" name="Group 1269"/>
              <p:cNvGrpSpPr>
                <a:grpSpLocks/>
              </p:cNvGrpSpPr>
              <p:nvPr/>
            </p:nvGrpSpPr>
            <p:grpSpPr bwMode="auto">
              <a:xfrm>
                <a:off x="4735" y="1627"/>
                <a:ext cx="582" cy="151"/>
                <a:chOff x="614" y="2568"/>
                <a:chExt cx="725" cy="139"/>
              </a:xfrm>
            </p:grpSpPr>
            <p:sp>
              <p:nvSpPr>
                <p:cNvPr id="36093" name="AutoShape 1270"/>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94" name="AutoShape 1271"/>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78" name="Freeform 1272"/>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6079" name="Group 1273"/>
              <p:cNvGrpSpPr>
                <a:grpSpLocks/>
              </p:cNvGrpSpPr>
              <p:nvPr/>
            </p:nvGrpSpPr>
            <p:grpSpPr bwMode="auto">
              <a:xfrm>
                <a:off x="4739" y="1327"/>
                <a:ext cx="582" cy="139"/>
                <a:chOff x="614" y="2568"/>
                <a:chExt cx="725" cy="139"/>
              </a:xfrm>
            </p:grpSpPr>
            <p:sp>
              <p:nvSpPr>
                <p:cNvPr id="36091" name="AutoShape 1274"/>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92" name="AutoShape 1275"/>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80" name="Rectangle 1276"/>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36081" name="Freeform 1277"/>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82" name="Freeform 1278"/>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83" name="Oval 1279"/>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84" name="Freeform 1280"/>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85" name="AutoShape 1281"/>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36086" name="AutoShape 1282"/>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36087" name="Oval 1283"/>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88" name="Oval 1284"/>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36089" name="Oval 1285"/>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90" name="Rectangle 1286"/>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p>
                <a:endParaRPr lang="en-US"/>
              </a:p>
            </p:txBody>
          </p:sp>
        </p:grpSp>
        <p:grpSp>
          <p:nvGrpSpPr>
            <p:cNvPr id="35935" name="Group 1287"/>
            <p:cNvGrpSpPr>
              <a:grpSpLocks/>
            </p:cNvGrpSpPr>
            <p:nvPr/>
          </p:nvGrpSpPr>
          <p:grpSpPr bwMode="auto">
            <a:xfrm>
              <a:off x="4992" y="3341"/>
              <a:ext cx="143" cy="303"/>
              <a:chOff x="4140" y="429"/>
              <a:chExt cx="1425" cy="2396"/>
            </a:xfrm>
          </p:grpSpPr>
          <p:sp>
            <p:nvSpPr>
              <p:cNvPr id="36035" name="Freeform 1288"/>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6" name="Rectangle 1289"/>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6037" name="Freeform 1290"/>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8" name="Freeform 1291"/>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9" name="Rectangle 1292"/>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6040" name="Group 1293"/>
              <p:cNvGrpSpPr>
                <a:grpSpLocks/>
              </p:cNvGrpSpPr>
              <p:nvPr/>
            </p:nvGrpSpPr>
            <p:grpSpPr bwMode="auto">
              <a:xfrm>
                <a:off x="4749" y="668"/>
                <a:ext cx="581" cy="145"/>
                <a:chOff x="614" y="2568"/>
                <a:chExt cx="725" cy="139"/>
              </a:xfrm>
            </p:grpSpPr>
            <p:sp>
              <p:nvSpPr>
                <p:cNvPr id="36065" name="AutoShape 1294"/>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66" name="AutoShape 1295"/>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41" name="Rectangle 1296"/>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6042" name="Group 1297"/>
              <p:cNvGrpSpPr>
                <a:grpSpLocks/>
              </p:cNvGrpSpPr>
              <p:nvPr/>
            </p:nvGrpSpPr>
            <p:grpSpPr bwMode="auto">
              <a:xfrm>
                <a:off x="4747" y="994"/>
                <a:ext cx="581" cy="134"/>
                <a:chOff x="614" y="2568"/>
                <a:chExt cx="725" cy="139"/>
              </a:xfrm>
            </p:grpSpPr>
            <p:sp>
              <p:nvSpPr>
                <p:cNvPr id="36063" name="AutoShape 1298"/>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64" name="AutoShape 1299"/>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43" name="Rectangle 1300"/>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6044" name="Rectangle 1301"/>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6045" name="Group 1302"/>
              <p:cNvGrpSpPr>
                <a:grpSpLocks/>
              </p:cNvGrpSpPr>
              <p:nvPr/>
            </p:nvGrpSpPr>
            <p:grpSpPr bwMode="auto">
              <a:xfrm>
                <a:off x="4735" y="1627"/>
                <a:ext cx="582" cy="151"/>
                <a:chOff x="614" y="2568"/>
                <a:chExt cx="725" cy="139"/>
              </a:xfrm>
            </p:grpSpPr>
            <p:sp>
              <p:nvSpPr>
                <p:cNvPr id="36061" name="AutoShape 1303"/>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62" name="AutoShape 1304"/>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46" name="Freeform 1305"/>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6047" name="Group 1306"/>
              <p:cNvGrpSpPr>
                <a:grpSpLocks/>
              </p:cNvGrpSpPr>
              <p:nvPr/>
            </p:nvGrpSpPr>
            <p:grpSpPr bwMode="auto">
              <a:xfrm>
                <a:off x="4739" y="1327"/>
                <a:ext cx="582" cy="139"/>
                <a:chOff x="614" y="2568"/>
                <a:chExt cx="725" cy="139"/>
              </a:xfrm>
            </p:grpSpPr>
            <p:sp>
              <p:nvSpPr>
                <p:cNvPr id="36059" name="AutoShape 1307"/>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60" name="AutoShape 1308"/>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6048" name="Rectangle 1309"/>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36049" name="Freeform 1310"/>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50" name="Freeform 1311"/>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51" name="Oval 1312"/>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52" name="Freeform 1313"/>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53" name="AutoShape 1314"/>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36054" name="AutoShape 1315"/>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36055" name="Oval 1316"/>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56" name="Oval 1317"/>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36057" name="Oval 1318"/>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058" name="Rectangle 1319"/>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p>
                <a:endParaRPr lang="en-US"/>
              </a:p>
            </p:txBody>
          </p:sp>
        </p:grpSp>
        <p:grpSp>
          <p:nvGrpSpPr>
            <p:cNvPr id="35936" name="Group 1320"/>
            <p:cNvGrpSpPr>
              <a:grpSpLocks/>
            </p:cNvGrpSpPr>
            <p:nvPr/>
          </p:nvGrpSpPr>
          <p:grpSpPr bwMode="auto">
            <a:xfrm>
              <a:off x="3340" y="1287"/>
              <a:ext cx="337" cy="257"/>
              <a:chOff x="877" y="1008"/>
              <a:chExt cx="2747" cy="2591"/>
            </a:xfrm>
          </p:grpSpPr>
          <p:pic>
            <p:nvPicPr>
              <p:cNvPr id="36012" name="Picture 1321" descr="antenna_stylized"/>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013" name="Picture 1322" descr="laptop_keyboa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14" name="Freeform 1323"/>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6015" name="Picture 1324" descr="scree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16" name="Freeform 1325"/>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17" name="Freeform 1326"/>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18" name="Freeform 1327"/>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19" name="Freeform 1328"/>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0" name="Freeform 1329"/>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1" name="Freeform 1330"/>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6022" name="Group 1331"/>
              <p:cNvGrpSpPr>
                <a:grpSpLocks/>
              </p:cNvGrpSpPr>
              <p:nvPr/>
            </p:nvGrpSpPr>
            <p:grpSpPr bwMode="auto">
              <a:xfrm>
                <a:off x="1709" y="3008"/>
                <a:ext cx="507" cy="234"/>
                <a:chOff x="1740" y="2642"/>
                <a:chExt cx="752" cy="327"/>
              </a:xfrm>
            </p:grpSpPr>
            <p:sp>
              <p:nvSpPr>
                <p:cNvPr id="36029" name="Freeform 1332"/>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0" name="Freeform 1333"/>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1" name="Freeform 1334"/>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2" name="Freeform 1335"/>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3" name="Freeform 1336"/>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34" name="Freeform 1337"/>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6023" name="Freeform 1338"/>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4" name="Freeform 1339"/>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5" name="Freeform 1340"/>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6" name="Freeform 1341"/>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7" name="Freeform 1342"/>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28" name="Freeform 1343"/>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5937" name="Group 1344"/>
            <p:cNvGrpSpPr>
              <a:grpSpLocks/>
            </p:cNvGrpSpPr>
            <p:nvPr/>
          </p:nvGrpSpPr>
          <p:grpSpPr bwMode="auto">
            <a:xfrm>
              <a:off x="4329" y="3456"/>
              <a:ext cx="299" cy="257"/>
              <a:chOff x="877" y="1008"/>
              <a:chExt cx="2747" cy="2591"/>
            </a:xfrm>
          </p:grpSpPr>
          <p:pic>
            <p:nvPicPr>
              <p:cNvPr id="35989" name="Picture 1345" descr="antenna_stylize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90" name="Picture 1346" descr="laptop_keyboar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91" name="Freeform 1347"/>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5992" name="Picture 1348" descr="sc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93" name="Freeform 1349"/>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94" name="Freeform 1350"/>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95" name="Freeform 1351"/>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96" name="Freeform 1352"/>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97" name="Freeform 1353"/>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98" name="Freeform 1354"/>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5999" name="Group 1355"/>
              <p:cNvGrpSpPr>
                <a:grpSpLocks/>
              </p:cNvGrpSpPr>
              <p:nvPr/>
            </p:nvGrpSpPr>
            <p:grpSpPr bwMode="auto">
              <a:xfrm>
                <a:off x="1709" y="3008"/>
                <a:ext cx="507" cy="234"/>
                <a:chOff x="1740" y="2642"/>
                <a:chExt cx="752" cy="327"/>
              </a:xfrm>
            </p:grpSpPr>
            <p:sp>
              <p:nvSpPr>
                <p:cNvPr id="36006" name="Freeform 1356"/>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7" name="Freeform 1357"/>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8" name="Freeform 1358"/>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9" name="Freeform 1359"/>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10" name="Freeform 1360"/>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11" name="Freeform 1361"/>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6000" name="Freeform 1362"/>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1" name="Freeform 1363"/>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2" name="Freeform 1364"/>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3" name="Freeform 1365"/>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4" name="Freeform 1366"/>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005" name="Freeform 1367"/>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5938" name="Group 1368"/>
            <p:cNvGrpSpPr>
              <a:grpSpLocks/>
            </p:cNvGrpSpPr>
            <p:nvPr/>
          </p:nvGrpSpPr>
          <p:grpSpPr bwMode="auto">
            <a:xfrm>
              <a:off x="3503" y="1916"/>
              <a:ext cx="280" cy="257"/>
              <a:chOff x="877" y="1008"/>
              <a:chExt cx="2747" cy="2591"/>
            </a:xfrm>
          </p:grpSpPr>
          <p:pic>
            <p:nvPicPr>
              <p:cNvPr id="35966" name="Picture 1369" descr="antenna_stylized"/>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67" name="Picture 1370" descr="laptop_keyboard"/>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68" name="Freeform 1371"/>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5969" name="Picture 1372" descr="screen"/>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70" name="Freeform 1373"/>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1" name="Freeform 1374"/>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2" name="Freeform 1375"/>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3" name="Freeform 1376"/>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4" name="Freeform 1377"/>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5" name="Freeform 1378"/>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5976" name="Group 1379"/>
              <p:cNvGrpSpPr>
                <a:grpSpLocks/>
              </p:cNvGrpSpPr>
              <p:nvPr/>
            </p:nvGrpSpPr>
            <p:grpSpPr bwMode="auto">
              <a:xfrm>
                <a:off x="1709" y="3008"/>
                <a:ext cx="507" cy="234"/>
                <a:chOff x="1740" y="2642"/>
                <a:chExt cx="752" cy="327"/>
              </a:xfrm>
            </p:grpSpPr>
            <p:sp>
              <p:nvSpPr>
                <p:cNvPr id="35983" name="Freeform 1380"/>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4" name="Freeform 1381"/>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5" name="Freeform 1382"/>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6" name="Freeform 1383"/>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7" name="Freeform 1384"/>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8" name="Freeform 1385"/>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5977" name="Freeform 1386"/>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8" name="Freeform 1387"/>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79" name="Freeform 1388"/>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0" name="Freeform 1389"/>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1" name="Freeform 1390"/>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82" name="Freeform 1391"/>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5939" name="Group 1392"/>
            <p:cNvGrpSpPr>
              <a:grpSpLocks/>
            </p:cNvGrpSpPr>
            <p:nvPr/>
          </p:nvGrpSpPr>
          <p:grpSpPr bwMode="auto">
            <a:xfrm flipH="1">
              <a:off x="3742" y="2030"/>
              <a:ext cx="261" cy="235"/>
              <a:chOff x="2839" y="3501"/>
              <a:chExt cx="755" cy="803"/>
            </a:xfrm>
          </p:grpSpPr>
          <p:pic>
            <p:nvPicPr>
              <p:cNvPr id="35964" name="Picture 1393"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65" name="Freeform 1394"/>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5940" name="Group 1395"/>
            <p:cNvGrpSpPr>
              <a:grpSpLocks/>
            </p:cNvGrpSpPr>
            <p:nvPr/>
          </p:nvGrpSpPr>
          <p:grpSpPr bwMode="auto">
            <a:xfrm>
              <a:off x="4603" y="3416"/>
              <a:ext cx="299" cy="257"/>
              <a:chOff x="877" y="1008"/>
              <a:chExt cx="2747" cy="2591"/>
            </a:xfrm>
          </p:grpSpPr>
          <p:pic>
            <p:nvPicPr>
              <p:cNvPr id="35941" name="Picture 1396" descr="antenna_stylize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42" name="Picture 1397" descr="laptop_keyboar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43" name="Freeform 1398"/>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5944" name="Picture 1399" descr="sc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45" name="Freeform 1400"/>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46" name="Freeform 1401"/>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47" name="Freeform 1402"/>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48" name="Freeform 1403"/>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49" name="Freeform 1404"/>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0" name="Freeform 1405"/>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5951" name="Group 1406"/>
              <p:cNvGrpSpPr>
                <a:grpSpLocks/>
              </p:cNvGrpSpPr>
              <p:nvPr/>
            </p:nvGrpSpPr>
            <p:grpSpPr bwMode="auto">
              <a:xfrm>
                <a:off x="1709" y="3008"/>
                <a:ext cx="507" cy="234"/>
                <a:chOff x="1740" y="2642"/>
                <a:chExt cx="752" cy="327"/>
              </a:xfrm>
            </p:grpSpPr>
            <p:sp>
              <p:nvSpPr>
                <p:cNvPr id="35958" name="Freeform 1407"/>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9" name="Freeform 1408"/>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60" name="Freeform 1409"/>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61" name="Freeform 1410"/>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62" name="Freeform 1411"/>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63" name="Freeform 1412"/>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5952" name="Freeform 1413"/>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3" name="Freeform 1414"/>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4" name="Freeform 1415"/>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5" name="Freeform 1416"/>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6" name="Freeform 1417"/>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957" name="Freeform 1418"/>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35729" name="Line 913"/>
          <p:cNvSpPr>
            <a:spLocks noChangeShapeType="1"/>
          </p:cNvSpPr>
          <p:nvPr/>
        </p:nvSpPr>
        <p:spPr bwMode="auto">
          <a:xfrm>
            <a:off x="6850063" y="3786188"/>
            <a:ext cx="1290637" cy="541337"/>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727" name="Line 911"/>
          <p:cNvSpPr>
            <a:spLocks noChangeShapeType="1"/>
          </p:cNvSpPr>
          <p:nvPr/>
        </p:nvSpPr>
        <p:spPr bwMode="auto">
          <a:xfrm>
            <a:off x="6945313" y="660400"/>
            <a:ext cx="1700212" cy="3386138"/>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5725" name="Group 618"/>
          <p:cNvGrpSpPr>
            <a:grpSpLocks/>
          </p:cNvGrpSpPr>
          <p:nvPr/>
        </p:nvGrpSpPr>
        <p:grpSpPr bwMode="auto">
          <a:xfrm>
            <a:off x="5857875" y="503238"/>
            <a:ext cx="1044575" cy="965200"/>
            <a:chOff x="4047" y="420"/>
            <a:chExt cx="658" cy="608"/>
          </a:xfrm>
        </p:grpSpPr>
        <p:sp>
          <p:nvSpPr>
            <p:cNvPr id="35869" name="Rectangle 227"/>
            <p:cNvSpPr>
              <a:spLocks noChangeArrowheads="1"/>
            </p:cNvSpPr>
            <p:nvPr/>
          </p:nvSpPr>
          <p:spPr bwMode="auto">
            <a:xfrm>
              <a:off x="4266" y="420"/>
              <a:ext cx="426" cy="4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35870" name="Rectangle 228"/>
            <p:cNvSpPr>
              <a:spLocks noChangeArrowheads="1"/>
            </p:cNvSpPr>
            <p:nvPr/>
          </p:nvSpPr>
          <p:spPr bwMode="auto">
            <a:xfrm>
              <a:off x="4245" y="435"/>
              <a:ext cx="435" cy="504"/>
            </a:xfrm>
            <a:prstGeom prst="rect">
              <a:avLst/>
            </a:prstGeom>
            <a:solidFill>
              <a:schemeClr val="bg1"/>
            </a:solidFill>
            <a:ln w="12700">
              <a:solidFill>
                <a:schemeClr val="tx1"/>
              </a:solidFill>
              <a:miter lim="800000"/>
              <a:headEnd/>
              <a:tailEnd/>
            </a:ln>
          </p:spPr>
          <p:txBody>
            <a:bodyPr wrap="none" anchor="ctr"/>
            <a:lstStyle/>
            <a:p>
              <a:endParaRPr lang="en-US" sz="2400"/>
            </a:p>
          </p:txBody>
        </p:sp>
        <p:sp>
          <p:nvSpPr>
            <p:cNvPr id="35871" name="Rectangle 229"/>
            <p:cNvSpPr>
              <a:spLocks noChangeArrowheads="1"/>
            </p:cNvSpPr>
            <p:nvPr/>
          </p:nvSpPr>
          <p:spPr bwMode="auto">
            <a:xfrm>
              <a:off x="4251" y="438"/>
              <a:ext cx="426" cy="126"/>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35872" name="Text Box 230"/>
            <p:cNvSpPr txBox="1">
              <a:spLocks noChangeArrowheads="1"/>
            </p:cNvSpPr>
            <p:nvPr/>
          </p:nvSpPr>
          <p:spPr bwMode="auto">
            <a:xfrm>
              <a:off x="4192" y="420"/>
              <a:ext cx="51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000">
                  <a:solidFill>
                    <a:schemeClr val="bg1"/>
                  </a:solidFill>
                </a:rPr>
                <a:t>application</a:t>
              </a:r>
              <a:endParaRPr lang="en-US" sz="1000"/>
            </a:p>
            <a:p>
              <a:pPr algn="ctr">
                <a:spcBef>
                  <a:spcPct val="0"/>
                </a:spcBef>
                <a:buClrTx/>
                <a:buSzTx/>
                <a:buFontTx/>
                <a:buNone/>
              </a:pPr>
              <a:r>
                <a:rPr lang="en-US" sz="1000"/>
                <a:t>transport</a:t>
              </a:r>
            </a:p>
            <a:p>
              <a:pPr algn="ctr">
                <a:spcBef>
                  <a:spcPct val="0"/>
                </a:spcBef>
                <a:buClrTx/>
                <a:buSzTx/>
                <a:buFontTx/>
                <a:buNone/>
              </a:pPr>
              <a:r>
                <a:rPr lang="en-US" sz="1000"/>
                <a:t>network</a:t>
              </a:r>
            </a:p>
            <a:p>
              <a:pPr algn="ctr">
                <a:spcBef>
                  <a:spcPct val="0"/>
                </a:spcBef>
                <a:buClrTx/>
                <a:buSzTx/>
                <a:buFontTx/>
                <a:buNone/>
              </a:pPr>
              <a:r>
                <a:rPr lang="en-US" sz="1000"/>
                <a:t>data link</a:t>
              </a:r>
            </a:p>
            <a:p>
              <a:pPr algn="ctr">
                <a:spcBef>
                  <a:spcPct val="0"/>
                </a:spcBef>
                <a:buClrTx/>
                <a:buSzTx/>
                <a:buFontTx/>
                <a:buNone/>
              </a:pPr>
              <a:r>
                <a:rPr lang="en-US" sz="1000"/>
                <a:t>physical</a:t>
              </a:r>
              <a:endParaRPr lang="en-US" sz="2400"/>
            </a:p>
          </p:txBody>
        </p:sp>
        <p:sp>
          <p:nvSpPr>
            <p:cNvPr id="35873" name="Line 231"/>
            <p:cNvSpPr>
              <a:spLocks noChangeShapeType="1"/>
            </p:cNvSpPr>
            <p:nvPr/>
          </p:nvSpPr>
          <p:spPr bwMode="auto">
            <a:xfrm>
              <a:off x="4245" y="651"/>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4" name="Line 232"/>
            <p:cNvSpPr>
              <a:spLocks noChangeShapeType="1"/>
            </p:cNvSpPr>
            <p:nvPr/>
          </p:nvSpPr>
          <p:spPr bwMode="auto">
            <a:xfrm>
              <a:off x="4251" y="738"/>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5" name="Line 233"/>
            <p:cNvSpPr>
              <a:spLocks noChangeShapeType="1"/>
            </p:cNvSpPr>
            <p:nvPr/>
          </p:nvSpPr>
          <p:spPr bwMode="auto">
            <a:xfrm>
              <a:off x="4251" y="825"/>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76" name="Freeform 917"/>
            <p:cNvSpPr>
              <a:spLocks/>
            </p:cNvSpPr>
            <p:nvPr/>
          </p:nvSpPr>
          <p:spPr bwMode="auto">
            <a:xfrm>
              <a:off x="4047" y="434"/>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 name="T12" fmla="*/ 0 w 192"/>
                <a:gd name="T13" fmla="*/ 0 h 594"/>
                <a:gd name="T14" fmla="*/ 192 w 192"/>
                <a:gd name="T15" fmla="*/ 594 h 594"/>
              </a:gdLst>
              <a:ahLst/>
              <a:cxnLst>
                <a:cxn ang="T8">
                  <a:pos x="T0" y="T1"/>
                </a:cxn>
                <a:cxn ang="T9">
                  <a:pos x="T2" y="T3"/>
                </a:cxn>
                <a:cxn ang="T10">
                  <a:pos x="T4" y="T5"/>
                </a:cxn>
                <a:cxn ang="T11">
                  <a:pos x="T6" y="T7"/>
                </a:cxn>
              </a:cxnLst>
              <a:rect l="T12" t="T13" r="T14" b="T15"/>
              <a:pathLst>
                <a:path w="192" h="594">
                  <a:moveTo>
                    <a:pt x="0" y="594"/>
                  </a:moveTo>
                  <a:lnTo>
                    <a:pt x="192" y="0"/>
                  </a:lnTo>
                  <a:lnTo>
                    <a:pt x="192" y="515"/>
                  </a:lnTo>
                  <a:lnTo>
                    <a:pt x="0" y="594"/>
                  </a:lnTo>
                  <a:close/>
                </a:path>
              </a:pathLst>
            </a:custGeom>
            <a:gradFill rotWithShape="1">
              <a:gsLst>
                <a:gs pos="0">
                  <a:schemeClr val="bg1"/>
                </a:gs>
                <a:gs pos="100000">
                  <a:srgbClr val="CC00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5726" name="Group 619"/>
          <p:cNvGrpSpPr>
            <a:grpSpLocks/>
          </p:cNvGrpSpPr>
          <p:nvPr/>
        </p:nvGrpSpPr>
        <p:grpSpPr bwMode="auto">
          <a:xfrm>
            <a:off x="7956550" y="4087813"/>
            <a:ext cx="1044575" cy="965200"/>
            <a:chOff x="4047" y="420"/>
            <a:chExt cx="658" cy="608"/>
          </a:xfrm>
        </p:grpSpPr>
        <p:sp>
          <p:nvSpPr>
            <p:cNvPr id="35861" name="Rectangle 227"/>
            <p:cNvSpPr>
              <a:spLocks noChangeArrowheads="1"/>
            </p:cNvSpPr>
            <p:nvPr/>
          </p:nvSpPr>
          <p:spPr bwMode="auto">
            <a:xfrm>
              <a:off x="4266" y="420"/>
              <a:ext cx="426" cy="4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35862" name="Rectangle 228"/>
            <p:cNvSpPr>
              <a:spLocks noChangeArrowheads="1"/>
            </p:cNvSpPr>
            <p:nvPr/>
          </p:nvSpPr>
          <p:spPr bwMode="auto">
            <a:xfrm>
              <a:off x="4245" y="435"/>
              <a:ext cx="435" cy="504"/>
            </a:xfrm>
            <a:prstGeom prst="rect">
              <a:avLst/>
            </a:prstGeom>
            <a:solidFill>
              <a:schemeClr val="bg1"/>
            </a:solidFill>
            <a:ln w="12700">
              <a:solidFill>
                <a:schemeClr val="tx1"/>
              </a:solidFill>
              <a:miter lim="800000"/>
              <a:headEnd/>
              <a:tailEnd/>
            </a:ln>
          </p:spPr>
          <p:txBody>
            <a:bodyPr wrap="none" anchor="ctr"/>
            <a:lstStyle/>
            <a:p>
              <a:endParaRPr lang="en-US" sz="2400"/>
            </a:p>
          </p:txBody>
        </p:sp>
        <p:sp>
          <p:nvSpPr>
            <p:cNvPr id="35863" name="Rectangle 229"/>
            <p:cNvSpPr>
              <a:spLocks noChangeArrowheads="1"/>
            </p:cNvSpPr>
            <p:nvPr/>
          </p:nvSpPr>
          <p:spPr bwMode="auto">
            <a:xfrm>
              <a:off x="4251" y="438"/>
              <a:ext cx="426" cy="126"/>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35864" name="Text Box 230"/>
            <p:cNvSpPr txBox="1">
              <a:spLocks noChangeArrowheads="1"/>
            </p:cNvSpPr>
            <p:nvPr/>
          </p:nvSpPr>
          <p:spPr bwMode="auto">
            <a:xfrm>
              <a:off x="4192" y="420"/>
              <a:ext cx="51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000">
                  <a:solidFill>
                    <a:schemeClr val="bg1"/>
                  </a:solidFill>
                </a:rPr>
                <a:t>application</a:t>
              </a:r>
              <a:endParaRPr lang="en-US" sz="1000"/>
            </a:p>
            <a:p>
              <a:pPr algn="ctr">
                <a:spcBef>
                  <a:spcPct val="0"/>
                </a:spcBef>
                <a:buClrTx/>
                <a:buSzTx/>
                <a:buFontTx/>
                <a:buNone/>
              </a:pPr>
              <a:r>
                <a:rPr lang="en-US" sz="1000"/>
                <a:t>transport</a:t>
              </a:r>
            </a:p>
            <a:p>
              <a:pPr algn="ctr">
                <a:spcBef>
                  <a:spcPct val="0"/>
                </a:spcBef>
                <a:buClrTx/>
                <a:buSzTx/>
                <a:buFontTx/>
                <a:buNone/>
              </a:pPr>
              <a:r>
                <a:rPr lang="en-US" sz="1000"/>
                <a:t>network</a:t>
              </a:r>
            </a:p>
            <a:p>
              <a:pPr algn="ctr">
                <a:spcBef>
                  <a:spcPct val="0"/>
                </a:spcBef>
                <a:buClrTx/>
                <a:buSzTx/>
                <a:buFontTx/>
                <a:buNone/>
              </a:pPr>
              <a:r>
                <a:rPr lang="en-US" sz="1000"/>
                <a:t>data link</a:t>
              </a:r>
            </a:p>
            <a:p>
              <a:pPr algn="ctr">
                <a:spcBef>
                  <a:spcPct val="0"/>
                </a:spcBef>
                <a:buClrTx/>
                <a:buSzTx/>
                <a:buFontTx/>
                <a:buNone/>
              </a:pPr>
              <a:r>
                <a:rPr lang="en-US" sz="1000"/>
                <a:t>physical</a:t>
              </a:r>
              <a:endParaRPr lang="en-US" sz="2400"/>
            </a:p>
          </p:txBody>
        </p:sp>
        <p:sp>
          <p:nvSpPr>
            <p:cNvPr id="35865" name="Line 231"/>
            <p:cNvSpPr>
              <a:spLocks noChangeShapeType="1"/>
            </p:cNvSpPr>
            <p:nvPr/>
          </p:nvSpPr>
          <p:spPr bwMode="auto">
            <a:xfrm>
              <a:off x="4245" y="651"/>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6" name="Line 232"/>
            <p:cNvSpPr>
              <a:spLocks noChangeShapeType="1"/>
            </p:cNvSpPr>
            <p:nvPr/>
          </p:nvSpPr>
          <p:spPr bwMode="auto">
            <a:xfrm>
              <a:off x="4251" y="738"/>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7" name="Line 233"/>
            <p:cNvSpPr>
              <a:spLocks noChangeShapeType="1"/>
            </p:cNvSpPr>
            <p:nvPr/>
          </p:nvSpPr>
          <p:spPr bwMode="auto">
            <a:xfrm>
              <a:off x="4251" y="825"/>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8" name="Freeform 917"/>
            <p:cNvSpPr>
              <a:spLocks/>
            </p:cNvSpPr>
            <p:nvPr/>
          </p:nvSpPr>
          <p:spPr bwMode="auto">
            <a:xfrm>
              <a:off x="4047" y="434"/>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 name="T12" fmla="*/ 0 w 192"/>
                <a:gd name="T13" fmla="*/ 0 h 594"/>
                <a:gd name="T14" fmla="*/ 192 w 192"/>
                <a:gd name="T15" fmla="*/ 594 h 594"/>
              </a:gdLst>
              <a:ahLst/>
              <a:cxnLst>
                <a:cxn ang="T8">
                  <a:pos x="T0" y="T1"/>
                </a:cxn>
                <a:cxn ang="T9">
                  <a:pos x="T2" y="T3"/>
                </a:cxn>
                <a:cxn ang="T10">
                  <a:pos x="T4" y="T5"/>
                </a:cxn>
                <a:cxn ang="T11">
                  <a:pos x="T6" y="T7"/>
                </a:cxn>
              </a:cxnLst>
              <a:rect l="T12" t="T13" r="T14" b="T15"/>
              <a:pathLst>
                <a:path w="192" h="594">
                  <a:moveTo>
                    <a:pt x="0" y="594"/>
                  </a:moveTo>
                  <a:lnTo>
                    <a:pt x="192" y="0"/>
                  </a:lnTo>
                  <a:lnTo>
                    <a:pt x="192" y="515"/>
                  </a:lnTo>
                  <a:lnTo>
                    <a:pt x="0" y="594"/>
                  </a:lnTo>
                  <a:close/>
                </a:path>
              </a:pathLst>
            </a:custGeom>
            <a:gradFill rotWithShape="1">
              <a:gsLst>
                <a:gs pos="0">
                  <a:schemeClr val="bg1"/>
                </a:gs>
                <a:gs pos="100000">
                  <a:srgbClr val="CC00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5728" name="Group 628"/>
          <p:cNvGrpSpPr>
            <a:grpSpLocks/>
          </p:cNvGrpSpPr>
          <p:nvPr/>
        </p:nvGrpSpPr>
        <p:grpSpPr bwMode="auto">
          <a:xfrm>
            <a:off x="5815013" y="3651250"/>
            <a:ext cx="1044575" cy="965200"/>
            <a:chOff x="4047" y="420"/>
            <a:chExt cx="658" cy="608"/>
          </a:xfrm>
        </p:grpSpPr>
        <p:sp>
          <p:nvSpPr>
            <p:cNvPr id="35853" name="Rectangle 227"/>
            <p:cNvSpPr>
              <a:spLocks noChangeArrowheads="1"/>
            </p:cNvSpPr>
            <p:nvPr/>
          </p:nvSpPr>
          <p:spPr bwMode="auto">
            <a:xfrm>
              <a:off x="4266" y="420"/>
              <a:ext cx="426" cy="4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35854" name="Rectangle 228"/>
            <p:cNvSpPr>
              <a:spLocks noChangeArrowheads="1"/>
            </p:cNvSpPr>
            <p:nvPr/>
          </p:nvSpPr>
          <p:spPr bwMode="auto">
            <a:xfrm>
              <a:off x="4245" y="435"/>
              <a:ext cx="435" cy="504"/>
            </a:xfrm>
            <a:prstGeom prst="rect">
              <a:avLst/>
            </a:prstGeom>
            <a:solidFill>
              <a:schemeClr val="bg1"/>
            </a:solidFill>
            <a:ln w="12700">
              <a:solidFill>
                <a:schemeClr val="tx1"/>
              </a:solidFill>
              <a:miter lim="800000"/>
              <a:headEnd/>
              <a:tailEnd/>
            </a:ln>
          </p:spPr>
          <p:txBody>
            <a:bodyPr wrap="none" anchor="ctr"/>
            <a:lstStyle/>
            <a:p>
              <a:endParaRPr lang="en-US" sz="2400"/>
            </a:p>
          </p:txBody>
        </p:sp>
        <p:sp>
          <p:nvSpPr>
            <p:cNvPr id="35855" name="Rectangle 229"/>
            <p:cNvSpPr>
              <a:spLocks noChangeArrowheads="1"/>
            </p:cNvSpPr>
            <p:nvPr/>
          </p:nvSpPr>
          <p:spPr bwMode="auto">
            <a:xfrm>
              <a:off x="4251" y="438"/>
              <a:ext cx="426" cy="126"/>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35856" name="Text Box 230"/>
            <p:cNvSpPr txBox="1">
              <a:spLocks noChangeArrowheads="1"/>
            </p:cNvSpPr>
            <p:nvPr/>
          </p:nvSpPr>
          <p:spPr bwMode="auto">
            <a:xfrm>
              <a:off x="4192" y="420"/>
              <a:ext cx="51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ctr">
                <a:spcBef>
                  <a:spcPct val="0"/>
                </a:spcBef>
                <a:buClrTx/>
                <a:buSzTx/>
                <a:buFontTx/>
                <a:buNone/>
              </a:pPr>
              <a:r>
                <a:rPr lang="en-US" sz="1000">
                  <a:solidFill>
                    <a:schemeClr val="bg1"/>
                  </a:solidFill>
                </a:rPr>
                <a:t>application</a:t>
              </a:r>
              <a:endParaRPr lang="en-US" sz="1000"/>
            </a:p>
            <a:p>
              <a:pPr algn="ctr">
                <a:spcBef>
                  <a:spcPct val="0"/>
                </a:spcBef>
                <a:buClrTx/>
                <a:buSzTx/>
                <a:buFontTx/>
                <a:buNone/>
              </a:pPr>
              <a:r>
                <a:rPr lang="en-US" sz="1000"/>
                <a:t>transport</a:t>
              </a:r>
            </a:p>
            <a:p>
              <a:pPr algn="ctr">
                <a:spcBef>
                  <a:spcPct val="0"/>
                </a:spcBef>
                <a:buClrTx/>
                <a:buSzTx/>
                <a:buFontTx/>
                <a:buNone/>
              </a:pPr>
              <a:r>
                <a:rPr lang="en-US" sz="1000"/>
                <a:t>network</a:t>
              </a:r>
            </a:p>
            <a:p>
              <a:pPr algn="ctr">
                <a:spcBef>
                  <a:spcPct val="0"/>
                </a:spcBef>
                <a:buClrTx/>
                <a:buSzTx/>
                <a:buFontTx/>
                <a:buNone/>
              </a:pPr>
              <a:r>
                <a:rPr lang="en-US" sz="1000"/>
                <a:t>data link</a:t>
              </a:r>
            </a:p>
            <a:p>
              <a:pPr algn="ctr">
                <a:spcBef>
                  <a:spcPct val="0"/>
                </a:spcBef>
                <a:buClrTx/>
                <a:buSzTx/>
                <a:buFontTx/>
                <a:buNone/>
              </a:pPr>
              <a:r>
                <a:rPr lang="en-US" sz="1000"/>
                <a:t>physical</a:t>
              </a:r>
              <a:endParaRPr lang="en-US" sz="2400"/>
            </a:p>
          </p:txBody>
        </p:sp>
        <p:sp>
          <p:nvSpPr>
            <p:cNvPr id="35857" name="Line 231"/>
            <p:cNvSpPr>
              <a:spLocks noChangeShapeType="1"/>
            </p:cNvSpPr>
            <p:nvPr/>
          </p:nvSpPr>
          <p:spPr bwMode="auto">
            <a:xfrm>
              <a:off x="4245" y="651"/>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8" name="Line 232"/>
            <p:cNvSpPr>
              <a:spLocks noChangeShapeType="1"/>
            </p:cNvSpPr>
            <p:nvPr/>
          </p:nvSpPr>
          <p:spPr bwMode="auto">
            <a:xfrm>
              <a:off x="4251" y="738"/>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9" name="Line 233"/>
            <p:cNvSpPr>
              <a:spLocks noChangeShapeType="1"/>
            </p:cNvSpPr>
            <p:nvPr/>
          </p:nvSpPr>
          <p:spPr bwMode="auto">
            <a:xfrm>
              <a:off x="4251" y="825"/>
              <a:ext cx="435" cy="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0" name="Freeform 917"/>
            <p:cNvSpPr>
              <a:spLocks/>
            </p:cNvSpPr>
            <p:nvPr/>
          </p:nvSpPr>
          <p:spPr bwMode="auto">
            <a:xfrm>
              <a:off x="4047" y="434"/>
              <a:ext cx="192" cy="594"/>
            </a:xfrm>
            <a:custGeom>
              <a:avLst/>
              <a:gdLst>
                <a:gd name="T0" fmla="*/ 0 w 192"/>
                <a:gd name="T1" fmla="*/ 594 h 594"/>
                <a:gd name="T2" fmla="*/ 192 w 192"/>
                <a:gd name="T3" fmla="*/ 0 h 594"/>
                <a:gd name="T4" fmla="*/ 192 w 192"/>
                <a:gd name="T5" fmla="*/ 515 h 594"/>
                <a:gd name="T6" fmla="*/ 0 w 192"/>
                <a:gd name="T7" fmla="*/ 594 h 594"/>
                <a:gd name="T8" fmla="*/ 0 60000 65536"/>
                <a:gd name="T9" fmla="*/ 0 60000 65536"/>
                <a:gd name="T10" fmla="*/ 0 60000 65536"/>
                <a:gd name="T11" fmla="*/ 0 60000 65536"/>
                <a:gd name="T12" fmla="*/ 0 w 192"/>
                <a:gd name="T13" fmla="*/ 0 h 594"/>
                <a:gd name="T14" fmla="*/ 192 w 192"/>
                <a:gd name="T15" fmla="*/ 594 h 594"/>
              </a:gdLst>
              <a:ahLst/>
              <a:cxnLst>
                <a:cxn ang="T8">
                  <a:pos x="T0" y="T1"/>
                </a:cxn>
                <a:cxn ang="T9">
                  <a:pos x="T2" y="T3"/>
                </a:cxn>
                <a:cxn ang="T10">
                  <a:pos x="T4" y="T5"/>
                </a:cxn>
                <a:cxn ang="T11">
                  <a:pos x="T6" y="T7"/>
                </a:cxn>
              </a:cxnLst>
              <a:rect l="T12" t="T13" r="T14" b="T15"/>
              <a:pathLst>
                <a:path w="192" h="594">
                  <a:moveTo>
                    <a:pt x="0" y="594"/>
                  </a:moveTo>
                  <a:lnTo>
                    <a:pt x="192" y="0"/>
                  </a:lnTo>
                  <a:lnTo>
                    <a:pt x="192" y="515"/>
                  </a:lnTo>
                  <a:lnTo>
                    <a:pt x="0" y="594"/>
                  </a:lnTo>
                  <a:close/>
                </a:path>
              </a:pathLst>
            </a:custGeom>
            <a:gradFill rotWithShape="1">
              <a:gsLst>
                <a:gs pos="0">
                  <a:schemeClr val="bg1"/>
                </a:gs>
                <a:gs pos="100000">
                  <a:srgbClr val="CC00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 name="Slide Number Placeholder 3"/>
          <p:cNvSpPr>
            <a:spLocks noGrp="1"/>
          </p:cNvSpPr>
          <p:nvPr>
            <p:ph type="sldNum" sz="quarter" idx="12"/>
          </p:nvPr>
        </p:nvSpPr>
        <p:spPr/>
        <p:txBody>
          <a:bodyPr/>
          <a:lstStyle/>
          <a:p>
            <a:pPr>
              <a:defRPr/>
            </a:pPr>
            <a:fld id="{47808659-05B7-4D73-AB94-9A3E01B2AF9D}" type="slidenum">
              <a:rPr lang="ar-SA" altLang="en-US" smtClean="0"/>
              <a:pPr>
                <a:defRPr/>
              </a:pPr>
              <a:t>5</a:t>
            </a:fld>
            <a:endParaRPr lang="en-US" altLang="en-US"/>
          </a:p>
        </p:txBody>
      </p:sp>
    </p:spTree>
    <p:extLst>
      <p:ext uri="{BB962C8B-B14F-4D97-AF65-F5344CB8AC3E}">
        <p14:creationId xmlns:p14="http://schemas.microsoft.com/office/powerpoint/2010/main" val="3675373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5725"/>
                                        </p:tgtEl>
                                        <p:attrNameLst>
                                          <p:attrName>style.visibility</p:attrName>
                                        </p:attrNameLst>
                                      </p:cBhvr>
                                      <p:to>
                                        <p:strVal val="visible"/>
                                      </p:to>
                                    </p:set>
                                    <p:animEffect transition="in" filter="wipe(left)">
                                      <p:cBhvr>
                                        <p:cTn id="7" dur="1000"/>
                                        <p:tgtEl>
                                          <p:spTgt spid="35725"/>
                                        </p:tgtEl>
                                      </p:cBhvr>
                                    </p:animEffect>
                                  </p:childTnLst>
                                </p:cTn>
                              </p:par>
                              <p:par>
                                <p:cTn id="8" presetID="22" presetClass="entr" presetSubtype="8" fill="hold" nodeType="withEffect">
                                  <p:stCondLst>
                                    <p:cond delay="0"/>
                                  </p:stCondLst>
                                  <p:childTnLst>
                                    <p:set>
                                      <p:cBhvr>
                                        <p:cTn id="9" dur="1" fill="hold">
                                          <p:stCondLst>
                                            <p:cond delay="0"/>
                                          </p:stCondLst>
                                        </p:cTn>
                                        <p:tgtEl>
                                          <p:spTgt spid="35726"/>
                                        </p:tgtEl>
                                        <p:attrNameLst>
                                          <p:attrName>style.visibility</p:attrName>
                                        </p:attrNameLst>
                                      </p:cBhvr>
                                      <p:to>
                                        <p:strVal val="visible"/>
                                      </p:to>
                                    </p:set>
                                    <p:animEffect transition="in" filter="wipe(left)">
                                      <p:cBhvr>
                                        <p:cTn id="10" dur="1000"/>
                                        <p:tgtEl>
                                          <p:spTgt spid="35726"/>
                                        </p:tgtEl>
                                      </p:cBhvr>
                                    </p:animEffect>
                                  </p:childTnLst>
                                </p:cTn>
                              </p:par>
                              <p:par>
                                <p:cTn id="11" presetID="22" presetClass="entr" presetSubtype="8" fill="hold" nodeType="withEffect">
                                  <p:stCondLst>
                                    <p:cond delay="0"/>
                                  </p:stCondLst>
                                  <p:childTnLst>
                                    <p:set>
                                      <p:cBhvr>
                                        <p:cTn id="12" dur="1" fill="hold">
                                          <p:stCondLst>
                                            <p:cond delay="0"/>
                                          </p:stCondLst>
                                        </p:cTn>
                                        <p:tgtEl>
                                          <p:spTgt spid="35728"/>
                                        </p:tgtEl>
                                        <p:attrNameLst>
                                          <p:attrName>style.visibility</p:attrName>
                                        </p:attrNameLst>
                                      </p:cBhvr>
                                      <p:to>
                                        <p:strVal val="visible"/>
                                      </p:to>
                                    </p:set>
                                    <p:animEffect transition="in" filter="wipe(left)">
                                      <p:cBhvr>
                                        <p:cTn id="13" dur="1000"/>
                                        <p:tgtEl>
                                          <p:spTgt spid="35728"/>
                                        </p:tgtEl>
                                      </p:cBhvr>
                                    </p:animEffect>
                                  </p:childTnLst>
                                </p:cTn>
                              </p:par>
                            </p:childTnLst>
                          </p:cTn>
                        </p:par>
                        <p:par>
                          <p:cTn id="14" fill="hold" nodeType="withGroup">
                            <p:stCondLst>
                              <p:cond delay="1000"/>
                            </p:stCondLst>
                            <p:childTnLst>
                              <p:par>
                                <p:cTn id="15" presetID="9" presetClass="entr" presetSubtype="0" fill="hold" grpId="0" nodeType="afterEffect">
                                  <p:stCondLst>
                                    <p:cond delay="0"/>
                                  </p:stCondLst>
                                  <p:childTnLst>
                                    <p:set>
                                      <p:cBhvr>
                                        <p:cTn id="16" dur="1" fill="hold">
                                          <p:stCondLst>
                                            <p:cond delay="0"/>
                                          </p:stCondLst>
                                        </p:cTn>
                                        <p:tgtEl>
                                          <p:spTgt spid="35727"/>
                                        </p:tgtEl>
                                        <p:attrNameLst>
                                          <p:attrName>style.visibility</p:attrName>
                                        </p:attrNameLst>
                                      </p:cBhvr>
                                      <p:to>
                                        <p:strVal val="visible"/>
                                      </p:to>
                                    </p:set>
                                    <p:animEffect transition="in" filter="dissolve">
                                      <p:cBhvr>
                                        <p:cTn id="17" dur="500"/>
                                        <p:tgtEl>
                                          <p:spTgt spid="35727"/>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5729"/>
                                        </p:tgtEl>
                                        <p:attrNameLst>
                                          <p:attrName>style.visibility</p:attrName>
                                        </p:attrNameLst>
                                      </p:cBhvr>
                                      <p:to>
                                        <p:strVal val="visible"/>
                                      </p:to>
                                    </p:set>
                                    <p:animEffect transition="in" filter="dissolve">
                                      <p:cBhvr>
                                        <p:cTn id="20" dur="500"/>
                                        <p:tgtEl>
                                          <p:spTgt spid="3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29" grpId="0" animBg="1"/>
      <p:bldP spid="3572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8" name="Group 153"/>
          <p:cNvGrpSpPr>
            <a:grpSpLocks/>
          </p:cNvGrpSpPr>
          <p:nvPr/>
        </p:nvGrpSpPr>
        <p:grpSpPr bwMode="auto">
          <a:xfrm>
            <a:off x="957263" y="1492250"/>
            <a:ext cx="4217987" cy="3759200"/>
            <a:chOff x="1588144" y="1566562"/>
            <a:chExt cx="4217987" cy="3759200"/>
          </a:xfrm>
        </p:grpSpPr>
        <p:grpSp>
          <p:nvGrpSpPr>
            <p:cNvPr id="85015" name="Group 2"/>
            <p:cNvGrpSpPr>
              <a:grpSpLocks/>
            </p:cNvGrpSpPr>
            <p:nvPr/>
          </p:nvGrpSpPr>
          <p:grpSpPr bwMode="auto">
            <a:xfrm>
              <a:off x="1588144" y="1566562"/>
              <a:ext cx="4217987" cy="3759200"/>
              <a:chOff x="415" y="856"/>
              <a:chExt cx="2910" cy="2523"/>
            </a:xfrm>
          </p:grpSpPr>
          <p:grpSp>
            <p:nvGrpSpPr>
              <p:cNvPr id="85021" name="Group 3"/>
              <p:cNvGrpSpPr>
                <a:grpSpLocks/>
              </p:cNvGrpSpPr>
              <p:nvPr/>
            </p:nvGrpSpPr>
            <p:grpSpPr bwMode="auto">
              <a:xfrm>
                <a:off x="1290" y="1997"/>
                <a:ext cx="316" cy="267"/>
                <a:chOff x="1613" y="2011"/>
                <a:chExt cx="316" cy="267"/>
              </a:xfrm>
            </p:grpSpPr>
            <p:sp>
              <p:nvSpPr>
                <p:cNvPr id="85083" name="Oval 4"/>
                <p:cNvSpPr>
                  <a:spLocks noChangeArrowheads="1"/>
                </p:cNvSpPr>
                <p:nvPr/>
              </p:nvSpPr>
              <p:spPr bwMode="auto">
                <a:xfrm>
                  <a:off x="1616" y="2138"/>
                  <a:ext cx="311"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84" name="Line 5"/>
                <p:cNvSpPr>
                  <a:spLocks noChangeShapeType="1"/>
                </p:cNvSpPr>
                <p:nvPr/>
              </p:nvSpPr>
              <p:spPr bwMode="auto">
                <a:xfrm>
                  <a:off x="1616" y="212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85" name="Line 6"/>
                <p:cNvSpPr>
                  <a:spLocks noChangeShapeType="1"/>
                </p:cNvSpPr>
                <p:nvPr/>
              </p:nvSpPr>
              <p:spPr bwMode="auto">
                <a:xfrm>
                  <a:off x="1929" y="212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86" name="Rectangle 7"/>
                <p:cNvSpPr>
                  <a:spLocks noChangeArrowheads="1"/>
                </p:cNvSpPr>
                <p:nvPr/>
              </p:nvSpPr>
              <p:spPr bwMode="auto">
                <a:xfrm>
                  <a:off x="1616" y="2129"/>
                  <a:ext cx="308"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5087" name="Oval 8"/>
                <p:cNvSpPr>
                  <a:spLocks noChangeArrowheads="1"/>
                </p:cNvSpPr>
                <p:nvPr/>
              </p:nvSpPr>
              <p:spPr bwMode="auto">
                <a:xfrm>
                  <a:off x="1613" y="2072"/>
                  <a:ext cx="311"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88" name="Rectangle 9"/>
                <p:cNvSpPr>
                  <a:spLocks noChangeArrowheads="1"/>
                </p:cNvSpPr>
                <p:nvPr/>
              </p:nvSpPr>
              <p:spPr bwMode="auto">
                <a:xfrm>
                  <a:off x="1686" y="2100"/>
                  <a:ext cx="140" cy="10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5089" name="Text Box 10"/>
                <p:cNvSpPr txBox="1">
                  <a:spLocks noChangeArrowheads="1"/>
                </p:cNvSpPr>
                <p:nvPr/>
              </p:nvSpPr>
              <p:spPr bwMode="auto">
                <a:xfrm>
                  <a:off x="1633" y="2011"/>
                  <a:ext cx="25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w</a:t>
                  </a:r>
                  <a:endParaRPr lang="en-US" sz="2400"/>
                </a:p>
              </p:txBody>
            </p:sp>
          </p:grpSp>
          <p:sp>
            <p:nvSpPr>
              <p:cNvPr id="85022" name="Text Box 11"/>
              <p:cNvSpPr txBox="1">
                <a:spLocks noChangeArrowheads="1"/>
              </p:cNvSpPr>
              <p:nvPr/>
            </p:nvSpPr>
            <p:spPr bwMode="auto">
              <a:xfrm>
                <a:off x="925" y="1959"/>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85023" name="Text Box 12"/>
              <p:cNvSpPr txBox="1">
                <a:spLocks noChangeArrowheads="1"/>
              </p:cNvSpPr>
              <p:nvPr/>
            </p:nvSpPr>
            <p:spPr bwMode="auto">
              <a:xfrm>
                <a:off x="1430" y="1478"/>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4</a:t>
                </a:r>
                <a:endParaRPr lang="en-US" sz="2400"/>
              </a:p>
            </p:txBody>
          </p:sp>
          <p:grpSp>
            <p:nvGrpSpPr>
              <p:cNvPr id="85024" name="Group 13"/>
              <p:cNvGrpSpPr>
                <a:grpSpLocks/>
              </p:cNvGrpSpPr>
              <p:nvPr/>
            </p:nvGrpSpPr>
            <p:grpSpPr bwMode="auto">
              <a:xfrm>
                <a:off x="1299" y="2848"/>
                <a:ext cx="316" cy="266"/>
                <a:chOff x="1613" y="2011"/>
                <a:chExt cx="316" cy="266"/>
              </a:xfrm>
            </p:grpSpPr>
            <p:sp>
              <p:nvSpPr>
                <p:cNvPr id="85076" name="Oval 14"/>
                <p:cNvSpPr>
                  <a:spLocks noChangeArrowheads="1"/>
                </p:cNvSpPr>
                <p:nvPr/>
              </p:nvSpPr>
              <p:spPr bwMode="auto">
                <a:xfrm>
                  <a:off x="1616" y="213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77" name="Line 15"/>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78" name="Line 16"/>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79" name="Rectangle 17"/>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5080" name="Oval 18"/>
                <p:cNvSpPr>
                  <a:spLocks noChangeArrowheads="1"/>
                </p:cNvSpPr>
                <p:nvPr/>
              </p:nvSpPr>
              <p:spPr bwMode="auto">
                <a:xfrm>
                  <a:off x="1613" y="207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81" name="Rectangle 19"/>
                <p:cNvSpPr>
                  <a:spLocks noChangeArrowheads="1"/>
                </p:cNvSpPr>
                <p:nvPr/>
              </p:nvSpPr>
              <p:spPr bwMode="auto">
                <a:xfrm>
                  <a:off x="1687" y="2100"/>
                  <a:ext cx="141" cy="10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5082" name="Text Box 20"/>
                <p:cNvSpPr txBox="1">
                  <a:spLocks noChangeArrowheads="1"/>
                </p:cNvSpPr>
                <p:nvPr/>
              </p:nvSpPr>
              <p:spPr bwMode="auto">
                <a:xfrm>
                  <a:off x="1652" y="2011"/>
                  <a:ext cx="21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v</a:t>
                  </a:r>
                  <a:endParaRPr lang="en-US" sz="2400"/>
                </a:p>
              </p:txBody>
            </p:sp>
          </p:grpSp>
          <p:grpSp>
            <p:nvGrpSpPr>
              <p:cNvPr id="85025" name="Group 21"/>
              <p:cNvGrpSpPr>
                <a:grpSpLocks/>
              </p:cNvGrpSpPr>
              <p:nvPr/>
            </p:nvGrpSpPr>
            <p:grpSpPr bwMode="auto">
              <a:xfrm>
                <a:off x="1295" y="856"/>
                <a:ext cx="316" cy="266"/>
                <a:chOff x="1613" y="2011"/>
                <a:chExt cx="316" cy="266"/>
              </a:xfrm>
            </p:grpSpPr>
            <p:sp>
              <p:nvSpPr>
                <p:cNvPr id="85069" name="Oval 22"/>
                <p:cNvSpPr>
                  <a:spLocks noChangeArrowheads="1"/>
                </p:cNvSpPr>
                <p:nvPr/>
              </p:nvSpPr>
              <p:spPr bwMode="auto">
                <a:xfrm>
                  <a:off x="1616" y="213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70" name="Line 23"/>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71" name="Line 24"/>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72" name="Rectangle 25"/>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5073" name="Oval 26"/>
                <p:cNvSpPr>
                  <a:spLocks noChangeArrowheads="1"/>
                </p:cNvSpPr>
                <p:nvPr/>
              </p:nvSpPr>
              <p:spPr bwMode="auto">
                <a:xfrm>
                  <a:off x="1611" y="2072"/>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74" name="Rectangle 27"/>
                <p:cNvSpPr>
                  <a:spLocks noChangeArrowheads="1"/>
                </p:cNvSpPr>
                <p:nvPr/>
              </p:nvSpPr>
              <p:spPr bwMode="auto">
                <a:xfrm>
                  <a:off x="1687" y="2100"/>
                  <a:ext cx="141" cy="10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5075" name="Text Box 28"/>
                <p:cNvSpPr txBox="1">
                  <a:spLocks noChangeArrowheads="1"/>
                </p:cNvSpPr>
                <p:nvPr/>
              </p:nvSpPr>
              <p:spPr bwMode="auto">
                <a:xfrm>
                  <a:off x="1652" y="2011"/>
                  <a:ext cx="215"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x</a:t>
                  </a:r>
                  <a:endParaRPr lang="en-US" sz="2400"/>
                </a:p>
              </p:txBody>
            </p:sp>
          </p:grpSp>
          <p:grpSp>
            <p:nvGrpSpPr>
              <p:cNvPr id="85026" name="Group 29"/>
              <p:cNvGrpSpPr>
                <a:grpSpLocks/>
              </p:cNvGrpSpPr>
              <p:nvPr/>
            </p:nvGrpSpPr>
            <p:grpSpPr bwMode="auto">
              <a:xfrm>
                <a:off x="415" y="2028"/>
                <a:ext cx="316" cy="267"/>
                <a:chOff x="1613" y="2011"/>
                <a:chExt cx="316" cy="267"/>
              </a:xfrm>
            </p:grpSpPr>
            <p:sp>
              <p:nvSpPr>
                <p:cNvPr id="85062" name="Oval 30"/>
                <p:cNvSpPr>
                  <a:spLocks noChangeArrowheads="1"/>
                </p:cNvSpPr>
                <p:nvPr/>
              </p:nvSpPr>
              <p:spPr bwMode="auto">
                <a:xfrm>
                  <a:off x="1616" y="2138"/>
                  <a:ext cx="313" cy="82"/>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63" name="Line 31"/>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64" name="Line 32"/>
                <p:cNvSpPr>
                  <a:spLocks noChangeShapeType="1"/>
                </p:cNvSpPr>
                <p:nvPr/>
              </p:nvSpPr>
              <p:spPr bwMode="auto">
                <a:xfrm>
                  <a:off x="1931"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65" name="Rectangle 33"/>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5066" name="Oval 34"/>
                <p:cNvSpPr>
                  <a:spLocks noChangeArrowheads="1"/>
                </p:cNvSpPr>
                <p:nvPr/>
              </p:nvSpPr>
              <p:spPr bwMode="auto">
                <a:xfrm>
                  <a:off x="1613" y="2072"/>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67" name="Rectangle 35"/>
                <p:cNvSpPr>
                  <a:spLocks noChangeArrowheads="1"/>
                </p:cNvSpPr>
                <p:nvPr/>
              </p:nvSpPr>
              <p:spPr bwMode="auto">
                <a:xfrm>
                  <a:off x="1687" y="2102"/>
                  <a:ext cx="141" cy="10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5068" name="Text Box 36"/>
                <p:cNvSpPr txBox="1">
                  <a:spLocks noChangeArrowheads="1"/>
                </p:cNvSpPr>
                <p:nvPr/>
              </p:nvSpPr>
              <p:spPr bwMode="auto">
                <a:xfrm>
                  <a:off x="1648" y="2011"/>
                  <a:ext cx="226"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u</a:t>
                  </a:r>
                  <a:endParaRPr lang="en-US" sz="2400"/>
                </a:p>
              </p:txBody>
            </p:sp>
          </p:grpSp>
          <p:sp>
            <p:nvSpPr>
              <p:cNvPr id="85027" name="Line 37"/>
              <p:cNvSpPr>
                <a:spLocks noChangeShapeType="1"/>
              </p:cNvSpPr>
              <p:nvPr/>
            </p:nvSpPr>
            <p:spPr bwMode="auto">
              <a:xfrm>
                <a:off x="738" y="2156"/>
                <a:ext cx="6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8" name="Line 38"/>
              <p:cNvSpPr>
                <a:spLocks noChangeShapeType="1"/>
              </p:cNvSpPr>
              <p:nvPr/>
            </p:nvSpPr>
            <p:spPr bwMode="auto">
              <a:xfrm>
                <a:off x="1440" y="1082"/>
                <a:ext cx="0" cy="9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9" name="Line 39"/>
              <p:cNvSpPr>
                <a:spLocks noChangeShapeType="1"/>
              </p:cNvSpPr>
              <p:nvPr/>
            </p:nvSpPr>
            <p:spPr bwMode="auto">
              <a:xfrm flipH="1">
                <a:off x="614" y="1021"/>
                <a:ext cx="674" cy="10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30" name="Text Box 40"/>
              <p:cNvSpPr txBox="1">
                <a:spLocks noChangeArrowheads="1"/>
              </p:cNvSpPr>
              <p:nvPr/>
            </p:nvSpPr>
            <p:spPr bwMode="auto">
              <a:xfrm>
                <a:off x="772" y="1368"/>
                <a:ext cx="21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sp>
            <p:nvSpPr>
              <p:cNvPr id="85031" name="Line 41"/>
              <p:cNvSpPr>
                <a:spLocks noChangeShapeType="1"/>
              </p:cNvSpPr>
              <p:nvPr/>
            </p:nvSpPr>
            <p:spPr bwMode="auto">
              <a:xfrm>
                <a:off x="1447" y="2206"/>
                <a:ext cx="9" cy="71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32" name="Text Box 42"/>
              <p:cNvSpPr txBox="1">
                <a:spLocks noChangeArrowheads="1"/>
              </p:cNvSpPr>
              <p:nvPr/>
            </p:nvSpPr>
            <p:spPr bwMode="auto">
              <a:xfrm>
                <a:off x="1454" y="2407"/>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85033" name="Freeform 43"/>
              <p:cNvSpPr>
                <a:spLocks/>
              </p:cNvSpPr>
              <p:nvPr/>
            </p:nvSpPr>
            <p:spPr bwMode="auto">
              <a:xfrm>
                <a:off x="604" y="2227"/>
                <a:ext cx="857" cy="1152"/>
              </a:xfrm>
              <a:custGeom>
                <a:avLst/>
                <a:gdLst>
                  <a:gd name="T0" fmla="*/ 0 w 857"/>
                  <a:gd name="T1" fmla="*/ 0 h 1152"/>
                  <a:gd name="T2" fmla="*/ 562 w 857"/>
                  <a:gd name="T3" fmla="*/ 1152 h 1152"/>
                  <a:gd name="T4" fmla="*/ 857 w 857"/>
                  <a:gd name="T5" fmla="*/ 772 h 1152"/>
                  <a:gd name="T6" fmla="*/ 0 60000 65536"/>
                  <a:gd name="T7" fmla="*/ 0 60000 65536"/>
                  <a:gd name="T8" fmla="*/ 0 60000 65536"/>
                  <a:gd name="T9" fmla="*/ 0 w 857"/>
                  <a:gd name="T10" fmla="*/ 0 h 1152"/>
                  <a:gd name="T11" fmla="*/ 857 w 857"/>
                  <a:gd name="T12" fmla="*/ 1152 h 1152"/>
                </a:gdLst>
                <a:ahLst/>
                <a:cxnLst>
                  <a:cxn ang="T6">
                    <a:pos x="T0" y="T1"/>
                  </a:cxn>
                  <a:cxn ang="T7">
                    <a:pos x="T2" y="T3"/>
                  </a:cxn>
                  <a:cxn ang="T8">
                    <a:pos x="T4" y="T5"/>
                  </a:cxn>
                </a:cxnLst>
                <a:rect l="T9" t="T10" r="T11" b="T12"/>
                <a:pathLst>
                  <a:path w="857" h="1152">
                    <a:moveTo>
                      <a:pt x="0" y="0"/>
                    </a:moveTo>
                    <a:cubicBezTo>
                      <a:pt x="95" y="191"/>
                      <a:pt x="365" y="1152"/>
                      <a:pt x="562" y="1152"/>
                    </a:cubicBezTo>
                    <a:cubicBezTo>
                      <a:pt x="759" y="1152"/>
                      <a:pt x="796" y="851"/>
                      <a:pt x="857" y="77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034" name="Text Box 44"/>
              <p:cNvSpPr txBox="1">
                <a:spLocks noChangeArrowheads="1"/>
              </p:cNvSpPr>
              <p:nvPr/>
            </p:nvSpPr>
            <p:spPr bwMode="auto">
              <a:xfrm>
                <a:off x="768" y="2582"/>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7</a:t>
                </a:r>
                <a:endParaRPr lang="en-US" sz="2400"/>
              </a:p>
            </p:txBody>
          </p:sp>
          <p:sp>
            <p:nvSpPr>
              <p:cNvPr id="85035" name="Line 45"/>
              <p:cNvSpPr>
                <a:spLocks noChangeShapeType="1"/>
              </p:cNvSpPr>
              <p:nvPr/>
            </p:nvSpPr>
            <p:spPr bwMode="auto">
              <a:xfrm flipH="1">
                <a:off x="1450" y="2158"/>
                <a:ext cx="998" cy="8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36" name="Text Box 46"/>
              <p:cNvSpPr txBox="1">
                <a:spLocks noChangeArrowheads="1"/>
              </p:cNvSpPr>
              <p:nvPr/>
            </p:nvSpPr>
            <p:spPr bwMode="auto">
              <a:xfrm>
                <a:off x="1896" y="2569"/>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4</a:t>
                </a:r>
                <a:endParaRPr lang="en-US" sz="2400"/>
              </a:p>
            </p:txBody>
          </p:sp>
          <p:sp>
            <p:nvSpPr>
              <p:cNvPr id="85037" name="Freeform 47"/>
              <p:cNvSpPr>
                <a:spLocks/>
              </p:cNvSpPr>
              <p:nvPr/>
            </p:nvSpPr>
            <p:spPr bwMode="auto">
              <a:xfrm>
                <a:off x="1477" y="1946"/>
                <a:ext cx="991" cy="484"/>
              </a:xfrm>
              <a:custGeom>
                <a:avLst/>
                <a:gdLst>
                  <a:gd name="T0" fmla="*/ 0 w 991"/>
                  <a:gd name="T1" fmla="*/ 168 h 484"/>
                  <a:gd name="T2" fmla="*/ 204 w 991"/>
                  <a:gd name="T3" fmla="*/ 484 h 484"/>
                  <a:gd name="T4" fmla="*/ 302 w 991"/>
                  <a:gd name="T5" fmla="*/ 7 h 484"/>
                  <a:gd name="T6" fmla="*/ 379 w 991"/>
                  <a:gd name="T7" fmla="*/ 442 h 484"/>
                  <a:gd name="T8" fmla="*/ 534 w 991"/>
                  <a:gd name="T9" fmla="*/ 21 h 484"/>
                  <a:gd name="T10" fmla="*/ 611 w 991"/>
                  <a:gd name="T11" fmla="*/ 351 h 484"/>
                  <a:gd name="T12" fmla="*/ 660 w 991"/>
                  <a:gd name="T13" fmla="*/ 77 h 484"/>
                  <a:gd name="T14" fmla="*/ 991 w 991"/>
                  <a:gd name="T15" fmla="*/ 218 h 484"/>
                  <a:gd name="T16" fmla="*/ 0 60000 65536"/>
                  <a:gd name="T17" fmla="*/ 0 60000 65536"/>
                  <a:gd name="T18" fmla="*/ 0 60000 65536"/>
                  <a:gd name="T19" fmla="*/ 0 60000 65536"/>
                  <a:gd name="T20" fmla="*/ 0 60000 65536"/>
                  <a:gd name="T21" fmla="*/ 0 60000 65536"/>
                  <a:gd name="T22" fmla="*/ 0 60000 65536"/>
                  <a:gd name="T23" fmla="*/ 0 60000 65536"/>
                  <a:gd name="T24" fmla="*/ 0 w 991"/>
                  <a:gd name="T25" fmla="*/ 0 h 484"/>
                  <a:gd name="T26" fmla="*/ 991 w 991"/>
                  <a:gd name="T27" fmla="*/ 484 h 4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1" h="484">
                    <a:moveTo>
                      <a:pt x="0" y="168"/>
                    </a:moveTo>
                    <a:cubicBezTo>
                      <a:pt x="0" y="168"/>
                      <a:pt x="145" y="484"/>
                      <a:pt x="204" y="484"/>
                    </a:cubicBezTo>
                    <a:cubicBezTo>
                      <a:pt x="263" y="484"/>
                      <a:pt x="253" y="6"/>
                      <a:pt x="302" y="7"/>
                    </a:cubicBezTo>
                    <a:cubicBezTo>
                      <a:pt x="331" y="0"/>
                      <a:pt x="313" y="444"/>
                      <a:pt x="379" y="442"/>
                    </a:cubicBezTo>
                    <a:cubicBezTo>
                      <a:pt x="418" y="444"/>
                      <a:pt x="475" y="24"/>
                      <a:pt x="534" y="21"/>
                    </a:cubicBezTo>
                    <a:cubicBezTo>
                      <a:pt x="573" y="6"/>
                      <a:pt x="575" y="360"/>
                      <a:pt x="611" y="351"/>
                    </a:cubicBezTo>
                    <a:cubicBezTo>
                      <a:pt x="647" y="342"/>
                      <a:pt x="577" y="80"/>
                      <a:pt x="660" y="77"/>
                    </a:cubicBezTo>
                    <a:cubicBezTo>
                      <a:pt x="743" y="74"/>
                      <a:pt x="922" y="189"/>
                      <a:pt x="991" y="21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85038" name="Group 48"/>
              <p:cNvGrpSpPr>
                <a:grpSpLocks/>
              </p:cNvGrpSpPr>
              <p:nvPr/>
            </p:nvGrpSpPr>
            <p:grpSpPr bwMode="auto">
              <a:xfrm>
                <a:off x="2332" y="2021"/>
                <a:ext cx="316" cy="266"/>
                <a:chOff x="1613" y="2011"/>
                <a:chExt cx="316" cy="266"/>
              </a:xfrm>
            </p:grpSpPr>
            <p:sp>
              <p:nvSpPr>
                <p:cNvPr id="85055" name="Oval 49"/>
                <p:cNvSpPr>
                  <a:spLocks noChangeArrowheads="1"/>
                </p:cNvSpPr>
                <p:nvPr/>
              </p:nvSpPr>
              <p:spPr bwMode="auto">
                <a:xfrm>
                  <a:off x="1616" y="2136"/>
                  <a:ext cx="313" cy="82"/>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56" name="Line 50"/>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57" name="Line 51"/>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58" name="Rectangle 52"/>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5059" name="Oval 53"/>
                <p:cNvSpPr>
                  <a:spLocks noChangeArrowheads="1"/>
                </p:cNvSpPr>
                <p:nvPr/>
              </p:nvSpPr>
              <p:spPr bwMode="auto">
                <a:xfrm>
                  <a:off x="1613" y="2070"/>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60" name="Rectangle 54"/>
                <p:cNvSpPr>
                  <a:spLocks noChangeArrowheads="1"/>
                </p:cNvSpPr>
                <p:nvPr/>
              </p:nvSpPr>
              <p:spPr bwMode="auto">
                <a:xfrm>
                  <a:off x="1687" y="2100"/>
                  <a:ext cx="141" cy="10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5061" name="Text Box 55"/>
                <p:cNvSpPr txBox="1">
                  <a:spLocks noChangeArrowheads="1"/>
                </p:cNvSpPr>
                <p:nvPr/>
              </p:nvSpPr>
              <p:spPr bwMode="auto">
                <a:xfrm>
                  <a:off x="1652" y="2011"/>
                  <a:ext cx="215"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sp>
            <p:nvSpPr>
              <p:cNvPr id="85039" name="Text Box 56"/>
              <p:cNvSpPr txBox="1">
                <a:spLocks noChangeArrowheads="1"/>
              </p:cNvSpPr>
              <p:nvPr/>
            </p:nvSpPr>
            <p:spPr bwMode="auto">
              <a:xfrm>
                <a:off x="1814" y="1721"/>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8</a:t>
                </a:r>
                <a:endParaRPr lang="en-US" sz="2400"/>
              </a:p>
            </p:txBody>
          </p:sp>
          <p:grpSp>
            <p:nvGrpSpPr>
              <p:cNvPr id="85040" name="Group 57"/>
              <p:cNvGrpSpPr>
                <a:grpSpLocks/>
              </p:cNvGrpSpPr>
              <p:nvPr/>
            </p:nvGrpSpPr>
            <p:grpSpPr bwMode="auto">
              <a:xfrm>
                <a:off x="3009" y="2002"/>
                <a:ext cx="316" cy="266"/>
                <a:chOff x="1613" y="2011"/>
                <a:chExt cx="316" cy="266"/>
              </a:xfrm>
            </p:grpSpPr>
            <p:sp>
              <p:nvSpPr>
                <p:cNvPr id="85048" name="Oval 58"/>
                <p:cNvSpPr>
                  <a:spLocks noChangeArrowheads="1"/>
                </p:cNvSpPr>
                <p:nvPr/>
              </p:nvSpPr>
              <p:spPr bwMode="auto">
                <a:xfrm>
                  <a:off x="1616" y="213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49" name="Line 59"/>
                <p:cNvSpPr>
                  <a:spLocks noChangeShapeType="1"/>
                </p:cNvSpPr>
                <p:nvPr/>
              </p:nvSpPr>
              <p:spPr bwMode="auto">
                <a:xfrm>
                  <a:off x="1616"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50" name="Line 60"/>
                <p:cNvSpPr>
                  <a:spLocks noChangeShapeType="1"/>
                </p:cNvSpPr>
                <p:nvPr/>
              </p:nvSpPr>
              <p:spPr bwMode="auto">
                <a:xfrm>
                  <a:off x="1929" y="213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051" name="Rectangle 61"/>
                <p:cNvSpPr>
                  <a:spLocks noChangeArrowheads="1"/>
                </p:cNvSpPr>
                <p:nvPr/>
              </p:nvSpPr>
              <p:spPr bwMode="auto">
                <a:xfrm>
                  <a:off x="1616" y="213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5052" name="Oval 62"/>
                <p:cNvSpPr>
                  <a:spLocks noChangeArrowheads="1"/>
                </p:cNvSpPr>
                <p:nvPr/>
              </p:nvSpPr>
              <p:spPr bwMode="auto">
                <a:xfrm>
                  <a:off x="1611" y="207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5053" name="Rectangle 63"/>
                <p:cNvSpPr>
                  <a:spLocks noChangeArrowheads="1"/>
                </p:cNvSpPr>
                <p:nvPr/>
              </p:nvSpPr>
              <p:spPr bwMode="auto">
                <a:xfrm>
                  <a:off x="1687" y="2100"/>
                  <a:ext cx="141" cy="105"/>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5054" name="Text Box 64"/>
                <p:cNvSpPr txBox="1">
                  <a:spLocks noChangeArrowheads="1"/>
                </p:cNvSpPr>
                <p:nvPr/>
              </p:nvSpPr>
              <p:spPr bwMode="auto">
                <a:xfrm>
                  <a:off x="1653" y="2011"/>
                  <a:ext cx="21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z</a:t>
                  </a:r>
                  <a:endParaRPr lang="en-US" sz="2400"/>
                </a:p>
              </p:txBody>
            </p:sp>
          </p:grpSp>
          <p:sp>
            <p:nvSpPr>
              <p:cNvPr id="85041" name="Line 65"/>
              <p:cNvSpPr>
                <a:spLocks noChangeShapeType="1"/>
              </p:cNvSpPr>
              <p:nvPr/>
            </p:nvSpPr>
            <p:spPr bwMode="auto">
              <a:xfrm>
                <a:off x="2640" y="2149"/>
                <a:ext cx="3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42" name="Text Box 66"/>
              <p:cNvSpPr txBox="1">
                <a:spLocks noChangeArrowheads="1"/>
              </p:cNvSpPr>
              <p:nvPr/>
            </p:nvSpPr>
            <p:spPr bwMode="auto">
              <a:xfrm>
                <a:off x="2706" y="2149"/>
                <a:ext cx="21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85043" name="Line 67"/>
              <p:cNvSpPr>
                <a:spLocks noChangeShapeType="1"/>
              </p:cNvSpPr>
              <p:nvPr/>
            </p:nvSpPr>
            <p:spPr bwMode="auto">
              <a:xfrm>
                <a:off x="1503" y="990"/>
                <a:ext cx="965" cy="1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44" name="Text Box 68"/>
              <p:cNvSpPr txBox="1">
                <a:spLocks noChangeArrowheads="1"/>
              </p:cNvSpPr>
              <p:nvPr/>
            </p:nvSpPr>
            <p:spPr bwMode="auto">
              <a:xfrm>
                <a:off x="1919" y="1343"/>
                <a:ext cx="21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7</a:t>
                </a:r>
                <a:endParaRPr lang="en-US" sz="2400"/>
              </a:p>
            </p:txBody>
          </p:sp>
          <p:sp>
            <p:nvSpPr>
              <p:cNvPr id="85045" name="Freeform 69"/>
              <p:cNvSpPr>
                <a:spLocks/>
              </p:cNvSpPr>
              <p:nvPr/>
            </p:nvSpPr>
            <p:spPr bwMode="auto">
              <a:xfrm>
                <a:off x="1489" y="976"/>
                <a:ext cx="28" cy="14"/>
              </a:xfrm>
              <a:custGeom>
                <a:avLst/>
                <a:gdLst>
                  <a:gd name="T0" fmla="*/ 0 w 28"/>
                  <a:gd name="T1" fmla="*/ 14 h 14"/>
                  <a:gd name="T2" fmla="*/ 28 w 28"/>
                  <a:gd name="T3" fmla="*/ 0 h 14"/>
                  <a:gd name="T4" fmla="*/ 0 w 28"/>
                  <a:gd name="T5" fmla="*/ 14 h 14"/>
                  <a:gd name="T6" fmla="*/ 0 60000 65536"/>
                  <a:gd name="T7" fmla="*/ 0 60000 65536"/>
                  <a:gd name="T8" fmla="*/ 0 60000 65536"/>
                  <a:gd name="T9" fmla="*/ 0 w 28"/>
                  <a:gd name="T10" fmla="*/ 0 h 14"/>
                  <a:gd name="T11" fmla="*/ 28 w 28"/>
                  <a:gd name="T12" fmla="*/ 14 h 14"/>
                </a:gdLst>
                <a:ahLst/>
                <a:cxnLst>
                  <a:cxn ang="T6">
                    <a:pos x="T0" y="T1"/>
                  </a:cxn>
                  <a:cxn ang="T7">
                    <a:pos x="T2" y="T3"/>
                  </a:cxn>
                  <a:cxn ang="T8">
                    <a:pos x="T4" y="T5"/>
                  </a:cxn>
                </a:cxnLst>
                <a:rect l="T9" t="T10" r="T11" b="T12"/>
                <a:pathLst>
                  <a:path w="28" h="14">
                    <a:moveTo>
                      <a:pt x="0" y="14"/>
                    </a:moveTo>
                    <a:cubicBezTo>
                      <a:pt x="9" y="9"/>
                      <a:pt x="28" y="0"/>
                      <a:pt x="28" y="0"/>
                    </a:cubicBezTo>
                    <a:cubicBezTo>
                      <a:pt x="28" y="0"/>
                      <a:pt x="9" y="9"/>
                      <a:pt x="0" y="14"/>
                    </a:cubicBezTo>
                    <a:close/>
                  </a:path>
                </a:pathLst>
              </a:custGeom>
              <a:solidFill>
                <a:schemeClr val="accent1"/>
              </a:solidFill>
              <a:ln w="9525">
                <a:solidFill>
                  <a:schemeClr val="tx1"/>
                </a:solidFill>
                <a:round/>
                <a:headEnd/>
                <a:tailEnd/>
              </a:ln>
            </p:spPr>
            <p:txBody>
              <a:bodyPr/>
              <a:lstStyle/>
              <a:p>
                <a:endParaRPr lang="en-US"/>
              </a:p>
            </p:txBody>
          </p:sp>
          <p:sp>
            <p:nvSpPr>
              <p:cNvPr id="85046" name="Freeform 70"/>
              <p:cNvSpPr>
                <a:spLocks/>
              </p:cNvSpPr>
              <p:nvPr/>
            </p:nvSpPr>
            <p:spPr bwMode="auto">
              <a:xfrm>
                <a:off x="1623" y="999"/>
                <a:ext cx="1510" cy="1052"/>
              </a:xfrm>
              <a:custGeom>
                <a:avLst/>
                <a:gdLst>
                  <a:gd name="T0" fmla="*/ 0 w 1510"/>
                  <a:gd name="T1" fmla="*/ 5 h 1052"/>
                  <a:gd name="T2" fmla="*/ 1102 w 1510"/>
                  <a:gd name="T3" fmla="*/ 174 h 1052"/>
                  <a:gd name="T4" fmla="*/ 1510 w 1510"/>
                  <a:gd name="T5" fmla="*/ 1052 h 1052"/>
                  <a:gd name="T6" fmla="*/ 0 60000 65536"/>
                  <a:gd name="T7" fmla="*/ 0 60000 65536"/>
                  <a:gd name="T8" fmla="*/ 0 60000 65536"/>
                  <a:gd name="T9" fmla="*/ 0 w 1510"/>
                  <a:gd name="T10" fmla="*/ 0 h 1052"/>
                  <a:gd name="T11" fmla="*/ 1510 w 1510"/>
                  <a:gd name="T12" fmla="*/ 1052 h 1052"/>
                </a:gdLst>
                <a:ahLst/>
                <a:cxnLst>
                  <a:cxn ang="T6">
                    <a:pos x="T0" y="T1"/>
                  </a:cxn>
                  <a:cxn ang="T7">
                    <a:pos x="T2" y="T3"/>
                  </a:cxn>
                  <a:cxn ang="T8">
                    <a:pos x="T4" y="T5"/>
                  </a:cxn>
                </a:cxnLst>
                <a:rect l="T9" t="T10" r="T11" b="T12"/>
                <a:pathLst>
                  <a:path w="1510" h="1052">
                    <a:moveTo>
                      <a:pt x="0" y="5"/>
                    </a:moveTo>
                    <a:cubicBezTo>
                      <a:pt x="184" y="33"/>
                      <a:pt x="851" y="0"/>
                      <a:pt x="1102" y="174"/>
                    </a:cubicBezTo>
                    <a:cubicBezTo>
                      <a:pt x="1353" y="348"/>
                      <a:pt x="1425" y="869"/>
                      <a:pt x="1510" y="105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047" name="Text Box 71"/>
              <p:cNvSpPr txBox="1">
                <a:spLocks noChangeArrowheads="1"/>
              </p:cNvSpPr>
              <p:nvPr/>
            </p:nvSpPr>
            <p:spPr bwMode="auto">
              <a:xfrm>
                <a:off x="2680" y="1008"/>
                <a:ext cx="21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9</a:t>
                </a:r>
                <a:endParaRPr lang="en-US" sz="2400"/>
              </a:p>
            </p:txBody>
          </p:sp>
        </p:grpSp>
        <p:sp>
          <p:nvSpPr>
            <p:cNvPr id="85016" name="Line 126"/>
            <p:cNvSpPr>
              <a:spLocks noChangeShapeType="1"/>
            </p:cNvSpPr>
            <p:nvPr/>
          </p:nvSpPr>
          <p:spPr bwMode="auto">
            <a:xfrm>
              <a:off x="4846595" y="3451269"/>
              <a:ext cx="59055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5017" name="Line 127"/>
            <p:cNvSpPr>
              <a:spLocks noChangeShapeType="1"/>
            </p:cNvSpPr>
            <p:nvPr/>
          </p:nvSpPr>
          <p:spPr bwMode="auto">
            <a:xfrm flipV="1">
              <a:off x="3183666" y="3537766"/>
              <a:ext cx="1463675" cy="120491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5018" name="Line 128"/>
            <p:cNvSpPr>
              <a:spLocks noChangeShapeType="1"/>
            </p:cNvSpPr>
            <p:nvPr/>
          </p:nvSpPr>
          <p:spPr bwMode="auto">
            <a:xfrm>
              <a:off x="3137071" y="3577925"/>
              <a:ext cx="9525" cy="10477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5019" name="Line 130"/>
            <p:cNvSpPr>
              <a:spLocks noChangeShapeType="1"/>
            </p:cNvSpPr>
            <p:nvPr/>
          </p:nvSpPr>
          <p:spPr bwMode="auto">
            <a:xfrm flipV="1">
              <a:off x="2067654" y="3454443"/>
              <a:ext cx="944562"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5020" name="Line 129"/>
            <p:cNvSpPr>
              <a:spLocks noChangeShapeType="1"/>
            </p:cNvSpPr>
            <p:nvPr/>
          </p:nvSpPr>
          <p:spPr bwMode="auto">
            <a:xfrm flipV="1">
              <a:off x="1891914" y="1844117"/>
              <a:ext cx="1012825" cy="16287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84999" name="Group 58"/>
          <p:cNvGrpSpPr>
            <a:grpSpLocks/>
          </p:cNvGrpSpPr>
          <p:nvPr/>
        </p:nvGrpSpPr>
        <p:grpSpPr bwMode="auto">
          <a:xfrm>
            <a:off x="6037263" y="2444750"/>
            <a:ext cx="2319337" cy="2276475"/>
            <a:chOff x="259" y="2768"/>
            <a:chExt cx="1461" cy="1434"/>
          </a:xfrm>
        </p:grpSpPr>
        <p:sp>
          <p:nvSpPr>
            <p:cNvPr id="85001" name="Line 59"/>
            <p:cNvSpPr>
              <a:spLocks noChangeShapeType="1"/>
            </p:cNvSpPr>
            <p:nvPr/>
          </p:nvSpPr>
          <p:spPr bwMode="auto">
            <a:xfrm>
              <a:off x="1152" y="2880"/>
              <a:ext cx="8" cy="132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5002" name="Line 60"/>
            <p:cNvSpPr>
              <a:spLocks noChangeShapeType="1"/>
            </p:cNvSpPr>
            <p:nvPr/>
          </p:nvSpPr>
          <p:spPr bwMode="auto">
            <a:xfrm>
              <a:off x="357" y="3058"/>
              <a:ext cx="13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5003" name="Text Box 61"/>
            <p:cNvSpPr txBox="1">
              <a:spLocks noChangeArrowheads="1"/>
            </p:cNvSpPr>
            <p:nvPr/>
          </p:nvSpPr>
          <p:spPr bwMode="auto">
            <a:xfrm>
              <a:off x="883" y="3060"/>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v</a:t>
              </a:r>
            </a:p>
          </p:txBody>
        </p:sp>
        <p:sp>
          <p:nvSpPr>
            <p:cNvPr id="85004" name="Text Box 62"/>
            <p:cNvSpPr txBox="1">
              <a:spLocks noChangeArrowheads="1"/>
            </p:cNvSpPr>
            <p:nvPr/>
          </p:nvSpPr>
          <p:spPr bwMode="auto">
            <a:xfrm>
              <a:off x="876" y="3247"/>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85005" name="Text Box 63"/>
            <p:cNvSpPr txBox="1">
              <a:spLocks noChangeArrowheads="1"/>
            </p:cNvSpPr>
            <p:nvPr/>
          </p:nvSpPr>
          <p:spPr bwMode="auto">
            <a:xfrm>
              <a:off x="890" y="3482"/>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85006" name="Text Box 64"/>
            <p:cNvSpPr txBox="1">
              <a:spLocks noChangeArrowheads="1"/>
            </p:cNvSpPr>
            <p:nvPr/>
          </p:nvSpPr>
          <p:spPr bwMode="auto">
            <a:xfrm>
              <a:off x="875" y="3717"/>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w</a:t>
              </a:r>
            </a:p>
          </p:txBody>
        </p:sp>
        <p:sp>
          <p:nvSpPr>
            <p:cNvPr id="85007" name="Text Box 65"/>
            <p:cNvSpPr txBox="1">
              <a:spLocks noChangeArrowheads="1"/>
            </p:cNvSpPr>
            <p:nvPr/>
          </p:nvSpPr>
          <p:spPr bwMode="auto">
            <a:xfrm>
              <a:off x="884" y="3943"/>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85008" name="Text Box 66"/>
            <p:cNvSpPr txBox="1">
              <a:spLocks noChangeArrowheads="1"/>
            </p:cNvSpPr>
            <p:nvPr/>
          </p:nvSpPr>
          <p:spPr bwMode="auto">
            <a:xfrm>
              <a:off x="1248" y="3044"/>
              <a:ext cx="43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(u,w)</a:t>
              </a:r>
            </a:p>
          </p:txBody>
        </p:sp>
        <p:sp>
          <p:nvSpPr>
            <p:cNvPr id="85009" name="Text Box 67"/>
            <p:cNvSpPr txBox="1">
              <a:spLocks noChangeArrowheads="1"/>
            </p:cNvSpPr>
            <p:nvPr/>
          </p:nvSpPr>
          <p:spPr bwMode="auto">
            <a:xfrm>
              <a:off x="1249" y="3246"/>
              <a:ext cx="4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(u,x)</a:t>
              </a:r>
            </a:p>
          </p:txBody>
        </p:sp>
        <p:sp>
          <p:nvSpPr>
            <p:cNvPr id="85010" name="Text Box 68"/>
            <p:cNvSpPr txBox="1">
              <a:spLocks noChangeArrowheads="1"/>
            </p:cNvSpPr>
            <p:nvPr/>
          </p:nvSpPr>
          <p:spPr bwMode="auto">
            <a:xfrm>
              <a:off x="1248" y="3497"/>
              <a:ext cx="43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(u,w)</a:t>
              </a:r>
            </a:p>
          </p:txBody>
        </p:sp>
        <p:sp>
          <p:nvSpPr>
            <p:cNvPr id="85011" name="Text Box 69"/>
            <p:cNvSpPr txBox="1">
              <a:spLocks noChangeArrowheads="1"/>
            </p:cNvSpPr>
            <p:nvPr/>
          </p:nvSpPr>
          <p:spPr bwMode="auto">
            <a:xfrm>
              <a:off x="1264" y="3715"/>
              <a:ext cx="43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(u,w)</a:t>
              </a:r>
            </a:p>
          </p:txBody>
        </p:sp>
        <p:sp>
          <p:nvSpPr>
            <p:cNvPr id="85012" name="Text Box 70"/>
            <p:cNvSpPr txBox="1">
              <a:spLocks noChangeArrowheads="1"/>
            </p:cNvSpPr>
            <p:nvPr/>
          </p:nvSpPr>
          <p:spPr bwMode="auto">
            <a:xfrm>
              <a:off x="1254" y="3949"/>
              <a:ext cx="43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(u,w)</a:t>
              </a:r>
            </a:p>
          </p:txBody>
        </p:sp>
        <p:sp>
          <p:nvSpPr>
            <p:cNvPr id="85013" name="Text Box 71"/>
            <p:cNvSpPr txBox="1">
              <a:spLocks noChangeArrowheads="1"/>
            </p:cNvSpPr>
            <p:nvPr/>
          </p:nvSpPr>
          <p:spPr bwMode="auto">
            <a:xfrm>
              <a:off x="259" y="2768"/>
              <a:ext cx="8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destination</a:t>
              </a:r>
            </a:p>
          </p:txBody>
        </p:sp>
        <p:sp>
          <p:nvSpPr>
            <p:cNvPr id="85014" name="Text Box 72"/>
            <p:cNvSpPr txBox="1">
              <a:spLocks noChangeArrowheads="1"/>
            </p:cNvSpPr>
            <p:nvPr/>
          </p:nvSpPr>
          <p:spPr bwMode="auto">
            <a:xfrm>
              <a:off x="1232" y="2791"/>
              <a:ext cx="3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link</a:t>
              </a:r>
            </a:p>
          </p:txBody>
        </p:sp>
      </p:grpSp>
      <p:sp>
        <p:nvSpPr>
          <p:cNvPr id="85000" name="Text Box 73"/>
          <p:cNvSpPr txBox="1">
            <a:spLocks noChangeArrowheads="1"/>
          </p:cNvSpPr>
          <p:nvPr/>
        </p:nvSpPr>
        <p:spPr bwMode="auto">
          <a:xfrm>
            <a:off x="6037263" y="1466852"/>
            <a:ext cx="25671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400" i="1" dirty="0" smtClean="0">
                <a:solidFill>
                  <a:srgbClr val="C00000"/>
                </a:solidFill>
                <a:latin typeface="Gill Sans MT" pitchFamily="34" charset="0"/>
                <a:cs typeface="+mn-cs"/>
              </a:rPr>
              <a:t>Optimal path and the u’s forward table</a:t>
            </a:r>
            <a:endParaRPr lang="en-US" sz="2400" i="1" dirty="0">
              <a:solidFill>
                <a:srgbClr val="C00000"/>
              </a:solidFill>
              <a:latin typeface="Gill Sans MT" pitchFamily="34" charset="0"/>
              <a:cs typeface="+mn-cs"/>
            </a:endParaRPr>
          </a:p>
        </p:txBody>
      </p:sp>
      <p:sp>
        <p:nvSpPr>
          <p:cNvPr id="97" name="Rectangle 2"/>
          <p:cNvSpPr>
            <a:spLocks noGrp="1" noChangeArrowheads="1"/>
          </p:cNvSpPr>
          <p:nvPr>
            <p:ph type="title"/>
          </p:nvPr>
        </p:nvSpPr>
        <p:spPr>
          <a:xfrm>
            <a:off x="533400" y="201706"/>
            <a:ext cx="7767035" cy="820270"/>
          </a:xfrm>
        </p:spPr>
        <p:txBody>
          <a:bodyPr/>
          <a:lstStyle/>
          <a:p>
            <a:pPr rtl="1"/>
            <a:r>
              <a:rPr lang="en-US" dirty="0" err="1" smtClean="0">
                <a:ea typeface="ＭＳ Ｐゴシック" pitchFamily="34" charset="-128"/>
              </a:rPr>
              <a:t>Dijkstra’s</a:t>
            </a:r>
            <a:r>
              <a:rPr lang="en-US" dirty="0" smtClean="0">
                <a:ea typeface="ＭＳ Ｐゴシック" pitchFamily="34" charset="-128"/>
              </a:rPr>
              <a:t> algorithm: example</a:t>
            </a:r>
          </a:p>
        </p:txBody>
      </p:sp>
      <p:sp>
        <p:nvSpPr>
          <p:cNvPr id="3" name="Slide Number Placeholder 2"/>
          <p:cNvSpPr>
            <a:spLocks noGrp="1"/>
          </p:cNvSpPr>
          <p:nvPr>
            <p:ph type="sldNum" sz="quarter" idx="12"/>
          </p:nvPr>
        </p:nvSpPr>
        <p:spPr/>
        <p:txBody>
          <a:bodyPr/>
          <a:lstStyle/>
          <a:p>
            <a:fld id="{0B427D01-BC83-47EE-A3C3-2D04BB07BF3A}" type="slidenum">
              <a:rPr lang="en-US" smtClean="0"/>
              <a:pPr/>
              <a:t>50</a:t>
            </a:fld>
            <a:endParaRPr lang="en-US" dirty="0"/>
          </a:p>
        </p:txBody>
      </p:sp>
    </p:spTree>
    <p:extLst>
      <p:ext uri="{BB962C8B-B14F-4D97-AF65-F5344CB8AC3E}">
        <p14:creationId xmlns:p14="http://schemas.microsoft.com/office/powerpoint/2010/main" val="17118009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5" name="Rectangle 2"/>
          <p:cNvSpPr>
            <a:spLocks noGrp="1" noChangeArrowheads="1"/>
          </p:cNvSpPr>
          <p:nvPr>
            <p:ph type="title" idx="4294967295"/>
          </p:nvPr>
        </p:nvSpPr>
        <p:spPr>
          <a:xfrm>
            <a:off x="533400" y="32591"/>
            <a:ext cx="7772400" cy="841375"/>
          </a:xfrm>
        </p:spPr>
        <p:txBody>
          <a:bodyPr/>
          <a:lstStyle/>
          <a:p>
            <a:pPr>
              <a:defRPr/>
            </a:pPr>
            <a:r>
              <a:rPr lang="en-US" dirty="0" smtClean="0">
                <a:cs typeface="+mj-cs"/>
              </a:rPr>
              <a:t>Distance vector algorithm</a:t>
            </a:r>
            <a:endParaRPr lang="en-US" dirty="0">
              <a:cs typeface="+mj-cs"/>
            </a:endParaRPr>
          </a:p>
        </p:txBody>
      </p:sp>
      <p:sp>
        <p:nvSpPr>
          <p:cNvPr id="88070" name="Rectangle 3"/>
          <p:cNvSpPr>
            <a:spLocks noGrp="1" noChangeArrowheads="1"/>
          </p:cNvSpPr>
          <p:nvPr>
            <p:ph idx="1"/>
          </p:nvPr>
        </p:nvSpPr>
        <p:spPr>
          <a:xfrm>
            <a:off x="533400" y="1486739"/>
            <a:ext cx="8287072" cy="4761661"/>
          </a:xfrm>
        </p:spPr>
        <p:txBody>
          <a:bodyPr>
            <a:normAutofit/>
          </a:bodyPr>
          <a:lstStyle/>
          <a:p>
            <a:pPr algn="l" rtl="0">
              <a:buFont typeface="Wingdings" pitchFamily="2" charset="2"/>
              <a:buNone/>
            </a:pPr>
            <a:r>
              <a:rPr lang="en-US" i="1" dirty="0" smtClean="0">
                <a:solidFill>
                  <a:srgbClr val="CC0000"/>
                </a:solidFill>
                <a:ea typeface="ＭＳ Ｐゴシック" pitchFamily="34" charset="-128"/>
                <a:cs typeface="+mn-cs"/>
              </a:rPr>
              <a:t>Bellman-ford equation (dynamic programming)</a:t>
            </a:r>
            <a:endParaRPr lang="en-US" dirty="0" smtClean="0">
              <a:ea typeface="ＭＳ Ｐゴシック" pitchFamily="34" charset="-128"/>
              <a:cs typeface="+mn-cs"/>
            </a:endParaRPr>
          </a:p>
          <a:p>
            <a:pPr algn="l" rtl="0">
              <a:buFont typeface="Wingdings" pitchFamily="2" charset="2"/>
              <a:buNone/>
            </a:pPr>
            <a:r>
              <a:rPr lang="en-US" dirty="0" smtClean="0">
                <a:ea typeface="ＭＳ Ｐゴシック" pitchFamily="34" charset="-128"/>
                <a:cs typeface="+mn-cs"/>
              </a:rPr>
              <a:t>Suppose</a:t>
            </a:r>
          </a:p>
          <a:p>
            <a:pPr algn="l" rtl="0">
              <a:buNone/>
            </a:pPr>
            <a:r>
              <a:rPr lang="en-US" dirty="0">
                <a:ea typeface="ＭＳ Ｐゴシック" pitchFamily="34" charset="-128"/>
                <a:cs typeface="+mn-cs"/>
              </a:rPr>
              <a:t>d</a:t>
            </a:r>
            <a:r>
              <a:rPr lang="en-US" baseline="-25000" dirty="0">
                <a:ea typeface="ＭＳ Ｐゴシック" pitchFamily="34" charset="-128"/>
                <a:cs typeface="+mn-cs"/>
              </a:rPr>
              <a:t>x</a:t>
            </a:r>
            <a:r>
              <a:rPr lang="en-US" dirty="0">
                <a:ea typeface="ＭＳ Ｐゴシック" pitchFamily="34" charset="-128"/>
                <a:cs typeface="+mn-cs"/>
              </a:rPr>
              <a:t>(y</a:t>
            </a:r>
            <a:r>
              <a:rPr lang="en-US" dirty="0" smtClean="0">
                <a:ea typeface="ＭＳ Ｐゴシック" pitchFamily="34" charset="-128"/>
                <a:cs typeface="+mn-cs"/>
              </a:rPr>
              <a:t>): the cost of the optimal path from x to y; hence:</a:t>
            </a:r>
            <a:endParaRPr lang="fa-IR" dirty="0" smtClean="0">
              <a:ea typeface="ＭＳ Ｐゴシック" pitchFamily="34" charset="-128"/>
              <a:cs typeface="+mn-cs"/>
            </a:endParaRPr>
          </a:p>
          <a:p>
            <a:pPr algn="l" rtl="0">
              <a:buFont typeface="Wingdings" pitchFamily="2" charset="2"/>
              <a:buNone/>
            </a:pPr>
            <a:endParaRPr lang="fa-IR" dirty="0" smtClean="0">
              <a:ea typeface="ＭＳ Ｐゴシック" pitchFamily="34" charset="-128"/>
              <a:cs typeface="+mn-cs"/>
            </a:endParaRPr>
          </a:p>
          <a:p>
            <a:pPr algn="l" rtl="0">
              <a:buFont typeface="Wingdings" pitchFamily="2" charset="2"/>
              <a:buNone/>
            </a:pPr>
            <a:endParaRPr lang="en-US" dirty="0" smtClean="0">
              <a:ea typeface="ＭＳ Ｐゴシック" pitchFamily="34" charset="-128"/>
              <a:cs typeface="+mn-cs"/>
            </a:endParaRPr>
          </a:p>
          <a:p>
            <a:pPr algn="l" rtl="0">
              <a:buFont typeface="Wingdings" pitchFamily="2" charset="2"/>
              <a:buNone/>
            </a:pPr>
            <a:r>
              <a:rPr lang="en-US" dirty="0" smtClean="0">
                <a:solidFill>
                  <a:srgbClr val="CC0000"/>
                </a:solidFill>
                <a:ea typeface="ＭＳ Ｐゴシック" pitchFamily="34" charset="-128"/>
                <a:cs typeface="+mn-cs"/>
              </a:rPr>
              <a:t>   </a:t>
            </a:r>
            <a:r>
              <a:rPr lang="en-US" sz="3200" dirty="0" smtClean="0">
                <a:ea typeface="ＭＳ Ｐゴシック" pitchFamily="34" charset="-128"/>
                <a:cs typeface="+mn-cs"/>
              </a:rPr>
              <a:t>   </a:t>
            </a:r>
          </a:p>
          <a:p>
            <a:pPr algn="l" rtl="0">
              <a:buFont typeface="Wingdings" pitchFamily="2" charset="2"/>
              <a:buNone/>
            </a:pPr>
            <a:endParaRPr lang="en-US" dirty="0" smtClean="0">
              <a:ea typeface="ＭＳ Ｐゴシック" pitchFamily="34" charset="-128"/>
              <a:cs typeface="+mn-cs"/>
            </a:endParaRPr>
          </a:p>
        </p:txBody>
      </p:sp>
      <p:sp>
        <p:nvSpPr>
          <p:cNvPr id="88071" name="Text Box 5"/>
          <p:cNvSpPr txBox="1">
            <a:spLocks noChangeArrowheads="1"/>
          </p:cNvSpPr>
          <p:nvPr/>
        </p:nvSpPr>
        <p:spPr bwMode="auto">
          <a:xfrm>
            <a:off x="2220913" y="4225697"/>
            <a:ext cx="295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solidFill>
                  <a:srgbClr val="CC0000"/>
                </a:solidFill>
                <a:latin typeface="Comic Sans MS" pitchFamily="66" charset="0"/>
              </a:rPr>
              <a:t>v</a:t>
            </a:r>
          </a:p>
        </p:txBody>
      </p:sp>
      <p:sp>
        <p:nvSpPr>
          <p:cNvPr id="88072" name="Text Box 7"/>
          <p:cNvSpPr txBox="1">
            <a:spLocks noChangeArrowheads="1"/>
          </p:cNvSpPr>
          <p:nvPr/>
        </p:nvSpPr>
        <p:spPr bwMode="auto">
          <a:xfrm>
            <a:off x="2820478" y="5402558"/>
            <a:ext cx="2775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sz="2400" dirty="0" smtClean="0">
                <a:latin typeface="Gill Sans MT" pitchFamily="34" charset="0"/>
                <a:cs typeface="+mn-cs"/>
              </a:rPr>
              <a:t>The cost of link (</a:t>
            </a:r>
            <a:r>
              <a:rPr lang="en-US" sz="2400" dirty="0" err="1" smtClean="0">
                <a:latin typeface="Gill Sans MT" pitchFamily="34" charset="0"/>
                <a:cs typeface="+mn-cs"/>
              </a:rPr>
              <a:t>x,y</a:t>
            </a:r>
            <a:r>
              <a:rPr lang="en-US" sz="2400" dirty="0" smtClean="0">
                <a:latin typeface="Gill Sans MT" pitchFamily="34" charset="0"/>
                <a:cs typeface="+mn-cs"/>
              </a:rPr>
              <a:t>)</a:t>
            </a:r>
            <a:endParaRPr lang="en-US" sz="2400" dirty="0">
              <a:latin typeface="Gill Sans MT" pitchFamily="34" charset="0"/>
              <a:cs typeface="+mn-cs"/>
            </a:endParaRPr>
          </a:p>
        </p:txBody>
      </p:sp>
      <p:sp>
        <p:nvSpPr>
          <p:cNvPr id="88073" name="Text Box 8"/>
          <p:cNvSpPr txBox="1">
            <a:spLocks noChangeArrowheads="1"/>
          </p:cNvSpPr>
          <p:nvPr/>
        </p:nvSpPr>
        <p:spPr bwMode="auto">
          <a:xfrm>
            <a:off x="1403648" y="5977192"/>
            <a:ext cx="35884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sz="2400" i="1" dirty="0" smtClean="0">
                <a:latin typeface="Gill Sans MT" pitchFamily="34" charset="0"/>
                <a:cs typeface="+mn-cs"/>
              </a:rPr>
              <a:t>Minimum of all x’s neighbors</a:t>
            </a:r>
            <a:endParaRPr lang="fa-IR" sz="2400" i="1" dirty="0" smtClean="0">
              <a:latin typeface="Gill Sans MT" pitchFamily="34" charset="0"/>
              <a:cs typeface="+mn-cs"/>
            </a:endParaRPr>
          </a:p>
        </p:txBody>
      </p:sp>
      <p:sp>
        <p:nvSpPr>
          <p:cNvPr id="88074" name="Text Box 9"/>
          <p:cNvSpPr txBox="1">
            <a:spLocks noChangeArrowheads="1"/>
          </p:cNvSpPr>
          <p:nvPr/>
        </p:nvSpPr>
        <p:spPr bwMode="auto">
          <a:xfrm>
            <a:off x="4126070" y="4936133"/>
            <a:ext cx="47706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sz="2400" dirty="0" smtClean="0">
                <a:latin typeface="Gill Sans MT" pitchFamily="34" charset="0"/>
                <a:cs typeface="+mn-cs"/>
              </a:rPr>
              <a:t>Cost from v node (x’s neighbor) to y</a:t>
            </a:r>
            <a:endParaRPr lang="en-US" sz="2400" dirty="0">
              <a:latin typeface="Gill Sans MT" pitchFamily="34" charset="0"/>
              <a:cs typeface="+mn-cs"/>
            </a:endParaRPr>
          </a:p>
        </p:txBody>
      </p:sp>
      <p:sp>
        <p:nvSpPr>
          <p:cNvPr id="88075" name="Line 10"/>
          <p:cNvSpPr>
            <a:spLocks noChangeShapeType="1"/>
          </p:cNvSpPr>
          <p:nvPr/>
        </p:nvSpPr>
        <p:spPr bwMode="auto">
          <a:xfrm>
            <a:off x="2363788" y="4549775"/>
            <a:ext cx="0" cy="1282700"/>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8076" name="Line 11"/>
          <p:cNvSpPr>
            <a:spLocks noChangeShapeType="1"/>
          </p:cNvSpPr>
          <p:nvPr/>
        </p:nvSpPr>
        <p:spPr bwMode="auto">
          <a:xfrm>
            <a:off x="3344863" y="4359275"/>
            <a:ext cx="0" cy="892175"/>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8077" name="Line 13"/>
          <p:cNvSpPr>
            <a:spLocks noChangeShapeType="1"/>
          </p:cNvSpPr>
          <p:nvPr/>
        </p:nvSpPr>
        <p:spPr bwMode="auto">
          <a:xfrm>
            <a:off x="4649788" y="4427538"/>
            <a:ext cx="0" cy="434975"/>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51</a:t>
            </a:fld>
            <a:endParaRPr lang="en-US" dirty="0"/>
          </a:p>
        </p:txBody>
      </p:sp>
      <p:sp>
        <p:nvSpPr>
          <p:cNvPr id="2" name="Rectangle 1"/>
          <p:cNvSpPr/>
          <p:nvPr/>
        </p:nvSpPr>
        <p:spPr>
          <a:xfrm>
            <a:off x="796330" y="3861048"/>
            <a:ext cx="4495750" cy="426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C0000"/>
                </a:solidFill>
                <a:ea typeface="ＭＳ Ｐゴシック" pitchFamily="34" charset="-128"/>
              </a:rPr>
              <a:t>d</a:t>
            </a:r>
            <a:r>
              <a:rPr lang="en-US" sz="2800" baseline="-25000" dirty="0">
                <a:solidFill>
                  <a:srgbClr val="CC0000"/>
                </a:solidFill>
                <a:ea typeface="ＭＳ Ｐゴシック" pitchFamily="34" charset="-128"/>
              </a:rPr>
              <a:t>x</a:t>
            </a:r>
            <a:r>
              <a:rPr lang="en-US" sz="2800" dirty="0">
                <a:solidFill>
                  <a:srgbClr val="CC0000"/>
                </a:solidFill>
                <a:ea typeface="ＭＳ Ｐゴシック" pitchFamily="34" charset="-128"/>
              </a:rPr>
              <a:t>(y) = </a:t>
            </a:r>
            <a:r>
              <a:rPr lang="en-US" sz="2800" i="1" dirty="0">
                <a:solidFill>
                  <a:srgbClr val="CC0000"/>
                </a:solidFill>
                <a:ea typeface="ＭＳ Ｐゴシック" pitchFamily="34" charset="-128"/>
              </a:rPr>
              <a:t>min</a:t>
            </a:r>
            <a:r>
              <a:rPr lang="en-US" sz="2800" dirty="0">
                <a:solidFill>
                  <a:srgbClr val="CC0000"/>
                </a:solidFill>
                <a:ea typeface="ＭＳ Ｐゴシック" pitchFamily="34" charset="-128"/>
              </a:rPr>
              <a:t> {c(</a:t>
            </a:r>
            <a:r>
              <a:rPr lang="en-US" sz="2800" dirty="0" err="1">
                <a:solidFill>
                  <a:srgbClr val="CC0000"/>
                </a:solidFill>
                <a:ea typeface="ＭＳ Ｐゴシック" pitchFamily="34" charset="-128"/>
              </a:rPr>
              <a:t>x,v</a:t>
            </a:r>
            <a:r>
              <a:rPr lang="en-US" sz="2800" dirty="0">
                <a:solidFill>
                  <a:srgbClr val="CC0000"/>
                </a:solidFill>
                <a:ea typeface="ＭＳ Ｐゴシック" pitchFamily="34" charset="-128"/>
              </a:rPr>
              <a:t>) + d</a:t>
            </a:r>
            <a:r>
              <a:rPr lang="en-US" sz="2800" baseline="-25000" dirty="0">
                <a:solidFill>
                  <a:srgbClr val="CC0000"/>
                </a:solidFill>
                <a:ea typeface="ＭＳ Ｐゴシック" pitchFamily="34" charset="-128"/>
              </a:rPr>
              <a:t>v</a:t>
            </a:r>
            <a:r>
              <a:rPr lang="en-US" sz="2800" dirty="0">
                <a:solidFill>
                  <a:srgbClr val="CC0000"/>
                </a:solidFill>
                <a:ea typeface="ＭＳ Ｐゴシック" pitchFamily="34" charset="-128"/>
              </a:rPr>
              <a:t>(y) </a:t>
            </a:r>
            <a:r>
              <a:rPr lang="en-US" sz="2800" dirty="0" smtClean="0">
                <a:solidFill>
                  <a:srgbClr val="CC0000"/>
                </a:solidFill>
                <a:ea typeface="ＭＳ Ｐゴシック" pitchFamily="34" charset="-128"/>
              </a:rPr>
              <a:t>}</a:t>
            </a:r>
            <a:endParaRPr lang="en-US" sz="2800" dirty="0">
              <a:solidFill>
                <a:srgbClr val="CC0000"/>
              </a:solidFill>
              <a:ea typeface="ＭＳ Ｐゴシック" pitchFamily="34" charset="-128"/>
            </a:endParaRPr>
          </a:p>
        </p:txBody>
      </p:sp>
    </p:spTree>
    <p:extLst>
      <p:ext uri="{BB962C8B-B14F-4D97-AF65-F5344CB8AC3E}">
        <p14:creationId xmlns:p14="http://schemas.microsoft.com/office/powerpoint/2010/main" val="23096420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Rectangle 2"/>
          <p:cNvSpPr>
            <a:spLocks noGrp="1" noChangeArrowheads="1"/>
          </p:cNvSpPr>
          <p:nvPr>
            <p:ph type="title"/>
          </p:nvPr>
        </p:nvSpPr>
        <p:spPr>
          <a:xfrm>
            <a:off x="533400" y="-27384"/>
            <a:ext cx="7772400" cy="874713"/>
          </a:xfrm>
        </p:spPr>
        <p:txBody>
          <a:bodyPr/>
          <a:lstStyle/>
          <a:p>
            <a:pPr>
              <a:defRPr/>
            </a:pPr>
            <a:r>
              <a:rPr lang="en-US" dirty="0" smtClean="0"/>
              <a:t>An example of bellman-ford equation</a:t>
            </a:r>
            <a:endParaRPr lang="en-US" dirty="0">
              <a:cs typeface="+mj-cs"/>
            </a:endParaRPr>
          </a:p>
        </p:txBody>
      </p:sp>
      <p:grpSp>
        <p:nvGrpSpPr>
          <p:cNvPr id="89094" name="Group 3"/>
          <p:cNvGrpSpPr>
            <a:grpSpLocks/>
          </p:cNvGrpSpPr>
          <p:nvPr/>
        </p:nvGrpSpPr>
        <p:grpSpPr bwMode="auto">
          <a:xfrm>
            <a:off x="276225" y="1470025"/>
            <a:ext cx="3571875" cy="2236788"/>
            <a:chOff x="3162" y="1071"/>
            <a:chExt cx="2250" cy="1409"/>
          </a:xfrm>
        </p:grpSpPr>
        <p:sp>
          <p:nvSpPr>
            <p:cNvPr id="89099" name="Freeform 4"/>
            <p:cNvSpPr>
              <a:spLocks/>
            </p:cNvSpPr>
            <p:nvPr/>
          </p:nvSpPr>
          <p:spPr bwMode="auto">
            <a:xfrm>
              <a:off x="3162" y="1071"/>
              <a:ext cx="2250" cy="1409"/>
            </a:xfrm>
            <a:custGeom>
              <a:avLst/>
              <a:gdLst>
                <a:gd name="T0" fmla="*/ 0 w 2250"/>
                <a:gd name="T1" fmla="*/ 624 h 1409"/>
                <a:gd name="T2" fmla="*/ 219 w 2250"/>
                <a:gd name="T3" fmla="*/ 321 h 1409"/>
                <a:gd name="T4" fmla="*/ 529 w 2250"/>
                <a:gd name="T5" fmla="*/ 35 h 1409"/>
                <a:gd name="T6" fmla="*/ 1551 w 2250"/>
                <a:gd name="T7" fmla="*/ 111 h 1409"/>
                <a:gd name="T8" fmla="*/ 1968 w 2250"/>
                <a:gd name="T9" fmla="*/ 483 h 1409"/>
                <a:gd name="T10" fmla="*/ 2199 w 2250"/>
                <a:gd name="T11" fmla="*/ 906 h 1409"/>
                <a:gd name="T12" fmla="*/ 1659 w 2250"/>
                <a:gd name="T13" fmla="*/ 1314 h 1409"/>
                <a:gd name="T14" fmla="*/ 993 w 2250"/>
                <a:gd name="T15" fmla="*/ 1386 h 1409"/>
                <a:gd name="T16" fmla="*/ 465 w 2250"/>
                <a:gd name="T17" fmla="*/ 1356 h 1409"/>
                <a:gd name="T18" fmla="*/ 102 w 2250"/>
                <a:gd name="T19" fmla="*/ 1068 h 1409"/>
                <a:gd name="T20" fmla="*/ 0 w 2250"/>
                <a:gd name="T21" fmla="*/ 624 h 14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0"/>
                <a:gd name="T34" fmla="*/ 0 h 1409"/>
                <a:gd name="T35" fmla="*/ 2250 w 2250"/>
                <a:gd name="T36" fmla="*/ 1409 h 14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0" h="1409">
                  <a:moveTo>
                    <a:pt x="0" y="624"/>
                  </a:moveTo>
                  <a:cubicBezTo>
                    <a:pt x="5" y="506"/>
                    <a:pt x="131" y="419"/>
                    <a:pt x="219" y="321"/>
                  </a:cubicBezTo>
                  <a:cubicBezTo>
                    <a:pt x="307" y="223"/>
                    <a:pt x="307" y="70"/>
                    <a:pt x="529" y="35"/>
                  </a:cubicBezTo>
                  <a:cubicBezTo>
                    <a:pt x="751" y="0"/>
                    <a:pt x="1311" y="36"/>
                    <a:pt x="1551" y="111"/>
                  </a:cubicBezTo>
                  <a:cubicBezTo>
                    <a:pt x="1791" y="186"/>
                    <a:pt x="1860" y="351"/>
                    <a:pt x="1968" y="483"/>
                  </a:cubicBezTo>
                  <a:cubicBezTo>
                    <a:pt x="2076" y="615"/>
                    <a:pt x="2250" y="767"/>
                    <a:pt x="2199" y="906"/>
                  </a:cubicBezTo>
                  <a:cubicBezTo>
                    <a:pt x="2148" y="1045"/>
                    <a:pt x="1860" y="1234"/>
                    <a:pt x="1659" y="1314"/>
                  </a:cubicBezTo>
                  <a:cubicBezTo>
                    <a:pt x="1458" y="1394"/>
                    <a:pt x="1192" y="1379"/>
                    <a:pt x="993" y="1386"/>
                  </a:cubicBezTo>
                  <a:cubicBezTo>
                    <a:pt x="794" y="1393"/>
                    <a:pt x="613" y="1409"/>
                    <a:pt x="465" y="1356"/>
                  </a:cubicBezTo>
                  <a:cubicBezTo>
                    <a:pt x="317" y="1303"/>
                    <a:pt x="180" y="1190"/>
                    <a:pt x="102" y="1068"/>
                  </a:cubicBezTo>
                  <a:cubicBezTo>
                    <a:pt x="24" y="946"/>
                    <a:pt x="21" y="716"/>
                    <a:pt x="0" y="624"/>
                  </a:cubicBez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9100" name="Freeform 5"/>
            <p:cNvSpPr>
              <a:spLocks/>
            </p:cNvSpPr>
            <p:nvPr/>
          </p:nvSpPr>
          <p:spPr bwMode="auto">
            <a:xfrm>
              <a:off x="3498" y="1620"/>
              <a:ext cx="342" cy="186"/>
            </a:xfrm>
            <a:custGeom>
              <a:avLst/>
              <a:gdLst>
                <a:gd name="T0" fmla="*/ 0 w 342"/>
                <a:gd name="T1" fmla="*/ 186 h 186"/>
                <a:gd name="T2" fmla="*/ 342 w 342"/>
                <a:gd name="T3" fmla="*/ 0 h 186"/>
                <a:gd name="T4" fmla="*/ 0 60000 65536"/>
                <a:gd name="T5" fmla="*/ 0 60000 65536"/>
                <a:gd name="T6" fmla="*/ 0 w 342"/>
                <a:gd name="T7" fmla="*/ 0 h 186"/>
                <a:gd name="T8" fmla="*/ 342 w 342"/>
                <a:gd name="T9" fmla="*/ 186 h 186"/>
              </a:gdLst>
              <a:ahLst/>
              <a:cxnLst>
                <a:cxn ang="T4">
                  <a:pos x="T0" y="T1"/>
                </a:cxn>
                <a:cxn ang="T5">
                  <a:pos x="T2" y="T3"/>
                </a:cxn>
              </a:cxnLst>
              <a:rect l="T6" t="T7" r="T8" b="T9"/>
              <a:pathLst>
                <a:path w="342" h="186">
                  <a:moveTo>
                    <a:pt x="0" y="186"/>
                  </a:moveTo>
                  <a:lnTo>
                    <a:pt x="34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01" name="Oval 6"/>
            <p:cNvSpPr>
              <a:spLocks noChangeArrowheads="1"/>
            </p:cNvSpPr>
            <p:nvPr/>
          </p:nvSpPr>
          <p:spPr bwMode="auto">
            <a:xfrm>
              <a:off x="3238" y="186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02" name="Line 7"/>
            <p:cNvSpPr>
              <a:spLocks noChangeShapeType="1"/>
            </p:cNvSpPr>
            <p:nvPr/>
          </p:nvSpPr>
          <p:spPr bwMode="auto">
            <a:xfrm>
              <a:off x="3238" y="185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3" name="Line 8"/>
            <p:cNvSpPr>
              <a:spLocks noChangeShapeType="1"/>
            </p:cNvSpPr>
            <p:nvPr/>
          </p:nvSpPr>
          <p:spPr bwMode="auto">
            <a:xfrm>
              <a:off x="3551" y="185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4" name="Rectangle 9"/>
            <p:cNvSpPr>
              <a:spLocks noChangeArrowheads="1"/>
            </p:cNvSpPr>
            <p:nvPr/>
          </p:nvSpPr>
          <p:spPr bwMode="auto">
            <a:xfrm>
              <a:off x="3238" y="185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9105" name="Oval 10"/>
            <p:cNvSpPr>
              <a:spLocks noChangeArrowheads="1"/>
            </p:cNvSpPr>
            <p:nvPr/>
          </p:nvSpPr>
          <p:spPr bwMode="auto">
            <a:xfrm>
              <a:off x="3235" y="1796"/>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06" name="Oval 11"/>
            <p:cNvSpPr>
              <a:spLocks noChangeArrowheads="1"/>
            </p:cNvSpPr>
            <p:nvPr/>
          </p:nvSpPr>
          <p:spPr bwMode="auto">
            <a:xfrm>
              <a:off x="3712" y="224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07" name="Line 12"/>
            <p:cNvSpPr>
              <a:spLocks noChangeShapeType="1"/>
            </p:cNvSpPr>
            <p:nvPr/>
          </p:nvSpPr>
          <p:spPr bwMode="auto">
            <a:xfrm>
              <a:off x="3712" y="224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8" name="Line 13"/>
            <p:cNvSpPr>
              <a:spLocks noChangeShapeType="1"/>
            </p:cNvSpPr>
            <p:nvPr/>
          </p:nvSpPr>
          <p:spPr bwMode="auto">
            <a:xfrm>
              <a:off x="4025" y="224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09" name="Rectangle 14"/>
            <p:cNvSpPr>
              <a:spLocks noChangeArrowheads="1"/>
            </p:cNvSpPr>
            <p:nvPr/>
          </p:nvSpPr>
          <p:spPr bwMode="auto">
            <a:xfrm>
              <a:off x="3712" y="224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9110" name="Oval 15"/>
            <p:cNvSpPr>
              <a:spLocks noChangeArrowheads="1"/>
            </p:cNvSpPr>
            <p:nvPr/>
          </p:nvSpPr>
          <p:spPr bwMode="auto">
            <a:xfrm>
              <a:off x="3709" y="218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11" name="Oval 16"/>
            <p:cNvSpPr>
              <a:spLocks noChangeArrowheads="1"/>
            </p:cNvSpPr>
            <p:nvPr/>
          </p:nvSpPr>
          <p:spPr bwMode="auto">
            <a:xfrm>
              <a:off x="3708" y="155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12" name="Line 17"/>
            <p:cNvSpPr>
              <a:spLocks noChangeShapeType="1"/>
            </p:cNvSpPr>
            <p:nvPr/>
          </p:nvSpPr>
          <p:spPr bwMode="auto">
            <a:xfrm>
              <a:off x="3708" y="155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13" name="Line 18"/>
            <p:cNvSpPr>
              <a:spLocks noChangeShapeType="1"/>
            </p:cNvSpPr>
            <p:nvPr/>
          </p:nvSpPr>
          <p:spPr bwMode="auto">
            <a:xfrm>
              <a:off x="4021" y="155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14" name="Rectangle 19"/>
            <p:cNvSpPr>
              <a:spLocks noChangeArrowheads="1"/>
            </p:cNvSpPr>
            <p:nvPr/>
          </p:nvSpPr>
          <p:spPr bwMode="auto">
            <a:xfrm>
              <a:off x="3708" y="155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9115" name="Oval 20"/>
            <p:cNvSpPr>
              <a:spLocks noChangeArrowheads="1"/>
            </p:cNvSpPr>
            <p:nvPr/>
          </p:nvSpPr>
          <p:spPr bwMode="auto">
            <a:xfrm>
              <a:off x="3705" y="149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16" name="Oval 21"/>
            <p:cNvSpPr>
              <a:spLocks noChangeArrowheads="1"/>
            </p:cNvSpPr>
            <p:nvPr/>
          </p:nvSpPr>
          <p:spPr bwMode="auto">
            <a:xfrm>
              <a:off x="4391" y="1555"/>
              <a:ext cx="312"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17" name="Line 22"/>
            <p:cNvSpPr>
              <a:spLocks noChangeShapeType="1"/>
            </p:cNvSpPr>
            <p:nvPr/>
          </p:nvSpPr>
          <p:spPr bwMode="auto">
            <a:xfrm>
              <a:off x="4391" y="154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18" name="Line 23"/>
            <p:cNvSpPr>
              <a:spLocks noChangeShapeType="1"/>
            </p:cNvSpPr>
            <p:nvPr/>
          </p:nvSpPr>
          <p:spPr bwMode="auto">
            <a:xfrm>
              <a:off x="4703" y="154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19" name="Rectangle 24"/>
            <p:cNvSpPr>
              <a:spLocks noChangeArrowheads="1"/>
            </p:cNvSpPr>
            <p:nvPr/>
          </p:nvSpPr>
          <p:spPr bwMode="auto">
            <a:xfrm>
              <a:off x="4391" y="1548"/>
              <a:ext cx="309"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9120" name="Oval 25"/>
            <p:cNvSpPr>
              <a:spLocks noChangeArrowheads="1"/>
            </p:cNvSpPr>
            <p:nvPr/>
          </p:nvSpPr>
          <p:spPr bwMode="auto">
            <a:xfrm>
              <a:off x="4394" y="1492"/>
              <a:ext cx="312"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21" name="Oval 26"/>
            <p:cNvSpPr>
              <a:spLocks noChangeArrowheads="1"/>
            </p:cNvSpPr>
            <p:nvPr/>
          </p:nvSpPr>
          <p:spPr bwMode="auto">
            <a:xfrm>
              <a:off x="4401" y="224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22" name="Line 27"/>
            <p:cNvSpPr>
              <a:spLocks noChangeShapeType="1"/>
            </p:cNvSpPr>
            <p:nvPr/>
          </p:nvSpPr>
          <p:spPr bwMode="auto">
            <a:xfrm>
              <a:off x="4401" y="223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23" name="Line 28"/>
            <p:cNvSpPr>
              <a:spLocks noChangeShapeType="1"/>
            </p:cNvSpPr>
            <p:nvPr/>
          </p:nvSpPr>
          <p:spPr bwMode="auto">
            <a:xfrm>
              <a:off x="4714" y="223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24" name="Rectangle 29"/>
            <p:cNvSpPr>
              <a:spLocks noChangeArrowheads="1"/>
            </p:cNvSpPr>
            <p:nvPr/>
          </p:nvSpPr>
          <p:spPr bwMode="auto">
            <a:xfrm>
              <a:off x="4401" y="2239"/>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9125" name="Oval 30"/>
            <p:cNvSpPr>
              <a:spLocks noChangeArrowheads="1"/>
            </p:cNvSpPr>
            <p:nvPr/>
          </p:nvSpPr>
          <p:spPr bwMode="auto">
            <a:xfrm>
              <a:off x="4398" y="218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26" name="Oval 31"/>
            <p:cNvSpPr>
              <a:spLocks noChangeArrowheads="1"/>
            </p:cNvSpPr>
            <p:nvPr/>
          </p:nvSpPr>
          <p:spPr bwMode="auto">
            <a:xfrm>
              <a:off x="4966" y="1905"/>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27" name="Line 32"/>
            <p:cNvSpPr>
              <a:spLocks noChangeShapeType="1"/>
            </p:cNvSpPr>
            <p:nvPr/>
          </p:nvSpPr>
          <p:spPr bwMode="auto">
            <a:xfrm>
              <a:off x="4966" y="189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28" name="Line 33"/>
            <p:cNvSpPr>
              <a:spLocks noChangeShapeType="1"/>
            </p:cNvSpPr>
            <p:nvPr/>
          </p:nvSpPr>
          <p:spPr bwMode="auto">
            <a:xfrm>
              <a:off x="5279" y="1898"/>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129" name="Rectangle 34"/>
            <p:cNvSpPr>
              <a:spLocks noChangeArrowheads="1"/>
            </p:cNvSpPr>
            <p:nvPr/>
          </p:nvSpPr>
          <p:spPr bwMode="auto">
            <a:xfrm>
              <a:off x="4966" y="1898"/>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89130" name="Oval 35"/>
            <p:cNvSpPr>
              <a:spLocks noChangeArrowheads="1"/>
            </p:cNvSpPr>
            <p:nvPr/>
          </p:nvSpPr>
          <p:spPr bwMode="auto">
            <a:xfrm>
              <a:off x="4963" y="1839"/>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89131" name="Freeform 36"/>
            <p:cNvSpPr>
              <a:spLocks/>
            </p:cNvSpPr>
            <p:nvPr/>
          </p:nvSpPr>
          <p:spPr bwMode="auto">
            <a:xfrm>
              <a:off x="4557" y="1647"/>
              <a:ext cx="1" cy="522"/>
            </a:xfrm>
            <a:custGeom>
              <a:avLst/>
              <a:gdLst>
                <a:gd name="T0" fmla="*/ 0 w 1"/>
                <a:gd name="T1" fmla="*/ 0 h 522"/>
                <a:gd name="T2" fmla="*/ 0 w 1"/>
                <a:gd name="T3" fmla="*/ 522 h 522"/>
                <a:gd name="T4" fmla="*/ 0 60000 65536"/>
                <a:gd name="T5" fmla="*/ 0 60000 65536"/>
                <a:gd name="T6" fmla="*/ 0 w 1"/>
                <a:gd name="T7" fmla="*/ 0 h 522"/>
                <a:gd name="T8" fmla="*/ 1 w 1"/>
                <a:gd name="T9" fmla="*/ 522 h 522"/>
              </a:gdLst>
              <a:ahLst/>
              <a:cxnLst>
                <a:cxn ang="T4">
                  <a:pos x="T0" y="T1"/>
                </a:cxn>
                <a:cxn ang="T5">
                  <a:pos x="T2" y="T3"/>
                </a:cxn>
              </a:cxnLst>
              <a:rect l="T6" t="T7" r="T8" b="T9"/>
              <a:pathLst>
                <a:path w="1" h="522">
                  <a:moveTo>
                    <a:pt x="0" y="0"/>
                  </a:moveTo>
                  <a:lnTo>
                    <a:pt x="0" y="522"/>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2" name="Freeform 37"/>
            <p:cNvSpPr>
              <a:spLocks/>
            </p:cNvSpPr>
            <p:nvPr/>
          </p:nvSpPr>
          <p:spPr bwMode="auto">
            <a:xfrm>
              <a:off x="3864" y="1653"/>
              <a:ext cx="1" cy="537"/>
            </a:xfrm>
            <a:custGeom>
              <a:avLst/>
              <a:gdLst>
                <a:gd name="T0" fmla="*/ 0 w 1"/>
                <a:gd name="T1" fmla="*/ 0 h 537"/>
                <a:gd name="T2" fmla="*/ 0 w 1"/>
                <a:gd name="T3" fmla="*/ 537 h 537"/>
                <a:gd name="T4" fmla="*/ 0 60000 65536"/>
                <a:gd name="T5" fmla="*/ 0 60000 65536"/>
                <a:gd name="T6" fmla="*/ 0 w 1"/>
                <a:gd name="T7" fmla="*/ 0 h 537"/>
                <a:gd name="T8" fmla="*/ 1 w 1"/>
                <a:gd name="T9" fmla="*/ 537 h 537"/>
              </a:gdLst>
              <a:ahLst/>
              <a:cxnLst>
                <a:cxn ang="T4">
                  <a:pos x="T0" y="T1"/>
                </a:cxn>
                <a:cxn ang="T5">
                  <a:pos x="T2" y="T3"/>
                </a:cxn>
              </a:cxnLst>
              <a:rect l="T6" t="T7" r="T8" b="T9"/>
              <a:pathLst>
                <a:path w="1" h="537">
                  <a:moveTo>
                    <a:pt x="0" y="0"/>
                  </a:moveTo>
                  <a:lnTo>
                    <a:pt x="0" y="537"/>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3" name="Freeform 38"/>
            <p:cNvSpPr>
              <a:spLocks/>
            </p:cNvSpPr>
            <p:nvPr/>
          </p:nvSpPr>
          <p:spPr bwMode="auto">
            <a:xfrm>
              <a:off x="4029" y="1638"/>
              <a:ext cx="504" cy="600"/>
            </a:xfrm>
            <a:custGeom>
              <a:avLst/>
              <a:gdLst>
                <a:gd name="T0" fmla="*/ 0 w 378"/>
                <a:gd name="T1" fmla="*/ 11993516 h 174"/>
                <a:gd name="T2" fmla="*/ 5035 w 378"/>
                <a:gd name="T3" fmla="*/ 0 h 174"/>
                <a:gd name="T4" fmla="*/ 0 60000 65536"/>
                <a:gd name="T5" fmla="*/ 0 60000 65536"/>
                <a:gd name="T6" fmla="*/ 0 w 378"/>
                <a:gd name="T7" fmla="*/ 0 h 174"/>
                <a:gd name="T8" fmla="*/ 378 w 378"/>
                <a:gd name="T9" fmla="*/ 174 h 174"/>
              </a:gdLst>
              <a:ahLst/>
              <a:cxnLst>
                <a:cxn ang="T4">
                  <a:pos x="T0" y="T1"/>
                </a:cxn>
                <a:cxn ang="T5">
                  <a:pos x="T2" y="T3"/>
                </a:cxn>
              </a:cxnLst>
              <a:rect l="T6" t="T7" r="T8" b="T9"/>
              <a:pathLst>
                <a:path w="378" h="174">
                  <a:moveTo>
                    <a:pt x="0" y="174"/>
                  </a:moveTo>
                  <a:lnTo>
                    <a:pt x="378"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4" name="Freeform 39"/>
            <p:cNvSpPr>
              <a:spLocks/>
            </p:cNvSpPr>
            <p:nvPr/>
          </p:nvSpPr>
          <p:spPr bwMode="auto">
            <a:xfrm>
              <a:off x="4716" y="1986"/>
              <a:ext cx="366" cy="270"/>
            </a:xfrm>
            <a:custGeom>
              <a:avLst/>
              <a:gdLst>
                <a:gd name="T0" fmla="*/ 0 w 366"/>
                <a:gd name="T1" fmla="*/ 270 h 270"/>
                <a:gd name="T2" fmla="*/ 366 w 366"/>
                <a:gd name="T3" fmla="*/ 0 h 270"/>
                <a:gd name="T4" fmla="*/ 0 60000 65536"/>
                <a:gd name="T5" fmla="*/ 0 60000 65536"/>
                <a:gd name="T6" fmla="*/ 0 w 366"/>
                <a:gd name="T7" fmla="*/ 0 h 270"/>
                <a:gd name="T8" fmla="*/ 366 w 366"/>
                <a:gd name="T9" fmla="*/ 270 h 270"/>
              </a:gdLst>
              <a:ahLst/>
              <a:cxnLst>
                <a:cxn ang="T4">
                  <a:pos x="T0" y="T1"/>
                </a:cxn>
                <a:cxn ang="T5">
                  <a:pos x="T2" y="T3"/>
                </a:cxn>
              </a:cxnLst>
              <a:rect l="T6" t="T7" r="T8" b="T9"/>
              <a:pathLst>
                <a:path w="366" h="270">
                  <a:moveTo>
                    <a:pt x="0" y="270"/>
                  </a:moveTo>
                  <a:lnTo>
                    <a:pt x="366"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5" name="Freeform 40"/>
            <p:cNvSpPr>
              <a:spLocks/>
            </p:cNvSpPr>
            <p:nvPr/>
          </p:nvSpPr>
          <p:spPr bwMode="auto">
            <a:xfrm>
              <a:off x="4035" y="2268"/>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6" name="Freeform 41"/>
            <p:cNvSpPr>
              <a:spLocks/>
            </p:cNvSpPr>
            <p:nvPr/>
          </p:nvSpPr>
          <p:spPr bwMode="auto">
            <a:xfrm>
              <a:off x="3444" y="1944"/>
              <a:ext cx="276" cy="264"/>
            </a:xfrm>
            <a:custGeom>
              <a:avLst/>
              <a:gdLst>
                <a:gd name="T0" fmla="*/ 276 w 276"/>
                <a:gd name="T1" fmla="*/ 264 h 264"/>
                <a:gd name="T2" fmla="*/ 0 w 276"/>
                <a:gd name="T3" fmla="*/ 0 h 264"/>
                <a:gd name="T4" fmla="*/ 0 60000 65536"/>
                <a:gd name="T5" fmla="*/ 0 60000 65536"/>
                <a:gd name="T6" fmla="*/ 0 w 276"/>
                <a:gd name="T7" fmla="*/ 0 h 264"/>
                <a:gd name="T8" fmla="*/ 276 w 276"/>
                <a:gd name="T9" fmla="*/ 264 h 264"/>
              </a:gdLst>
              <a:ahLst/>
              <a:cxnLst>
                <a:cxn ang="T4">
                  <a:pos x="T0" y="T1"/>
                </a:cxn>
                <a:cxn ang="T5">
                  <a:pos x="T2" y="T3"/>
                </a:cxn>
              </a:cxnLst>
              <a:rect l="T6" t="T7" r="T8" b="T9"/>
              <a:pathLst>
                <a:path w="276" h="264">
                  <a:moveTo>
                    <a:pt x="276" y="264"/>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7" name="Freeform 42"/>
            <p:cNvSpPr>
              <a:spLocks/>
            </p:cNvSpPr>
            <p:nvPr/>
          </p:nvSpPr>
          <p:spPr bwMode="auto">
            <a:xfrm>
              <a:off x="4029" y="1578"/>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8" name="Freeform 43"/>
            <p:cNvSpPr>
              <a:spLocks/>
            </p:cNvSpPr>
            <p:nvPr/>
          </p:nvSpPr>
          <p:spPr bwMode="auto">
            <a:xfrm>
              <a:off x="4704" y="1575"/>
              <a:ext cx="396" cy="267"/>
            </a:xfrm>
            <a:custGeom>
              <a:avLst/>
              <a:gdLst>
                <a:gd name="T0" fmla="*/ 396 w 396"/>
                <a:gd name="T1" fmla="*/ 267 h 267"/>
                <a:gd name="T2" fmla="*/ 0 w 396"/>
                <a:gd name="T3" fmla="*/ 0 h 267"/>
                <a:gd name="T4" fmla="*/ 0 60000 65536"/>
                <a:gd name="T5" fmla="*/ 0 60000 65536"/>
                <a:gd name="T6" fmla="*/ 0 w 396"/>
                <a:gd name="T7" fmla="*/ 0 h 267"/>
                <a:gd name="T8" fmla="*/ 396 w 396"/>
                <a:gd name="T9" fmla="*/ 267 h 267"/>
              </a:gdLst>
              <a:ahLst/>
              <a:cxnLst>
                <a:cxn ang="T4">
                  <a:pos x="T0" y="T1"/>
                </a:cxn>
                <a:cxn ang="T5">
                  <a:pos x="T2" y="T3"/>
                </a:cxn>
              </a:cxnLst>
              <a:rect l="T6" t="T7" r="T8" b="T9"/>
              <a:pathLst>
                <a:path w="396" h="267">
                  <a:moveTo>
                    <a:pt x="396" y="267"/>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139" name="Freeform 44"/>
            <p:cNvSpPr>
              <a:spLocks/>
            </p:cNvSpPr>
            <p:nvPr/>
          </p:nvSpPr>
          <p:spPr bwMode="auto">
            <a:xfrm>
              <a:off x="3387" y="1146"/>
              <a:ext cx="1110" cy="645"/>
            </a:xfrm>
            <a:custGeom>
              <a:avLst/>
              <a:gdLst>
                <a:gd name="T0" fmla="*/ 1110 w 1110"/>
                <a:gd name="T1" fmla="*/ 342 h 645"/>
                <a:gd name="T2" fmla="*/ 0 w 1110"/>
                <a:gd name="T3" fmla="*/ 645 h 645"/>
                <a:gd name="T4" fmla="*/ 0 60000 65536"/>
                <a:gd name="T5" fmla="*/ 0 60000 65536"/>
                <a:gd name="T6" fmla="*/ 0 w 1110"/>
                <a:gd name="T7" fmla="*/ 0 h 645"/>
                <a:gd name="T8" fmla="*/ 1110 w 1110"/>
                <a:gd name="T9" fmla="*/ 645 h 645"/>
              </a:gdLst>
              <a:ahLst/>
              <a:cxnLst>
                <a:cxn ang="T4">
                  <a:pos x="T0" y="T1"/>
                </a:cxn>
                <a:cxn ang="T5">
                  <a:pos x="T2" y="T3"/>
                </a:cxn>
              </a:cxnLst>
              <a:rect l="T6" t="T7" r="T8" b="T9"/>
              <a:pathLst>
                <a:path w="1110" h="645">
                  <a:moveTo>
                    <a:pt x="1110" y="342"/>
                  </a:moveTo>
                  <a:cubicBezTo>
                    <a:pt x="1104" y="0"/>
                    <a:pt x="21" y="63"/>
                    <a:pt x="0" y="645"/>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89140" name="Group 45"/>
            <p:cNvGrpSpPr>
              <a:grpSpLocks/>
            </p:cNvGrpSpPr>
            <p:nvPr/>
          </p:nvGrpSpPr>
          <p:grpSpPr bwMode="auto">
            <a:xfrm>
              <a:off x="3287" y="1744"/>
              <a:ext cx="205" cy="250"/>
              <a:chOff x="2954" y="2425"/>
              <a:chExt cx="208" cy="250"/>
            </a:xfrm>
          </p:grpSpPr>
          <p:sp>
            <p:nvSpPr>
              <p:cNvPr id="89166" name="Rectangle 46"/>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9167" name="Text Box 47"/>
              <p:cNvSpPr txBox="1">
                <a:spLocks noChangeArrowheads="1"/>
              </p:cNvSpPr>
              <p:nvPr/>
            </p:nvSpPr>
            <p:spPr bwMode="auto">
              <a:xfrm>
                <a:off x="2954" y="2425"/>
                <a:ext cx="20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u</a:t>
                </a:r>
                <a:endParaRPr lang="en-US" sz="2400"/>
              </a:p>
            </p:txBody>
          </p:sp>
        </p:grpSp>
        <p:grpSp>
          <p:nvGrpSpPr>
            <p:cNvPr id="89141" name="Group 48"/>
            <p:cNvGrpSpPr>
              <a:grpSpLocks/>
            </p:cNvGrpSpPr>
            <p:nvPr/>
          </p:nvGrpSpPr>
          <p:grpSpPr bwMode="auto">
            <a:xfrm>
              <a:off x="4461" y="2128"/>
              <a:ext cx="196" cy="250"/>
              <a:chOff x="2958" y="2425"/>
              <a:chExt cx="199" cy="250"/>
            </a:xfrm>
          </p:grpSpPr>
          <p:sp>
            <p:nvSpPr>
              <p:cNvPr id="89164" name="Rectangle 49"/>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9165" name="Text Box 50"/>
              <p:cNvSpPr txBox="1">
                <a:spLocks noChangeArrowheads="1"/>
              </p:cNvSpPr>
              <p:nvPr/>
            </p:nvSpPr>
            <p:spPr bwMode="auto">
              <a:xfrm>
                <a:off x="2958" y="2425"/>
                <a:ext cx="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grpSp>
          <p:nvGrpSpPr>
            <p:cNvPr id="89142" name="Group 51"/>
            <p:cNvGrpSpPr>
              <a:grpSpLocks/>
            </p:cNvGrpSpPr>
            <p:nvPr/>
          </p:nvGrpSpPr>
          <p:grpSpPr bwMode="auto">
            <a:xfrm>
              <a:off x="3772" y="2095"/>
              <a:ext cx="212" cy="288"/>
              <a:chOff x="2951" y="2395"/>
              <a:chExt cx="213" cy="288"/>
            </a:xfrm>
          </p:grpSpPr>
          <p:sp>
            <p:nvSpPr>
              <p:cNvPr id="89162" name="Rectangle 52"/>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9163" name="Text Box 53"/>
              <p:cNvSpPr txBox="1">
                <a:spLocks noChangeArrowheads="1"/>
              </p:cNvSpPr>
              <p:nvPr/>
            </p:nvSpPr>
            <p:spPr bwMode="auto">
              <a:xfrm>
                <a:off x="2951" y="2395"/>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x</a:t>
                </a:r>
              </a:p>
            </p:txBody>
          </p:sp>
        </p:grpSp>
        <p:grpSp>
          <p:nvGrpSpPr>
            <p:cNvPr id="89143" name="Group 54"/>
            <p:cNvGrpSpPr>
              <a:grpSpLocks/>
            </p:cNvGrpSpPr>
            <p:nvPr/>
          </p:nvGrpSpPr>
          <p:grpSpPr bwMode="auto">
            <a:xfrm>
              <a:off x="4438" y="1438"/>
              <a:ext cx="232" cy="250"/>
              <a:chOff x="2941" y="2425"/>
              <a:chExt cx="235" cy="250"/>
            </a:xfrm>
          </p:grpSpPr>
          <p:sp>
            <p:nvSpPr>
              <p:cNvPr id="89160" name="Rectangle 55"/>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9161" name="Text Box 56"/>
              <p:cNvSpPr txBox="1">
                <a:spLocks noChangeArrowheads="1"/>
              </p:cNvSpPr>
              <p:nvPr/>
            </p:nvSpPr>
            <p:spPr bwMode="auto">
              <a:xfrm>
                <a:off x="2941" y="2425"/>
                <a:ext cx="2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w</a:t>
                </a:r>
                <a:endParaRPr lang="en-US" sz="2400"/>
              </a:p>
            </p:txBody>
          </p:sp>
        </p:grpSp>
        <p:grpSp>
          <p:nvGrpSpPr>
            <p:cNvPr id="89144" name="Group 57"/>
            <p:cNvGrpSpPr>
              <a:grpSpLocks/>
            </p:cNvGrpSpPr>
            <p:nvPr/>
          </p:nvGrpSpPr>
          <p:grpSpPr bwMode="auto">
            <a:xfrm>
              <a:off x="3771" y="1438"/>
              <a:ext cx="196" cy="250"/>
              <a:chOff x="2958" y="2425"/>
              <a:chExt cx="199" cy="250"/>
            </a:xfrm>
          </p:grpSpPr>
          <p:sp>
            <p:nvSpPr>
              <p:cNvPr id="89158" name="Rectangle 58"/>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9159" name="Text Box 59"/>
              <p:cNvSpPr txBox="1">
                <a:spLocks noChangeArrowheads="1"/>
              </p:cNvSpPr>
              <p:nvPr/>
            </p:nvSpPr>
            <p:spPr bwMode="auto">
              <a:xfrm>
                <a:off x="2958" y="2425"/>
                <a:ext cx="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v</a:t>
                </a:r>
                <a:endParaRPr lang="en-US" sz="2400"/>
              </a:p>
            </p:txBody>
          </p:sp>
        </p:grpSp>
        <p:grpSp>
          <p:nvGrpSpPr>
            <p:cNvPr id="89145" name="Group 60"/>
            <p:cNvGrpSpPr>
              <a:grpSpLocks/>
            </p:cNvGrpSpPr>
            <p:nvPr/>
          </p:nvGrpSpPr>
          <p:grpSpPr bwMode="auto">
            <a:xfrm>
              <a:off x="5025" y="1756"/>
              <a:ext cx="212" cy="288"/>
              <a:chOff x="2949" y="2395"/>
              <a:chExt cx="214" cy="288"/>
            </a:xfrm>
          </p:grpSpPr>
          <p:sp>
            <p:nvSpPr>
              <p:cNvPr id="89156" name="Rectangle 61"/>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9157" name="Text Box 62"/>
              <p:cNvSpPr txBox="1">
                <a:spLocks noChangeArrowheads="1"/>
              </p:cNvSpPr>
              <p:nvPr/>
            </p:nvSpPr>
            <p:spPr bwMode="auto">
              <a:xfrm>
                <a:off x="2949" y="2395"/>
                <a:ext cx="2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z</a:t>
                </a:r>
              </a:p>
            </p:txBody>
          </p:sp>
        </p:grpSp>
        <p:sp>
          <p:nvSpPr>
            <p:cNvPr id="89146" name="Text Box 63"/>
            <p:cNvSpPr txBox="1">
              <a:spLocks noChangeArrowheads="1"/>
            </p:cNvSpPr>
            <p:nvPr/>
          </p:nvSpPr>
          <p:spPr bwMode="auto">
            <a:xfrm>
              <a:off x="3493" y="156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89147" name="Text Box 64"/>
            <p:cNvSpPr txBox="1">
              <a:spLocks noChangeArrowheads="1"/>
            </p:cNvSpPr>
            <p:nvPr/>
          </p:nvSpPr>
          <p:spPr bwMode="auto">
            <a:xfrm>
              <a:off x="3841" y="178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89148" name="Text Box 65"/>
            <p:cNvSpPr txBox="1">
              <a:spLocks noChangeArrowheads="1"/>
            </p:cNvSpPr>
            <p:nvPr/>
          </p:nvSpPr>
          <p:spPr bwMode="auto">
            <a:xfrm>
              <a:off x="3406" y="20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89149" name="Text Box 66"/>
            <p:cNvSpPr txBox="1">
              <a:spLocks noChangeArrowheads="1"/>
            </p:cNvSpPr>
            <p:nvPr/>
          </p:nvSpPr>
          <p:spPr bwMode="auto">
            <a:xfrm>
              <a:off x="4225" y="188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89150" name="Text Box 67"/>
            <p:cNvSpPr txBox="1">
              <a:spLocks noChangeArrowheads="1"/>
            </p:cNvSpPr>
            <p:nvPr/>
          </p:nvSpPr>
          <p:spPr bwMode="auto">
            <a:xfrm>
              <a:off x="4162" y="223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89151" name="Text Box 68"/>
            <p:cNvSpPr txBox="1">
              <a:spLocks noChangeArrowheads="1"/>
            </p:cNvSpPr>
            <p:nvPr/>
          </p:nvSpPr>
          <p:spPr bwMode="auto">
            <a:xfrm>
              <a:off x="4522" y="1805"/>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89152" name="Text Box 69"/>
            <p:cNvSpPr txBox="1">
              <a:spLocks noChangeArrowheads="1"/>
            </p:cNvSpPr>
            <p:nvPr/>
          </p:nvSpPr>
          <p:spPr bwMode="auto">
            <a:xfrm>
              <a:off x="4882" y="2069"/>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89153" name="Text Box 70"/>
            <p:cNvSpPr txBox="1">
              <a:spLocks noChangeArrowheads="1"/>
            </p:cNvSpPr>
            <p:nvPr/>
          </p:nvSpPr>
          <p:spPr bwMode="auto">
            <a:xfrm>
              <a:off x="4855" y="1532"/>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sp>
          <p:nvSpPr>
            <p:cNvPr id="89154" name="Text Box 71"/>
            <p:cNvSpPr txBox="1">
              <a:spLocks noChangeArrowheads="1"/>
            </p:cNvSpPr>
            <p:nvPr/>
          </p:nvSpPr>
          <p:spPr bwMode="auto">
            <a:xfrm>
              <a:off x="4120" y="1382"/>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3</a:t>
              </a:r>
              <a:endParaRPr lang="en-US" sz="2400"/>
            </a:p>
          </p:txBody>
        </p:sp>
        <p:sp>
          <p:nvSpPr>
            <p:cNvPr id="89155" name="Text Box 72"/>
            <p:cNvSpPr txBox="1">
              <a:spLocks noChangeArrowheads="1"/>
            </p:cNvSpPr>
            <p:nvPr/>
          </p:nvSpPr>
          <p:spPr bwMode="auto">
            <a:xfrm>
              <a:off x="3769" y="1115"/>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5</a:t>
              </a:r>
              <a:endParaRPr lang="en-US" sz="2400"/>
            </a:p>
          </p:txBody>
        </p:sp>
      </p:grpSp>
      <p:sp>
        <p:nvSpPr>
          <p:cNvPr id="89095" name="Text Box 73"/>
          <p:cNvSpPr txBox="1">
            <a:spLocks noChangeArrowheads="1"/>
          </p:cNvSpPr>
          <p:nvPr/>
        </p:nvSpPr>
        <p:spPr bwMode="auto">
          <a:xfrm>
            <a:off x="3164601" y="1782510"/>
            <a:ext cx="58326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400" dirty="0" smtClean="0">
                <a:latin typeface="Times" pitchFamily="18" charset="0"/>
                <a:cs typeface="B Nazanin" pitchFamily="2" charset="-78"/>
              </a:rPr>
              <a:t>It’s obvious that d</a:t>
            </a:r>
            <a:r>
              <a:rPr lang="en-US" sz="2400" baseline="-25000" dirty="0" smtClean="0">
                <a:latin typeface="Times" pitchFamily="18" charset="0"/>
                <a:cs typeface="B Nazanin" pitchFamily="2" charset="-78"/>
              </a:rPr>
              <a:t>v</a:t>
            </a:r>
            <a:r>
              <a:rPr lang="en-US" sz="2400" dirty="0" smtClean="0">
                <a:latin typeface="Times" pitchFamily="18" charset="0"/>
                <a:cs typeface="B Nazanin" pitchFamily="2" charset="-78"/>
              </a:rPr>
              <a:t>(z</a:t>
            </a:r>
            <a:r>
              <a:rPr lang="en-US" sz="2400" dirty="0">
                <a:latin typeface="Times" pitchFamily="18" charset="0"/>
                <a:cs typeface="B Nazanin" pitchFamily="2" charset="-78"/>
              </a:rPr>
              <a:t>) = 5, d</a:t>
            </a:r>
            <a:r>
              <a:rPr lang="en-US" sz="2400" baseline="-25000" dirty="0">
                <a:latin typeface="Times" pitchFamily="18" charset="0"/>
                <a:cs typeface="B Nazanin" pitchFamily="2" charset="-78"/>
              </a:rPr>
              <a:t>x</a:t>
            </a:r>
            <a:r>
              <a:rPr lang="en-US" sz="2400" dirty="0">
                <a:latin typeface="Times" pitchFamily="18" charset="0"/>
                <a:cs typeface="B Nazanin" pitchFamily="2" charset="-78"/>
              </a:rPr>
              <a:t>(z) = 3, </a:t>
            </a:r>
            <a:r>
              <a:rPr lang="en-US" sz="2400" dirty="0" err="1">
                <a:latin typeface="Times" pitchFamily="18" charset="0"/>
                <a:cs typeface="B Nazanin" pitchFamily="2" charset="-78"/>
              </a:rPr>
              <a:t>d</a:t>
            </a:r>
            <a:r>
              <a:rPr lang="en-US" sz="2400" baseline="-25000" dirty="0" err="1">
                <a:latin typeface="Times" pitchFamily="18" charset="0"/>
                <a:cs typeface="B Nazanin" pitchFamily="2" charset="-78"/>
              </a:rPr>
              <a:t>w</a:t>
            </a:r>
            <a:r>
              <a:rPr lang="en-US" sz="2400" dirty="0">
                <a:latin typeface="Times" pitchFamily="18" charset="0"/>
                <a:cs typeface="B Nazanin" pitchFamily="2" charset="-78"/>
              </a:rPr>
              <a:t>(z) = </a:t>
            </a:r>
            <a:r>
              <a:rPr lang="en-US" sz="2400" dirty="0" smtClean="0">
                <a:latin typeface="Times" pitchFamily="18" charset="0"/>
                <a:cs typeface="B Nazanin" pitchFamily="2" charset="-78"/>
              </a:rPr>
              <a:t>3</a:t>
            </a:r>
            <a:endParaRPr lang="en-US" sz="2400" dirty="0">
              <a:latin typeface="Times" pitchFamily="18" charset="0"/>
              <a:cs typeface="B Nazanin" pitchFamily="2" charset="-78"/>
            </a:endParaRPr>
          </a:p>
        </p:txBody>
      </p:sp>
      <p:sp>
        <p:nvSpPr>
          <p:cNvPr id="89096" name="Text Box 74"/>
          <p:cNvSpPr txBox="1">
            <a:spLocks noChangeArrowheads="1"/>
          </p:cNvSpPr>
          <p:nvPr/>
        </p:nvSpPr>
        <p:spPr bwMode="auto">
          <a:xfrm>
            <a:off x="4275138" y="2928938"/>
            <a:ext cx="45354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dirty="0"/>
              <a:t>d</a:t>
            </a:r>
            <a:r>
              <a:rPr lang="en-US" sz="2400" baseline="-25000" dirty="0"/>
              <a:t>u</a:t>
            </a:r>
            <a:r>
              <a:rPr lang="en-US" sz="2400" dirty="0"/>
              <a:t>(z) = min { c(</a:t>
            </a:r>
            <a:r>
              <a:rPr lang="en-US" sz="2400" dirty="0" err="1"/>
              <a:t>u,v</a:t>
            </a:r>
            <a:r>
              <a:rPr lang="en-US" sz="2400" dirty="0"/>
              <a:t>) + d</a:t>
            </a:r>
            <a:r>
              <a:rPr lang="en-US" sz="2400" baseline="-25000" dirty="0"/>
              <a:t>v</a:t>
            </a:r>
            <a:r>
              <a:rPr lang="en-US" sz="2400" dirty="0"/>
              <a:t>(z),</a:t>
            </a:r>
          </a:p>
          <a:p>
            <a:r>
              <a:rPr lang="en-US" sz="2400" dirty="0"/>
              <a:t>                    c(</a:t>
            </a:r>
            <a:r>
              <a:rPr lang="en-US" sz="2400" dirty="0" err="1"/>
              <a:t>u,x</a:t>
            </a:r>
            <a:r>
              <a:rPr lang="en-US" sz="2400" dirty="0"/>
              <a:t>) + d</a:t>
            </a:r>
            <a:r>
              <a:rPr lang="en-US" sz="2400" baseline="-25000" dirty="0"/>
              <a:t>x</a:t>
            </a:r>
            <a:r>
              <a:rPr lang="en-US" sz="2400" dirty="0"/>
              <a:t>(z),</a:t>
            </a:r>
          </a:p>
          <a:p>
            <a:r>
              <a:rPr lang="en-US" sz="2400" dirty="0"/>
              <a:t>                    c(</a:t>
            </a:r>
            <a:r>
              <a:rPr lang="en-US" sz="2400" dirty="0" err="1"/>
              <a:t>u,w</a:t>
            </a:r>
            <a:r>
              <a:rPr lang="en-US" sz="2400" dirty="0"/>
              <a:t>) + </a:t>
            </a:r>
            <a:r>
              <a:rPr lang="en-US" sz="2400" dirty="0" err="1"/>
              <a:t>d</a:t>
            </a:r>
            <a:r>
              <a:rPr lang="en-US" sz="2400" baseline="-25000" dirty="0" err="1"/>
              <a:t>w</a:t>
            </a:r>
            <a:r>
              <a:rPr lang="en-US" sz="2400" dirty="0"/>
              <a:t>(z) }</a:t>
            </a:r>
          </a:p>
          <a:p>
            <a:r>
              <a:rPr lang="en-US" sz="2400" dirty="0"/>
              <a:t>         = min {2 + 5,</a:t>
            </a:r>
          </a:p>
          <a:p>
            <a:r>
              <a:rPr lang="en-US" sz="2400" dirty="0"/>
              <a:t>                    1 + 3,</a:t>
            </a:r>
          </a:p>
          <a:p>
            <a:r>
              <a:rPr lang="en-US" sz="2400" dirty="0"/>
              <a:t>                    5 + 3}  = 4</a:t>
            </a:r>
          </a:p>
        </p:txBody>
      </p:sp>
      <p:sp>
        <p:nvSpPr>
          <p:cNvPr id="89098" name="Text Box 76"/>
          <p:cNvSpPr txBox="1">
            <a:spLocks noChangeArrowheads="1"/>
          </p:cNvSpPr>
          <p:nvPr/>
        </p:nvSpPr>
        <p:spPr bwMode="auto">
          <a:xfrm>
            <a:off x="3983038" y="2497138"/>
            <a:ext cx="5014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sz="2400" dirty="0" smtClean="0"/>
              <a:t>According to bellman-ford equation:</a:t>
            </a:r>
            <a:endParaRPr lang="en-US" sz="2400" dirty="0"/>
          </a:p>
        </p:txBody>
      </p:sp>
      <p:sp>
        <p:nvSpPr>
          <p:cNvPr id="3" name="Slide Number Placeholder 2"/>
          <p:cNvSpPr>
            <a:spLocks noGrp="1"/>
          </p:cNvSpPr>
          <p:nvPr>
            <p:ph type="sldNum" sz="quarter" idx="12"/>
          </p:nvPr>
        </p:nvSpPr>
        <p:spPr/>
        <p:txBody>
          <a:bodyPr/>
          <a:lstStyle/>
          <a:p>
            <a:pPr>
              <a:defRPr/>
            </a:pPr>
            <a:fld id="{91F113FB-04D3-49FE-9569-4B41BE4D4DB6}" type="slidenum">
              <a:rPr lang="ar-SA" altLang="en-US" smtClean="0"/>
              <a:pPr>
                <a:defRPr/>
              </a:pPr>
              <a:t>52</a:t>
            </a:fld>
            <a:endParaRPr lang="en-US" altLang="en-US"/>
          </a:p>
        </p:txBody>
      </p:sp>
    </p:spTree>
    <p:extLst>
      <p:ext uri="{BB962C8B-B14F-4D97-AF65-F5344CB8AC3E}">
        <p14:creationId xmlns:p14="http://schemas.microsoft.com/office/powerpoint/2010/main" val="25193375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3" name="Rectangle 2"/>
          <p:cNvSpPr>
            <a:spLocks noGrp="1" noChangeArrowheads="1"/>
          </p:cNvSpPr>
          <p:nvPr>
            <p:ph type="title" idx="4294967295"/>
          </p:nvPr>
        </p:nvSpPr>
        <p:spPr>
          <a:xfrm>
            <a:off x="-14808" y="15205"/>
            <a:ext cx="9158808" cy="914400"/>
          </a:xfrm>
        </p:spPr>
        <p:txBody>
          <a:bodyPr/>
          <a:lstStyle/>
          <a:p>
            <a:pPr>
              <a:defRPr/>
            </a:pPr>
            <a:r>
              <a:rPr lang="en-US" dirty="0" smtClean="0"/>
              <a:t>Distance vector algorithm</a:t>
            </a:r>
            <a:endParaRPr lang="en-US" dirty="0">
              <a:cs typeface="+mj-cs"/>
            </a:endParaRPr>
          </a:p>
        </p:txBody>
      </p:sp>
      <p:sp>
        <p:nvSpPr>
          <p:cNvPr id="90118" name="Rectangle 3"/>
          <p:cNvSpPr>
            <a:spLocks noGrp="1" noChangeArrowheads="1"/>
          </p:cNvSpPr>
          <p:nvPr>
            <p:ph idx="1"/>
          </p:nvPr>
        </p:nvSpPr>
        <p:spPr/>
        <p:txBody>
          <a:bodyPr/>
          <a:lstStyle/>
          <a:p>
            <a:pPr algn="l" rtl="0"/>
            <a:r>
              <a:rPr lang="en-US" dirty="0" err="1">
                <a:solidFill>
                  <a:srgbClr val="CC0000"/>
                </a:solidFill>
                <a:ea typeface="ＭＳ Ｐゴシック" pitchFamily="34" charset="-128"/>
              </a:rPr>
              <a:t>D</a:t>
            </a:r>
            <a:r>
              <a:rPr lang="en-US" baseline="-25000" dirty="0" err="1">
                <a:solidFill>
                  <a:srgbClr val="CC0000"/>
                </a:solidFill>
                <a:ea typeface="ＭＳ Ｐゴシック" pitchFamily="34" charset="-128"/>
              </a:rPr>
              <a:t>x</a:t>
            </a:r>
            <a:r>
              <a:rPr lang="en-US" dirty="0">
                <a:solidFill>
                  <a:srgbClr val="CC0000"/>
                </a:solidFill>
                <a:ea typeface="ＭＳ Ｐゴシック" pitchFamily="34" charset="-128"/>
              </a:rPr>
              <a:t>(y</a:t>
            </a:r>
            <a:r>
              <a:rPr lang="en-US" dirty="0" smtClean="0">
                <a:solidFill>
                  <a:srgbClr val="CC0000"/>
                </a:solidFill>
                <a:ea typeface="ＭＳ Ｐゴシック" pitchFamily="34" charset="-128"/>
              </a:rPr>
              <a:t>): </a:t>
            </a:r>
            <a:r>
              <a:rPr lang="en-US" dirty="0" smtClean="0">
                <a:ea typeface="ＭＳ Ｐゴシック" pitchFamily="34" charset="-128"/>
              </a:rPr>
              <a:t>optimal cost estimation from x to y</a:t>
            </a:r>
            <a:endParaRPr lang="en-US" dirty="0" smtClean="0">
              <a:solidFill>
                <a:srgbClr val="CC0000"/>
              </a:solidFill>
              <a:ea typeface="ＭＳ Ｐゴシック" pitchFamily="34" charset="-128"/>
            </a:endParaRPr>
          </a:p>
          <a:p>
            <a:pPr algn="l" rtl="0"/>
            <a:r>
              <a:rPr lang="en-US" dirty="0" smtClean="0">
                <a:ea typeface="ＭＳ Ｐゴシック" pitchFamily="34" charset="-128"/>
              </a:rPr>
              <a:t>Node x stores these routing </a:t>
            </a:r>
            <a:r>
              <a:rPr lang="en-US" dirty="0" err="1" smtClean="0">
                <a:ea typeface="ＭＳ Ｐゴシック" pitchFamily="34" charset="-128"/>
              </a:rPr>
              <a:t>informations</a:t>
            </a:r>
            <a:r>
              <a:rPr lang="en-US" dirty="0" smtClean="0">
                <a:ea typeface="ＭＳ Ｐゴシック" pitchFamily="34" charset="-128"/>
              </a:rPr>
              <a:t>:</a:t>
            </a:r>
          </a:p>
          <a:p>
            <a:pPr lvl="1" algn="l" rtl="0"/>
            <a:r>
              <a:rPr lang="fa-IR" sz="2800" dirty="0" smtClean="0">
                <a:ea typeface="ＭＳ Ｐゴシック" pitchFamily="34" charset="-128"/>
              </a:rPr>
              <a:t> </a:t>
            </a:r>
            <a:r>
              <a:rPr lang="en-US" sz="2800" dirty="0">
                <a:solidFill>
                  <a:srgbClr val="CC0000"/>
                </a:solidFill>
                <a:ea typeface="ＭＳ Ｐゴシック" pitchFamily="34" charset="-128"/>
              </a:rPr>
              <a:t>c(</a:t>
            </a:r>
            <a:r>
              <a:rPr lang="en-US" sz="2800" dirty="0" err="1">
                <a:solidFill>
                  <a:srgbClr val="CC0000"/>
                </a:solidFill>
                <a:ea typeface="ＭＳ Ｐゴシック" pitchFamily="34" charset="-128"/>
              </a:rPr>
              <a:t>x,v</a:t>
            </a:r>
            <a:r>
              <a:rPr lang="en-US" sz="2800" dirty="0" smtClean="0">
                <a:solidFill>
                  <a:srgbClr val="CC0000"/>
                </a:solidFill>
                <a:ea typeface="ＭＳ Ｐゴシック" pitchFamily="34" charset="-128"/>
              </a:rPr>
              <a:t>): </a:t>
            </a:r>
            <a:r>
              <a:rPr lang="en-US" sz="2800" dirty="0" smtClean="0">
                <a:ea typeface="ＭＳ Ｐゴシック" pitchFamily="34" charset="-128"/>
              </a:rPr>
              <a:t>for each neighbor of v keeps it’s cost to there</a:t>
            </a:r>
            <a:endParaRPr lang="fa-IR" sz="2800" dirty="0" smtClean="0">
              <a:ea typeface="ＭＳ Ｐゴシック" pitchFamily="34" charset="-128"/>
            </a:endParaRPr>
          </a:p>
          <a:p>
            <a:pPr lvl="1" algn="l" rtl="0"/>
            <a:r>
              <a:rPr lang="en-US" sz="2800" b="1" dirty="0" err="1" smtClean="0">
                <a:solidFill>
                  <a:srgbClr val="CC0000"/>
                </a:solidFill>
                <a:ea typeface="ＭＳ Ｐゴシック" pitchFamily="34" charset="-128"/>
              </a:rPr>
              <a:t>D</a:t>
            </a:r>
            <a:r>
              <a:rPr lang="en-US" sz="2800" baseline="-25000" dirty="0" err="1" smtClean="0">
                <a:solidFill>
                  <a:srgbClr val="CC0000"/>
                </a:solidFill>
                <a:ea typeface="ＭＳ Ｐゴシック" pitchFamily="34" charset="-128"/>
              </a:rPr>
              <a:t>x</a:t>
            </a:r>
            <a:r>
              <a:rPr lang="en-US" sz="2800" dirty="0" smtClean="0">
                <a:solidFill>
                  <a:srgbClr val="CC0000"/>
                </a:solidFill>
                <a:ea typeface="ＭＳ Ｐゴシック" pitchFamily="34" charset="-128"/>
              </a:rPr>
              <a:t> </a:t>
            </a:r>
            <a:r>
              <a:rPr lang="en-US" sz="2800" dirty="0">
                <a:solidFill>
                  <a:srgbClr val="CC0000"/>
                </a:solidFill>
                <a:ea typeface="ＭＳ Ｐゴシック" pitchFamily="34" charset="-128"/>
              </a:rPr>
              <a:t>= [</a:t>
            </a:r>
            <a:r>
              <a:rPr lang="en-US" sz="2800" dirty="0" err="1">
                <a:solidFill>
                  <a:srgbClr val="CC0000"/>
                </a:solidFill>
                <a:ea typeface="ＭＳ Ｐゴシック" pitchFamily="34" charset="-128"/>
              </a:rPr>
              <a:t>D</a:t>
            </a:r>
            <a:r>
              <a:rPr lang="en-US" sz="2800" baseline="-25000" dirty="0" err="1">
                <a:solidFill>
                  <a:srgbClr val="CC0000"/>
                </a:solidFill>
                <a:ea typeface="ＭＳ Ｐゴシック" pitchFamily="34" charset="-128"/>
              </a:rPr>
              <a:t>x</a:t>
            </a:r>
            <a:r>
              <a:rPr lang="en-US" sz="2800" dirty="0">
                <a:solidFill>
                  <a:srgbClr val="CC0000"/>
                </a:solidFill>
                <a:ea typeface="ＭＳ Ｐゴシック" pitchFamily="34" charset="-128"/>
              </a:rPr>
              <a:t>(y): y </a:t>
            </a:r>
            <a:r>
              <a:rPr lang="ru-RU" sz="2800" dirty="0">
                <a:solidFill>
                  <a:srgbClr val="CC0000"/>
                </a:solidFill>
                <a:ea typeface="ＭＳ Ｐゴシック" pitchFamily="34" charset="-128"/>
              </a:rPr>
              <a:t>є</a:t>
            </a:r>
            <a:r>
              <a:rPr lang="en-US" sz="2800" dirty="0">
                <a:solidFill>
                  <a:srgbClr val="CC0000"/>
                </a:solidFill>
                <a:ea typeface="ＭＳ Ｐゴシック" pitchFamily="34" charset="-128"/>
              </a:rPr>
              <a:t> N </a:t>
            </a:r>
            <a:r>
              <a:rPr lang="en-US" sz="2800" dirty="0" smtClean="0">
                <a:solidFill>
                  <a:srgbClr val="CC0000"/>
                </a:solidFill>
                <a:ea typeface="ＭＳ Ｐゴシック" pitchFamily="34" charset="-128"/>
              </a:rPr>
              <a:t>]: </a:t>
            </a:r>
            <a:r>
              <a:rPr lang="en-US" sz="2800" dirty="0" smtClean="0">
                <a:ea typeface="ＭＳ Ｐゴシック" pitchFamily="34" charset="-128"/>
              </a:rPr>
              <a:t>x’s distance vector</a:t>
            </a:r>
            <a:endParaRPr lang="fa-IR" sz="2800" dirty="0" smtClean="0">
              <a:ea typeface="ＭＳ Ｐゴシック" pitchFamily="34" charset="-128"/>
            </a:endParaRPr>
          </a:p>
          <a:p>
            <a:pPr lvl="1" algn="l" rtl="0"/>
            <a:r>
              <a:rPr lang="en-US" sz="2800" dirty="0" smtClean="0">
                <a:ea typeface="ＭＳ Ｐゴシック" pitchFamily="34" charset="-128"/>
              </a:rPr>
              <a:t>Distance vector of all it’s neighbors; for each v’s neighbor, x stores the vector: </a:t>
            </a:r>
            <a:r>
              <a:rPr lang="en-US" altLang="ja-JP" b="1" dirty="0" err="1">
                <a:solidFill>
                  <a:srgbClr val="CC0000"/>
                </a:solidFill>
                <a:ea typeface="ＭＳ Ｐゴシック" pitchFamily="34" charset="-128"/>
              </a:rPr>
              <a:t>D</a:t>
            </a:r>
            <a:r>
              <a:rPr lang="en-US" altLang="ja-JP" baseline="-25000" dirty="0" err="1">
                <a:solidFill>
                  <a:srgbClr val="CC0000"/>
                </a:solidFill>
                <a:ea typeface="ＭＳ Ｐゴシック" pitchFamily="34" charset="-128"/>
              </a:rPr>
              <a:t>v</a:t>
            </a:r>
            <a:r>
              <a:rPr lang="en-US" altLang="ja-JP" dirty="0">
                <a:solidFill>
                  <a:srgbClr val="CC0000"/>
                </a:solidFill>
                <a:ea typeface="ＭＳ Ｐゴシック" pitchFamily="34" charset="-128"/>
              </a:rPr>
              <a:t> = [</a:t>
            </a:r>
            <a:r>
              <a:rPr lang="en-US" altLang="ja-JP" dirty="0" err="1">
                <a:solidFill>
                  <a:srgbClr val="CC0000"/>
                </a:solidFill>
                <a:ea typeface="ＭＳ Ｐゴシック" pitchFamily="34" charset="-128"/>
              </a:rPr>
              <a:t>D</a:t>
            </a:r>
            <a:r>
              <a:rPr lang="en-US" altLang="ja-JP" baseline="-25000" dirty="0" err="1">
                <a:solidFill>
                  <a:srgbClr val="CC0000"/>
                </a:solidFill>
                <a:ea typeface="ＭＳ Ｐゴシック" pitchFamily="34" charset="-128"/>
              </a:rPr>
              <a:t>v</a:t>
            </a:r>
            <a:r>
              <a:rPr lang="en-US" altLang="ja-JP" dirty="0">
                <a:solidFill>
                  <a:srgbClr val="CC0000"/>
                </a:solidFill>
                <a:ea typeface="ＭＳ Ｐゴシック" pitchFamily="34" charset="-128"/>
              </a:rPr>
              <a:t>(y): y </a:t>
            </a:r>
            <a:r>
              <a:rPr lang="ru-RU" altLang="ja-JP" dirty="0">
                <a:solidFill>
                  <a:srgbClr val="CC0000"/>
                </a:solidFill>
                <a:ea typeface="ＭＳ Ｐゴシック" pitchFamily="34" charset="-128"/>
              </a:rPr>
              <a:t>є</a:t>
            </a:r>
            <a:r>
              <a:rPr lang="en-US" altLang="ja-JP" dirty="0">
                <a:solidFill>
                  <a:srgbClr val="CC0000"/>
                </a:solidFill>
                <a:ea typeface="ＭＳ Ｐゴシック" pitchFamily="34" charset="-128"/>
              </a:rPr>
              <a:t> N ]</a:t>
            </a:r>
            <a:r>
              <a:rPr lang="fa-IR" dirty="0">
                <a:ea typeface="ＭＳ Ｐゴシック" pitchFamily="34" charset="-128"/>
              </a:rPr>
              <a:t> </a:t>
            </a:r>
            <a:endParaRPr lang="en-US" dirty="0" smtClean="0">
              <a:solidFill>
                <a:srgbClr val="CC0000"/>
              </a:solidFill>
              <a:ea typeface="ＭＳ Ｐゴシック" pitchFamily="34" charset="-128"/>
            </a:endParaRPr>
          </a:p>
          <a:p>
            <a:pPr algn="l" rtl="0"/>
            <a:endParaRPr lang="en-US" dirty="0" smtClean="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53</a:t>
            </a:fld>
            <a:endParaRPr lang="en-US" dirty="0"/>
          </a:p>
        </p:txBody>
      </p:sp>
    </p:spTree>
    <p:extLst>
      <p:ext uri="{BB962C8B-B14F-4D97-AF65-F5344CB8AC3E}">
        <p14:creationId xmlns:p14="http://schemas.microsoft.com/office/powerpoint/2010/main" val="14554917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20" name="Rectangle 8"/>
          <p:cNvSpPr>
            <a:spLocks noGrp="1" noChangeArrowheads="1"/>
          </p:cNvSpPr>
          <p:nvPr>
            <p:ph type="title" idx="4294967295"/>
          </p:nvPr>
        </p:nvSpPr>
        <p:spPr>
          <a:xfrm>
            <a:off x="-14808" y="15205"/>
            <a:ext cx="9158808" cy="914400"/>
          </a:xfrm>
        </p:spPr>
        <p:txBody>
          <a:bodyPr/>
          <a:lstStyle/>
          <a:p>
            <a:pPr>
              <a:defRPr/>
            </a:pPr>
            <a:r>
              <a:rPr lang="en-US" dirty="0" smtClean="0"/>
              <a:t>Distance vector algorithm</a:t>
            </a:r>
            <a:endParaRPr lang="en-US" dirty="0">
              <a:cs typeface="+mj-cs"/>
            </a:endParaRPr>
          </a:p>
        </p:txBody>
      </p:sp>
      <p:sp>
        <p:nvSpPr>
          <p:cNvPr id="90116" name="Rectangle 3"/>
          <p:cNvSpPr>
            <a:spLocks noGrp="1" noChangeArrowheads="1"/>
          </p:cNvSpPr>
          <p:nvPr>
            <p:ph idx="1"/>
          </p:nvPr>
        </p:nvSpPr>
        <p:spPr>
          <a:xfrm>
            <a:off x="533400" y="1600200"/>
            <a:ext cx="7772400" cy="1955800"/>
          </a:xfrm>
        </p:spPr>
        <p:txBody>
          <a:bodyPr>
            <a:normAutofit fontScale="77500" lnSpcReduction="20000"/>
          </a:bodyPr>
          <a:lstStyle/>
          <a:p>
            <a:pPr algn="l" rtl="0">
              <a:buFont typeface="Wingdings" charset="0"/>
              <a:buNone/>
              <a:defRPr/>
            </a:pPr>
            <a:r>
              <a:rPr lang="en-US" sz="3200" i="1" dirty="0" smtClean="0">
                <a:solidFill>
                  <a:srgbClr val="CC0000"/>
                </a:solidFill>
                <a:cs typeface="+mn-cs"/>
              </a:rPr>
              <a:t>Main idea:</a:t>
            </a:r>
            <a:endParaRPr lang="en-US" sz="3200" dirty="0">
              <a:solidFill>
                <a:srgbClr val="CC0000"/>
              </a:solidFill>
              <a:cs typeface="+mn-cs"/>
            </a:endParaRPr>
          </a:p>
          <a:p>
            <a:pPr algn="l" rtl="0">
              <a:buFont typeface="Wingdings" charset="0"/>
              <a:buChar char="v"/>
              <a:defRPr/>
            </a:pPr>
            <a:r>
              <a:rPr lang="en-US" dirty="0" smtClean="0">
                <a:cs typeface="+mn-cs"/>
              </a:rPr>
              <a:t>After a certain time interval, each node sends a copy of it’s distance vector to it’s neighbors</a:t>
            </a:r>
            <a:endParaRPr lang="fa-IR" dirty="0" smtClean="0">
              <a:cs typeface="+mn-cs"/>
            </a:endParaRPr>
          </a:p>
          <a:p>
            <a:pPr algn="l" rtl="0">
              <a:buFont typeface="Wingdings" charset="0"/>
              <a:buChar char="v"/>
              <a:defRPr/>
            </a:pPr>
            <a:r>
              <a:rPr lang="en-US" dirty="0" smtClean="0">
                <a:cs typeface="+mn-cs"/>
              </a:rPr>
              <a:t>When x node receives a new distance vector from it’s neighbors, it updates it’s own distance vector using the bellman-ford equation.</a:t>
            </a:r>
            <a:endParaRPr lang="en-US" dirty="0">
              <a:cs typeface="+mn-cs"/>
            </a:endParaRPr>
          </a:p>
        </p:txBody>
      </p:sp>
      <p:sp>
        <p:nvSpPr>
          <p:cNvPr id="91141" name="Rectangle 4"/>
          <p:cNvSpPr>
            <a:spLocks noChangeArrowheads="1"/>
          </p:cNvSpPr>
          <p:nvPr/>
        </p:nvSpPr>
        <p:spPr bwMode="auto">
          <a:xfrm>
            <a:off x="784391" y="3819059"/>
            <a:ext cx="79063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a:r>
              <a:rPr lang="en-US" sz="2800" i="1" dirty="0" err="1">
                <a:solidFill>
                  <a:srgbClr val="CC0000"/>
                </a:solidFill>
                <a:cs typeface="Times New Roman" pitchFamily="18" charset="0"/>
              </a:rPr>
              <a:t>D</a:t>
            </a:r>
            <a:r>
              <a:rPr lang="en-US" sz="2800" i="1" baseline="-30000" dirty="0" err="1">
                <a:solidFill>
                  <a:srgbClr val="CC0000"/>
                </a:solidFill>
                <a:cs typeface="Times New Roman" pitchFamily="18" charset="0"/>
              </a:rPr>
              <a:t>x</a:t>
            </a:r>
            <a:r>
              <a:rPr lang="en-US" sz="2800" i="1" dirty="0">
                <a:solidFill>
                  <a:srgbClr val="CC0000"/>
                </a:solidFill>
                <a:cs typeface="Times New Roman" pitchFamily="18" charset="0"/>
              </a:rPr>
              <a:t>(y) ← </a:t>
            </a:r>
            <a:r>
              <a:rPr lang="en-US" sz="2800" i="1" dirty="0" err="1">
                <a:solidFill>
                  <a:srgbClr val="CC0000"/>
                </a:solidFill>
                <a:cs typeface="Times New Roman" pitchFamily="18" charset="0"/>
              </a:rPr>
              <a:t>min</a:t>
            </a:r>
            <a:r>
              <a:rPr lang="en-US" sz="2800" i="1" baseline="-30000" dirty="0" err="1">
                <a:solidFill>
                  <a:srgbClr val="CC0000"/>
                </a:solidFill>
                <a:cs typeface="Times New Roman" pitchFamily="18" charset="0"/>
              </a:rPr>
              <a:t>v</a:t>
            </a:r>
            <a:r>
              <a:rPr lang="en-US" sz="2800" i="1" dirty="0">
                <a:solidFill>
                  <a:srgbClr val="CC0000"/>
                </a:solidFill>
                <a:cs typeface="Times New Roman" pitchFamily="18" charset="0"/>
              </a:rPr>
              <a:t>{c(</a:t>
            </a:r>
            <a:r>
              <a:rPr lang="en-US" sz="2800" i="1" dirty="0" err="1">
                <a:solidFill>
                  <a:srgbClr val="CC0000"/>
                </a:solidFill>
                <a:cs typeface="Times New Roman" pitchFamily="18" charset="0"/>
              </a:rPr>
              <a:t>x,v</a:t>
            </a:r>
            <a:r>
              <a:rPr lang="en-US" sz="2800" i="1" dirty="0">
                <a:solidFill>
                  <a:srgbClr val="CC0000"/>
                </a:solidFill>
                <a:cs typeface="Times New Roman" pitchFamily="18" charset="0"/>
              </a:rPr>
              <a:t>) + </a:t>
            </a:r>
            <a:r>
              <a:rPr lang="en-US" sz="2800" i="1" dirty="0" err="1">
                <a:solidFill>
                  <a:srgbClr val="CC0000"/>
                </a:solidFill>
                <a:cs typeface="Times New Roman" pitchFamily="18" charset="0"/>
              </a:rPr>
              <a:t>D</a:t>
            </a:r>
            <a:r>
              <a:rPr lang="en-US" sz="2800" i="1" baseline="-30000" dirty="0" err="1">
                <a:solidFill>
                  <a:srgbClr val="CC0000"/>
                </a:solidFill>
                <a:cs typeface="Times New Roman" pitchFamily="18" charset="0"/>
              </a:rPr>
              <a:t>v</a:t>
            </a:r>
            <a:r>
              <a:rPr lang="en-US" sz="2800" i="1" dirty="0">
                <a:solidFill>
                  <a:srgbClr val="CC0000"/>
                </a:solidFill>
                <a:cs typeface="Times New Roman" pitchFamily="18" charset="0"/>
              </a:rPr>
              <a:t>(y)}  for each node y </a:t>
            </a:r>
            <a:r>
              <a:rPr lang="en-US" sz="2800" i="1" dirty="0">
                <a:solidFill>
                  <a:srgbClr val="CC0000"/>
                </a:solidFill>
                <a:ea typeface="MS Mincho" pitchFamily="49" charset="-128"/>
              </a:rPr>
              <a:t>∊</a:t>
            </a:r>
            <a:r>
              <a:rPr lang="en-US" sz="2800" i="1" dirty="0">
                <a:solidFill>
                  <a:srgbClr val="CC0000"/>
                </a:solidFill>
                <a:cs typeface="Times New Roman" pitchFamily="18" charset="0"/>
              </a:rPr>
              <a:t> N</a:t>
            </a:r>
          </a:p>
        </p:txBody>
      </p:sp>
      <p:sp>
        <p:nvSpPr>
          <p:cNvPr id="91142" name="Rectangle 5"/>
          <p:cNvSpPr>
            <a:spLocks noChangeArrowheads="1"/>
          </p:cNvSpPr>
          <p:nvPr/>
        </p:nvSpPr>
        <p:spPr bwMode="auto">
          <a:xfrm>
            <a:off x="385762" y="4640263"/>
            <a:ext cx="8060473"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Clr>
                <a:srgbClr val="000099"/>
              </a:buClr>
              <a:buSzPct val="65000"/>
              <a:buFont typeface="Wingdings" pitchFamily="2" charset="2"/>
              <a:buChar char="v"/>
            </a:pPr>
            <a:r>
              <a:rPr lang="en-US" sz="2400" dirty="0" smtClean="0">
                <a:latin typeface="Times New Roman" panose="02020603050405020304" pitchFamily="18" charset="0"/>
                <a:cs typeface="+mn-cs"/>
              </a:rPr>
              <a:t>After some iterations the estimated cost, </a:t>
            </a:r>
            <a:r>
              <a:rPr lang="en-US" sz="2400" i="1" dirty="0" err="1">
                <a:latin typeface="Times New Roman" panose="02020603050405020304" pitchFamily="18" charset="0"/>
              </a:rPr>
              <a:t>D</a:t>
            </a:r>
            <a:r>
              <a:rPr lang="en-US" sz="2400" i="1" baseline="-30000" dirty="0" err="1">
                <a:latin typeface="Times New Roman" panose="02020603050405020304" pitchFamily="18" charset="0"/>
              </a:rPr>
              <a:t>x</a:t>
            </a:r>
            <a:r>
              <a:rPr lang="en-US" sz="2400" i="1" dirty="0">
                <a:latin typeface="Times New Roman" panose="02020603050405020304" pitchFamily="18" charset="0"/>
              </a:rPr>
              <a:t>(y</a:t>
            </a:r>
            <a:r>
              <a:rPr lang="en-US" sz="2400" i="1" dirty="0" smtClean="0">
                <a:latin typeface="Times New Roman" panose="02020603050405020304" pitchFamily="18" charset="0"/>
              </a:rPr>
              <a:t>) </a:t>
            </a:r>
            <a:r>
              <a:rPr lang="en-US" sz="2400" dirty="0" smtClean="0">
                <a:latin typeface="Times New Roman" panose="02020603050405020304" pitchFamily="18" charset="0"/>
              </a:rPr>
              <a:t>will converge to the actual optimal cost </a:t>
            </a:r>
            <a:r>
              <a:rPr lang="en-US" sz="2400" dirty="0">
                <a:latin typeface="Times New Roman" panose="02020603050405020304" pitchFamily="18" charset="0"/>
              </a:rPr>
              <a:t>d</a:t>
            </a:r>
            <a:r>
              <a:rPr lang="en-US" sz="2400" baseline="-25000" dirty="0">
                <a:latin typeface="Times New Roman" panose="02020603050405020304" pitchFamily="18" charset="0"/>
              </a:rPr>
              <a:t>x</a:t>
            </a:r>
            <a:r>
              <a:rPr lang="en-US" sz="2400" dirty="0">
                <a:latin typeface="Times New Roman" panose="02020603050405020304" pitchFamily="18" charset="0"/>
              </a:rPr>
              <a:t>(y</a:t>
            </a:r>
            <a:r>
              <a:rPr lang="en-US" sz="2400" dirty="0" smtClean="0">
                <a:latin typeface="Times New Roman" panose="02020603050405020304" pitchFamily="18" charset="0"/>
              </a:rPr>
              <a:t>) (</a:t>
            </a:r>
            <a:r>
              <a:rPr lang="fa-IR" sz="2400" dirty="0" smtClean="0">
                <a:latin typeface="Times New Roman" panose="02020603050405020304" pitchFamily="18" charset="0"/>
              </a:rPr>
              <a:t>‌</a:t>
            </a:r>
            <a:r>
              <a:rPr lang="en-US" sz="2400" dirty="0" smtClean="0">
                <a:latin typeface="Times New Roman" panose="02020603050405020304" pitchFamily="18" charset="0"/>
              </a:rPr>
              <a:t>Bert 1991)</a:t>
            </a:r>
            <a:endParaRPr lang="fa-IR" sz="2400" dirty="0">
              <a:latin typeface="Times New Roman" panose="02020603050405020304" pitchFamily="18" charset="0"/>
              <a:cs typeface="+mn-cs"/>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54</a:t>
            </a:fld>
            <a:endParaRPr lang="en-US" dirty="0"/>
          </a:p>
        </p:txBody>
      </p:sp>
    </p:spTree>
    <p:extLst>
      <p:ext uri="{BB962C8B-B14F-4D97-AF65-F5344CB8AC3E}">
        <p14:creationId xmlns:p14="http://schemas.microsoft.com/office/powerpoint/2010/main" val="39477307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3"/>
          <p:cNvSpPr>
            <a:spLocks noGrp="1" noChangeArrowheads="1"/>
          </p:cNvSpPr>
          <p:nvPr>
            <p:ph sz="half" idx="1"/>
          </p:nvPr>
        </p:nvSpPr>
        <p:spPr>
          <a:xfrm>
            <a:off x="251521" y="1124744"/>
            <a:ext cx="8784976" cy="5112568"/>
          </a:xfrm>
        </p:spPr>
        <p:txBody>
          <a:bodyPr/>
          <a:lstStyle/>
          <a:p>
            <a:pPr algn="just">
              <a:buFont typeface="Wingdings" pitchFamily="2" charset="2"/>
              <a:buNone/>
            </a:pPr>
            <a:r>
              <a:rPr lang="en-US" i="1" dirty="0" err="1" smtClean="0">
                <a:solidFill>
                  <a:srgbClr val="CC0000"/>
                </a:solidFill>
                <a:ea typeface="ＭＳ Ｐゴシック" pitchFamily="34" charset="-128"/>
              </a:rPr>
              <a:t>Interation</a:t>
            </a:r>
            <a:r>
              <a:rPr lang="en-US" i="1" dirty="0" smtClean="0">
                <a:solidFill>
                  <a:srgbClr val="CC0000"/>
                </a:solidFill>
                <a:ea typeface="ＭＳ Ｐゴシック" pitchFamily="34" charset="-128"/>
              </a:rPr>
              <a:t>: </a:t>
            </a:r>
            <a:r>
              <a:rPr lang="en-US" dirty="0" smtClean="0">
                <a:ea typeface="ＭＳ Ｐゴシック" pitchFamily="34" charset="-128"/>
              </a:rPr>
              <a:t>Each node will re-calculate it’s own distance vector in two cases:</a:t>
            </a:r>
            <a:endParaRPr lang="fa-IR" i="1" dirty="0" smtClean="0">
              <a:solidFill>
                <a:srgbClr val="CC0000"/>
              </a:solidFill>
              <a:ea typeface="ＭＳ Ｐゴシック" pitchFamily="34" charset="-128"/>
            </a:endParaRPr>
          </a:p>
          <a:p>
            <a:pPr algn="just"/>
            <a:r>
              <a:rPr lang="en-US" sz="2400" dirty="0" smtClean="0">
                <a:ea typeface="ＭＳ Ｐゴシック" pitchFamily="34" charset="-128"/>
              </a:rPr>
              <a:t>Local link cost change (neighbor)</a:t>
            </a:r>
            <a:endParaRPr lang="fa-IR" sz="2400" dirty="0" smtClean="0">
              <a:ea typeface="ＭＳ Ｐゴシック" pitchFamily="34" charset="-128"/>
            </a:endParaRPr>
          </a:p>
          <a:p>
            <a:pPr algn="just"/>
            <a:r>
              <a:rPr lang="en-US" sz="2400" dirty="0" smtClean="0">
                <a:ea typeface="ＭＳ Ｐゴシック" pitchFamily="34" charset="-128"/>
              </a:rPr>
              <a:t>Receiving a new distance vector from one of it’s neighbors</a:t>
            </a:r>
          </a:p>
          <a:p>
            <a:pPr algn="just">
              <a:buFont typeface="Wingdings" pitchFamily="2" charset="2"/>
              <a:buNone/>
            </a:pPr>
            <a:r>
              <a:rPr lang="en-US" i="1" dirty="0" smtClean="0">
                <a:solidFill>
                  <a:srgbClr val="CC0000"/>
                </a:solidFill>
                <a:ea typeface="ＭＳ Ｐゴシック" pitchFamily="34" charset="-128"/>
              </a:rPr>
              <a:t>Distributed:</a:t>
            </a:r>
          </a:p>
          <a:p>
            <a:pPr algn="just"/>
            <a:r>
              <a:rPr lang="en-US" sz="2400" dirty="0" smtClean="0">
                <a:ea typeface="ＭＳ Ｐゴシック" pitchFamily="34" charset="-128"/>
              </a:rPr>
              <a:t>This algorithm does not need network info to run. In fact, the only information needed to apply this algorithm is that each node will have access to the cost of the links that connect itself directly to it’s neighbors. The node will receive these info from it’s neighbors (distance vector changes)</a:t>
            </a:r>
            <a:endParaRPr lang="fa-IR" sz="2400" dirty="0" smtClean="0">
              <a:ea typeface="ＭＳ Ｐゴシック" pitchFamily="34" charset="-128"/>
            </a:endParaRPr>
          </a:p>
        </p:txBody>
      </p:sp>
      <p:sp>
        <p:nvSpPr>
          <p:cNvPr id="12" name="Rectangle 8"/>
          <p:cNvSpPr>
            <a:spLocks noGrp="1" noChangeArrowheads="1"/>
          </p:cNvSpPr>
          <p:nvPr>
            <p:ph type="title"/>
          </p:nvPr>
        </p:nvSpPr>
        <p:spPr>
          <a:xfrm>
            <a:off x="533400" y="44624"/>
            <a:ext cx="7767035" cy="820270"/>
          </a:xfrm>
        </p:spPr>
        <p:txBody>
          <a:bodyPr/>
          <a:lstStyle/>
          <a:p>
            <a:pPr>
              <a:defRPr/>
            </a:pPr>
            <a:r>
              <a:rPr lang="en-US" dirty="0" smtClean="0"/>
              <a:t>Distance vector algorithm</a:t>
            </a:r>
            <a:endParaRPr lang="en-US" dirty="0">
              <a:cs typeface="+mj-cs"/>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55</a:t>
            </a:fld>
            <a:endParaRPr lang="en-US" altLang="en-US"/>
          </a:p>
        </p:txBody>
      </p:sp>
    </p:spTree>
    <p:extLst>
      <p:ext uri="{BB962C8B-B14F-4D97-AF65-F5344CB8AC3E}">
        <p14:creationId xmlns:p14="http://schemas.microsoft.com/office/powerpoint/2010/main" val="3003350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Line 3"/>
          <p:cNvSpPr>
            <a:spLocks noChangeShapeType="1"/>
          </p:cNvSpPr>
          <p:nvPr/>
        </p:nvSpPr>
        <p:spPr bwMode="auto">
          <a:xfrm>
            <a:off x="1219200" y="14478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189" name="Line 4"/>
          <p:cNvSpPr>
            <a:spLocks noChangeShapeType="1"/>
          </p:cNvSpPr>
          <p:nvPr/>
        </p:nvSpPr>
        <p:spPr bwMode="auto">
          <a:xfrm>
            <a:off x="914400" y="16764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190" name="Text Box 5"/>
          <p:cNvSpPr txBox="1">
            <a:spLocks noChangeArrowheads="1"/>
          </p:cNvSpPr>
          <p:nvPr/>
        </p:nvSpPr>
        <p:spPr bwMode="auto">
          <a:xfrm>
            <a:off x="1219200" y="12906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3191" name="Text Box 6"/>
          <p:cNvSpPr txBox="1">
            <a:spLocks noChangeArrowheads="1"/>
          </p:cNvSpPr>
          <p:nvPr/>
        </p:nvSpPr>
        <p:spPr bwMode="auto">
          <a:xfrm>
            <a:off x="914400" y="1671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3192" name="Text Box 7"/>
          <p:cNvSpPr txBox="1">
            <a:spLocks noChangeArrowheads="1"/>
          </p:cNvSpPr>
          <p:nvPr/>
        </p:nvSpPr>
        <p:spPr bwMode="auto">
          <a:xfrm>
            <a:off x="914400" y="1976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3193" name="Text Box 8"/>
          <p:cNvSpPr txBox="1">
            <a:spLocks noChangeArrowheads="1"/>
          </p:cNvSpPr>
          <p:nvPr/>
        </p:nvSpPr>
        <p:spPr bwMode="auto">
          <a:xfrm>
            <a:off x="914400" y="2281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3194" name="Text Box 9"/>
          <p:cNvSpPr txBox="1">
            <a:spLocks noChangeArrowheads="1"/>
          </p:cNvSpPr>
          <p:nvPr/>
        </p:nvSpPr>
        <p:spPr bwMode="auto">
          <a:xfrm>
            <a:off x="1219200" y="16716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0  2   7</a:t>
            </a:r>
          </a:p>
        </p:txBody>
      </p:sp>
      <p:sp>
        <p:nvSpPr>
          <p:cNvPr id="93195" name="Text Box 10"/>
          <p:cNvSpPr txBox="1">
            <a:spLocks noChangeArrowheads="1"/>
          </p:cNvSpPr>
          <p:nvPr/>
        </p:nvSpPr>
        <p:spPr bwMode="auto">
          <a:xfrm>
            <a:off x="1219200" y="20526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196" name="Text Box 11"/>
          <p:cNvSpPr txBox="1">
            <a:spLocks noChangeArrowheads="1"/>
          </p:cNvSpPr>
          <p:nvPr/>
        </p:nvSpPr>
        <p:spPr bwMode="auto">
          <a:xfrm>
            <a:off x="1447800" y="20526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197" name="Text Box 12"/>
          <p:cNvSpPr txBox="1">
            <a:spLocks noChangeArrowheads="1"/>
          </p:cNvSpPr>
          <p:nvPr/>
        </p:nvSpPr>
        <p:spPr bwMode="auto">
          <a:xfrm>
            <a:off x="1828800" y="20526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198" name="Text Box 13"/>
          <p:cNvSpPr txBox="1">
            <a:spLocks noChangeArrowheads="1"/>
          </p:cNvSpPr>
          <p:nvPr/>
        </p:nvSpPr>
        <p:spPr bwMode="auto">
          <a:xfrm>
            <a:off x="1219200" y="23574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199" name="Text Box 14"/>
          <p:cNvSpPr txBox="1">
            <a:spLocks noChangeArrowheads="1"/>
          </p:cNvSpPr>
          <p:nvPr/>
        </p:nvSpPr>
        <p:spPr bwMode="auto">
          <a:xfrm>
            <a:off x="1447800" y="23574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00" name="Text Box 15"/>
          <p:cNvSpPr txBox="1">
            <a:spLocks noChangeArrowheads="1"/>
          </p:cNvSpPr>
          <p:nvPr/>
        </p:nvSpPr>
        <p:spPr bwMode="auto">
          <a:xfrm>
            <a:off x="1828800" y="23574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01" name="Text Box 16"/>
          <p:cNvSpPr txBox="1">
            <a:spLocks noChangeArrowheads="1"/>
          </p:cNvSpPr>
          <p:nvPr/>
        </p:nvSpPr>
        <p:spPr bwMode="auto">
          <a:xfrm rot="-5400000">
            <a:off x="2650332" y="2026444"/>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3202" name="Text Box 17"/>
          <p:cNvSpPr txBox="1">
            <a:spLocks noChangeArrowheads="1"/>
          </p:cNvSpPr>
          <p:nvPr/>
        </p:nvSpPr>
        <p:spPr bwMode="auto">
          <a:xfrm>
            <a:off x="1352550" y="1158875"/>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3203" name="Text Box 18"/>
          <p:cNvSpPr txBox="1">
            <a:spLocks noChangeArrowheads="1"/>
          </p:cNvSpPr>
          <p:nvPr/>
        </p:nvSpPr>
        <p:spPr bwMode="auto">
          <a:xfrm rot="-5400000">
            <a:off x="518319" y="3810794"/>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a:t>from</a:t>
            </a:r>
          </a:p>
        </p:txBody>
      </p:sp>
      <p:sp>
        <p:nvSpPr>
          <p:cNvPr id="93204" name="Text Box 19"/>
          <p:cNvSpPr txBox="1">
            <a:spLocks noChangeArrowheads="1"/>
          </p:cNvSpPr>
          <p:nvPr/>
        </p:nvSpPr>
        <p:spPr bwMode="auto">
          <a:xfrm rot="-5400000">
            <a:off x="518318" y="5618957"/>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3205" name="Line 20"/>
          <p:cNvSpPr>
            <a:spLocks noChangeShapeType="1"/>
          </p:cNvSpPr>
          <p:nvPr/>
        </p:nvSpPr>
        <p:spPr bwMode="auto">
          <a:xfrm>
            <a:off x="3276600" y="14478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06" name="Line 21"/>
          <p:cNvSpPr>
            <a:spLocks noChangeShapeType="1"/>
          </p:cNvSpPr>
          <p:nvPr/>
        </p:nvSpPr>
        <p:spPr bwMode="auto">
          <a:xfrm>
            <a:off x="2971800" y="16764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07" name="Text Box 22"/>
          <p:cNvSpPr txBox="1">
            <a:spLocks noChangeArrowheads="1"/>
          </p:cNvSpPr>
          <p:nvPr/>
        </p:nvSpPr>
        <p:spPr bwMode="auto">
          <a:xfrm>
            <a:off x="3276600" y="12906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3208" name="Text Box 23"/>
          <p:cNvSpPr txBox="1">
            <a:spLocks noChangeArrowheads="1"/>
          </p:cNvSpPr>
          <p:nvPr/>
        </p:nvSpPr>
        <p:spPr bwMode="auto">
          <a:xfrm>
            <a:off x="2971800" y="1671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3209" name="Text Box 24"/>
          <p:cNvSpPr txBox="1">
            <a:spLocks noChangeArrowheads="1"/>
          </p:cNvSpPr>
          <p:nvPr/>
        </p:nvSpPr>
        <p:spPr bwMode="auto">
          <a:xfrm>
            <a:off x="2971800" y="1976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3210" name="Text Box 25"/>
          <p:cNvSpPr txBox="1">
            <a:spLocks noChangeArrowheads="1"/>
          </p:cNvSpPr>
          <p:nvPr/>
        </p:nvSpPr>
        <p:spPr bwMode="auto">
          <a:xfrm>
            <a:off x="2971800" y="2281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3211" name="Text Box 26"/>
          <p:cNvSpPr txBox="1">
            <a:spLocks noChangeArrowheads="1"/>
          </p:cNvSpPr>
          <p:nvPr/>
        </p:nvSpPr>
        <p:spPr bwMode="auto">
          <a:xfrm>
            <a:off x="3297238" y="16716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a:t>
            </a:r>
          </a:p>
        </p:txBody>
      </p:sp>
      <p:sp>
        <p:nvSpPr>
          <p:cNvPr id="93212" name="Line 29"/>
          <p:cNvSpPr>
            <a:spLocks noChangeShapeType="1"/>
          </p:cNvSpPr>
          <p:nvPr/>
        </p:nvSpPr>
        <p:spPr bwMode="auto">
          <a:xfrm>
            <a:off x="1219200" y="32004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13" name="Line 30"/>
          <p:cNvSpPr>
            <a:spLocks noChangeShapeType="1"/>
          </p:cNvSpPr>
          <p:nvPr/>
        </p:nvSpPr>
        <p:spPr bwMode="auto">
          <a:xfrm>
            <a:off x="914400" y="34290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14" name="Text Box 31"/>
          <p:cNvSpPr txBox="1">
            <a:spLocks noChangeArrowheads="1"/>
          </p:cNvSpPr>
          <p:nvPr/>
        </p:nvSpPr>
        <p:spPr bwMode="auto">
          <a:xfrm>
            <a:off x="1219200" y="30432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3215" name="Text Box 32"/>
          <p:cNvSpPr txBox="1">
            <a:spLocks noChangeArrowheads="1"/>
          </p:cNvSpPr>
          <p:nvPr/>
        </p:nvSpPr>
        <p:spPr bwMode="auto">
          <a:xfrm>
            <a:off x="914400" y="3424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3216" name="Text Box 33"/>
          <p:cNvSpPr txBox="1">
            <a:spLocks noChangeArrowheads="1"/>
          </p:cNvSpPr>
          <p:nvPr/>
        </p:nvSpPr>
        <p:spPr bwMode="auto">
          <a:xfrm>
            <a:off x="914400" y="37290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3217" name="Text Box 34"/>
          <p:cNvSpPr txBox="1">
            <a:spLocks noChangeArrowheads="1"/>
          </p:cNvSpPr>
          <p:nvPr/>
        </p:nvSpPr>
        <p:spPr bwMode="auto">
          <a:xfrm>
            <a:off x="914400" y="4033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3218" name="Text Box 35"/>
          <p:cNvSpPr txBox="1">
            <a:spLocks noChangeArrowheads="1"/>
          </p:cNvSpPr>
          <p:nvPr/>
        </p:nvSpPr>
        <p:spPr bwMode="auto">
          <a:xfrm>
            <a:off x="1524000" y="34242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19" name="Text Box 36"/>
          <p:cNvSpPr txBox="1">
            <a:spLocks noChangeArrowheads="1"/>
          </p:cNvSpPr>
          <p:nvPr/>
        </p:nvSpPr>
        <p:spPr bwMode="auto">
          <a:xfrm>
            <a:off x="1828800" y="34242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20" name="Text Box 37"/>
          <p:cNvSpPr txBox="1">
            <a:spLocks noChangeArrowheads="1"/>
          </p:cNvSpPr>
          <p:nvPr/>
        </p:nvSpPr>
        <p:spPr bwMode="auto">
          <a:xfrm>
            <a:off x="1219200" y="4110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21" name="Text Box 38"/>
          <p:cNvSpPr txBox="1">
            <a:spLocks noChangeArrowheads="1"/>
          </p:cNvSpPr>
          <p:nvPr/>
        </p:nvSpPr>
        <p:spPr bwMode="auto">
          <a:xfrm>
            <a:off x="1447800" y="4110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22" name="Text Box 39"/>
          <p:cNvSpPr txBox="1">
            <a:spLocks noChangeArrowheads="1"/>
          </p:cNvSpPr>
          <p:nvPr/>
        </p:nvSpPr>
        <p:spPr bwMode="auto">
          <a:xfrm>
            <a:off x="1828800" y="4110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23" name="Text Box 40"/>
          <p:cNvSpPr txBox="1">
            <a:spLocks noChangeArrowheads="1"/>
          </p:cNvSpPr>
          <p:nvPr/>
        </p:nvSpPr>
        <p:spPr bwMode="auto">
          <a:xfrm>
            <a:off x="1341438" y="2933700"/>
            <a:ext cx="706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3224" name="Line 41"/>
          <p:cNvSpPr>
            <a:spLocks noChangeShapeType="1"/>
          </p:cNvSpPr>
          <p:nvPr/>
        </p:nvSpPr>
        <p:spPr bwMode="auto">
          <a:xfrm>
            <a:off x="1219200" y="50292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25" name="Line 42"/>
          <p:cNvSpPr>
            <a:spLocks noChangeShapeType="1"/>
          </p:cNvSpPr>
          <p:nvPr/>
        </p:nvSpPr>
        <p:spPr bwMode="auto">
          <a:xfrm>
            <a:off x="914400" y="52578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26" name="Text Box 43"/>
          <p:cNvSpPr txBox="1">
            <a:spLocks noChangeArrowheads="1"/>
          </p:cNvSpPr>
          <p:nvPr/>
        </p:nvSpPr>
        <p:spPr bwMode="auto">
          <a:xfrm>
            <a:off x="1219200" y="48720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3227" name="Text Box 44"/>
          <p:cNvSpPr txBox="1">
            <a:spLocks noChangeArrowheads="1"/>
          </p:cNvSpPr>
          <p:nvPr/>
        </p:nvSpPr>
        <p:spPr bwMode="auto">
          <a:xfrm>
            <a:off x="914400" y="52530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3228" name="Text Box 45"/>
          <p:cNvSpPr txBox="1">
            <a:spLocks noChangeArrowheads="1"/>
          </p:cNvSpPr>
          <p:nvPr/>
        </p:nvSpPr>
        <p:spPr bwMode="auto">
          <a:xfrm>
            <a:off x="914400" y="5557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3229" name="Text Box 46"/>
          <p:cNvSpPr txBox="1">
            <a:spLocks noChangeArrowheads="1"/>
          </p:cNvSpPr>
          <p:nvPr/>
        </p:nvSpPr>
        <p:spPr bwMode="auto">
          <a:xfrm>
            <a:off x="914400" y="5862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3230" name="Text Box 47"/>
          <p:cNvSpPr txBox="1">
            <a:spLocks noChangeArrowheads="1"/>
          </p:cNvSpPr>
          <p:nvPr/>
        </p:nvSpPr>
        <p:spPr bwMode="auto">
          <a:xfrm>
            <a:off x="1219200" y="5638800"/>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31" name="Text Box 48"/>
          <p:cNvSpPr txBox="1">
            <a:spLocks noChangeArrowheads="1"/>
          </p:cNvSpPr>
          <p:nvPr/>
        </p:nvSpPr>
        <p:spPr bwMode="auto">
          <a:xfrm>
            <a:off x="1447800" y="5634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32" name="Text Box 49"/>
          <p:cNvSpPr txBox="1">
            <a:spLocks noChangeArrowheads="1"/>
          </p:cNvSpPr>
          <p:nvPr/>
        </p:nvSpPr>
        <p:spPr bwMode="auto">
          <a:xfrm>
            <a:off x="1828800" y="5634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3233" name="Text Box 50"/>
          <p:cNvSpPr txBox="1">
            <a:spLocks noChangeArrowheads="1"/>
          </p:cNvSpPr>
          <p:nvPr/>
        </p:nvSpPr>
        <p:spPr bwMode="auto">
          <a:xfrm>
            <a:off x="1219200" y="59388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7</a:t>
            </a:r>
          </a:p>
        </p:txBody>
      </p:sp>
      <p:sp>
        <p:nvSpPr>
          <p:cNvPr id="93234" name="Text Box 51"/>
          <p:cNvSpPr txBox="1">
            <a:spLocks noChangeArrowheads="1"/>
          </p:cNvSpPr>
          <p:nvPr/>
        </p:nvSpPr>
        <p:spPr bwMode="auto">
          <a:xfrm>
            <a:off x="1447800" y="59388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1</a:t>
            </a:r>
          </a:p>
        </p:txBody>
      </p:sp>
      <p:sp>
        <p:nvSpPr>
          <p:cNvPr id="93235" name="Text Box 52"/>
          <p:cNvSpPr txBox="1">
            <a:spLocks noChangeArrowheads="1"/>
          </p:cNvSpPr>
          <p:nvPr/>
        </p:nvSpPr>
        <p:spPr bwMode="auto">
          <a:xfrm>
            <a:off x="1828800" y="59388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a:t>
            </a:r>
          </a:p>
        </p:txBody>
      </p:sp>
      <p:sp>
        <p:nvSpPr>
          <p:cNvPr id="93236" name="Text Box 53"/>
          <p:cNvSpPr txBox="1">
            <a:spLocks noChangeArrowheads="1"/>
          </p:cNvSpPr>
          <p:nvPr/>
        </p:nvSpPr>
        <p:spPr bwMode="auto">
          <a:xfrm>
            <a:off x="1363663" y="4740275"/>
            <a:ext cx="706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3237" name="Text Box 54"/>
          <p:cNvSpPr txBox="1">
            <a:spLocks noChangeArrowheads="1"/>
          </p:cNvSpPr>
          <p:nvPr/>
        </p:nvSpPr>
        <p:spPr bwMode="auto">
          <a:xfrm>
            <a:off x="1219200" y="3500438"/>
            <a:ext cx="946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a:p>
            <a:r>
              <a:rPr lang="en-US"/>
              <a:t>2   0   1</a:t>
            </a:r>
          </a:p>
        </p:txBody>
      </p:sp>
      <p:sp>
        <p:nvSpPr>
          <p:cNvPr id="93238" name="Text Box 55"/>
          <p:cNvSpPr txBox="1">
            <a:spLocks noChangeArrowheads="1"/>
          </p:cNvSpPr>
          <p:nvPr/>
        </p:nvSpPr>
        <p:spPr bwMode="auto">
          <a:xfrm>
            <a:off x="1219200" y="5257800"/>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 ∞  ∞</a:t>
            </a:r>
          </a:p>
        </p:txBody>
      </p:sp>
      <p:sp>
        <p:nvSpPr>
          <p:cNvPr id="93239" name="Text Box 56"/>
          <p:cNvSpPr txBox="1">
            <a:spLocks noChangeArrowheads="1"/>
          </p:cNvSpPr>
          <p:nvPr/>
        </p:nvSpPr>
        <p:spPr bwMode="auto">
          <a:xfrm>
            <a:off x="3260725" y="2006600"/>
            <a:ext cx="946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3240" name="Text Box 57"/>
          <p:cNvSpPr txBox="1">
            <a:spLocks noChangeArrowheads="1"/>
          </p:cNvSpPr>
          <p:nvPr/>
        </p:nvSpPr>
        <p:spPr bwMode="auto">
          <a:xfrm>
            <a:off x="3260725" y="2322513"/>
            <a:ext cx="946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7   1   0</a:t>
            </a:r>
          </a:p>
        </p:txBody>
      </p:sp>
      <p:sp>
        <p:nvSpPr>
          <p:cNvPr id="93241" name="Line 58"/>
          <p:cNvSpPr>
            <a:spLocks noChangeShapeType="1"/>
          </p:cNvSpPr>
          <p:nvPr/>
        </p:nvSpPr>
        <p:spPr bwMode="auto">
          <a:xfrm>
            <a:off x="2209800" y="1981200"/>
            <a:ext cx="685800" cy="1524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2" name="Line 59"/>
          <p:cNvSpPr>
            <a:spLocks noChangeShapeType="1"/>
          </p:cNvSpPr>
          <p:nvPr/>
        </p:nvSpPr>
        <p:spPr bwMode="auto">
          <a:xfrm>
            <a:off x="2133600" y="2057400"/>
            <a:ext cx="685800" cy="3124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3" name="Line 60"/>
          <p:cNvSpPr>
            <a:spLocks noChangeShapeType="1"/>
          </p:cNvSpPr>
          <p:nvPr/>
        </p:nvSpPr>
        <p:spPr bwMode="auto">
          <a:xfrm flipV="1">
            <a:off x="2133600" y="2514600"/>
            <a:ext cx="7620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4" name="Line 61"/>
          <p:cNvSpPr>
            <a:spLocks noChangeShapeType="1"/>
          </p:cNvSpPr>
          <p:nvPr/>
        </p:nvSpPr>
        <p:spPr bwMode="auto">
          <a:xfrm>
            <a:off x="2133600" y="4114800"/>
            <a:ext cx="6096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5" name="Line 62"/>
          <p:cNvSpPr>
            <a:spLocks noChangeShapeType="1"/>
          </p:cNvSpPr>
          <p:nvPr/>
        </p:nvSpPr>
        <p:spPr bwMode="auto">
          <a:xfrm flipV="1">
            <a:off x="2133600" y="2590800"/>
            <a:ext cx="838200" cy="3429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6" name="Line 63"/>
          <p:cNvSpPr>
            <a:spLocks noChangeShapeType="1"/>
          </p:cNvSpPr>
          <p:nvPr/>
        </p:nvSpPr>
        <p:spPr bwMode="auto">
          <a:xfrm flipV="1">
            <a:off x="2209800" y="4343400"/>
            <a:ext cx="762000" cy="1752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7" name="Line 64"/>
          <p:cNvSpPr>
            <a:spLocks noChangeShapeType="1"/>
          </p:cNvSpPr>
          <p:nvPr/>
        </p:nvSpPr>
        <p:spPr bwMode="auto">
          <a:xfrm>
            <a:off x="609600" y="6345238"/>
            <a:ext cx="5410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48" name="Text Box 65"/>
          <p:cNvSpPr txBox="1">
            <a:spLocks noChangeArrowheads="1"/>
          </p:cNvSpPr>
          <p:nvPr/>
        </p:nvSpPr>
        <p:spPr bwMode="auto">
          <a:xfrm>
            <a:off x="6069013" y="61372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time</a:t>
            </a:r>
          </a:p>
        </p:txBody>
      </p:sp>
      <p:grpSp>
        <p:nvGrpSpPr>
          <p:cNvPr id="93249" name="Group 66"/>
          <p:cNvGrpSpPr>
            <a:grpSpLocks/>
          </p:cNvGrpSpPr>
          <p:nvPr/>
        </p:nvGrpSpPr>
        <p:grpSpPr bwMode="auto">
          <a:xfrm>
            <a:off x="6632575" y="2911475"/>
            <a:ext cx="2184400" cy="1212850"/>
            <a:chOff x="2352" y="0"/>
            <a:chExt cx="1376" cy="764"/>
          </a:xfrm>
        </p:grpSpPr>
        <p:sp>
          <p:nvSpPr>
            <p:cNvPr id="93265" name="Freeform 67"/>
            <p:cNvSpPr>
              <a:spLocks/>
            </p:cNvSpPr>
            <p:nvPr/>
          </p:nvSpPr>
          <p:spPr bwMode="auto">
            <a:xfrm>
              <a:off x="2352" y="0"/>
              <a:ext cx="1376" cy="764"/>
            </a:xfrm>
            <a:custGeom>
              <a:avLst/>
              <a:gdLst>
                <a:gd name="T0" fmla="*/ 113 w 1376"/>
                <a:gd name="T1" fmla="*/ 348 h 764"/>
                <a:gd name="T2" fmla="*/ 395 w 1376"/>
                <a:gd name="T3" fmla="*/ 162 h 764"/>
                <a:gd name="T4" fmla="*/ 710 w 1376"/>
                <a:gd name="T5" fmla="*/ 9 h 764"/>
                <a:gd name="T6" fmla="*/ 1160 w 1376"/>
                <a:gd name="T7" fmla="*/ 219 h 764"/>
                <a:gd name="T8" fmla="*/ 1367 w 1376"/>
                <a:gd name="T9" fmla="*/ 510 h 764"/>
                <a:gd name="T10" fmla="*/ 1103 w 1376"/>
                <a:gd name="T11" fmla="*/ 726 h 764"/>
                <a:gd name="T12" fmla="*/ 578 w 1376"/>
                <a:gd name="T13" fmla="*/ 738 h 764"/>
                <a:gd name="T14" fmla="*/ 77 w 1376"/>
                <a:gd name="T15" fmla="*/ 630 h 764"/>
                <a:gd name="T16" fmla="*/ 113 w 1376"/>
                <a:gd name="T17" fmla="*/ 348 h 7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6"/>
                <a:gd name="T28" fmla="*/ 0 h 764"/>
                <a:gd name="T29" fmla="*/ 1376 w 1376"/>
                <a:gd name="T30" fmla="*/ 764 h 7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6" h="764">
                  <a:moveTo>
                    <a:pt x="113" y="348"/>
                  </a:moveTo>
                  <a:cubicBezTo>
                    <a:pt x="166" y="270"/>
                    <a:pt x="296" y="218"/>
                    <a:pt x="395" y="162"/>
                  </a:cubicBezTo>
                  <a:cubicBezTo>
                    <a:pt x="494" y="106"/>
                    <a:pt x="583" y="0"/>
                    <a:pt x="710" y="9"/>
                  </a:cubicBezTo>
                  <a:cubicBezTo>
                    <a:pt x="837" y="18"/>
                    <a:pt x="1051" y="136"/>
                    <a:pt x="1160" y="219"/>
                  </a:cubicBezTo>
                  <a:cubicBezTo>
                    <a:pt x="1269" y="302"/>
                    <a:pt x="1376" y="426"/>
                    <a:pt x="1367" y="510"/>
                  </a:cubicBezTo>
                  <a:cubicBezTo>
                    <a:pt x="1358" y="594"/>
                    <a:pt x="1234" y="688"/>
                    <a:pt x="1103" y="726"/>
                  </a:cubicBezTo>
                  <a:cubicBezTo>
                    <a:pt x="972" y="764"/>
                    <a:pt x="749" y="754"/>
                    <a:pt x="578" y="738"/>
                  </a:cubicBezTo>
                  <a:cubicBezTo>
                    <a:pt x="407" y="722"/>
                    <a:pt x="154" y="695"/>
                    <a:pt x="77" y="630"/>
                  </a:cubicBezTo>
                  <a:cubicBezTo>
                    <a:pt x="0" y="565"/>
                    <a:pt x="60" y="426"/>
                    <a:pt x="113" y="34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93266" name="Group 68"/>
            <p:cNvGrpSpPr>
              <a:grpSpLocks/>
            </p:cNvGrpSpPr>
            <p:nvPr/>
          </p:nvGrpSpPr>
          <p:grpSpPr bwMode="auto">
            <a:xfrm>
              <a:off x="2448" y="70"/>
              <a:ext cx="1161" cy="676"/>
              <a:chOff x="-17" y="1282"/>
              <a:chExt cx="1161" cy="676"/>
            </a:xfrm>
          </p:grpSpPr>
          <p:sp>
            <p:nvSpPr>
              <p:cNvPr id="93267" name="Freeform 69"/>
              <p:cNvSpPr>
                <a:spLocks/>
              </p:cNvSpPr>
              <p:nvPr/>
            </p:nvSpPr>
            <p:spPr bwMode="auto">
              <a:xfrm>
                <a:off x="246" y="1476"/>
                <a:ext cx="222" cy="180"/>
              </a:xfrm>
              <a:custGeom>
                <a:avLst/>
                <a:gdLst>
                  <a:gd name="T0" fmla="*/ 0 w 222"/>
                  <a:gd name="T1" fmla="*/ 180 h 180"/>
                  <a:gd name="T2" fmla="*/ 222 w 222"/>
                  <a:gd name="T3" fmla="*/ 0 h 180"/>
                  <a:gd name="T4" fmla="*/ 0 60000 65536"/>
                  <a:gd name="T5" fmla="*/ 0 60000 65536"/>
                  <a:gd name="T6" fmla="*/ 0 w 222"/>
                  <a:gd name="T7" fmla="*/ 0 h 180"/>
                  <a:gd name="T8" fmla="*/ 222 w 222"/>
                  <a:gd name="T9" fmla="*/ 180 h 180"/>
                </a:gdLst>
                <a:ahLst/>
                <a:cxnLst>
                  <a:cxn ang="T4">
                    <a:pos x="T0" y="T1"/>
                  </a:cxn>
                  <a:cxn ang="T5">
                    <a:pos x="T2" y="T3"/>
                  </a:cxn>
                </a:cxnLst>
                <a:rect l="T6" t="T7" r="T8" b="T9"/>
                <a:pathLst>
                  <a:path w="222" h="180">
                    <a:moveTo>
                      <a:pt x="0" y="180"/>
                    </a:moveTo>
                    <a:lnTo>
                      <a:pt x="22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3268" name="Oval 70"/>
              <p:cNvSpPr>
                <a:spLocks noChangeArrowheads="1"/>
              </p:cNvSpPr>
              <p:nvPr/>
            </p:nvSpPr>
            <p:spPr bwMode="auto">
              <a:xfrm>
                <a:off x="-14" y="171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3269" name="Line 71"/>
              <p:cNvSpPr>
                <a:spLocks noChangeShapeType="1"/>
              </p:cNvSpPr>
              <p:nvPr/>
            </p:nvSpPr>
            <p:spPr bwMode="auto">
              <a:xfrm>
                <a:off x="-14" y="1705"/>
                <a:ext cx="1"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3270" name="Line 72"/>
              <p:cNvSpPr>
                <a:spLocks noChangeShapeType="1"/>
              </p:cNvSpPr>
              <p:nvPr/>
            </p:nvSpPr>
            <p:spPr bwMode="auto">
              <a:xfrm>
                <a:off x="299" y="1705"/>
                <a:ext cx="1"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3271" name="Rectangle 73"/>
              <p:cNvSpPr>
                <a:spLocks noChangeArrowheads="1"/>
              </p:cNvSpPr>
              <p:nvPr/>
            </p:nvSpPr>
            <p:spPr bwMode="auto">
              <a:xfrm>
                <a:off x="-14" y="170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93272" name="Oval 74"/>
              <p:cNvSpPr>
                <a:spLocks noChangeArrowheads="1"/>
              </p:cNvSpPr>
              <p:nvPr/>
            </p:nvSpPr>
            <p:spPr bwMode="auto">
              <a:xfrm>
                <a:off x="-17" y="1646"/>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3273" name="Freeform 75"/>
              <p:cNvSpPr>
                <a:spLocks/>
              </p:cNvSpPr>
              <p:nvPr/>
            </p:nvSpPr>
            <p:spPr bwMode="auto">
              <a:xfrm>
                <a:off x="651" y="1476"/>
                <a:ext cx="216" cy="189"/>
              </a:xfrm>
              <a:custGeom>
                <a:avLst/>
                <a:gdLst>
                  <a:gd name="T0" fmla="*/ 0 w 216"/>
                  <a:gd name="T1" fmla="*/ 0 h 189"/>
                  <a:gd name="T2" fmla="*/ 216 w 216"/>
                  <a:gd name="T3" fmla="*/ 189 h 189"/>
                  <a:gd name="T4" fmla="*/ 0 60000 65536"/>
                  <a:gd name="T5" fmla="*/ 0 60000 65536"/>
                  <a:gd name="T6" fmla="*/ 0 w 216"/>
                  <a:gd name="T7" fmla="*/ 0 h 189"/>
                  <a:gd name="T8" fmla="*/ 216 w 216"/>
                  <a:gd name="T9" fmla="*/ 189 h 189"/>
                </a:gdLst>
                <a:ahLst/>
                <a:cxnLst>
                  <a:cxn ang="T4">
                    <a:pos x="T0" y="T1"/>
                  </a:cxn>
                  <a:cxn ang="T5">
                    <a:pos x="T2" y="T3"/>
                  </a:cxn>
                </a:cxnLst>
                <a:rect l="T6" t="T7" r="T8" b="T9"/>
                <a:pathLst>
                  <a:path w="216" h="189">
                    <a:moveTo>
                      <a:pt x="0" y="0"/>
                    </a:moveTo>
                    <a:lnTo>
                      <a:pt x="216" y="189"/>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3274" name="Freeform 76"/>
              <p:cNvSpPr>
                <a:spLocks/>
              </p:cNvSpPr>
              <p:nvPr/>
            </p:nvSpPr>
            <p:spPr bwMode="auto">
              <a:xfrm>
                <a:off x="303" y="1740"/>
                <a:ext cx="540" cy="3"/>
              </a:xfrm>
              <a:custGeom>
                <a:avLst/>
                <a:gdLst>
                  <a:gd name="T0" fmla="*/ 540 w 540"/>
                  <a:gd name="T1" fmla="*/ 3 h 3"/>
                  <a:gd name="T2" fmla="*/ 0 w 540"/>
                  <a:gd name="T3" fmla="*/ 0 h 3"/>
                  <a:gd name="T4" fmla="*/ 0 60000 65536"/>
                  <a:gd name="T5" fmla="*/ 0 60000 65536"/>
                  <a:gd name="T6" fmla="*/ 0 w 540"/>
                  <a:gd name="T7" fmla="*/ 0 h 3"/>
                  <a:gd name="T8" fmla="*/ 540 w 540"/>
                  <a:gd name="T9" fmla="*/ 3 h 3"/>
                </a:gdLst>
                <a:ahLst/>
                <a:cxnLst>
                  <a:cxn ang="T4">
                    <a:pos x="T0" y="T1"/>
                  </a:cxn>
                  <a:cxn ang="T5">
                    <a:pos x="T2" y="T3"/>
                  </a:cxn>
                </a:cxnLst>
                <a:rect l="T6" t="T7" r="T8" b="T9"/>
                <a:pathLst>
                  <a:path w="540" h="3">
                    <a:moveTo>
                      <a:pt x="540" y="3"/>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93275" name="Group 77"/>
              <p:cNvGrpSpPr>
                <a:grpSpLocks/>
              </p:cNvGrpSpPr>
              <p:nvPr/>
            </p:nvGrpSpPr>
            <p:grpSpPr bwMode="auto">
              <a:xfrm>
                <a:off x="39" y="1594"/>
                <a:ext cx="196" cy="250"/>
                <a:chOff x="2959" y="2425"/>
                <a:chExt cx="197" cy="250"/>
              </a:xfrm>
            </p:grpSpPr>
            <p:sp>
              <p:nvSpPr>
                <p:cNvPr id="93297" name="Rectangle 78"/>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3298" name="Text Box 79"/>
                <p:cNvSpPr txBox="1">
                  <a:spLocks noChangeArrowheads="1"/>
                </p:cNvSpPr>
                <p:nvPr/>
              </p:nvSpPr>
              <p:spPr bwMode="auto">
                <a:xfrm>
                  <a:off x="2959" y="2425"/>
                  <a:ext cx="1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x</a:t>
                  </a:r>
                  <a:endParaRPr lang="en-US" sz="2400"/>
                </a:p>
              </p:txBody>
            </p:sp>
          </p:grpSp>
          <p:grpSp>
            <p:nvGrpSpPr>
              <p:cNvPr id="93276" name="Group 80"/>
              <p:cNvGrpSpPr>
                <a:grpSpLocks/>
              </p:cNvGrpSpPr>
              <p:nvPr/>
            </p:nvGrpSpPr>
            <p:grpSpPr bwMode="auto">
              <a:xfrm>
                <a:off x="828" y="1576"/>
                <a:ext cx="316" cy="288"/>
                <a:chOff x="1740" y="2272"/>
                <a:chExt cx="316" cy="288"/>
              </a:xfrm>
            </p:grpSpPr>
            <p:sp>
              <p:nvSpPr>
                <p:cNvPr id="93289" name="Oval 81"/>
                <p:cNvSpPr>
                  <a:spLocks noChangeArrowheads="1"/>
                </p:cNvSpPr>
                <p:nvPr/>
              </p:nvSpPr>
              <p:spPr bwMode="auto">
                <a:xfrm>
                  <a:off x="1743" y="242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3290" name="Line 82"/>
                <p:cNvSpPr>
                  <a:spLocks noChangeShapeType="1"/>
                </p:cNvSpPr>
                <p:nvPr/>
              </p:nvSpPr>
              <p:spPr bwMode="auto">
                <a:xfrm>
                  <a:off x="1743"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3291" name="Line 83"/>
                <p:cNvSpPr>
                  <a:spLocks noChangeShapeType="1"/>
                </p:cNvSpPr>
                <p:nvPr/>
              </p:nvSpPr>
              <p:spPr bwMode="auto">
                <a:xfrm>
                  <a:off x="2056"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3292" name="Rectangle 84"/>
                <p:cNvSpPr>
                  <a:spLocks noChangeArrowheads="1"/>
                </p:cNvSpPr>
                <p:nvPr/>
              </p:nvSpPr>
              <p:spPr bwMode="auto">
                <a:xfrm>
                  <a:off x="1743" y="2413"/>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93293" name="Oval 85"/>
                <p:cNvSpPr>
                  <a:spLocks noChangeArrowheads="1"/>
                </p:cNvSpPr>
                <p:nvPr/>
              </p:nvSpPr>
              <p:spPr bwMode="auto">
                <a:xfrm>
                  <a:off x="1740" y="2354"/>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93294" name="Group 86"/>
                <p:cNvGrpSpPr>
                  <a:grpSpLocks/>
                </p:cNvGrpSpPr>
                <p:nvPr/>
              </p:nvGrpSpPr>
              <p:grpSpPr bwMode="auto">
                <a:xfrm>
                  <a:off x="1795" y="2272"/>
                  <a:ext cx="212" cy="288"/>
                  <a:chOff x="2951" y="2395"/>
                  <a:chExt cx="213" cy="288"/>
                </a:xfrm>
              </p:grpSpPr>
              <p:sp>
                <p:nvSpPr>
                  <p:cNvPr id="93295" name="Rectangle 87"/>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3296" name="Text Box 88"/>
                  <p:cNvSpPr txBox="1">
                    <a:spLocks noChangeArrowheads="1"/>
                  </p:cNvSpPr>
                  <p:nvPr/>
                </p:nvSpPr>
                <p:spPr bwMode="auto">
                  <a:xfrm>
                    <a:off x="2951" y="2395"/>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z</a:t>
                    </a:r>
                  </a:p>
                </p:txBody>
              </p:sp>
            </p:grpSp>
          </p:grpSp>
          <p:sp>
            <p:nvSpPr>
              <p:cNvPr id="93277" name="Text Box 89"/>
              <p:cNvSpPr txBox="1">
                <a:spLocks noChangeArrowheads="1"/>
              </p:cNvSpPr>
              <p:nvPr/>
            </p:nvSpPr>
            <p:spPr bwMode="auto">
              <a:xfrm>
                <a:off x="724" y="139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93278" name="Text Box 90"/>
              <p:cNvSpPr txBox="1">
                <a:spLocks noChangeArrowheads="1"/>
              </p:cNvSpPr>
              <p:nvPr/>
            </p:nvSpPr>
            <p:spPr bwMode="auto">
              <a:xfrm>
                <a:off x="196" y="139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93279" name="Text Box 91"/>
              <p:cNvSpPr txBox="1">
                <a:spLocks noChangeArrowheads="1"/>
              </p:cNvSpPr>
              <p:nvPr/>
            </p:nvSpPr>
            <p:spPr bwMode="auto">
              <a:xfrm>
                <a:off x="481" y="172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7</a:t>
                </a:r>
                <a:endParaRPr lang="en-US" sz="2400"/>
              </a:p>
            </p:txBody>
          </p:sp>
          <p:grpSp>
            <p:nvGrpSpPr>
              <p:cNvPr id="93280" name="Group 92"/>
              <p:cNvGrpSpPr>
                <a:grpSpLocks/>
              </p:cNvGrpSpPr>
              <p:nvPr/>
            </p:nvGrpSpPr>
            <p:grpSpPr bwMode="auto">
              <a:xfrm>
                <a:off x="408" y="1282"/>
                <a:ext cx="316" cy="250"/>
                <a:chOff x="1740" y="2302"/>
                <a:chExt cx="316" cy="250"/>
              </a:xfrm>
            </p:grpSpPr>
            <p:sp>
              <p:nvSpPr>
                <p:cNvPr id="93281" name="Oval 93"/>
                <p:cNvSpPr>
                  <a:spLocks noChangeArrowheads="1"/>
                </p:cNvSpPr>
                <p:nvPr/>
              </p:nvSpPr>
              <p:spPr bwMode="auto">
                <a:xfrm>
                  <a:off x="1743" y="242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3282" name="Line 94"/>
                <p:cNvSpPr>
                  <a:spLocks noChangeShapeType="1"/>
                </p:cNvSpPr>
                <p:nvPr/>
              </p:nvSpPr>
              <p:spPr bwMode="auto">
                <a:xfrm>
                  <a:off x="1743"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3283" name="Line 95"/>
                <p:cNvSpPr>
                  <a:spLocks noChangeShapeType="1"/>
                </p:cNvSpPr>
                <p:nvPr/>
              </p:nvSpPr>
              <p:spPr bwMode="auto">
                <a:xfrm>
                  <a:off x="2056"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3284" name="Rectangle 96"/>
                <p:cNvSpPr>
                  <a:spLocks noChangeArrowheads="1"/>
                </p:cNvSpPr>
                <p:nvPr/>
              </p:nvSpPr>
              <p:spPr bwMode="auto">
                <a:xfrm>
                  <a:off x="1743" y="2413"/>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93285" name="Oval 97"/>
                <p:cNvSpPr>
                  <a:spLocks noChangeArrowheads="1"/>
                </p:cNvSpPr>
                <p:nvPr/>
              </p:nvSpPr>
              <p:spPr bwMode="auto">
                <a:xfrm>
                  <a:off x="1740" y="2354"/>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93286" name="Group 98"/>
                <p:cNvGrpSpPr>
                  <a:grpSpLocks/>
                </p:cNvGrpSpPr>
                <p:nvPr/>
              </p:nvGrpSpPr>
              <p:grpSpPr bwMode="auto">
                <a:xfrm>
                  <a:off x="1803" y="2302"/>
                  <a:ext cx="196" cy="250"/>
                  <a:chOff x="2958" y="2425"/>
                  <a:chExt cx="198" cy="250"/>
                </a:xfrm>
              </p:grpSpPr>
              <p:sp>
                <p:nvSpPr>
                  <p:cNvPr id="93287" name="Rectangle 99"/>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3288" name="Text Box 100"/>
                  <p:cNvSpPr txBox="1">
                    <a:spLocks noChangeArrowheads="1"/>
                  </p:cNvSpPr>
                  <p:nvPr/>
                </p:nvSpPr>
                <p:spPr bwMode="auto">
                  <a:xfrm>
                    <a:off x="2958" y="2425"/>
                    <a:ext cx="1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grpSp>
        </p:grpSp>
      </p:grpSp>
      <p:sp>
        <p:nvSpPr>
          <p:cNvPr id="93250" name="Text Box 101"/>
          <p:cNvSpPr txBox="1">
            <a:spLocks noChangeArrowheads="1"/>
          </p:cNvSpPr>
          <p:nvPr/>
        </p:nvSpPr>
        <p:spPr bwMode="auto">
          <a:xfrm>
            <a:off x="202916" y="1104900"/>
            <a:ext cx="1125052"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rtl="1" eaLnBrk="1" hangingPunct="1">
              <a:lnSpc>
                <a:spcPct val="85000"/>
              </a:lnSpc>
            </a:pPr>
            <a:r>
              <a:rPr lang="en-US" b="1" dirty="0" smtClean="0">
                <a:solidFill>
                  <a:srgbClr val="CC0000"/>
                </a:solidFill>
              </a:rPr>
              <a:t>X’s table</a:t>
            </a:r>
            <a:endParaRPr lang="en-US" b="1" dirty="0">
              <a:solidFill>
                <a:srgbClr val="CC0000"/>
              </a:solidFill>
            </a:endParaRPr>
          </a:p>
        </p:txBody>
      </p:sp>
      <p:sp>
        <p:nvSpPr>
          <p:cNvPr id="93251" name="Oval 104"/>
          <p:cNvSpPr>
            <a:spLocks noChangeArrowheads="1"/>
          </p:cNvSpPr>
          <p:nvPr/>
        </p:nvSpPr>
        <p:spPr bwMode="auto">
          <a:xfrm>
            <a:off x="1219200" y="16764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3252" name="Oval 105"/>
          <p:cNvSpPr>
            <a:spLocks noChangeArrowheads="1"/>
          </p:cNvSpPr>
          <p:nvPr/>
        </p:nvSpPr>
        <p:spPr bwMode="auto">
          <a:xfrm>
            <a:off x="1219200" y="37338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3253" name="Oval 106"/>
          <p:cNvSpPr>
            <a:spLocks noChangeArrowheads="1"/>
          </p:cNvSpPr>
          <p:nvPr/>
        </p:nvSpPr>
        <p:spPr bwMode="auto">
          <a:xfrm>
            <a:off x="1219200" y="59436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3254" name="Oval 107"/>
          <p:cNvSpPr>
            <a:spLocks noChangeArrowheads="1"/>
          </p:cNvSpPr>
          <p:nvPr/>
        </p:nvSpPr>
        <p:spPr bwMode="auto">
          <a:xfrm>
            <a:off x="3297238" y="16764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8172" name="Rectangle 108"/>
          <p:cNvSpPr>
            <a:spLocks noChangeArrowheads="1"/>
          </p:cNvSpPr>
          <p:nvPr/>
        </p:nvSpPr>
        <p:spPr bwMode="auto">
          <a:xfrm>
            <a:off x="1794652" y="215612"/>
            <a:ext cx="39100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just"/>
            <a:r>
              <a:rPr lang="fr-FR" sz="1600" dirty="0" err="1">
                <a:solidFill>
                  <a:schemeClr val="bg1"/>
                </a:solidFill>
                <a:cs typeface="Times New Roman" pitchFamily="18" charset="0"/>
              </a:rPr>
              <a:t>D</a:t>
            </a:r>
            <a:r>
              <a:rPr lang="fr-FR" sz="1600" baseline="-25000" dirty="0" err="1">
                <a:solidFill>
                  <a:schemeClr val="bg1"/>
                </a:solidFill>
                <a:cs typeface="Times New Roman" pitchFamily="18" charset="0"/>
              </a:rPr>
              <a:t>x</a:t>
            </a:r>
            <a:r>
              <a:rPr lang="fr-FR" sz="1600" dirty="0">
                <a:solidFill>
                  <a:schemeClr val="bg1"/>
                </a:solidFill>
                <a:cs typeface="Times New Roman" pitchFamily="18" charset="0"/>
              </a:rPr>
              <a:t>(y) = min{c(</a:t>
            </a:r>
            <a:r>
              <a:rPr lang="fr-FR" sz="1600" dirty="0" err="1">
                <a:solidFill>
                  <a:schemeClr val="bg1"/>
                </a:solidFill>
                <a:cs typeface="Times New Roman" pitchFamily="18" charset="0"/>
              </a:rPr>
              <a:t>x,y</a:t>
            </a:r>
            <a:r>
              <a:rPr lang="fr-FR" sz="1600" dirty="0">
                <a:solidFill>
                  <a:schemeClr val="bg1"/>
                </a:solidFill>
                <a:cs typeface="Times New Roman" pitchFamily="18" charset="0"/>
              </a:rPr>
              <a:t>) + D</a:t>
            </a:r>
            <a:r>
              <a:rPr lang="fr-FR" sz="1600" baseline="-25000" dirty="0">
                <a:solidFill>
                  <a:schemeClr val="bg1"/>
                </a:solidFill>
                <a:cs typeface="Times New Roman" pitchFamily="18" charset="0"/>
              </a:rPr>
              <a:t>y</a:t>
            </a:r>
            <a:r>
              <a:rPr lang="fr-FR" sz="1600" dirty="0">
                <a:solidFill>
                  <a:schemeClr val="bg1"/>
                </a:solidFill>
                <a:cs typeface="Times New Roman" pitchFamily="18" charset="0"/>
              </a:rPr>
              <a:t>(y), c(</a:t>
            </a:r>
            <a:r>
              <a:rPr lang="fr-FR" sz="1600" dirty="0" err="1">
                <a:solidFill>
                  <a:schemeClr val="bg1"/>
                </a:solidFill>
                <a:cs typeface="Times New Roman" pitchFamily="18" charset="0"/>
              </a:rPr>
              <a:t>x,z</a:t>
            </a:r>
            <a:r>
              <a:rPr lang="fr-FR" sz="1600" dirty="0">
                <a:solidFill>
                  <a:schemeClr val="bg1"/>
                </a:solidFill>
                <a:cs typeface="Times New Roman" pitchFamily="18" charset="0"/>
              </a:rPr>
              <a:t>) + D</a:t>
            </a:r>
            <a:r>
              <a:rPr lang="fr-FR" sz="1600" baseline="-25000" dirty="0">
                <a:solidFill>
                  <a:schemeClr val="bg1"/>
                </a:solidFill>
                <a:cs typeface="Times New Roman" pitchFamily="18" charset="0"/>
              </a:rPr>
              <a:t>z</a:t>
            </a:r>
            <a:r>
              <a:rPr lang="fr-FR" sz="1600" dirty="0">
                <a:solidFill>
                  <a:schemeClr val="bg1"/>
                </a:solidFill>
                <a:cs typeface="Times New Roman" pitchFamily="18" charset="0"/>
              </a:rPr>
              <a:t>(y)} </a:t>
            </a:r>
            <a:br>
              <a:rPr lang="fr-FR" sz="1600" dirty="0">
                <a:solidFill>
                  <a:schemeClr val="bg1"/>
                </a:solidFill>
                <a:cs typeface="Times New Roman" pitchFamily="18" charset="0"/>
              </a:rPr>
            </a:br>
            <a:r>
              <a:rPr lang="fr-FR" sz="1600" dirty="0">
                <a:solidFill>
                  <a:schemeClr val="bg1"/>
                </a:solidFill>
                <a:cs typeface="Times New Roman" pitchFamily="18" charset="0"/>
              </a:rPr>
              <a:t>             = min{2+0 , 7+1} = 2</a:t>
            </a:r>
          </a:p>
        </p:txBody>
      </p:sp>
      <p:sp>
        <p:nvSpPr>
          <p:cNvPr id="728173" name="Line 109"/>
          <p:cNvSpPr>
            <a:spLocks noChangeShapeType="1"/>
          </p:cNvSpPr>
          <p:nvPr/>
        </p:nvSpPr>
        <p:spPr bwMode="auto">
          <a:xfrm flipH="1">
            <a:off x="3760788" y="809625"/>
            <a:ext cx="809625" cy="966788"/>
          </a:xfrm>
          <a:prstGeom prst="line">
            <a:avLst/>
          </a:prstGeom>
          <a:noFill/>
          <a:ln w="127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28174" name="Rectangle 110"/>
          <p:cNvSpPr>
            <a:spLocks noChangeArrowheads="1"/>
          </p:cNvSpPr>
          <p:nvPr/>
        </p:nvSpPr>
        <p:spPr bwMode="auto">
          <a:xfrm>
            <a:off x="6505593" y="-34935"/>
            <a:ext cx="242566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just">
              <a:lnSpc>
                <a:spcPct val="120000"/>
              </a:lnSpc>
            </a:pPr>
            <a:r>
              <a:rPr lang="fr-FR" sz="1600" i="1" dirty="0" err="1">
                <a:solidFill>
                  <a:schemeClr val="bg1"/>
                </a:solidFill>
              </a:rPr>
              <a:t>D</a:t>
            </a:r>
            <a:r>
              <a:rPr lang="fr-FR" sz="1600" i="1" baseline="-25000" dirty="0" err="1">
                <a:solidFill>
                  <a:schemeClr val="bg1"/>
                </a:solidFill>
              </a:rPr>
              <a:t>x</a:t>
            </a:r>
            <a:r>
              <a:rPr lang="fr-FR" sz="1600" i="1" dirty="0">
                <a:solidFill>
                  <a:schemeClr val="bg1"/>
                </a:solidFill>
              </a:rPr>
              <a:t>(z) = </a:t>
            </a:r>
            <a:r>
              <a:rPr lang="fr-FR" sz="1600" dirty="0">
                <a:solidFill>
                  <a:schemeClr val="bg1"/>
                </a:solidFill>
              </a:rPr>
              <a:t>min{</a:t>
            </a:r>
            <a:r>
              <a:rPr lang="fr-FR" sz="1600" i="1" dirty="0">
                <a:solidFill>
                  <a:schemeClr val="bg1"/>
                </a:solidFill>
              </a:rPr>
              <a:t>c(</a:t>
            </a:r>
            <a:r>
              <a:rPr lang="fr-FR" sz="1600" i="1" dirty="0" err="1">
                <a:solidFill>
                  <a:schemeClr val="bg1"/>
                </a:solidFill>
              </a:rPr>
              <a:t>x,y</a:t>
            </a:r>
            <a:r>
              <a:rPr lang="fr-FR" sz="1600" i="1" dirty="0">
                <a:solidFill>
                  <a:schemeClr val="bg1"/>
                </a:solidFill>
              </a:rPr>
              <a:t>) + </a:t>
            </a:r>
            <a:br>
              <a:rPr lang="fr-FR" sz="1600" i="1" dirty="0">
                <a:solidFill>
                  <a:schemeClr val="bg1"/>
                </a:solidFill>
              </a:rPr>
            </a:br>
            <a:r>
              <a:rPr lang="fr-FR" sz="1600" i="1" dirty="0">
                <a:solidFill>
                  <a:schemeClr val="bg1"/>
                </a:solidFill>
              </a:rPr>
              <a:t>      D</a:t>
            </a:r>
            <a:r>
              <a:rPr lang="fr-FR" sz="1600" i="1" baseline="-25000" dirty="0">
                <a:solidFill>
                  <a:schemeClr val="bg1"/>
                </a:solidFill>
              </a:rPr>
              <a:t>y</a:t>
            </a:r>
            <a:r>
              <a:rPr lang="fr-FR" sz="1600" i="1" dirty="0">
                <a:solidFill>
                  <a:schemeClr val="bg1"/>
                </a:solidFill>
              </a:rPr>
              <a:t>(z), c(</a:t>
            </a:r>
            <a:r>
              <a:rPr lang="fr-FR" sz="1600" i="1" dirty="0" err="1">
                <a:solidFill>
                  <a:schemeClr val="bg1"/>
                </a:solidFill>
              </a:rPr>
              <a:t>x,z</a:t>
            </a:r>
            <a:r>
              <a:rPr lang="fr-FR" sz="1600" i="1" dirty="0">
                <a:solidFill>
                  <a:schemeClr val="bg1"/>
                </a:solidFill>
              </a:rPr>
              <a:t>) + D</a:t>
            </a:r>
            <a:r>
              <a:rPr lang="fr-FR" sz="1600" i="1" baseline="-25000" dirty="0">
                <a:solidFill>
                  <a:schemeClr val="bg1"/>
                </a:solidFill>
              </a:rPr>
              <a:t>z</a:t>
            </a:r>
            <a:r>
              <a:rPr lang="fr-FR" sz="1600" i="1" dirty="0">
                <a:solidFill>
                  <a:schemeClr val="bg1"/>
                </a:solidFill>
              </a:rPr>
              <a:t>(z)</a:t>
            </a:r>
            <a:r>
              <a:rPr lang="fr-FR" sz="1600" dirty="0">
                <a:solidFill>
                  <a:schemeClr val="bg1"/>
                </a:solidFill>
              </a:rPr>
              <a:t>} </a:t>
            </a:r>
          </a:p>
          <a:p>
            <a:pPr algn="just">
              <a:lnSpc>
                <a:spcPct val="120000"/>
              </a:lnSpc>
            </a:pPr>
            <a:r>
              <a:rPr lang="fr-FR" sz="1600" dirty="0">
                <a:solidFill>
                  <a:schemeClr val="bg1"/>
                </a:solidFill>
              </a:rPr>
              <a:t>= min{2+1 , 7+0} = 3</a:t>
            </a:r>
          </a:p>
        </p:txBody>
      </p:sp>
      <p:sp>
        <p:nvSpPr>
          <p:cNvPr id="728175" name="Line 111"/>
          <p:cNvSpPr>
            <a:spLocks noChangeShapeType="1"/>
          </p:cNvSpPr>
          <p:nvPr/>
        </p:nvSpPr>
        <p:spPr bwMode="auto">
          <a:xfrm flipH="1">
            <a:off x="4179888" y="482600"/>
            <a:ext cx="2586037" cy="13335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28176" name="Text Box 112"/>
          <p:cNvSpPr txBox="1">
            <a:spLocks noChangeArrowheads="1"/>
          </p:cNvSpPr>
          <p:nvPr/>
        </p:nvSpPr>
        <p:spPr bwMode="auto">
          <a:xfrm>
            <a:off x="3922713" y="16748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3</a:t>
            </a:r>
          </a:p>
        </p:txBody>
      </p:sp>
      <p:sp>
        <p:nvSpPr>
          <p:cNvPr id="728177" name="Text Box 113"/>
          <p:cNvSpPr txBox="1">
            <a:spLocks noChangeArrowheads="1"/>
          </p:cNvSpPr>
          <p:nvPr/>
        </p:nvSpPr>
        <p:spPr bwMode="auto">
          <a:xfrm>
            <a:off x="3579813" y="1679575"/>
            <a:ext cx="342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a:t>
            </a:r>
          </a:p>
        </p:txBody>
      </p:sp>
      <p:sp>
        <p:nvSpPr>
          <p:cNvPr id="93261" name="Text Box 114"/>
          <p:cNvSpPr txBox="1">
            <a:spLocks noChangeArrowheads="1"/>
          </p:cNvSpPr>
          <p:nvPr/>
        </p:nvSpPr>
        <p:spPr bwMode="auto">
          <a:xfrm>
            <a:off x="292100" y="2851150"/>
            <a:ext cx="1125052"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rtl="1" eaLnBrk="1" hangingPunct="1">
              <a:lnSpc>
                <a:spcPct val="85000"/>
              </a:lnSpc>
            </a:pPr>
            <a:r>
              <a:rPr lang="en-US" b="1" dirty="0" smtClean="0">
                <a:solidFill>
                  <a:srgbClr val="CC0000"/>
                </a:solidFill>
              </a:rPr>
              <a:t>Y’s table</a:t>
            </a:r>
            <a:endParaRPr lang="en-US" b="1" dirty="0">
              <a:solidFill>
                <a:srgbClr val="CC0000"/>
              </a:solidFill>
            </a:endParaRPr>
          </a:p>
        </p:txBody>
      </p:sp>
      <p:sp>
        <p:nvSpPr>
          <p:cNvPr id="93262" name="Text Box 115"/>
          <p:cNvSpPr txBox="1">
            <a:spLocks noChangeArrowheads="1"/>
          </p:cNvSpPr>
          <p:nvPr/>
        </p:nvSpPr>
        <p:spPr bwMode="auto">
          <a:xfrm>
            <a:off x="311150" y="4699000"/>
            <a:ext cx="1112228"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rtl="1" eaLnBrk="1" hangingPunct="1">
              <a:lnSpc>
                <a:spcPct val="85000"/>
              </a:lnSpc>
            </a:pPr>
            <a:r>
              <a:rPr lang="en-US" b="1" dirty="0" smtClean="0">
                <a:solidFill>
                  <a:srgbClr val="CC0000"/>
                </a:solidFill>
              </a:rPr>
              <a:t>Z’s table</a:t>
            </a:r>
            <a:endParaRPr lang="en-US" b="1" dirty="0">
              <a:solidFill>
                <a:srgbClr val="CC0000"/>
              </a:solidFill>
            </a:endParaRPr>
          </a:p>
        </p:txBody>
      </p:sp>
      <p:sp>
        <p:nvSpPr>
          <p:cNvPr id="93263" name="Text Box 117"/>
          <p:cNvSpPr txBox="1">
            <a:spLocks noChangeArrowheads="1"/>
          </p:cNvSpPr>
          <p:nvPr/>
        </p:nvSpPr>
        <p:spPr bwMode="auto">
          <a:xfrm>
            <a:off x="3413125" y="1143000"/>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3264" name="Text Box 118"/>
          <p:cNvSpPr txBox="1">
            <a:spLocks noChangeArrowheads="1"/>
          </p:cNvSpPr>
          <p:nvPr/>
        </p:nvSpPr>
        <p:spPr bwMode="auto">
          <a:xfrm rot="-5400000">
            <a:off x="561182" y="2067719"/>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3" name="Slide Number Placeholder 2"/>
          <p:cNvSpPr>
            <a:spLocks noGrp="1"/>
          </p:cNvSpPr>
          <p:nvPr>
            <p:ph type="sldNum" sz="quarter" idx="12"/>
          </p:nvPr>
        </p:nvSpPr>
        <p:spPr/>
        <p:txBody>
          <a:bodyPr/>
          <a:lstStyle/>
          <a:p>
            <a:fld id="{0B427D01-BC83-47EE-A3C3-2D04BB07BF3A}" type="slidenum">
              <a:rPr lang="en-US" smtClean="0"/>
              <a:pPr/>
              <a:t>56</a:t>
            </a:fld>
            <a:endParaRPr lang="en-US" dirty="0"/>
          </a:p>
        </p:txBody>
      </p:sp>
    </p:spTree>
    <p:extLst>
      <p:ext uri="{BB962C8B-B14F-4D97-AF65-F5344CB8AC3E}">
        <p14:creationId xmlns:p14="http://schemas.microsoft.com/office/powerpoint/2010/main" val="32220239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81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817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2817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281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817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8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8172" grpId="0"/>
      <p:bldP spid="728173" grpId="0" animBg="1"/>
      <p:bldP spid="728174" grpId="0"/>
      <p:bldP spid="728175" grpId="0" animBg="1"/>
      <p:bldP spid="728176" grpId="0"/>
      <p:bldP spid="72817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Line 20"/>
          <p:cNvSpPr>
            <a:spLocks noChangeShapeType="1"/>
          </p:cNvSpPr>
          <p:nvPr/>
        </p:nvSpPr>
        <p:spPr bwMode="auto">
          <a:xfrm>
            <a:off x="5486400" y="15240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13" name="Line 21"/>
          <p:cNvSpPr>
            <a:spLocks noChangeShapeType="1"/>
          </p:cNvSpPr>
          <p:nvPr/>
        </p:nvSpPr>
        <p:spPr bwMode="auto">
          <a:xfrm>
            <a:off x="5181600" y="17526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14" name="Text Box 22"/>
          <p:cNvSpPr txBox="1">
            <a:spLocks noChangeArrowheads="1"/>
          </p:cNvSpPr>
          <p:nvPr/>
        </p:nvSpPr>
        <p:spPr bwMode="auto">
          <a:xfrm>
            <a:off x="5486400" y="13668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15" name="Text Box 23"/>
          <p:cNvSpPr txBox="1">
            <a:spLocks noChangeArrowheads="1"/>
          </p:cNvSpPr>
          <p:nvPr/>
        </p:nvSpPr>
        <p:spPr bwMode="auto">
          <a:xfrm>
            <a:off x="5181600" y="1747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16" name="Text Box 24"/>
          <p:cNvSpPr txBox="1">
            <a:spLocks noChangeArrowheads="1"/>
          </p:cNvSpPr>
          <p:nvPr/>
        </p:nvSpPr>
        <p:spPr bwMode="auto">
          <a:xfrm>
            <a:off x="5181600" y="2052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217" name="Text Box 25"/>
          <p:cNvSpPr txBox="1">
            <a:spLocks noChangeArrowheads="1"/>
          </p:cNvSpPr>
          <p:nvPr/>
        </p:nvSpPr>
        <p:spPr bwMode="auto">
          <a:xfrm>
            <a:off x="5181600" y="2357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218" name="Text Box 26"/>
          <p:cNvSpPr txBox="1">
            <a:spLocks noChangeArrowheads="1"/>
          </p:cNvSpPr>
          <p:nvPr/>
        </p:nvSpPr>
        <p:spPr bwMode="auto">
          <a:xfrm>
            <a:off x="5486400" y="17478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0  2   3</a:t>
            </a:r>
          </a:p>
        </p:txBody>
      </p:sp>
      <p:sp>
        <p:nvSpPr>
          <p:cNvPr id="94219" name="Text Box 27"/>
          <p:cNvSpPr txBox="1">
            <a:spLocks noChangeArrowheads="1"/>
          </p:cNvSpPr>
          <p:nvPr/>
        </p:nvSpPr>
        <p:spPr bwMode="auto">
          <a:xfrm rot="-5400000">
            <a:off x="4820443" y="2167732"/>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20" name="Text Box 28"/>
          <p:cNvSpPr txBox="1">
            <a:spLocks noChangeArrowheads="1"/>
          </p:cNvSpPr>
          <p:nvPr/>
        </p:nvSpPr>
        <p:spPr bwMode="auto">
          <a:xfrm>
            <a:off x="5608638" y="1223963"/>
            <a:ext cx="706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221" name="Line 50"/>
          <p:cNvSpPr>
            <a:spLocks noChangeShapeType="1"/>
          </p:cNvSpPr>
          <p:nvPr/>
        </p:nvSpPr>
        <p:spPr bwMode="auto">
          <a:xfrm>
            <a:off x="3276600" y="32004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22" name="Line 51"/>
          <p:cNvSpPr>
            <a:spLocks noChangeShapeType="1"/>
          </p:cNvSpPr>
          <p:nvPr/>
        </p:nvSpPr>
        <p:spPr bwMode="auto">
          <a:xfrm>
            <a:off x="2971800" y="34290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23" name="Text Box 52"/>
          <p:cNvSpPr txBox="1">
            <a:spLocks noChangeArrowheads="1"/>
          </p:cNvSpPr>
          <p:nvPr/>
        </p:nvSpPr>
        <p:spPr bwMode="auto">
          <a:xfrm>
            <a:off x="3276600" y="30432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24" name="Text Box 53"/>
          <p:cNvSpPr txBox="1">
            <a:spLocks noChangeArrowheads="1"/>
          </p:cNvSpPr>
          <p:nvPr/>
        </p:nvSpPr>
        <p:spPr bwMode="auto">
          <a:xfrm>
            <a:off x="2971800" y="3424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25" name="Text Box 54"/>
          <p:cNvSpPr txBox="1">
            <a:spLocks noChangeArrowheads="1"/>
          </p:cNvSpPr>
          <p:nvPr/>
        </p:nvSpPr>
        <p:spPr bwMode="auto">
          <a:xfrm>
            <a:off x="2971800" y="37290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226" name="Text Box 55"/>
          <p:cNvSpPr txBox="1">
            <a:spLocks noChangeArrowheads="1"/>
          </p:cNvSpPr>
          <p:nvPr/>
        </p:nvSpPr>
        <p:spPr bwMode="auto">
          <a:xfrm>
            <a:off x="2971800" y="4033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227" name="Text Box 56"/>
          <p:cNvSpPr txBox="1">
            <a:spLocks noChangeArrowheads="1"/>
          </p:cNvSpPr>
          <p:nvPr/>
        </p:nvSpPr>
        <p:spPr bwMode="auto">
          <a:xfrm>
            <a:off x="3276600" y="34242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0  2   7</a:t>
            </a:r>
          </a:p>
        </p:txBody>
      </p:sp>
      <p:sp>
        <p:nvSpPr>
          <p:cNvPr id="94228" name="Text Box 57"/>
          <p:cNvSpPr txBox="1">
            <a:spLocks noChangeArrowheads="1"/>
          </p:cNvSpPr>
          <p:nvPr/>
        </p:nvSpPr>
        <p:spPr bwMode="auto">
          <a:xfrm rot="-5400000">
            <a:off x="2643981" y="3821907"/>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29" name="Text Box 58"/>
          <p:cNvSpPr txBox="1">
            <a:spLocks noChangeArrowheads="1"/>
          </p:cNvSpPr>
          <p:nvPr/>
        </p:nvSpPr>
        <p:spPr bwMode="auto">
          <a:xfrm>
            <a:off x="3421063" y="2900363"/>
            <a:ext cx="706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230" name="Line 59"/>
          <p:cNvSpPr>
            <a:spLocks noChangeShapeType="1"/>
          </p:cNvSpPr>
          <p:nvPr/>
        </p:nvSpPr>
        <p:spPr bwMode="auto">
          <a:xfrm>
            <a:off x="5486400" y="32766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31" name="Line 60"/>
          <p:cNvSpPr>
            <a:spLocks noChangeShapeType="1"/>
          </p:cNvSpPr>
          <p:nvPr/>
        </p:nvSpPr>
        <p:spPr bwMode="auto">
          <a:xfrm>
            <a:off x="5181600" y="35052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32" name="Text Box 61"/>
          <p:cNvSpPr txBox="1">
            <a:spLocks noChangeArrowheads="1"/>
          </p:cNvSpPr>
          <p:nvPr/>
        </p:nvSpPr>
        <p:spPr bwMode="auto">
          <a:xfrm>
            <a:off x="5486400" y="31194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33" name="Text Box 62"/>
          <p:cNvSpPr txBox="1">
            <a:spLocks noChangeArrowheads="1"/>
          </p:cNvSpPr>
          <p:nvPr/>
        </p:nvSpPr>
        <p:spPr bwMode="auto">
          <a:xfrm>
            <a:off x="5181600" y="3500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34" name="Text Box 63"/>
          <p:cNvSpPr txBox="1">
            <a:spLocks noChangeArrowheads="1"/>
          </p:cNvSpPr>
          <p:nvPr/>
        </p:nvSpPr>
        <p:spPr bwMode="auto">
          <a:xfrm>
            <a:off x="5181600" y="3805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235" name="Text Box 64"/>
          <p:cNvSpPr txBox="1">
            <a:spLocks noChangeArrowheads="1"/>
          </p:cNvSpPr>
          <p:nvPr/>
        </p:nvSpPr>
        <p:spPr bwMode="auto">
          <a:xfrm>
            <a:off x="5181600" y="41100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236" name="Text Box 65"/>
          <p:cNvSpPr txBox="1">
            <a:spLocks noChangeArrowheads="1"/>
          </p:cNvSpPr>
          <p:nvPr/>
        </p:nvSpPr>
        <p:spPr bwMode="auto">
          <a:xfrm>
            <a:off x="5486400" y="35004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0  2   3</a:t>
            </a:r>
          </a:p>
        </p:txBody>
      </p:sp>
      <p:sp>
        <p:nvSpPr>
          <p:cNvPr id="94237" name="Text Box 66"/>
          <p:cNvSpPr txBox="1">
            <a:spLocks noChangeArrowheads="1"/>
          </p:cNvSpPr>
          <p:nvPr/>
        </p:nvSpPr>
        <p:spPr bwMode="auto">
          <a:xfrm rot="-5400000">
            <a:off x="4820443" y="3898107"/>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38" name="Text Box 67"/>
          <p:cNvSpPr txBox="1">
            <a:spLocks noChangeArrowheads="1"/>
          </p:cNvSpPr>
          <p:nvPr/>
        </p:nvSpPr>
        <p:spPr bwMode="auto">
          <a:xfrm>
            <a:off x="5597525" y="2965450"/>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239" name="Line 68"/>
          <p:cNvSpPr>
            <a:spLocks noChangeShapeType="1"/>
          </p:cNvSpPr>
          <p:nvPr/>
        </p:nvSpPr>
        <p:spPr bwMode="auto">
          <a:xfrm>
            <a:off x="5410200" y="49530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40" name="Line 69"/>
          <p:cNvSpPr>
            <a:spLocks noChangeShapeType="1"/>
          </p:cNvSpPr>
          <p:nvPr/>
        </p:nvSpPr>
        <p:spPr bwMode="auto">
          <a:xfrm>
            <a:off x="5105400" y="51816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41" name="Text Box 70"/>
          <p:cNvSpPr txBox="1">
            <a:spLocks noChangeArrowheads="1"/>
          </p:cNvSpPr>
          <p:nvPr/>
        </p:nvSpPr>
        <p:spPr bwMode="auto">
          <a:xfrm>
            <a:off x="5410200" y="47958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42" name="Text Box 71"/>
          <p:cNvSpPr txBox="1">
            <a:spLocks noChangeArrowheads="1"/>
          </p:cNvSpPr>
          <p:nvPr/>
        </p:nvSpPr>
        <p:spPr bwMode="auto">
          <a:xfrm>
            <a:off x="5105400" y="5176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43" name="Text Box 72"/>
          <p:cNvSpPr txBox="1">
            <a:spLocks noChangeArrowheads="1"/>
          </p:cNvSpPr>
          <p:nvPr/>
        </p:nvSpPr>
        <p:spPr bwMode="auto">
          <a:xfrm>
            <a:off x="5105400" y="5481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244" name="Text Box 73"/>
          <p:cNvSpPr txBox="1">
            <a:spLocks noChangeArrowheads="1"/>
          </p:cNvSpPr>
          <p:nvPr/>
        </p:nvSpPr>
        <p:spPr bwMode="auto">
          <a:xfrm>
            <a:off x="5105400" y="5786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245" name="Text Box 74"/>
          <p:cNvSpPr txBox="1">
            <a:spLocks noChangeArrowheads="1"/>
          </p:cNvSpPr>
          <p:nvPr/>
        </p:nvSpPr>
        <p:spPr bwMode="auto">
          <a:xfrm>
            <a:off x="5410200" y="51768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0  2   3</a:t>
            </a:r>
          </a:p>
        </p:txBody>
      </p:sp>
      <p:sp>
        <p:nvSpPr>
          <p:cNvPr id="94246" name="Text Box 75"/>
          <p:cNvSpPr txBox="1">
            <a:spLocks noChangeArrowheads="1"/>
          </p:cNvSpPr>
          <p:nvPr/>
        </p:nvSpPr>
        <p:spPr bwMode="auto">
          <a:xfrm rot="-5400000">
            <a:off x="4755357" y="5563394"/>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47" name="Text Box 76"/>
          <p:cNvSpPr txBox="1">
            <a:spLocks noChangeArrowheads="1"/>
          </p:cNvSpPr>
          <p:nvPr/>
        </p:nvSpPr>
        <p:spPr bwMode="auto">
          <a:xfrm>
            <a:off x="5521325" y="4664075"/>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248" name="Line 77"/>
          <p:cNvSpPr>
            <a:spLocks noChangeShapeType="1"/>
          </p:cNvSpPr>
          <p:nvPr/>
        </p:nvSpPr>
        <p:spPr bwMode="auto">
          <a:xfrm>
            <a:off x="3276600" y="49530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49" name="Line 78"/>
          <p:cNvSpPr>
            <a:spLocks noChangeShapeType="1"/>
          </p:cNvSpPr>
          <p:nvPr/>
        </p:nvSpPr>
        <p:spPr bwMode="auto">
          <a:xfrm>
            <a:off x="2971800" y="51816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50" name="Text Box 79"/>
          <p:cNvSpPr txBox="1">
            <a:spLocks noChangeArrowheads="1"/>
          </p:cNvSpPr>
          <p:nvPr/>
        </p:nvSpPr>
        <p:spPr bwMode="auto">
          <a:xfrm>
            <a:off x="3276600" y="47958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51" name="Text Box 80"/>
          <p:cNvSpPr txBox="1">
            <a:spLocks noChangeArrowheads="1"/>
          </p:cNvSpPr>
          <p:nvPr/>
        </p:nvSpPr>
        <p:spPr bwMode="auto">
          <a:xfrm>
            <a:off x="2971800" y="5176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52" name="Text Box 81"/>
          <p:cNvSpPr txBox="1">
            <a:spLocks noChangeArrowheads="1"/>
          </p:cNvSpPr>
          <p:nvPr/>
        </p:nvSpPr>
        <p:spPr bwMode="auto">
          <a:xfrm>
            <a:off x="2971800" y="5481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253" name="Text Box 82"/>
          <p:cNvSpPr txBox="1">
            <a:spLocks noChangeArrowheads="1"/>
          </p:cNvSpPr>
          <p:nvPr/>
        </p:nvSpPr>
        <p:spPr bwMode="auto">
          <a:xfrm>
            <a:off x="2971800" y="5786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254" name="Text Box 83"/>
          <p:cNvSpPr txBox="1">
            <a:spLocks noChangeArrowheads="1"/>
          </p:cNvSpPr>
          <p:nvPr/>
        </p:nvSpPr>
        <p:spPr bwMode="auto">
          <a:xfrm>
            <a:off x="3276600" y="51768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0  2   7</a:t>
            </a:r>
          </a:p>
        </p:txBody>
      </p:sp>
      <p:sp>
        <p:nvSpPr>
          <p:cNvPr id="94255" name="Text Box 84"/>
          <p:cNvSpPr txBox="1">
            <a:spLocks noChangeArrowheads="1"/>
          </p:cNvSpPr>
          <p:nvPr/>
        </p:nvSpPr>
        <p:spPr bwMode="auto">
          <a:xfrm rot="-5400000">
            <a:off x="2643982" y="5531644"/>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56" name="Text Box 85"/>
          <p:cNvSpPr txBox="1">
            <a:spLocks noChangeArrowheads="1"/>
          </p:cNvSpPr>
          <p:nvPr/>
        </p:nvSpPr>
        <p:spPr bwMode="auto">
          <a:xfrm>
            <a:off x="3409950" y="4664075"/>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257" name="Text Box 103"/>
          <p:cNvSpPr txBox="1">
            <a:spLocks noChangeArrowheads="1"/>
          </p:cNvSpPr>
          <p:nvPr/>
        </p:nvSpPr>
        <p:spPr bwMode="auto">
          <a:xfrm>
            <a:off x="3276600" y="3771900"/>
            <a:ext cx="882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4258" name="Text Box 104"/>
          <p:cNvSpPr txBox="1">
            <a:spLocks noChangeArrowheads="1"/>
          </p:cNvSpPr>
          <p:nvPr/>
        </p:nvSpPr>
        <p:spPr bwMode="auto">
          <a:xfrm>
            <a:off x="3276600" y="4110038"/>
            <a:ext cx="946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7   1   0</a:t>
            </a:r>
          </a:p>
        </p:txBody>
      </p:sp>
      <p:sp>
        <p:nvSpPr>
          <p:cNvPr id="94259" name="Text Box 105"/>
          <p:cNvSpPr txBox="1">
            <a:spLocks noChangeArrowheads="1"/>
          </p:cNvSpPr>
          <p:nvPr/>
        </p:nvSpPr>
        <p:spPr bwMode="auto">
          <a:xfrm>
            <a:off x="3276600" y="55578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4260" name="Text Box 106"/>
          <p:cNvSpPr txBox="1">
            <a:spLocks noChangeArrowheads="1"/>
          </p:cNvSpPr>
          <p:nvPr/>
        </p:nvSpPr>
        <p:spPr bwMode="auto">
          <a:xfrm>
            <a:off x="3276600" y="58626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3  1   0</a:t>
            </a:r>
          </a:p>
        </p:txBody>
      </p:sp>
      <p:sp>
        <p:nvSpPr>
          <p:cNvPr id="94261" name="Text Box 107"/>
          <p:cNvSpPr txBox="1">
            <a:spLocks noChangeArrowheads="1"/>
          </p:cNvSpPr>
          <p:nvPr/>
        </p:nvSpPr>
        <p:spPr bwMode="auto">
          <a:xfrm>
            <a:off x="5486400" y="2095500"/>
            <a:ext cx="946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4262" name="Text Box 108"/>
          <p:cNvSpPr txBox="1">
            <a:spLocks noChangeArrowheads="1"/>
          </p:cNvSpPr>
          <p:nvPr/>
        </p:nvSpPr>
        <p:spPr bwMode="auto">
          <a:xfrm>
            <a:off x="5486400" y="24336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3  1   0</a:t>
            </a:r>
          </a:p>
        </p:txBody>
      </p:sp>
      <p:sp>
        <p:nvSpPr>
          <p:cNvPr id="94263" name="Text Box 109"/>
          <p:cNvSpPr txBox="1">
            <a:spLocks noChangeArrowheads="1"/>
          </p:cNvSpPr>
          <p:nvPr/>
        </p:nvSpPr>
        <p:spPr bwMode="auto">
          <a:xfrm>
            <a:off x="5486400" y="3825875"/>
            <a:ext cx="882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4264" name="Text Box 110"/>
          <p:cNvSpPr txBox="1">
            <a:spLocks noChangeArrowheads="1"/>
          </p:cNvSpPr>
          <p:nvPr/>
        </p:nvSpPr>
        <p:spPr bwMode="auto">
          <a:xfrm>
            <a:off x="5410200" y="58626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3  1   0</a:t>
            </a:r>
          </a:p>
        </p:txBody>
      </p:sp>
      <p:sp>
        <p:nvSpPr>
          <p:cNvPr id="94265" name="Text Box 111"/>
          <p:cNvSpPr txBox="1">
            <a:spLocks noChangeArrowheads="1"/>
          </p:cNvSpPr>
          <p:nvPr/>
        </p:nvSpPr>
        <p:spPr bwMode="auto">
          <a:xfrm>
            <a:off x="5410200" y="54816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4266" name="Text Box 112"/>
          <p:cNvSpPr txBox="1">
            <a:spLocks noChangeArrowheads="1"/>
          </p:cNvSpPr>
          <p:nvPr/>
        </p:nvSpPr>
        <p:spPr bwMode="auto">
          <a:xfrm>
            <a:off x="5486400" y="41100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3  1   0</a:t>
            </a:r>
          </a:p>
        </p:txBody>
      </p:sp>
      <p:sp>
        <p:nvSpPr>
          <p:cNvPr id="94267" name="Line 113"/>
          <p:cNvSpPr>
            <a:spLocks noChangeShapeType="1"/>
          </p:cNvSpPr>
          <p:nvPr/>
        </p:nvSpPr>
        <p:spPr bwMode="auto">
          <a:xfrm>
            <a:off x="2209800" y="1981200"/>
            <a:ext cx="685800" cy="1524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68" name="Line 114"/>
          <p:cNvSpPr>
            <a:spLocks noChangeShapeType="1"/>
          </p:cNvSpPr>
          <p:nvPr/>
        </p:nvSpPr>
        <p:spPr bwMode="auto">
          <a:xfrm>
            <a:off x="2133600" y="2057400"/>
            <a:ext cx="685800" cy="3124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69" name="Line 116"/>
          <p:cNvSpPr>
            <a:spLocks noChangeShapeType="1"/>
          </p:cNvSpPr>
          <p:nvPr/>
        </p:nvSpPr>
        <p:spPr bwMode="auto">
          <a:xfrm>
            <a:off x="2133600" y="4114800"/>
            <a:ext cx="6096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0" name="Line 118"/>
          <p:cNvSpPr>
            <a:spLocks noChangeShapeType="1"/>
          </p:cNvSpPr>
          <p:nvPr/>
        </p:nvSpPr>
        <p:spPr bwMode="auto">
          <a:xfrm flipV="1">
            <a:off x="2209800" y="4343400"/>
            <a:ext cx="762000" cy="1752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1" name="Line 119"/>
          <p:cNvSpPr>
            <a:spLocks noChangeShapeType="1"/>
          </p:cNvSpPr>
          <p:nvPr/>
        </p:nvSpPr>
        <p:spPr bwMode="auto">
          <a:xfrm>
            <a:off x="4267200" y="1981200"/>
            <a:ext cx="762000" cy="1600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2" name="Line 120"/>
          <p:cNvSpPr>
            <a:spLocks noChangeShapeType="1"/>
          </p:cNvSpPr>
          <p:nvPr/>
        </p:nvSpPr>
        <p:spPr bwMode="auto">
          <a:xfrm>
            <a:off x="4191000" y="2057400"/>
            <a:ext cx="838200" cy="297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3" name="Line 121"/>
          <p:cNvSpPr>
            <a:spLocks noChangeShapeType="1"/>
          </p:cNvSpPr>
          <p:nvPr/>
        </p:nvSpPr>
        <p:spPr bwMode="auto">
          <a:xfrm flipV="1">
            <a:off x="4114800" y="2743200"/>
            <a:ext cx="1143000" cy="3200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4" name="Line 122"/>
          <p:cNvSpPr>
            <a:spLocks noChangeShapeType="1"/>
          </p:cNvSpPr>
          <p:nvPr/>
        </p:nvSpPr>
        <p:spPr bwMode="auto">
          <a:xfrm flipV="1">
            <a:off x="4114800" y="4419600"/>
            <a:ext cx="1066800" cy="1676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5" name="Line 123"/>
          <p:cNvSpPr>
            <a:spLocks noChangeShapeType="1"/>
          </p:cNvSpPr>
          <p:nvPr/>
        </p:nvSpPr>
        <p:spPr bwMode="auto">
          <a:xfrm>
            <a:off x="609600" y="6345238"/>
            <a:ext cx="5410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276" name="Text Box 124"/>
          <p:cNvSpPr txBox="1">
            <a:spLocks noChangeArrowheads="1"/>
          </p:cNvSpPr>
          <p:nvPr/>
        </p:nvSpPr>
        <p:spPr bwMode="auto">
          <a:xfrm>
            <a:off x="6069013" y="61372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time</a:t>
            </a:r>
          </a:p>
        </p:txBody>
      </p:sp>
      <p:sp>
        <p:nvSpPr>
          <p:cNvPr id="94277" name="Oval 167"/>
          <p:cNvSpPr>
            <a:spLocks noChangeArrowheads="1"/>
          </p:cNvSpPr>
          <p:nvPr/>
        </p:nvSpPr>
        <p:spPr bwMode="auto">
          <a:xfrm>
            <a:off x="3200400" y="58674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278" name="Line 174"/>
          <p:cNvSpPr>
            <a:spLocks noChangeShapeType="1"/>
          </p:cNvSpPr>
          <p:nvPr/>
        </p:nvSpPr>
        <p:spPr bwMode="auto">
          <a:xfrm>
            <a:off x="1219200" y="14478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79" name="Line 175"/>
          <p:cNvSpPr>
            <a:spLocks noChangeShapeType="1"/>
          </p:cNvSpPr>
          <p:nvPr/>
        </p:nvSpPr>
        <p:spPr bwMode="auto">
          <a:xfrm>
            <a:off x="914400" y="16764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80" name="Text Box 176"/>
          <p:cNvSpPr txBox="1">
            <a:spLocks noChangeArrowheads="1"/>
          </p:cNvSpPr>
          <p:nvPr/>
        </p:nvSpPr>
        <p:spPr bwMode="auto">
          <a:xfrm>
            <a:off x="1219200" y="12906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81" name="Text Box 177"/>
          <p:cNvSpPr txBox="1">
            <a:spLocks noChangeArrowheads="1"/>
          </p:cNvSpPr>
          <p:nvPr/>
        </p:nvSpPr>
        <p:spPr bwMode="auto">
          <a:xfrm>
            <a:off x="914400" y="1671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82" name="Text Box 178"/>
          <p:cNvSpPr txBox="1">
            <a:spLocks noChangeArrowheads="1"/>
          </p:cNvSpPr>
          <p:nvPr/>
        </p:nvSpPr>
        <p:spPr bwMode="auto">
          <a:xfrm>
            <a:off x="914400" y="1976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283" name="Text Box 179"/>
          <p:cNvSpPr txBox="1">
            <a:spLocks noChangeArrowheads="1"/>
          </p:cNvSpPr>
          <p:nvPr/>
        </p:nvSpPr>
        <p:spPr bwMode="auto">
          <a:xfrm>
            <a:off x="914400" y="2281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284" name="Text Box 180"/>
          <p:cNvSpPr txBox="1">
            <a:spLocks noChangeArrowheads="1"/>
          </p:cNvSpPr>
          <p:nvPr/>
        </p:nvSpPr>
        <p:spPr bwMode="auto">
          <a:xfrm>
            <a:off x="1219200" y="16716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0  2   7</a:t>
            </a:r>
          </a:p>
        </p:txBody>
      </p:sp>
      <p:sp>
        <p:nvSpPr>
          <p:cNvPr id="94285" name="Text Box 181"/>
          <p:cNvSpPr txBox="1">
            <a:spLocks noChangeArrowheads="1"/>
          </p:cNvSpPr>
          <p:nvPr/>
        </p:nvSpPr>
        <p:spPr bwMode="auto">
          <a:xfrm>
            <a:off x="1219200" y="20526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286" name="Text Box 182"/>
          <p:cNvSpPr txBox="1">
            <a:spLocks noChangeArrowheads="1"/>
          </p:cNvSpPr>
          <p:nvPr/>
        </p:nvSpPr>
        <p:spPr bwMode="auto">
          <a:xfrm>
            <a:off x="1447800" y="20526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287" name="Text Box 183"/>
          <p:cNvSpPr txBox="1">
            <a:spLocks noChangeArrowheads="1"/>
          </p:cNvSpPr>
          <p:nvPr/>
        </p:nvSpPr>
        <p:spPr bwMode="auto">
          <a:xfrm>
            <a:off x="1828800" y="20526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288" name="Text Box 184"/>
          <p:cNvSpPr txBox="1">
            <a:spLocks noChangeArrowheads="1"/>
          </p:cNvSpPr>
          <p:nvPr/>
        </p:nvSpPr>
        <p:spPr bwMode="auto">
          <a:xfrm>
            <a:off x="1219200" y="23574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289" name="Text Box 185"/>
          <p:cNvSpPr txBox="1">
            <a:spLocks noChangeArrowheads="1"/>
          </p:cNvSpPr>
          <p:nvPr/>
        </p:nvSpPr>
        <p:spPr bwMode="auto">
          <a:xfrm>
            <a:off x="1447800" y="23574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290" name="Text Box 186"/>
          <p:cNvSpPr txBox="1">
            <a:spLocks noChangeArrowheads="1"/>
          </p:cNvSpPr>
          <p:nvPr/>
        </p:nvSpPr>
        <p:spPr bwMode="auto">
          <a:xfrm>
            <a:off x="1828800" y="23574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291" name="Text Box 187"/>
          <p:cNvSpPr txBox="1">
            <a:spLocks noChangeArrowheads="1"/>
          </p:cNvSpPr>
          <p:nvPr/>
        </p:nvSpPr>
        <p:spPr bwMode="auto">
          <a:xfrm rot="-5400000">
            <a:off x="2650332" y="2026444"/>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92" name="Text Box 188"/>
          <p:cNvSpPr txBox="1">
            <a:spLocks noChangeArrowheads="1"/>
          </p:cNvSpPr>
          <p:nvPr/>
        </p:nvSpPr>
        <p:spPr bwMode="auto">
          <a:xfrm>
            <a:off x="1352550" y="1158875"/>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293" name="Text Box 189"/>
          <p:cNvSpPr txBox="1">
            <a:spLocks noChangeArrowheads="1"/>
          </p:cNvSpPr>
          <p:nvPr/>
        </p:nvSpPr>
        <p:spPr bwMode="auto">
          <a:xfrm rot="-5400000">
            <a:off x="518319" y="3810794"/>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a:t>from</a:t>
            </a:r>
          </a:p>
        </p:txBody>
      </p:sp>
      <p:sp>
        <p:nvSpPr>
          <p:cNvPr id="94294" name="Text Box 190"/>
          <p:cNvSpPr txBox="1">
            <a:spLocks noChangeArrowheads="1"/>
          </p:cNvSpPr>
          <p:nvPr/>
        </p:nvSpPr>
        <p:spPr bwMode="auto">
          <a:xfrm rot="-5400000">
            <a:off x="518318" y="5618957"/>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94295" name="Line 191"/>
          <p:cNvSpPr>
            <a:spLocks noChangeShapeType="1"/>
          </p:cNvSpPr>
          <p:nvPr/>
        </p:nvSpPr>
        <p:spPr bwMode="auto">
          <a:xfrm>
            <a:off x="3276600" y="14478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96" name="Line 192"/>
          <p:cNvSpPr>
            <a:spLocks noChangeShapeType="1"/>
          </p:cNvSpPr>
          <p:nvPr/>
        </p:nvSpPr>
        <p:spPr bwMode="auto">
          <a:xfrm>
            <a:off x="2971800" y="16764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297" name="Text Box 193"/>
          <p:cNvSpPr txBox="1">
            <a:spLocks noChangeArrowheads="1"/>
          </p:cNvSpPr>
          <p:nvPr/>
        </p:nvSpPr>
        <p:spPr bwMode="auto">
          <a:xfrm>
            <a:off x="3276600" y="12906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298" name="Text Box 194"/>
          <p:cNvSpPr txBox="1">
            <a:spLocks noChangeArrowheads="1"/>
          </p:cNvSpPr>
          <p:nvPr/>
        </p:nvSpPr>
        <p:spPr bwMode="auto">
          <a:xfrm>
            <a:off x="2971800" y="1671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299" name="Text Box 195"/>
          <p:cNvSpPr txBox="1">
            <a:spLocks noChangeArrowheads="1"/>
          </p:cNvSpPr>
          <p:nvPr/>
        </p:nvSpPr>
        <p:spPr bwMode="auto">
          <a:xfrm>
            <a:off x="2971800" y="19764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300" name="Text Box 196"/>
          <p:cNvSpPr txBox="1">
            <a:spLocks noChangeArrowheads="1"/>
          </p:cNvSpPr>
          <p:nvPr/>
        </p:nvSpPr>
        <p:spPr bwMode="auto">
          <a:xfrm>
            <a:off x="2971800" y="2281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301" name="Text Box 197"/>
          <p:cNvSpPr txBox="1">
            <a:spLocks noChangeArrowheads="1"/>
          </p:cNvSpPr>
          <p:nvPr/>
        </p:nvSpPr>
        <p:spPr bwMode="auto">
          <a:xfrm>
            <a:off x="3297238" y="16716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a:t>
            </a:r>
          </a:p>
        </p:txBody>
      </p:sp>
      <p:sp>
        <p:nvSpPr>
          <p:cNvPr id="94302" name="Line 198"/>
          <p:cNvSpPr>
            <a:spLocks noChangeShapeType="1"/>
          </p:cNvSpPr>
          <p:nvPr/>
        </p:nvSpPr>
        <p:spPr bwMode="auto">
          <a:xfrm>
            <a:off x="1219200" y="32004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303" name="Line 199"/>
          <p:cNvSpPr>
            <a:spLocks noChangeShapeType="1"/>
          </p:cNvSpPr>
          <p:nvPr/>
        </p:nvSpPr>
        <p:spPr bwMode="auto">
          <a:xfrm>
            <a:off x="914400" y="34290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304" name="Text Box 200"/>
          <p:cNvSpPr txBox="1">
            <a:spLocks noChangeArrowheads="1"/>
          </p:cNvSpPr>
          <p:nvPr/>
        </p:nvSpPr>
        <p:spPr bwMode="auto">
          <a:xfrm>
            <a:off x="1219200" y="30432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305" name="Text Box 201"/>
          <p:cNvSpPr txBox="1">
            <a:spLocks noChangeArrowheads="1"/>
          </p:cNvSpPr>
          <p:nvPr/>
        </p:nvSpPr>
        <p:spPr bwMode="auto">
          <a:xfrm>
            <a:off x="914400" y="34242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306" name="Text Box 202"/>
          <p:cNvSpPr txBox="1">
            <a:spLocks noChangeArrowheads="1"/>
          </p:cNvSpPr>
          <p:nvPr/>
        </p:nvSpPr>
        <p:spPr bwMode="auto">
          <a:xfrm>
            <a:off x="914400" y="37290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307" name="Text Box 203"/>
          <p:cNvSpPr txBox="1">
            <a:spLocks noChangeArrowheads="1"/>
          </p:cNvSpPr>
          <p:nvPr/>
        </p:nvSpPr>
        <p:spPr bwMode="auto">
          <a:xfrm>
            <a:off x="914400" y="4033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308" name="Text Box 204"/>
          <p:cNvSpPr txBox="1">
            <a:spLocks noChangeArrowheads="1"/>
          </p:cNvSpPr>
          <p:nvPr/>
        </p:nvSpPr>
        <p:spPr bwMode="auto">
          <a:xfrm>
            <a:off x="1524000" y="34242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09" name="Text Box 205"/>
          <p:cNvSpPr txBox="1">
            <a:spLocks noChangeArrowheads="1"/>
          </p:cNvSpPr>
          <p:nvPr/>
        </p:nvSpPr>
        <p:spPr bwMode="auto">
          <a:xfrm>
            <a:off x="1828800" y="34242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10" name="Text Box 206"/>
          <p:cNvSpPr txBox="1">
            <a:spLocks noChangeArrowheads="1"/>
          </p:cNvSpPr>
          <p:nvPr/>
        </p:nvSpPr>
        <p:spPr bwMode="auto">
          <a:xfrm>
            <a:off x="1219200" y="4110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11" name="Text Box 207"/>
          <p:cNvSpPr txBox="1">
            <a:spLocks noChangeArrowheads="1"/>
          </p:cNvSpPr>
          <p:nvPr/>
        </p:nvSpPr>
        <p:spPr bwMode="auto">
          <a:xfrm>
            <a:off x="1447800" y="4110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12" name="Text Box 208"/>
          <p:cNvSpPr txBox="1">
            <a:spLocks noChangeArrowheads="1"/>
          </p:cNvSpPr>
          <p:nvPr/>
        </p:nvSpPr>
        <p:spPr bwMode="auto">
          <a:xfrm>
            <a:off x="1828800" y="4110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13" name="Text Box 209"/>
          <p:cNvSpPr txBox="1">
            <a:spLocks noChangeArrowheads="1"/>
          </p:cNvSpPr>
          <p:nvPr/>
        </p:nvSpPr>
        <p:spPr bwMode="auto">
          <a:xfrm>
            <a:off x="1341438" y="2933700"/>
            <a:ext cx="706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314" name="Line 210"/>
          <p:cNvSpPr>
            <a:spLocks noChangeShapeType="1"/>
          </p:cNvSpPr>
          <p:nvPr/>
        </p:nvSpPr>
        <p:spPr bwMode="auto">
          <a:xfrm>
            <a:off x="1219200" y="50292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315" name="Line 211"/>
          <p:cNvSpPr>
            <a:spLocks noChangeShapeType="1"/>
          </p:cNvSpPr>
          <p:nvPr/>
        </p:nvSpPr>
        <p:spPr bwMode="auto">
          <a:xfrm>
            <a:off x="914400" y="5257800"/>
            <a:ext cx="1371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4316" name="Text Box 212"/>
          <p:cNvSpPr txBox="1">
            <a:spLocks noChangeArrowheads="1"/>
          </p:cNvSpPr>
          <p:nvPr/>
        </p:nvSpPr>
        <p:spPr bwMode="auto">
          <a:xfrm>
            <a:off x="1219200" y="4872038"/>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   y   z</a:t>
            </a:r>
          </a:p>
        </p:txBody>
      </p:sp>
      <p:sp>
        <p:nvSpPr>
          <p:cNvPr id="94317" name="Text Box 213"/>
          <p:cNvSpPr txBox="1">
            <a:spLocks noChangeArrowheads="1"/>
          </p:cNvSpPr>
          <p:nvPr/>
        </p:nvSpPr>
        <p:spPr bwMode="auto">
          <a:xfrm>
            <a:off x="914400" y="52530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x</a:t>
            </a:r>
          </a:p>
        </p:txBody>
      </p:sp>
      <p:sp>
        <p:nvSpPr>
          <p:cNvPr id="94318" name="Text Box 214"/>
          <p:cNvSpPr txBox="1">
            <a:spLocks noChangeArrowheads="1"/>
          </p:cNvSpPr>
          <p:nvPr/>
        </p:nvSpPr>
        <p:spPr bwMode="auto">
          <a:xfrm>
            <a:off x="914400" y="55578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y</a:t>
            </a:r>
          </a:p>
        </p:txBody>
      </p:sp>
      <p:sp>
        <p:nvSpPr>
          <p:cNvPr id="94319" name="Text Box 215"/>
          <p:cNvSpPr txBox="1">
            <a:spLocks noChangeArrowheads="1"/>
          </p:cNvSpPr>
          <p:nvPr/>
        </p:nvSpPr>
        <p:spPr bwMode="auto">
          <a:xfrm>
            <a:off x="914400" y="5862638"/>
            <a:ext cx="29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z</a:t>
            </a:r>
          </a:p>
        </p:txBody>
      </p:sp>
      <p:sp>
        <p:nvSpPr>
          <p:cNvPr id="94320" name="Text Box 216"/>
          <p:cNvSpPr txBox="1">
            <a:spLocks noChangeArrowheads="1"/>
          </p:cNvSpPr>
          <p:nvPr/>
        </p:nvSpPr>
        <p:spPr bwMode="auto">
          <a:xfrm>
            <a:off x="1219200" y="5638800"/>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21" name="Text Box 217"/>
          <p:cNvSpPr txBox="1">
            <a:spLocks noChangeArrowheads="1"/>
          </p:cNvSpPr>
          <p:nvPr/>
        </p:nvSpPr>
        <p:spPr bwMode="auto">
          <a:xfrm>
            <a:off x="1447800" y="5634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22" name="Text Box 218"/>
          <p:cNvSpPr txBox="1">
            <a:spLocks noChangeArrowheads="1"/>
          </p:cNvSpPr>
          <p:nvPr/>
        </p:nvSpPr>
        <p:spPr bwMode="auto">
          <a:xfrm>
            <a:off x="1828800" y="5634038"/>
            <a:ext cx="34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p:txBody>
      </p:sp>
      <p:sp>
        <p:nvSpPr>
          <p:cNvPr id="94323" name="Text Box 219"/>
          <p:cNvSpPr txBox="1">
            <a:spLocks noChangeArrowheads="1"/>
          </p:cNvSpPr>
          <p:nvPr/>
        </p:nvSpPr>
        <p:spPr bwMode="auto">
          <a:xfrm>
            <a:off x="1219200" y="59388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7</a:t>
            </a:r>
          </a:p>
        </p:txBody>
      </p:sp>
      <p:sp>
        <p:nvSpPr>
          <p:cNvPr id="94324" name="Text Box 220"/>
          <p:cNvSpPr txBox="1">
            <a:spLocks noChangeArrowheads="1"/>
          </p:cNvSpPr>
          <p:nvPr/>
        </p:nvSpPr>
        <p:spPr bwMode="auto">
          <a:xfrm>
            <a:off x="1447800" y="59388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1</a:t>
            </a:r>
          </a:p>
        </p:txBody>
      </p:sp>
      <p:sp>
        <p:nvSpPr>
          <p:cNvPr id="94325" name="Text Box 221"/>
          <p:cNvSpPr txBox="1">
            <a:spLocks noChangeArrowheads="1"/>
          </p:cNvSpPr>
          <p:nvPr/>
        </p:nvSpPr>
        <p:spPr bwMode="auto">
          <a:xfrm>
            <a:off x="1828800" y="59388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0</a:t>
            </a:r>
          </a:p>
        </p:txBody>
      </p:sp>
      <p:sp>
        <p:nvSpPr>
          <p:cNvPr id="94326" name="Text Box 222"/>
          <p:cNvSpPr txBox="1">
            <a:spLocks noChangeArrowheads="1"/>
          </p:cNvSpPr>
          <p:nvPr/>
        </p:nvSpPr>
        <p:spPr bwMode="auto">
          <a:xfrm>
            <a:off x="1363663" y="4740275"/>
            <a:ext cx="706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327" name="Text Box 223"/>
          <p:cNvSpPr txBox="1">
            <a:spLocks noChangeArrowheads="1"/>
          </p:cNvSpPr>
          <p:nvPr/>
        </p:nvSpPr>
        <p:spPr bwMode="auto">
          <a:xfrm>
            <a:off x="1219200" y="3467100"/>
            <a:ext cx="946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t>
            </a:r>
          </a:p>
          <a:p>
            <a:r>
              <a:rPr lang="en-US"/>
              <a:t>2   0   1</a:t>
            </a:r>
          </a:p>
        </p:txBody>
      </p:sp>
      <p:sp>
        <p:nvSpPr>
          <p:cNvPr id="94328" name="Text Box 224"/>
          <p:cNvSpPr txBox="1">
            <a:spLocks noChangeArrowheads="1"/>
          </p:cNvSpPr>
          <p:nvPr/>
        </p:nvSpPr>
        <p:spPr bwMode="auto">
          <a:xfrm>
            <a:off x="1219200" y="5257800"/>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 ∞  ∞</a:t>
            </a:r>
          </a:p>
        </p:txBody>
      </p:sp>
      <p:sp>
        <p:nvSpPr>
          <p:cNvPr id="94329" name="Text Box 225"/>
          <p:cNvSpPr txBox="1">
            <a:spLocks noChangeArrowheads="1"/>
          </p:cNvSpPr>
          <p:nvPr/>
        </p:nvSpPr>
        <p:spPr bwMode="auto">
          <a:xfrm>
            <a:off x="3260725" y="2006600"/>
            <a:ext cx="946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2   0   1</a:t>
            </a:r>
          </a:p>
        </p:txBody>
      </p:sp>
      <p:sp>
        <p:nvSpPr>
          <p:cNvPr id="94330" name="Text Box 226"/>
          <p:cNvSpPr txBox="1">
            <a:spLocks noChangeArrowheads="1"/>
          </p:cNvSpPr>
          <p:nvPr/>
        </p:nvSpPr>
        <p:spPr bwMode="auto">
          <a:xfrm>
            <a:off x="3260725" y="2322513"/>
            <a:ext cx="946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7   1   0</a:t>
            </a:r>
          </a:p>
        </p:txBody>
      </p:sp>
      <p:sp>
        <p:nvSpPr>
          <p:cNvPr id="94331" name="Line 227"/>
          <p:cNvSpPr>
            <a:spLocks noChangeShapeType="1"/>
          </p:cNvSpPr>
          <p:nvPr/>
        </p:nvSpPr>
        <p:spPr bwMode="auto">
          <a:xfrm>
            <a:off x="2209800" y="1981200"/>
            <a:ext cx="685800" cy="1524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2" name="Line 228"/>
          <p:cNvSpPr>
            <a:spLocks noChangeShapeType="1"/>
          </p:cNvSpPr>
          <p:nvPr/>
        </p:nvSpPr>
        <p:spPr bwMode="auto">
          <a:xfrm>
            <a:off x="2133600" y="2057400"/>
            <a:ext cx="685800" cy="3124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3" name="Line 229"/>
          <p:cNvSpPr>
            <a:spLocks noChangeShapeType="1"/>
          </p:cNvSpPr>
          <p:nvPr/>
        </p:nvSpPr>
        <p:spPr bwMode="auto">
          <a:xfrm flipV="1">
            <a:off x="2133600" y="2514600"/>
            <a:ext cx="7620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4" name="Line 230"/>
          <p:cNvSpPr>
            <a:spLocks noChangeShapeType="1"/>
          </p:cNvSpPr>
          <p:nvPr/>
        </p:nvSpPr>
        <p:spPr bwMode="auto">
          <a:xfrm>
            <a:off x="2133600" y="4114800"/>
            <a:ext cx="6096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5" name="Line 231"/>
          <p:cNvSpPr>
            <a:spLocks noChangeShapeType="1"/>
          </p:cNvSpPr>
          <p:nvPr/>
        </p:nvSpPr>
        <p:spPr bwMode="auto">
          <a:xfrm flipV="1">
            <a:off x="2133600" y="2590800"/>
            <a:ext cx="838200" cy="3429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6" name="Line 232"/>
          <p:cNvSpPr>
            <a:spLocks noChangeShapeType="1"/>
          </p:cNvSpPr>
          <p:nvPr/>
        </p:nvSpPr>
        <p:spPr bwMode="auto">
          <a:xfrm flipV="1">
            <a:off x="2209800" y="4343400"/>
            <a:ext cx="762000" cy="1752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7" name="Line 233"/>
          <p:cNvSpPr>
            <a:spLocks noChangeShapeType="1"/>
          </p:cNvSpPr>
          <p:nvPr/>
        </p:nvSpPr>
        <p:spPr bwMode="auto">
          <a:xfrm>
            <a:off x="609600" y="6345238"/>
            <a:ext cx="5410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38" name="Text Box 234"/>
          <p:cNvSpPr txBox="1">
            <a:spLocks noChangeArrowheads="1"/>
          </p:cNvSpPr>
          <p:nvPr/>
        </p:nvSpPr>
        <p:spPr bwMode="auto">
          <a:xfrm>
            <a:off x="6069013" y="61372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time</a:t>
            </a:r>
          </a:p>
        </p:txBody>
      </p:sp>
      <p:grpSp>
        <p:nvGrpSpPr>
          <p:cNvPr id="94339" name="Group 235"/>
          <p:cNvGrpSpPr>
            <a:grpSpLocks/>
          </p:cNvGrpSpPr>
          <p:nvPr/>
        </p:nvGrpSpPr>
        <p:grpSpPr bwMode="auto">
          <a:xfrm>
            <a:off x="6632575" y="2911475"/>
            <a:ext cx="2184400" cy="1212850"/>
            <a:chOff x="2352" y="0"/>
            <a:chExt cx="1376" cy="764"/>
          </a:xfrm>
        </p:grpSpPr>
        <p:sp>
          <p:nvSpPr>
            <p:cNvPr id="94355" name="Freeform 236"/>
            <p:cNvSpPr>
              <a:spLocks/>
            </p:cNvSpPr>
            <p:nvPr/>
          </p:nvSpPr>
          <p:spPr bwMode="auto">
            <a:xfrm>
              <a:off x="2352" y="0"/>
              <a:ext cx="1376" cy="764"/>
            </a:xfrm>
            <a:custGeom>
              <a:avLst/>
              <a:gdLst>
                <a:gd name="T0" fmla="*/ 113 w 1376"/>
                <a:gd name="T1" fmla="*/ 348 h 764"/>
                <a:gd name="T2" fmla="*/ 395 w 1376"/>
                <a:gd name="T3" fmla="*/ 162 h 764"/>
                <a:gd name="T4" fmla="*/ 710 w 1376"/>
                <a:gd name="T5" fmla="*/ 9 h 764"/>
                <a:gd name="T6" fmla="*/ 1160 w 1376"/>
                <a:gd name="T7" fmla="*/ 219 h 764"/>
                <a:gd name="T8" fmla="*/ 1367 w 1376"/>
                <a:gd name="T9" fmla="*/ 510 h 764"/>
                <a:gd name="T10" fmla="*/ 1103 w 1376"/>
                <a:gd name="T11" fmla="*/ 726 h 764"/>
                <a:gd name="T12" fmla="*/ 578 w 1376"/>
                <a:gd name="T13" fmla="*/ 738 h 764"/>
                <a:gd name="T14" fmla="*/ 77 w 1376"/>
                <a:gd name="T15" fmla="*/ 630 h 764"/>
                <a:gd name="T16" fmla="*/ 113 w 1376"/>
                <a:gd name="T17" fmla="*/ 348 h 7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6"/>
                <a:gd name="T28" fmla="*/ 0 h 764"/>
                <a:gd name="T29" fmla="*/ 1376 w 1376"/>
                <a:gd name="T30" fmla="*/ 764 h 7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6" h="764">
                  <a:moveTo>
                    <a:pt x="113" y="348"/>
                  </a:moveTo>
                  <a:cubicBezTo>
                    <a:pt x="166" y="270"/>
                    <a:pt x="296" y="218"/>
                    <a:pt x="395" y="162"/>
                  </a:cubicBezTo>
                  <a:cubicBezTo>
                    <a:pt x="494" y="106"/>
                    <a:pt x="583" y="0"/>
                    <a:pt x="710" y="9"/>
                  </a:cubicBezTo>
                  <a:cubicBezTo>
                    <a:pt x="837" y="18"/>
                    <a:pt x="1051" y="136"/>
                    <a:pt x="1160" y="219"/>
                  </a:cubicBezTo>
                  <a:cubicBezTo>
                    <a:pt x="1269" y="302"/>
                    <a:pt x="1376" y="426"/>
                    <a:pt x="1367" y="510"/>
                  </a:cubicBezTo>
                  <a:cubicBezTo>
                    <a:pt x="1358" y="594"/>
                    <a:pt x="1234" y="688"/>
                    <a:pt x="1103" y="726"/>
                  </a:cubicBezTo>
                  <a:cubicBezTo>
                    <a:pt x="972" y="764"/>
                    <a:pt x="749" y="754"/>
                    <a:pt x="578" y="738"/>
                  </a:cubicBezTo>
                  <a:cubicBezTo>
                    <a:pt x="407" y="722"/>
                    <a:pt x="154" y="695"/>
                    <a:pt x="77" y="630"/>
                  </a:cubicBezTo>
                  <a:cubicBezTo>
                    <a:pt x="0" y="565"/>
                    <a:pt x="60" y="426"/>
                    <a:pt x="113" y="34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94356" name="Group 237"/>
            <p:cNvGrpSpPr>
              <a:grpSpLocks/>
            </p:cNvGrpSpPr>
            <p:nvPr/>
          </p:nvGrpSpPr>
          <p:grpSpPr bwMode="auto">
            <a:xfrm>
              <a:off x="2448" y="70"/>
              <a:ext cx="1161" cy="676"/>
              <a:chOff x="-17" y="1282"/>
              <a:chExt cx="1161" cy="676"/>
            </a:xfrm>
          </p:grpSpPr>
          <p:sp>
            <p:nvSpPr>
              <p:cNvPr id="94357" name="Freeform 238"/>
              <p:cNvSpPr>
                <a:spLocks/>
              </p:cNvSpPr>
              <p:nvPr/>
            </p:nvSpPr>
            <p:spPr bwMode="auto">
              <a:xfrm>
                <a:off x="246" y="1476"/>
                <a:ext cx="222" cy="180"/>
              </a:xfrm>
              <a:custGeom>
                <a:avLst/>
                <a:gdLst>
                  <a:gd name="T0" fmla="*/ 0 w 222"/>
                  <a:gd name="T1" fmla="*/ 180 h 180"/>
                  <a:gd name="T2" fmla="*/ 222 w 222"/>
                  <a:gd name="T3" fmla="*/ 0 h 180"/>
                  <a:gd name="T4" fmla="*/ 0 60000 65536"/>
                  <a:gd name="T5" fmla="*/ 0 60000 65536"/>
                  <a:gd name="T6" fmla="*/ 0 w 222"/>
                  <a:gd name="T7" fmla="*/ 0 h 180"/>
                  <a:gd name="T8" fmla="*/ 222 w 222"/>
                  <a:gd name="T9" fmla="*/ 180 h 180"/>
                </a:gdLst>
                <a:ahLst/>
                <a:cxnLst>
                  <a:cxn ang="T4">
                    <a:pos x="T0" y="T1"/>
                  </a:cxn>
                  <a:cxn ang="T5">
                    <a:pos x="T2" y="T3"/>
                  </a:cxn>
                </a:cxnLst>
                <a:rect l="T6" t="T7" r="T8" b="T9"/>
                <a:pathLst>
                  <a:path w="222" h="180">
                    <a:moveTo>
                      <a:pt x="0" y="180"/>
                    </a:moveTo>
                    <a:lnTo>
                      <a:pt x="222"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358" name="Oval 239"/>
              <p:cNvSpPr>
                <a:spLocks noChangeArrowheads="1"/>
              </p:cNvSpPr>
              <p:nvPr/>
            </p:nvSpPr>
            <p:spPr bwMode="auto">
              <a:xfrm>
                <a:off x="-14" y="171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4359" name="Line 240"/>
              <p:cNvSpPr>
                <a:spLocks noChangeShapeType="1"/>
              </p:cNvSpPr>
              <p:nvPr/>
            </p:nvSpPr>
            <p:spPr bwMode="auto">
              <a:xfrm>
                <a:off x="-14" y="1705"/>
                <a:ext cx="1"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360" name="Line 241"/>
              <p:cNvSpPr>
                <a:spLocks noChangeShapeType="1"/>
              </p:cNvSpPr>
              <p:nvPr/>
            </p:nvSpPr>
            <p:spPr bwMode="auto">
              <a:xfrm>
                <a:off x="299" y="1705"/>
                <a:ext cx="1"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361" name="Rectangle 242"/>
              <p:cNvSpPr>
                <a:spLocks noChangeArrowheads="1"/>
              </p:cNvSpPr>
              <p:nvPr/>
            </p:nvSpPr>
            <p:spPr bwMode="auto">
              <a:xfrm>
                <a:off x="-14" y="170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94362" name="Oval 243"/>
              <p:cNvSpPr>
                <a:spLocks noChangeArrowheads="1"/>
              </p:cNvSpPr>
              <p:nvPr/>
            </p:nvSpPr>
            <p:spPr bwMode="auto">
              <a:xfrm>
                <a:off x="-17" y="1646"/>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4363" name="Freeform 244"/>
              <p:cNvSpPr>
                <a:spLocks/>
              </p:cNvSpPr>
              <p:nvPr/>
            </p:nvSpPr>
            <p:spPr bwMode="auto">
              <a:xfrm>
                <a:off x="651" y="1476"/>
                <a:ext cx="216" cy="189"/>
              </a:xfrm>
              <a:custGeom>
                <a:avLst/>
                <a:gdLst>
                  <a:gd name="T0" fmla="*/ 0 w 216"/>
                  <a:gd name="T1" fmla="*/ 0 h 189"/>
                  <a:gd name="T2" fmla="*/ 216 w 216"/>
                  <a:gd name="T3" fmla="*/ 189 h 189"/>
                  <a:gd name="T4" fmla="*/ 0 60000 65536"/>
                  <a:gd name="T5" fmla="*/ 0 60000 65536"/>
                  <a:gd name="T6" fmla="*/ 0 w 216"/>
                  <a:gd name="T7" fmla="*/ 0 h 189"/>
                  <a:gd name="T8" fmla="*/ 216 w 216"/>
                  <a:gd name="T9" fmla="*/ 189 h 189"/>
                </a:gdLst>
                <a:ahLst/>
                <a:cxnLst>
                  <a:cxn ang="T4">
                    <a:pos x="T0" y="T1"/>
                  </a:cxn>
                  <a:cxn ang="T5">
                    <a:pos x="T2" y="T3"/>
                  </a:cxn>
                </a:cxnLst>
                <a:rect l="T6" t="T7" r="T8" b="T9"/>
                <a:pathLst>
                  <a:path w="216" h="189">
                    <a:moveTo>
                      <a:pt x="0" y="0"/>
                    </a:moveTo>
                    <a:lnTo>
                      <a:pt x="216" y="189"/>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364" name="Freeform 245"/>
              <p:cNvSpPr>
                <a:spLocks/>
              </p:cNvSpPr>
              <p:nvPr/>
            </p:nvSpPr>
            <p:spPr bwMode="auto">
              <a:xfrm>
                <a:off x="303" y="1740"/>
                <a:ext cx="540" cy="3"/>
              </a:xfrm>
              <a:custGeom>
                <a:avLst/>
                <a:gdLst>
                  <a:gd name="T0" fmla="*/ 540 w 540"/>
                  <a:gd name="T1" fmla="*/ 3 h 3"/>
                  <a:gd name="T2" fmla="*/ 0 w 540"/>
                  <a:gd name="T3" fmla="*/ 0 h 3"/>
                  <a:gd name="T4" fmla="*/ 0 60000 65536"/>
                  <a:gd name="T5" fmla="*/ 0 60000 65536"/>
                  <a:gd name="T6" fmla="*/ 0 w 540"/>
                  <a:gd name="T7" fmla="*/ 0 h 3"/>
                  <a:gd name="T8" fmla="*/ 540 w 540"/>
                  <a:gd name="T9" fmla="*/ 3 h 3"/>
                </a:gdLst>
                <a:ahLst/>
                <a:cxnLst>
                  <a:cxn ang="T4">
                    <a:pos x="T0" y="T1"/>
                  </a:cxn>
                  <a:cxn ang="T5">
                    <a:pos x="T2" y="T3"/>
                  </a:cxn>
                </a:cxnLst>
                <a:rect l="T6" t="T7" r="T8" b="T9"/>
                <a:pathLst>
                  <a:path w="540" h="3">
                    <a:moveTo>
                      <a:pt x="540" y="3"/>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94365" name="Group 246"/>
              <p:cNvGrpSpPr>
                <a:grpSpLocks/>
              </p:cNvGrpSpPr>
              <p:nvPr/>
            </p:nvGrpSpPr>
            <p:grpSpPr bwMode="auto">
              <a:xfrm>
                <a:off x="39" y="1594"/>
                <a:ext cx="196" cy="250"/>
                <a:chOff x="2959" y="2425"/>
                <a:chExt cx="197" cy="250"/>
              </a:xfrm>
            </p:grpSpPr>
            <p:sp>
              <p:nvSpPr>
                <p:cNvPr id="94387" name="Rectangle 247"/>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4388" name="Text Box 248"/>
                <p:cNvSpPr txBox="1">
                  <a:spLocks noChangeArrowheads="1"/>
                </p:cNvSpPr>
                <p:nvPr/>
              </p:nvSpPr>
              <p:spPr bwMode="auto">
                <a:xfrm>
                  <a:off x="2959" y="2425"/>
                  <a:ext cx="1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x</a:t>
                  </a:r>
                  <a:endParaRPr lang="en-US" sz="2400"/>
                </a:p>
              </p:txBody>
            </p:sp>
          </p:grpSp>
          <p:grpSp>
            <p:nvGrpSpPr>
              <p:cNvPr id="94366" name="Group 249"/>
              <p:cNvGrpSpPr>
                <a:grpSpLocks/>
              </p:cNvGrpSpPr>
              <p:nvPr/>
            </p:nvGrpSpPr>
            <p:grpSpPr bwMode="auto">
              <a:xfrm>
                <a:off x="828" y="1576"/>
                <a:ext cx="316" cy="288"/>
                <a:chOff x="1740" y="2272"/>
                <a:chExt cx="316" cy="288"/>
              </a:xfrm>
            </p:grpSpPr>
            <p:sp>
              <p:nvSpPr>
                <p:cNvPr id="94379" name="Oval 250"/>
                <p:cNvSpPr>
                  <a:spLocks noChangeArrowheads="1"/>
                </p:cNvSpPr>
                <p:nvPr/>
              </p:nvSpPr>
              <p:spPr bwMode="auto">
                <a:xfrm>
                  <a:off x="1743" y="242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4380" name="Line 251"/>
                <p:cNvSpPr>
                  <a:spLocks noChangeShapeType="1"/>
                </p:cNvSpPr>
                <p:nvPr/>
              </p:nvSpPr>
              <p:spPr bwMode="auto">
                <a:xfrm>
                  <a:off x="1743"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381" name="Line 252"/>
                <p:cNvSpPr>
                  <a:spLocks noChangeShapeType="1"/>
                </p:cNvSpPr>
                <p:nvPr/>
              </p:nvSpPr>
              <p:spPr bwMode="auto">
                <a:xfrm>
                  <a:off x="2056"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382" name="Rectangle 253"/>
                <p:cNvSpPr>
                  <a:spLocks noChangeArrowheads="1"/>
                </p:cNvSpPr>
                <p:nvPr/>
              </p:nvSpPr>
              <p:spPr bwMode="auto">
                <a:xfrm>
                  <a:off x="1743" y="2413"/>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94383" name="Oval 254"/>
                <p:cNvSpPr>
                  <a:spLocks noChangeArrowheads="1"/>
                </p:cNvSpPr>
                <p:nvPr/>
              </p:nvSpPr>
              <p:spPr bwMode="auto">
                <a:xfrm>
                  <a:off x="1740" y="2354"/>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94384" name="Group 255"/>
                <p:cNvGrpSpPr>
                  <a:grpSpLocks/>
                </p:cNvGrpSpPr>
                <p:nvPr/>
              </p:nvGrpSpPr>
              <p:grpSpPr bwMode="auto">
                <a:xfrm>
                  <a:off x="1795" y="2272"/>
                  <a:ext cx="212" cy="288"/>
                  <a:chOff x="2951" y="2395"/>
                  <a:chExt cx="213" cy="288"/>
                </a:xfrm>
              </p:grpSpPr>
              <p:sp>
                <p:nvSpPr>
                  <p:cNvPr id="94385" name="Rectangle 256"/>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4386" name="Text Box 257"/>
                  <p:cNvSpPr txBox="1">
                    <a:spLocks noChangeArrowheads="1"/>
                  </p:cNvSpPr>
                  <p:nvPr/>
                </p:nvSpPr>
                <p:spPr bwMode="auto">
                  <a:xfrm>
                    <a:off x="2951" y="2395"/>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z</a:t>
                    </a:r>
                  </a:p>
                </p:txBody>
              </p:sp>
            </p:grpSp>
          </p:grpSp>
          <p:sp>
            <p:nvSpPr>
              <p:cNvPr id="94367" name="Text Box 258"/>
              <p:cNvSpPr txBox="1">
                <a:spLocks noChangeArrowheads="1"/>
              </p:cNvSpPr>
              <p:nvPr/>
            </p:nvSpPr>
            <p:spPr bwMode="auto">
              <a:xfrm>
                <a:off x="724" y="139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1</a:t>
                </a:r>
                <a:endParaRPr lang="en-US" sz="2400"/>
              </a:p>
            </p:txBody>
          </p:sp>
          <p:sp>
            <p:nvSpPr>
              <p:cNvPr id="94368" name="Text Box 259"/>
              <p:cNvSpPr txBox="1">
                <a:spLocks noChangeArrowheads="1"/>
              </p:cNvSpPr>
              <p:nvPr/>
            </p:nvSpPr>
            <p:spPr bwMode="auto">
              <a:xfrm>
                <a:off x="196" y="139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2</a:t>
                </a:r>
                <a:endParaRPr lang="en-US" sz="2400"/>
              </a:p>
            </p:txBody>
          </p:sp>
          <p:sp>
            <p:nvSpPr>
              <p:cNvPr id="94369" name="Text Box 260"/>
              <p:cNvSpPr txBox="1">
                <a:spLocks noChangeArrowheads="1"/>
              </p:cNvSpPr>
              <p:nvPr/>
            </p:nvSpPr>
            <p:spPr bwMode="auto">
              <a:xfrm>
                <a:off x="481" y="172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a:t>7</a:t>
                </a:r>
                <a:endParaRPr lang="en-US" sz="2400"/>
              </a:p>
            </p:txBody>
          </p:sp>
          <p:grpSp>
            <p:nvGrpSpPr>
              <p:cNvPr id="94370" name="Group 261"/>
              <p:cNvGrpSpPr>
                <a:grpSpLocks/>
              </p:cNvGrpSpPr>
              <p:nvPr/>
            </p:nvGrpSpPr>
            <p:grpSpPr bwMode="auto">
              <a:xfrm>
                <a:off x="408" y="1282"/>
                <a:ext cx="316" cy="250"/>
                <a:chOff x="1740" y="2302"/>
                <a:chExt cx="316" cy="250"/>
              </a:xfrm>
            </p:grpSpPr>
            <p:sp>
              <p:nvSpPr>
                <p:cNvPr id="94371" name="Oval 262"/>
                <p:cNvSpPr>
                  <a:spLocks noChangeArrowheads="1"/>
                </p:cNvSpPr>
                <p:nvPr/>
              </p:nvSpPr>
              <p:spPr bwMode="auto">
                <a:xfrm>
                  <a:off x="1743" y="242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94372" name="Line 263"/>
                <p:cNvSpPr>
                  <a:spLocks noChangeShapeType="1"/>
                </p:cNvSpPr>
                <p:nvPr/>
              </p:nvSpPr>
              <p:spPr bwMode="auto">
                <a:xfrm>
                  <a:off x="1743"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373" name="Line 264"/>
                <p:cNvSpPr>
                  <a:spLocks noChangeShapeType="1"/>
                </p:cNvSpPr>
                <p:nvPr/>
              </p:nvSpPr>
              <p:spPr bwMode="auto">
                <a:xfrm>
                  <a:off x="2056" y="241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374" name="Rectangle 265"/>
                <p:cNvSpPr>
                  <a:spLocks noChangeArrowheads="1"/>
                </p:cNvSpPr>
                <p:nvPr/>
              </p:nvSpPr>
              <p:spPr bwMode="auto">
                <a:xfrm>
                  <a:off x="1743" y="2413"/>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94375" name="Oval 266"/>
                <p:cNvSpPr>
                  <a:spLocks noChangeArrowheads="1"/>
                </p:cNvSpPr>
                <p:nvPr/>
              </p:nvSpPr>
              <p:spPr bwMode="auto">
                <a:xfrm>
                  <a:off x="1740" y="2354"/>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94376" name="Group 267"/>
                <p:cNvGrpSpPr>
                  <a:grpSpLocks/>
                </p:cNvGrpSpPr>
                <p:nvPr/>
              </p:nvGrpSpPr>
              <p:grpSpPr bwMode="auto">
                <a:xfrm>
                  <a:off x="1803" y="2302"/>
                  <a:ext cx="196" cy="250"/>
                  <a:chOff x="2958" y="2425"/>
                  <a:chExt cx="198" cy="250"/>
                </a:xfrm>
              </p:grpSpPr>
              <p:sp>
                <p:nvSpPr>
                  <p:cNvPr id="94377" name="Rectangle 268"/>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4378" name="Text Box 269"/>
                  <p:cNvSpPr txBox="1">
                    <a:spLocks noChangeArrowheads="1"/>
                  </p:cNvSpPr>
                  <p:nvPr/>
                </p:nvSpPr>
                <p:spPr bwMode="auto">
                  <a:xfrm>
                    <a:off x="2958" y="2425"/>
                    <a:ext cx="1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y</a:t>
                    </a:r>
                    <a:endParaRPr lang="en-US" sz="2400"/>
                  </a:p>
                </p:txBody>
              </p:sp>
            </p:grpSp>
          </p:grpSp>
        </p:grpSp>
      </p:grpSp>
      <p:sp>
        <p:nvSpPr>
          <p:cNvPr id="94340" name="Text Box 270"/>
          <p:cNvSpPr txBox="1">
            <a:spLocks noChangeArrowheads="1"/>
          </p:cNvSpPr>
          <p:nvPr/>
        </p:nvSpPr>
        <p:spPr bwMode="auto">
          <a:xfrm>
            <a:off x="263525" y="1104900"/>
            <a:ext cx="1125052"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rtl="1" eaLnBrk="1" hangingPunct="1">
              <a:lnSpc>
                <a:spcPct val="85000"/>
              </a:lnSpc>
            </a:pPr>
            <a:r>
              <a:rPr lang="en-US" b="1" dirty="0" smtClean="0">
                <a:solidFill>
                  <a:srgbClr val="CC0000"/>
                </a:solidFill>
              </a:rPr>
              <a:t>X’s table</a:t>
            </a:r>
            <a:endParaRPr lang="en-US" b="1" dirty="0">
              <a:solidFill>
                <a:srgbClr val="CC0000"/>
              </a:solidFill>
            </a:endParaRPr>
          </a:p>
        </p:txBody>
      </p:sp>
      <p:sp>
        <p:nvSpPr>
          <p:cNvPr id="94341" name="Oval 271"/>
          <p:cNvSpPr>
            <a:spLocks noChangeArrowheads="1"/>
          </p:cNvSpPr>
          <p:nvPr/>
        </p:nvSpPr>
        <p:spPr bwMode="auto">
          <a:xfrm>
            <a:off x="1219200" y="16764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342" name="Oval 272"/>
          <p:cNvSpPr>
            <a:spLocks noChangeArrowheads="1"/>
          </p:cNvSpPr>
          <p:nvPr/>
        </p:nvSpPr>
        <p:spPr bwMode="auto">
          <a:xfrm>
            <a:off x="1219200" y="37338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343" name="Oval 273"/>
          <p:cNvSpPr>
            <a:spLocks noChangeArrowheads="1"/>
          </p:cNvSpPr>
          <p:nvPr/>
        </p:nvSpPr>
        <p:spPr bwMode="auto">
          <a:xfrm>
            <a:off x="1219200" y="59436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344" name="Oval 274"/>
          <p:cNvSpPr>
            <a:spLocks noChangeArrowheads="1"/>
          </p:cNvSpPr>
          <p:nvPr/>
        </p:nvSpPr>
        <p:spPr bwMode="auto">
          <a:xfrm>
            <a:off x="3297238" y="1676400"/>
            <a:ext cx="1066800" cy="3810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345" name="Rectangle 275"/>
          <p:cNvSpPr>
            <a:spLocks noChangeArrowheads="1"/>
          </p:cNvSpPr>
          <p:nvPr/>
        </p:nvSpPr>
        <p:spPr bwMode="auto">
          <a:xfrm>
            <a:off x="1463609" y="215612"/>
            <a:ext cx="39100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just"/>
            <a:r>
              <a:rPr lang="fr-FR" sz="1600" dirty="0" err="1">
                <a:solidFill>
                  <a:schemeClr val="bg1"/>
                </a:solidFill>
                <a:cs typeface="Times New Roman" pitchFamily="18" charset="0"/>
              </a:rPr>
              <a:t>D</a:t>
            </a:r>
            <a:r>
              <a:rPr lang="fr-FR" sz="1600" baseline="-25000" dirty="0" err="1">
                <a:solidFill>
                  <a:schemeClr val="bg1"/>
                </a:solidFill>
                <a:cs typeface="Times New Roman" pitchFamily="18" charset="0"/>
              </a:rPr>
              <a:t>x</a:t>
            </a:r>
            <a:r>
              <a:rPr lang="fr-FR" sz="1600" dirty="0">
                <a:solidFill>
                  <a:schemeClr val="bg1"/>
                </a:solidFill>
                <a:cs typeface="Times New Roman" pitchFamily="18" charset="0"/>
              </a:rPr>
              <a:t>(y) = min{c(</a:t>
            </a:r>
            <a:r>
              <a:rPr lang="fr-FR" sz="1600" dirty="0" err="1">
                <a:solidFill>
                  <a:schemeClr val="bg1"/>
                </a:solidFill>
                <a:cs typeface="Times New Roman" pitchFamily="18" charset="0"/>
              </a:rPr>
              <a:t>x,y</a:t>
            </a:r>
            <a:r>
              <a:rPr lang="fr-FR" sz="1600" dirty="0">
                <a:solidFill>
                  <a:schemeClr val="bg1"/>
                </a:solidFill>
                <a:cs typeface="Times New Roman" pitchFamily="18" charset="0"/>
              </a:rPr>
              <a:t>) + D</a:t>
            </a:r>
            <a:r>
              <a:rPr lang="fr-FR" sz="1600" baseline="-25000" dirty="0">
                <a:solidFill>
                  <a:schemeClr val="bg1"/>
                </a:solidFill>
                <a:cs typeface="Times New Roman" pitchFamily="18" charset="0"/>
              </a:rPr>
              <a:t>y</a:t>
            </a:r>
            <a:r>
              <a:rPr lang="fr-FR" sz="1600" dirty="0">
                <a:solidFill>
                  <a:schemeClr val="bg1"/>
                </a:solidFill>
                <a:cs typeface="Times New Roman" pitchFamily="18" charset="0"/>
              </a:rPr>
              <a:t>(y), c(</a:t>
            </a:r>
            <a:r>
              <a:rPr lang="fr-FR" sz="1600" dirty="0" err="1">
                <a:solidFill>
                  <a:schemeClr val="bg1"/>
                </a:solidFill>
                <a:cs typeface="Times New Roman" pitchFamily="18" charset="0"/>
              </a:rPr>
              <a:t>x,z</a:t>
            </a:r>
            <a:r>
              <a:rPr lang="fr-FR" sz="1600" dirty="0">
                <a:solidFill>
                  <a:schemeClr val="bg1"/>
                </a:solidFill>
                <a:cs typeface="Times New Roman" pitchFamily="18" charset="0"/>
              </a:rPr>
              <a:t>) + D</a:t>
            </a:r>
            <a:r>
              <a:rPr lang="fr-FR" sz="1600" baseline="-25000" dirty="0">
                <a:solidFill>
                  <a:schemeClr val="bg1"/>
                </a:solidFill>
                <a:cs typeface="Times New Roman" pitchFamily="18" charset="0"/>
              </a:rPr>
              <a:t>z</a:t>
            </a:r>
            <a:r>
              <a:rPr lang="fr-FR" sz="1600" dirty="0">
                <a:solidFill>
                  <a:schemeClr val="bg1"/>
                </a:solidFill>
                <a:cs typeface="Times New Roman" pitchFamily="18" charset="0"/>
              </a:rPr>
              <a:t>(y)} </a:t>
            </a:r>
            <a:br>
              <a:rPr lang="fr-FR" sz="1600" dirty="0">
                <a:solidFill>
                  <a:schemeClr val="bg1"/>
                </a:solidFill>
                <a:cs typeface="Times New Roman" pitchFamily="18" charset="0"/>
              </a:rPr>
            </a:br>
            <a:r>
              <a:rPr lang="fr-FR" sz="1600" dirty="0">
                <a:solidFill>
                  <a:schemeClr val="bg1"/>
                </a:solidFill>
                <a:cs typeface="Times New Roman" pitchFamily="18" charset="0"/>
              </a:rPr>
              <a:t>             = min{2+0 , 7+1} = 2</a:t>
            </a:r>
          </a:p>
        </p:txBody>
      </p:sp>
      <p:sp>
        <p:nvSpPr>
          <p:cNvPr id="94346" name="Line 276"/>
          <p:cNvSpPr>
            <a:spLocks noChangeShapeType="1"/>
          </p:cNvSpPr>
          <p:nvPr/>
        </p:nvSpPr>
        <p:spPr bwMode="auto">
          <a:xfrm flipH="1">
            <a:off x="3760788" y="809625"/>
            <a:ext cx="809625" cy="966788"/>
          </a:xfrm>
          <a:prstGeom prst="line">
            <a:avLst/>
          </a:prstGeom>
          <a:noFill/>
          <a:ln w="127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47" name="Rectangle 277"/>
          <p:cNvSpPr>
            <a:spLocks noChangeArrowheads="1"/>
          </p:cNvSpPr>
          <p:nvPr/>
        </p:nvSpPr>
        <p:spPr bwMode="auto">
          <a:xfrm>
            <a:off x="6227626" y="-25474"/>
            <a:ext cx="2916237" cy="95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lnSpc>
                <a:spcPct val="120000"/>
              </a:lnSpc>
            </a:pPr>
            <a:r>
              <a:rPr lang="fr-FR" sz="1600" i="1" dirty="0" err="1">
                <a:solidFill>
                  <a:schemeClr val="bg1"/>
                </a:solidFill>
              </a:rPr>
              <a:t>D</a:t>
            </a:r>
            <a:r>
              <a:rPr lang="fr-FR" sz="1600" i="1" baseline="-25000" dirty="0" err="1">
                <a:solidFill>
                  <a:schemeClr val="bg1"/>
                </a:solidFill>
              </a:rPr>
              <a:t>x</a:t>
            </a:r>
            <a:r>
              <a:rPr lang="fr-FR" sz="1600" i="1" dirty="0">
                <a:solidFill>
                  <a:schemeClr val="bg1"/>
                </a:solidFill>
              </a:rPr>
              <a:t>(z</a:t>
            </a:r>
            <a:r>
              <a:rPr lang="fr-FR" sz="1600" i="1" dirty="0" smtClean="0">
                <a:solidFill>
                  <a:schemeClr val="bg1"/>
                </a:solidFill>
              </a:rPr>
              <a:t>) = </a:t>
            </a:r>
            <a:r>
              <a:rPr lang="fr-FR" sz="1600" dirty="0" smtClean="0">
                <a:solidFill>
                  <a:schemeClr val="bg1"/>
                </a:solidFill>
              </a:rPr>
              <a:t>min{</a:t>
            </a:r>
            <a:r>
              <a:rPr lang="fr-FR" sz="1600" i="1" dirty="0" smtClean="0">
                <a:solidFill>
                  <a:schemeClr val="bg1"/>
                </a:solidFill>
              </a:rPr>
              <a:t>c(</a:t>
            </a:r>
            <a:r>
              <a:rPr lang="fr-FR" sz="1600" i="1" dirty="0" err="1" smtClean="0">
                <a:solidFill>
                  <a:schemeClr val="bg1"/>
                </a:solidFill>
              </a:rPr>
              <a:t>x,y</a:t>
            </a:r>
            <a:r>
              <a:rPr lang="fr-FR" sz="1600" i="1" dirty="0" smtClean="0">
                <a:solidFill>
                  <a:schemeClr val="bg1"/>
                </a:solidFill>
              </a:rPr>
              <a:t>) + </a:t>
            </a:r>
            <a:r>
              <a:rPr lang="fr-FR" sz="1600" i="1" dirty="0">
                <a:solidFill>
                  <a:schemeClr val="bg1"/>
                </a:solidFill>
              </a:rPr>
              <a:t/>
            </a:r>
            <a:br>
              <a:rPr lang="fr-FR" sz="1600" i="1" dirty="0">
                <a:solidFill>
                  <a:schemeClr val="bg1"/>
                </a:solidFill>
              </a:rPr>
            </a:br>
            <a:r>
              <a:rPr lang="fr-FR" sz="1600" i="1" dirty="0">
                <a:solidFill>
                  <a:schemeClr val="bg1"/>
                </a:solidFill>
              </a:rPr>
              <a:t>      D</a:t>
            </a:r>
            <a:r>
              <a:rPr lang="fr-FR" sz="1600" i="1" baseline="-25000" dirty="0">
                <a:solidFill>
                  <a:schemeClr val="bg1"/>
                </a:solidFill>
              </a:rPr>
              <a:t>y</a:t>
            </a:r>
            <a:r>
              <a:rPr lang="fr-FR" sz="1600" i="1" dirty="0">
                <a:solidFill>
                  <a:schemeClr val="bg1"/>
                </a:solidFill>
              </a:rPr>
              <a:t>(z), c(</a:t>
            </a:r>
            <a:r>
              <a:rPr lang="fr-FR" sz="1600" i="1" dirty="0" err="1">
                <a:solidFill>
                  <a:schemeClr val="bg1"/>
                </a:solidFill>
              </a:rPr>
              <a:t>x,z</a:t>
            </a:r>
            <a:r>
              <a:rPr lang="fr-FR" sz="1600" i="1" dirty="0">
                <a:solidFill>
                  <a:schemeClr val="bg1"/>
                </a:solidFill>
              </a:rPr>
              <a:t>) + D</a:t>
            </a:r>
            <a:r>
              <a:rPr lang="fr-FR" sz="1600" i="1" baseline="-25000" dirty="0">
                <a:solidFill>
                  <a:schemeClr val="bg1"/>
                </a:solidFill>
              </a:rPr>
              <a:t>z</a:t>
            </a:r>
            <a:r>
              <a:rPr lang="fr-FR" sz="1600" i="1" dirty="0">
                <a:solidFill>
                  <a:schemeClr val="bg1"/>
                </a:solidFill>
              </a:rPr>
              <a:t>(z)</a:t>
            </a:r>
            <a:r>
              <a:rPr lang="fr-FR" sz="1600" dirty="0">
                <a:solidFill>
                  <a:schemeClr val="bg1"/>
                </a:solidFill>
              </a:rPr>
              <a:t>} </a:t>
            </a:r>
          </a:p>
          <a:p>
            <a:pPr algn="just">
              <a:lnSpc>
                <a:spcPct val="120000"/>
              </a:lnSpc>
            </a:pPr>
            <a:r>
              <a:rPr lang="fr-FR" sz="1600" dirty="0">
                <a:solidFill>
                  <a:schemeClr val="bg1"/>
                </a:solidFill>
              </a:rPr>
              <a:t>= min{2+1 , 7+0} = 3</a:t>
            </a:r>
          </a:p>
        </p:txBody>
      </p:sp>
      <p:sp>
        <p:nvSpPr>
          <p:cNvPr id="94348" name="Line 278"/>
          <p:cNvSpPr>
            <a:spLocks noChangeShapeType="1"/>
          </p:cNvSpPr>
          <p:nvPr/>
        </p:nvSpPr>
        <p:spPr bwMode="auto">
          <a:xfrm flipH="1">
            <a:off x="4193380" y="525463"/>
            <a:ext cx="2359819" cy="1223962"/>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4349" name="Text Box 279"/>
          <p:cNvSpPr txBox="1">
            <a:spLocks noChangeArrowheads="1"/>
          </p:cNvSpPr>
          <p:nvPr/>
        </p:nvSpPr>
        <p:spPr bwMode="auto">
          <a:xfrm>
            <a:off x="3922713" y="16748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3</a:t>
            </a:r>
          </a:p>
        </p:txBody>
      </p:sp>
      <p:sp>
        <p:nvSpPr>
          <p:cNvPr id="94350" name="Text Box 280"/>
          <p:cNvSpPr txBox="1">
            <a:spLocks noChangeArrowheads="1"/>
          </p:cNvSpPr>
          <p:nvPr/>
        </p:nvSpPr>
        <p:spPr bwMode="auto">
          <a:xfrm>
            <a:off x="3579813" y="1679575"/>
            <a:ext cx="342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2 </a:t>
            </a:r>
          </a:p>
        </p:txBody>
      </p:sp>
      <p:sp>
        <p:nvSpPr>
          <p:cNvPr id="94351" name="Text Box 281"/>
          <p:cNvSpPr txBox="1">
            <a:spLocks noChangeArrowheads="1"/>
          </p:cNvSpPr>
          <p:nvPr/>
        </p:nvSpPr>
        <p:spPr bwMode="auto">
          <a:xfrm>
            <a:off x="292100" y="2851150"/>
            <a:ext cx="1125052"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rtl="1" eaLnBrk="1" hangingPunct="1">
              <a:lnSpc>
                <a:spcPct val="85000"/>
              </a:lnSpc>
            </a:pPr>
            <a:r>
              <a:rPr lang="en-US" b="1" dirty="0" smtClean="0">
                <a:solidFill>
                  <a:srgbClr val="CC0000"/>
                </a:solidFill>
              </a:rPr>
              <a:t>Y’s table</a:t>
            </a:r>
            <a:endParaRPr lang="en-US" b="1" dirty="0">
              <a:solidFill>
                <a:srgbClr val="CC0000"/>
              </a:solidFill>
            </a:endParaRPr>
          </a:p>
        </p:txBody>
      </p:sp>
      <p:sp>
        <p:nvSpPr>
          <p:cNvPr id="94352" name="Text Box 282"/>
          <p:cNvSpPr txBox="1">
            <a:spLocks noChangeArrowheads="1"/>
          </p:cNvSpPr>
          <p:nvPr/>
        </p:nvSpPr>
        <p:spPr bwMode="auto">
          <a:xfrm>
            <a:off x="311150" y="4699000"/>
            <a:ext cx="1112228"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rtl="1" eaLnBrk="1" hangingPunct="1">
              <a:lnSpc>
                <a:spcPct val="85000"/>
              </a:lnSpc>
            </a:pPr>
            <a:r>
              <a:rPr lang="en-US" b="1" dirty="0" smtClean="0">
                <a:solidFill>
                  <a:srgbClr val="CC0000"/>
                </a:solidFill>
              </a:rPr>
              <a:t>Z’s table</a:t>
            </a:r>
            <a:endParaRPr lang="en-US" b="1" dirty="0">
              <a:solidFill>
                <a:srgbClr val="CC0000"/>
              </a:solidFill>
            </a:endParaRPr>
          </a:p>
        </p:txBody>
      </p:sp>
      <p:sp>
        <p:nvSpPr>
          <p:cNvPr id="94353" name="Text Box 283"/>
          <p:cNvSpPr txBox="1">
            <a:spLocks noChangeArrowheads="1"/>
          </p:cNvSpPr>
          <p:nvPr/>
        </p:nvSpPr>
        <p:spPr bwMode="auto">
          <a:xfrm>
            <a:off x="3413125" y="1143000"/>
            <a:ext cx="706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cost to</a:t>
            </a:r>
          </a:p>
        </p:txBody>
      </p:sp>
      <p:sp>
        <p:nvSpPr>
          <p:cNvPr id="94354" name="Text Box 284"/>
          <p:cNvSpPr txBox="1">
            <a:spLocks noChangeArrowheads="1"/>
          </p:cNvSpPr>
          <p:nvPr/>
        </p:nvSpPr>
        <p:spPr bwMode="auto">
          <a:xfrm rot="-5400000">
            <a:off x="561182" y="2067719"/>
            <a:ext cx="53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i="1"/>
              <a:t>from</a:t>
            </a:r>
          </a:p>
        </p:txBody>
      </p:sp>
      <p:sp>
        <p:nvSpPr>
          <p:cNvPr id="3" name="Slide Number Placeholder 2"/>
          <p:cNvSpPr>
            <a:spLocks noGrp="1"/>
          </p:cNvSpPr>
          <p:nvPr>
            <p:ph type="sldNum" sz="quarter" idx="12"/>
          </p:nvPr>
        </p:nvSpPr>
        <p:spPr/>
        <p:txBody>
          <a:bodyPr/>
          <a:lstStyle/>
          <a:p>
            <a:fld id="{0B427D01-BC83-47EE-A3C3-2D04BB07BF3A}" type="slidenum">
              <a:rPr lang="en-US" smtClean="0"/>
              <a:pPr/>
              <a:t>57</a:t>
            </a:fld>
            <a:endParaRPr lang="en-US" dirty="0"/>
          </a:p>
        </p:txBody>
      </p:sp>
    </p:spTree>
    <p:extLst>
      <p:ext uri="{BB962C8B-B14F-4D97-AF65-F5344CB8AC3E}">
        <p14:creationId xmlns:p14="http://schemas.microsoft.com/office/powerpoint/2010/main" val="8079749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3" name="Rectangle 2"/>
          <p:cNvSpPr>
            <a:spLocks noGrp="1" noChangeArrowheads="1"/>
          </p:cNvSpPr>
          <p:nvPr>
            <p:ph type="title"/>
          </p:nvPr>
        </p:nvSpPr>
        <p:spPr>
          <a:xfrm>
            <a:off x="605970" y="116632"/>
            <a:ext cx="7725229" cy="760186"/>
          </a:xfrm>
        </p:spPr>
        <p:txBody>
          <a:bodyPr/>
          <a:lstStyle/>
          <a:p>
            <a:r>
              <a:rPr lang="en-US" dirty="0" smtClean="0">
                <a:ea typeface="ＭＳ Ｐゴシック" pitchFamily="34" charset="-128"/>
              </a:rPr>
              <a:t>Hierarchical routing</a:t>
            </a:r>
            <a:endParaRPr lang="en-US" sz="2400" dirty="0" smtClean="0">
              <a:ea typeface="ＭＳ Ｐゴシック" pitchFamily="34" charset="-128"/>
            </a:endParaRPr>
          </a:p>
        </p:txBody>
      </p:sp>
      <p:sp>
        <p:nvSpPr>
          <p:cNvPr id="99334" name="Rectangle 3"/>
          <p:cNvSpPr>
            <a:spLocks noGrp="1" noChangeArrowheads="1"/>
          </p:cNvSpPr>
          <p:nvPr>
            <p:ph sz="half" idx="1"/>
          </p:nvPr>
        </p:nvSpPr>
        <p:spPr>
          <a:xfrm>
            <a:off x="4476296" y="3336471"/>
            <a:ext cx="4128151" cy="2266950"/>
          </a:xfrm>
        </p:spPr>
        <p:txBody>
          <a:bodyPr>
            <a:noAutofit/>
          </a:bodyPr>
          <a:lstStyle/>
          <a:p>
            <a:pPr algn="l">
              <a:buFont typeface="Wingdings" pitchFamily="2" charset="2"/>
              <a:buNone/>
            </a:pPr>
            <a:r>
              <a:rPr lang="en-US" sz="2400" i="1" dirty="0" smtClean="0">
                <a:solidFill>
                  <a:srgbClr val="CC0000"/>
                </a:solidFill>
                <a:ea typeface="ＭＳ Ｐゴシック" pitchFamily="34" charset="-128"/>
              </a:rPr>
              <a:t>Scalability: </a:t>
            </a:r>
            <a:r>
              <a:rPr lang="en-US" sz="2400" i="1" dirty="0" smtClean="0">
                <a:ea typeface="ＭＳ Ｐゴシック" pitchFamily="34" charset="-128"/>
              </a:rPr>
              <a:t>As the number of routers grow</a:t>
            </a:r>
            <a:r>
              <a:rPr lang="en-US" sz="2400" i="1" dirty="0">
                <a:ea typeface="ＭＳ Ｐゴシック" pitchFamily="34" charset="-128"/>
              </a:rPr>
              <a:t> </a:t>
            </a:r>
            <a:r>
              <a:rPr lang="en-US" sz="2400" i="1" dirty="0" smtClean="0">
                <a:ea typeface="ＭＳ Ｐゴシック" pitchFamily="34" charset="-128"/>
              </a:rPr>
              <a:t>(maybe 600 million), computing, storage and info exchange’s overhead becomes </a:t>
            </a:r>
            <a:r>
              <a:rPr lang="en-US" sz="2400" i="1" smtClean="0">
                <a:ea typeface="ＭＳ Ｐゴシック" pitchFamily="34" charset="-128"/>
              </a:rPr>
              <a:t>a challenge</a:t>
            </a:r>
            <a:endParaRPr lang="en-US" sz="2400" dirty="0" smtClean="0">
              <a:ea typeface="ＭＳ Ｐゴシック" pitchFamily="34" charset="-128"/>
            </a:endParaRPr>
          </a:p>
        </p:txBody>
      </p:sp>
      <p:sp>
        <p:nvSpPr>
          <p:cNvPr id="98311" name="Rectangle 4"/>
          <p:cNvSpPr>
            <a:spLocks noGrp="1" noChangeArrowheads="1"/>
          </p:cNvSpPr>
          <p:nvPr>
            <p:ph sz="half" idx="2"/>
          </p:nvPr>
        </p:nvSpPr>
        <p:spPr>
          <a:xfrm>
            <a:off x="303554" y="3380014"/>
            <a:ext cx="4019550" cy="2514600"/>
          </a:xfrm>
        </p:spPr>
        <p:txBody>
          <a:bodyPr>
            <a:normAutofit lnSpcReduction="10000"/>
          </a:bodyPr>
          <a:lstStyle/>
          <a:p>
            <a:pPr algn="l">
              <a:buFont typeface="Wingdings" charset="0"/>
              <a:buNone/>
              <a:defRPr/>
            </a:pPr>
            <a:r>
              <a:rPr lang="en-US" sz="2400" i="1" dirty="0" smtClean="0">
                <a:solidFill>
                  <a:srgbClr val="CC0000"/>
                </a:solidFill>
                <a:cs typeface="+mn-cs"/>
              </a:rPr>
              <a:t>Execution independence:</a:t>
            </a:r>
            <a:endParaRPr lang="fa-IR" sz="2400" i="1" dirty="0" smtClean="0">
              <a:solidFill>
                <a:srgbClr val="CC0000"/>
              </a:solidFill>
              <a:cs typeface="+mn-cs"/>
            </a:endParaRPr>
          </a:p>
          <a:p>
            <a:pPr algn="l">
              <a:buFont typeface="Wingdings" charset="0"/>
              <a:buChar char="v"/>
              <a:defRPr/>
            </a:pPr>
            <a:r>
              <a:rPr lang="en-US" sz="2400" dirty="0" smtClean="0">
                <a:cs typeface="+mn-cs"/>
              </a:rPr>
              <a:t>Internet = network of networks</a:t>
            </a:r>
            <a:endParaRPr lang="fa-IR" sz="2400" dirty="0" smtClean="0">
              <a:cs typeface="+mn-cs"/>
            </a:endParaRPr>
          </a:p>
          <a:p>
            <a:pPr algn="l">
              <a:buFont typeface="Wingdings" charset="0"/>
              <a:buChar char="v"/>
              <a:defRPr/>
            </a:pPr>
            <a:r>
              <a:rPr lang="en-US" sz="2400" dirty="0" smtClean="0">
                <a:cs typeface="+mn-cs"/>
              </a:rPr>
              <a:t>Each network admin may wish to control the way routing is done in </a:t>
            </a:r>
            <a:r>
              <a:rPr lang="en-US" sz="2400" dirty="0" smtClean="0"/>
              <a:t>their network</a:t>
            </a:r>
            <a:endParaRPr lang="fa-IR" sz="2400" dirty="0" smtClean="0">
              <a:cs typeface="+mn-cs"/>
            </a:endParaRPr>
          </a:p>
        </p:txBody>
      </p:sp>
      <p:sp>
        <p:nvSpPr>
          <p:cNvPr id="99336" name="Rectangle 5"/>
          <p:cNvSpPr>
            <a:spLocks noChangeArrowheads="1"/>
          </p:cNvSpPr>
          <p:nvPr/>
        </p:nvSpPr>
        <p:spPr bwMode="auto">
          <a:xfrm>
            <a:off x="303554" y="1117600"/>
            <a:ext cx="8300894"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lnSpc>
                <a:spcPct val="85000"/>
              </a:lnSpc>
              <a:spcBef>
                <a:spcPct val="20000"/>
              </a:spcBef>
              <a:buClr>
                <a:srgbClr val="000099"/>
              </a:buClr>
              <a:buSzPct val="65000"/>
              <a:buFont typeface="Wingdings" pitchFamily="2" charset="2"/>
              <a:buNone/>
            </a:pPr>
            <a:r>
              <a:rPr lang="en-US" sz="2800" dirty="0" smtClean="0">
                <a:latin typeface="Times New Roman" panose="02020603050405020304" pitchFamily="18" charset="0"/>
                <a:cs typeface="+mn-cs"/>
              </a:rPr>
              <a:t>LS and DV algorithms’ viewpoint sees the routers as if they are similar and they try to solve the routing through one algorithm. But this viewpoint is weak by these two reasons:</a:t>
            </a:r>
            <a:endParaRPr lang="en-US" sz="2800" dirty="0">
              <a:latin typeface="Times New Roman" panose="02020603050405020304" pitchFamily="18" charset="0"/>
              <a:cs typeface="+mn-cs"/>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58</a:t>
            </a:fld>
            <a:endParaRPr lang="en-US" altLang="en-US"/>
          </a:p>
        </p:txBody>
      </p:sp>
    </p:spTree>
    <p:extLst>
      <p:ext uri="{BB962C8B-B14F-4D97-AF65-F5344CB8AC3E}">
        <p14:creationId xmlns:p14="http://schemas.microsoft.com/office/powerpoint/2010/main" val="281568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31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8311">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83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4" grpId="0" build="p"/>
      <p:bldP spid="98311"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5" name="Rectangle 7"/>
          <p:cNvSpPr>
            <a:spLocks noGrp="1" noChangeArrowheads="1"/>
          </p:cNvSpPr>
          <p:nvPr>
            <p:ph type="title"/>
          </p:nvPr>
        </p:nvSpPr>
        <p:spPr>
          <a:xfrm>
            <a:off x="533399" y="116632"/>
            <a:ext cx="7768771" cy="774700"/>
          </a:xfrm>
        </p:spPr>
        <p:txBody>
          <a:bodyPr/>
          <a:lstStyle/>
          <a:p>
            <a:pPr>
              <a:defRPr/>
            </a:pPr>
            <a:r>
              <a:rPr lang="en-US" dirty="0" smtClean="0">
                <a:ea typeface="ＭＳ Ｐゴシック" pitchFamily="34" charset="-128"/>
              </a:rPr>
              <a:t>Hierarchical Routing</a:t>
            </a:r>
            <a:endParaRPr lang="en-US" dirty="0">
              <a:cs typeface="+mj-cs"/>
            </a:endParaRPr>
          </a:p>
        </p:txBody>
      </p:sp>
      <p:sp>
        <p:nvSpPr>
          <p:cNvPr id="100357" name="Rectangle 4"/>
          <p:cNvSpPr>
            <a:spLocks noGrp="1" noChangeArrowheads="1"/>
          </p:cNvSpPr>
          <p:nvPr>
            <p:ph sz="half" idx="2"/>
          </p:nvPr>
        </p:nvSpPr>
        <p:spPr>
          <a:xfrm>
            <a:off x="179512" y="1196752"/>
            <a:ext cx="8750177" cy="4951636"/>
          </a:xfrm>
        </p:spPr>
        <p:txBody>
          <a:bodyPr>
            <a:normAutofit/>
          </a:bodyPr>
          <a:lstStyle/>
          <a:p>
            <a:pPr marL="463550" indent="-463550" algn="l">
              <a:spcBef>
                <a:spcPts val="1800"/>
              </a:spcBef>
              <a:buSzPct val="80000"/>
              <a:buFont typeface="Wingdings" panose="05000000000000000000" pitchFamily="2" charset="2"/>
              <a:buChar char="q"/>
            </a:pPr>
            <a:r>
              <a:rPr lang="en-US" sz="2400" dirty="0" smtClean="0">
                <a:latin typeface="Times New Roman" panose="02020603050405020304" pitchFamily="18" charset="0"/>
                <a:ea typeface="ＭＳ Ｐゴシック" pitchFamily="34" charset="-128"/>
              </a:rPr>
              <a:t>Organizing the routers in shape of Autonomous Systems (AS)</a:t>
            </a:r>
            <a:endParaRPr lang="fa-IR" sz="2400" dirty="0" smtClean="0">
              <a:latin typeface="Times New Roman" panose="02020603050405020304" pitchFamily="18" charset="0"/>
              <a:ea typeface="ＭＳ Ｐゴシック" pitchFamily="34" charset="-128"/>
            </a:endParaRPr>
          </a:p>
          <a:p>
            <a:pPr marL="463550" indent="-463550" algn="l">
              <a:spcBef>
                <a:spcPts val="1800"/>
              </a:spcBef>
              <a:buSzPct val="80000"/>
              <a:buFont typeface="Wingdings" panose="05000000000000000000" pitchFamily="2" charset="2"/>
              <a:buChar char="q"/>
            </a:pPr>
            <a:r>
              <a:rPr lang="en-US" sz="2400" dirty="0" smtClean="0">
                <a:latin typeface="Times New Roman" panose="02020603050405020304" pitchFamily="18" charset="0"/>
                <a:ea typeface="ＭＳ Ｐゴシック" pitchFamily="34" charset="-128"/>
              </a:rPr>
              <a:t>Each ISP contains one or more Autonomous Systems</a:t>
            </a:r>
            <a:endParaRPr lang="en-US" sz="2400" dirty="0">
              <a:latin typeface="Times New Roman" panose="02020603050405020304" pitchFamily="18" charset="0"/>
              <a:ea typeface="ＭＳ Ｐゴシック" pitchFamily="34" charset="-128"/>
            </a:endParaRPr>
          </a:p>
          <a:p>
            <a:pPr marL="463550" indent="-463550" algn="l">
              <a:spcBef>
                <a:spcPts val="1800"/>
              </a:spcBef>
              <a:buSzPct val="80000"/>
              <a:buFont typeface="Wingdings" panose="05000000000000000000" pitchFamily="2" charset="2"/>
              <a:buChar char="q"/>
            </a:pPr>
            <a:r>
              <a:rPr lang="en-US" sz="2400" dirty="0" smtClean="0">
                <a:latin typeface="Times New Roman" panose="02020603050405020304" pitchFamily="18" charset="0"/>
                <a:ea typeface="ＭＳ Ｐゴシック" pitchFamily="34" charset="-128"/>
              </a:rPr>
              <a:t>The routers in an AS run the same routing protocol</a:t>
            </a:r>
            <a:endParaRPr lang="en-US" sz="2400" dirty="0">
              <a:latin typeface="Times New Roman" panose="02020603050405020304" pitchFamily="18" charset="0"/>
              <a:ea typeface="ＭＳ Ｐゴシック" pitchFamily="34" charset="-128"/>
            </a:endParaRPr>
          </a:p>
          <a:p>
            <a:pPr marL="914400" lvl="1" indent="-231775" algn="l">
              <a:spcBef>
                <a:spcPts val="1800"/>
              </a:spcBef>
            </a:pPr>
            <a:r>
              <a:rPr lang="en-US" altLang="ja-JP" sz="2200" dirty="0" smtClean="0">
                <a:latin typeface="Times New Roman" panose="02020603050405020304" pitchFamily="18" charset="0"/>
                <a:ea typeface="ＭＳ Ｐゴシック" pitchFamily="34" charset="-128"/>
              </a:rPr>
              <a:t>Intra-AS routing protocol</a:t>
            </a:r>
            <a:endParaRPr lang="fa-IR" altLang="ja-JP" sz="2200" dirty="0">
              <a:solidFill>
                <a:srgbClr val="CC0000"/>
              </a:solidFill>
              <a:latin typeface="Times New Roman" panose="02020603050405020304" pitchFamily="18" charset="0"/>
              <a:ea typeface="ＭＳ Ｐゴシック" pitchFamily="34" charset="-128"/>
            </a:endParaRPr>
          </a:p>
          <a:p>
            <a:pPr marL="463550" indent="-463550" algn="l">
              <a:spcBef>
                <a:spcPts val="1800"/>
              </a:spcBef>
              <a:buSzPct val="80000"/>
              <a:buFont typeface="Wingdings" panose="05000000000000000000" pitchFamily="2" charset="2"/>
              <a:buChar char="q"/>
            </a:pPr>
            <a:r>
              <a:rPr lang="en-US" sz="2400" dirty="0" smtClean="0">
                <a:latin typeface="Times New Roman" panose="02020603050405020304" pitchFamily="18" charset="0"/>
                <a:ea typeface="ＭＳ Ｐゴシック" pitchFamily="34" charset="-128"/>
              </a:rPr>
              <a:t>Routers inside different ASs can run different routing protocols</a:t>
            </a:r>
            <a:endParaRPr lang="en-US" sz="2400" dirty="0">
              <a:latin typeface="Times New Roman" panose="02020603050405020304" pitchFamily="18" charset="0"/>
              <a:ea typeface="ＭＳ Ｐゴシック" pitchFamily="34" charset="-128"/>
            </a:endParaRPr>
          </a:p>
          <a:p>
            <a:pPr marL="463550" indent="-463550" algn="l">
              <a:spcBef>
                <a:spcPts val="1800"/>
              </a:spcBef>
              <a:buSzPct val="80000"/>
              <a:buFont typeface="Wingdings" panose="05000000000000000000" pitchFamily="2" charset="2"/>
              <a:buChar char="q"/>
            </a:pPr>
            <a:r>
              <a:rPr lang="en-US" sz="2400" i="1" dirty="0" smtClean="0">
                <a:latin typeface="Times New Roman" panose="02020603050405020304" pitchFamily="18" charset="0"/>
                <a:ea typeface="ＭＳ Ｐゴシック" pitchFamily="34" charset="-128"/>
              </a:rPr>
              <a:t>Gateway router: </a:t>
            </a:r>
            <a:r>
              <a:rPr lang="en-US" sz="2400" dirty="0" smtClean="0">
                <a:latin typeface="Times New Roman" panose="02020603050405020304" pitchFamily="18" charset="0"/>
                <a:ea typeface="ＭＳ Ｐゴシック" pitchFamily="34" charset="-128"/>
              </a:rPr>
              <a:t>A router that has a link to a router from another AS</a:t>
            </a:r>
            <a:endParaRPr lang="en-US" sz="2400" dirty="0">
              <a:latin typeface="Times New Roman" panose="02020603050405020304" pitchFamily="18" charset="0"/>
              <a:ea typeface="ＭＳ Ｐゴシック" pitchFamily="34" charset="-128"/>
            </a:endParaRPr>
          </a:p>
          <a:p>
            <a:pPr algn="l"/>
            <a:endParaRPr lang="en-US" sz="2400" dirty="0" smtClean="0">
              <a:latin typeface="Times New Roman" panose="02020603050405020304" pitchFamily="18" charset="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59</a:t>
            </a:fld>
            <a:endParaRPr lang="en-US" altLang="en-US"/>
          </a:p>
        </p:txBody>
      </p:sp>
    </p:spTree>
    <p:extLst>
      <p:ext uri="{BB962C8B-B14F-4D97-AF65-F5344CB8AC3E}">
        <p14:creationId xmlns:p14="http://schemas.microsoft.com/office/powerpoint/2010/main" val="1769199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2"/>
          <p:cNvSpPr>
            <a:spLocks noGrp="1" noChangeArrowheads="1"/>
          </p:cNvSpPr>
          <p:nvPr>
            <p:ph type="title" idx="4294967295"/>
          </p:nvPr>
        </p:nvSpPr>
        <p:spPr>
          <a:xfrm>
            <a:off x="0" y="-49559"/>
            <a:ext cx="9144000" cy="990429"/>
          </a:xfrm>
        </p:spPr>
        <p:txBody>
          <a:bodyPr/>
          <a:lstStyle/>
          <a:p>
            <a:pPr algn="ctr"/>
            <a:r>
              <a:rPr lang="en-US" sz="3200" dirty="0" smtClean="0">
                <a:ea typeface="ＭＳ Ｐゴシック" pitchFamily="34" charset="-128"/>
                <a:cs typeface="B Titr" pitchFamily="2" charset="-78"/>
              </a:rPr>
              <a:t>Network applications’ architecture</a:t>
            </a:r>
          </a:p>
        </p:txBody>
      </p:sp>
      <p:sp>
        <p:nvSpPr>
          <p:cNvPr id="36870" name="Rectangle 3"/>
          <p:cNvSpPr>
            <a:spLocks noGrp="1" noChangeArrowheads="1"/>
          </p:cNvSpPr>
          <p:nvPr>
            <p:ph idx="1"/>
          </p:nvPr>
        </p:nvSpPr>
        <p:spPr/>
        <p:txBody>
          <a:bodyPr/>
          <a:lstStyle/>
          <a:p>
            <a:pPr algn="l" rtl="0">
              <a:buFont typeface="Wingdings" pitchFamily="2" charset="2"/>
              <a:buNone/>
            </a:pPr>
            <a:r>
              <a:rPr lang="en-US" b="1" dirty="0" smtClean="0">
                <a:solidFill>
                  <a:srgbClr val="C00000"/>
                </a:solidFill>
                <a:ea typeface="ＭＳ Ｐゴシック" pitchFamily="34" charset="-128"/>
              </a:rPr>
              <a:t>There are two major architectures for network applications:</a:t>
            </a:r>
          </a:p>
          <a:p>
            <a:pPr algn="l" rtl="0">
              <a:spcBef>
                <a:spcPts val="2400"/>
              </a:spcBef>
            </a:pPr>
            <a:r>
              <a:rPr lang="en-US" dirty="0" smtClean="0">
                <a:ea typeface="ＭＳ Ｐゴシック" pitchFamily="34" charset="-128"/>
              </a:rPr>
              <a:t>Client-Server (Customer-Provider)</a:t>
            </a:r>
            <a:endParaRPr lang="fa-IR" dirty="0" smtClean="0">
              <a:ea typeface="ＭＳ Ｐゴシック" pitchFamily="34" charset="-128"/>
            </a:endParaRPr>
          </a:p>
          <a:p>
            <a:pPr algn="l" rtl="0">
              <a:spcBef>
                <a:spcPts val="2400"/>
              </a:spcBef>
            </a:pPr>
            <a:r>
              <a:rPr lang="en-US" dirty="0" smtClean="0">
                <a:ea typeface="ＭＳ Ｐゴシック" pitchFamily="34" charset="-128"/>
              </a:rPr>
              <a:t>Peer to Peer (P2P)</a:t>
            </a:r>
          </a:p>
        </p:txBody>
      </p:sp>
      <p:sp>
        <p:nvSpPr>
          <p:cNvPr id="4" name="Slide Number Placeholder 3"/>
          <p:cNvSpPr>
            <a:spLocks noGrp="1"/>
          </p:cNvSpPr>
          <p:nvPr>
            <p:ph type="sldNum" sz="quarter" idx="12"/>
          </p:nvPr>
        </p:nvSpPr>
        <p:spPr/>
        <p:txBody>
          <a:bodyPr/>
          <a:lstStyle/>
          <a:p>
            <a:pPr>
              <a:defRPr/>
            </a:pPr>
            <a:fld id="{5BDFA25D-6EEE-4500-A440-36752B2ACF2F}" type="slidenum">
              <a:rPr lang="en-US" smtClean="0"/>
              <a:pPr>
                <a:defRPr/>
              </a:pPr>
              <a:t>6</a:t>
            </a:fld>
            <a:endParaRPr lang="en-US" dirty="0"/>
          </a:p>
        </p:txBody>
      </p:sp>
    </p:spTree>
    <p:extLst>
      <p:ext uri="{BB962C8B-B14F-4D97-AF65-F5344CB8AC3E}">
        <p14:creationId xmlns:p14="http://schemas.microsoft.com/office/powerpoint/2010/main" val="141181448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Rectangle 123"/>
          <p:cNvSpPr>
            <a:spLocks noGrp="1" noChangeArrowheads="1"/>
          </p:cNvSpPr>
          <p:nvPr>
            <p:ph type="title"/>
          </p:nvPr>
        </p:nvSpPr>
        <p:spPr>
          <a:xfrm>
            <a:off x="544016" y="44624"/>
            <a:ext cx="7772400" cy="839788"/>
          </a:xfrm>
        </p:spPr>
        <p:txBody>
          <a:bodyPr/>
          <a:lstStyle/>
          <a:p>
            <a:pPr rtl="1">
              <a:defRPr/>
            </a:pPr>
            <a:r>
              <a:rPr lang="en-US" b="1" dirty="0" smtClean="0"/>
              <a:t>Connected ASs</a:t>
            </a:r>
            <a:endParaRPr lang="en-US" dirty="0">
              <a:cs typeface="+mj-cs"/>
            </a:endParaRPr>
          </a:p>
        </p:txBody>
      </p:sp>
      <p:sp>
        <p:nvSpPr>
          <p:cNvPr id="100358" name="Rectangle 124"/>
          <p:cNvSpPr>
            <a:spLocks noGrp="1" noChangeArrowheads="1"/>
          </p:cNvSpPr>
          <p:nvPr>
            <p:ph sz="half" idx="1"/>
          </p:nvPr>
        </p:nvSpPr>
        <p:spPr>
          <a:xfrm>
            <a:off x="5114925" y="3159125"/>
            <a:ext cx="3810000" cy="1883355"/>
          </a:xfrm>
        </p:spPr>
        <p:txBody>
          <a:bodyPr>
            <a:normAutofit/>
          </a:bodyPr>
          <a:lstStyle/>
          <a:p>
            <a:pPr algn="l">
              <a:buFont typeface="Wingdings" charset="0"/>
              <a:buChar char="v"/>
              <a:defRPr/>
            </a:pPr>
            <a:r>
              <a:rPr lang="en-US" dirty="0" smtClean="0"/>
              <a:t>Forwarding table is configured by both the inter and intra-AS routing protocols</a:t>
            </a:r>
            <a:endParaRPr lang="en-US" dirty="0"/>
          </a:p>
        </p:txBody>
      </p:sp>
      <p:grpSp>
        <p:nvGrpSpPr>
          <p:cNvPr id="101380" name="Group 2"/>
          <p:cNvGrpSpPr>
            <a:grpSpLocks/>
          </p:cNvGrpSpPr>
          <p:nvPr/>
        </p:nvGrpSpPr>
        <p:grpSpPr bwMode="auto">
          <a:xfrm>
            <a:off x="204788" y="1254125"/>
            <a:ext cx="6178550" cy="4376738"/>
            <a:chOff x="0" y="878"/>
            <a:chExt cx="4232" cy="2968"/>
          </a:xfrm>
        </p:grpSpPr>
        <p:sp>
          <p:nvSpPr>
            <p:cNvPr id="101384" name="Freeform 3"/>
            <p:cNvSpPr>
              <a:spLocks/>
            </p:cNvSpPr>
            <p:nvPr/>
          </p:nvSpPr>
          <p:spPr bwMode="auto">
            <a:xfrm>
              <a:off x="2621" y="1050"/>
              <a:ext cx="1611" cy="1025"/>
            </a:xfrm>
            <a:custGeom>
              <a:avLst/>
              <a:gdLst>
                <a:gd name="T0" fmla="*/ 1063 w 1162"/>
                <a:gd name="T1" fmla="*/ 49351 h 543"/>
                <a:gd name="T2" fmla="*/ 6960 w 1162"/>
                <a:gd name="T3" fmla="*/ 4162 h 543"/>
                <a:gd name="T4" fmla="*/ 17785 w 1162"/>
                <a:gd name="T5" fmla="*/ 23973 h 543"/>
                <a:gd name="T6" fmla="*/ 21649 w 1162"/>
                <a:gd name="T7" fmla="*/ 72662 h 543"/>
                <a:gd name="T8" fmla="*/ 19828 w 1162"/>
                <a:gd name="T9" fmla="*/ 137161 h 543"/>
                <a:gd name="T10" fmla="*/ 11083 w 1162"/>
                <a:gd name="T11" fmla="*/ 164591 h 543"/>
                <a:gd name="T12" fmla="*/ 1657 w 1162"/>
                <a:gd name="T13" fmla="*/ 133650 h 543"/>
                <a:gd name="T14" fmla="*/ 1063 w 1162"/>
                <a:gd name="T15" fmla="*/ 49351 h 543"/>
                <a:gd name="T16" fmla="*/ 0 60000 65536"/>
                <a:gd name="T17" fmla="*/ 0 60000 65536"/>
                <a:gd name="T18" fmla="*/ 0 60000 65536"/>
                <a:gd name="T19" fmla="*/ 0 60000 65536"/>
                <a:gd name="T20" fmla="*/ 0 60000 65536"/>
                <a:gd name="T21" fmla="*/ 0 60000 65536"/>
                <a:gd name="T22" fmla="*/ 0 60000 65536"/>
                <a:gd name="T23" fmla="*/ 0 60000 65536"/>
                <a:gd name="T24" fmla="*/ 0 w 1162"/>
                <a:gd name="T25" fmla="*/ 0 h 543"/>
                <a:gd name="T26" fmla="*/ 1162 w 1162"/>
                <a:gd name="T27" fmla="*/ 543 h 5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2" h="543">
                  <a:moveTo>
                    <a:pt x="56" y="162"/>
                  </a:moveTo>
                  <a:cubicBezTo>
                    <a:pt x="115" y="100"/>
                    <a:pt x="221" y="28"/>
                    <a:pt x="368" y="14"/>
                  </a:cubicBezTo>
                  <a:cubicBezTo>
                    <a:pt x="515" y="0"/>
                    <a:pt x="811" y="42"/>
                    <a:pt x="940" y="79"/>
                  </a:cubicBezTo>
                  <a:cubicBezTo>
                    <a:pt x="1069" y="116"/>
                    <a:pt x="1126" y="177"/>
                    <a:pt x="1144" y="239"/>
                  </a:cubicBezTo>
                  <a:cubicBezTo>
                    <a:pt x="1162" y="301"/>
                    <a:pt x="1141" y="401"/>
                    <a:pt x="1048" y="451"/>
                  </a:cubicBezTo>
                  <a:cubicBezTo>
                    <a:pt x="955" y="501"/>
                    <a:pt x="746" y="543"/>
                    <a:pt x="586" y="541"/>
                  </a:cubicBezTo>
                  <a:cubicBezTo>
                    <a:pt x="426" y="539"/>
                    <a:pt x="176" y="502"/>
                    <a:pt x="88" y="439"/>
                  </a:cubicBezTo>
                  <a:cubicBezTo>
                    <a:pt x="0" y="376"/>
                    <a:pt x="63" y="220"/>
                    <a:pt x="56" y="162"/>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1385" name="Freeform 4"/>
            <p:cNvSpPr>
              <a:spLocks/>
            </p:cNvSpPr>
            <p:nvPr/>
          </p:nvSpPr>
          <p:spPr bwMode="auto">
            <a:xfrm>
              <a:off x="0" y="878"/>
              <a:ext cx="1255" cy="1016"/>
            </a:xfrm>
            <a:custGeom>
              <a:avLst/>
              <a:gdLst>
                <a:gd name="T0" fmla="*/ 134 w 1198"/>
                <a:gd name="T1" fmla="*/ 270558 h 451"/>
                <a:gd name="T2" fmla="*/ 273 w 1198"/>
                <a:gd name="T3" fmla="*/ 132828 h 451"/>
                <a:gd name="T4" fmla="*/ 679 w 1198"/>
                <a:gd name="T5" fmla="*/ 73044 h 451"/>
                <a:gd name="T6" fmla="*/ 1501 w 1198"/>
                <a:gd name="T7" fmla="*/ 37135 h 451"/>
                <a:gd name="T8" fmla="*/ 1796 w 1198"/>
                <a:gd name="T9" fmla="*/ 294460 h 451"/>
                <a:gd name="T10" fmla="*/ 1350 w 1198"/>
                <a:gd name="T11" fmla="*/ 616944 h 451"/>
                <a:gd name="T12" fmla="*/ 466 w 1198"/>
                <a:gd name="T13" fmla="*/ 634874 h 451"/>
                <a:gd name="T14" fmla="*/ 54 w 1198"/>
                <a:gd name="T15" fmla="*/ 503524 h 451"/>
                <a:gd name="T16" fmla="*/ 134 w 1198"/>
                <a:gd name="T17" fmla="*/ 270558 h 4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98"/>
                <a:gd name="T28" fmla="*/ 0 h 451"/>
                <a:gd name="T29" fmla="*/ 1198 w 1198"/>
                <a:gd name="T30" fmla="*/ 451 h 4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98" h="451">
                  <a:moveTo>
                    <a:pt x="88" y="181"/>
                  </a:moveTo>
                  <a:cubicBezTo>
                    <a:pt x="159" y="143"/>
                    <a:pt x="120" y="111"/>
                    <a:pt x="180" y="89"/>
                  </a:cubicBezTo>
                  <a:cubicBezTo>
                    <a:pt x="240" y="67"/>
                    <a:pt x="313" y="60"/>
                    <a:pt x="448" y="49"/>
                  </a:cubicBezTo>
                  <a:cubicBezTo>
                    <a:pt x="583" y="38"/>
                    <a:pt x="866" y="0"/>
                    <a:pt x="988" y="25"/>
                  </a:cubicBezTo>
                  <a:cubicBezTo>
                    <a:pt x="1110" y="50"/>
                    <a:pt x="1198" y="132"/>
                    <a:pt x="1181" y="197"/>
                  </a:cubicBezTo>
                  <a:cubicBezTo>
                    <a:pt x="1164" y="262"/>
                    <a:pt x="1034" y="375"/>
                    <a:pt x="889" y="413"/>
                  </a:cubicBezTo>
                  <a:cubicBezTo>
                    <a:pt x="744" y="451"/>
                    <a:pt x="449" y="438"/>
                    <a:pt x="307" y="425"/>
                  </a:cubicBezTo>
                  <a:cubicBezTo>
                    <a:pt x="165" y="412"/>
                    <a:pt x="72" y="378"/>
                    <a:pt x="36" y="337"/>
                  </a:cubicBezTo>
                  <a:cubicBezTo>
                    <a:pt x="0" y="296"/>
                    <a:pt x="77" y="213"/>
                    <a:pt x="88" y="181"/>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1386" name="Freeform 5"/>
            <p:cNvSpPr>
              <a:spLocks/>
            </p:cNvSpPr>
            <p:nvPr/>
          </p:nvSpPr>
          <p:spPr bwMode="auto">
            <a:xfrm>
              <a:off x="810" y="1611"/>
              <a:ext cx="2007" cy="792"/>
            </a:xfrm>
            <a:custGeom>
              <a:avLst/>
              <a:gdLst>
                <a:gd name="T0" fmla="*/ 1319 w 1583"/>
                <a:gd name="T1" fmla="*/ 862 h 682"/>
                <a:gd name="T2" fmla="*/ 3445 w 1583"/>
                <a:gd name="T3" fmla="*/ 285 h 682"/>
                <a:gd name="T4" fmla="*/ 6645 w 1583"/>
                <a:gd name="T5" fmla="*/ 77 h 682"/>
                <a:gd name="T6" fmla="*/ 9794 w 1583"/>
                <a:gd name="T7" fmla="*/ 744 h 682"/>
                <a:gd name="T8" fmla="*/ 13238 w 1583"/>
                <a:gd name="T9" fmla="*/ 1642 h 682"/>
                <a:gd name="T10" fmla="*/ 10773 w 1583"/>
                <a:gd name="T11" fmla="*/ 2476 h 682"/>
                <a:gd name="T12" fmla="*/ 5844 w 1583"/>
                <a:gd name="T13" fmla="*/ 2523 h 682"/>
                <a:gd name="T14" fmla="*/ 751 w 1583"/>
                <a:gd name="T15" fmla="*/ 2291 h 682"/>
                <a:gd name="T16" fmla="*/ 1319 w 1583"/>
                <a:gd name="T17" fmla="*/ 862 h 6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3"/>
                <a:gd name="T28" fmla="*/ 0 h 682"/>
                <a:gd name="T29" fmla="*/ 1583 w 1583"/>
                <a:gd name="T30" fmla="*/ 682 h 6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3" h="682">
                  <a:moveTo>
                    <a:pt x="155" y="224"/>
                  </a:moveTo>
                  <a:cubicBezTo>
                    <a:pt x="208" y="137"/>
                    <a:pt x="302" y="108"/>
                    <a:pt x="407" y="74"/>
                  </a:cubicBezTo>
                  <a:cubicBezTo>
                    <a:pt x="512" y="40"/>
                    <a:pt x="660" y="0"/>
                    <a:pt x="785" y="20"/>
                  </a:cubicBezTo>
                  <a:cubicBezTo>
                    <a:pt x="910" y="40"/>
                    <a:pt x="1027" y="126"/>
                    <a:pt x="1157" y="194"/>
                  </a:cubicBezTo>
                  <a:cubicBezTo>
                    <a:pt x="1287" y="262"/>
                    <a:pt x="1545" y="353"/>
                    <a:pt x="1564" y="428"/>
                  </a:cubicBezTo>
                  <a:cubicBezTo>
                    <a:pt x="1583" y="503"/>
                    <a:pt x="1417" y="606"/>
                    <a:pt x="1272" y="644"/>
                  </a:cubicBezTo>
                  <a:cubicBezTo>
                    <a:pt x="1127" y="682"/>
                    <a:pt x="887" y="664"/>
                    <a:pt x="690" y="656"/>
                  </a:cubicBezTo>
                  <a:cubicBezTo>
                    <a:pt x="493" y="648"/>
                    <a:pt x="178" y="668"/>
                    <a:pt x="89" y="596"/>
                  </a:cubicBezTo>
                  <a:cubicBezTo>
                    <a:pt x="0" y="524"/>
                    <a:pt x="102" y="311"/>
                    <a:pt x="155" y="224"/>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1387" name="Oval 6"/>
            <p:cNvSpPr>
              <a:spLocks noChangeArrowheads="1"/>
            </p:cNvSpPr>
            <p:nvPr/>
          </p:nvSpPr>
          <p:spPr bwMode="auto">
            <a:xfrm>
              <a:off x="261" y="161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388" name="Line 7"/>
            <p:cNvSpPr>
              <a:spLocks noChangeShapeType="1"/>
            </p:cNvSpPr>
            <p:nvPr/>
          </p:nvSpPr>
          <p:spPr bwMode="auto">
            <a:xfrm>
              <a:off x="261" y="1603"/>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89" name="Line 8"/>
            <p:cNvSpPr>
              <a:spLocks noChangeShapeType="1"/>
            </p:cNvSpPr>
            <p:nvPr/>
          </p:nvSpPr>
          <p:spPr bwMode="auto">
            <a:xfrm>
              <a:off x="574" y="1603"/>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90" name="Rectangle 9"/>
            <p:cNvSpPr>
              <a:spLocks noChangeArrowheads="1"/>
            </p:cNvSpPr>
            <p:nvPr/>
          </p:nvSpPr>
          <p:spPr bwMode="auto">
            <a:xfrm>
              <a:off x="261" y="1603"/>
              <a:ext cx="310" cy="51"/>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391" name="Oval 10"/>
            <p:cNvSpPr>
              <a:spLocks noChangeArrowheads="1"/>
            </p:cNvSpPr>
            <p:nvPr/>
          </p:nvSpPr>
          <p:spPr bwMode="auto">
            <a:xfrm>
              <a:off x="258" y="1544"/>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392" name="Rectangle 11"/>
            <p:cNvSpPr>
              <a:spLocks noChangeArrowheads="1"/>
            </p:cNvSpPr>
            <p:nvPr/>
          </p:nvSpPr>
          <p:spPr bwMode="auto">
            <a:xfrm>
              <a:off x="345" y="1557"/>
              <a:ext cx="141" cy="124"/>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393" name="Text Box 12"/>
            <p:cNvSpPr txBox="1">
              <a:spLocks noChangeArrowheads="1"/>
            </p:cNvSpPr>
            <p:nvPr/>
          </p:nvSpPr>
          <p:spPr bwMode="auto">
            <a:xfrm>
              <a:off x="259" y="1492"/>
              <a:ext cx="32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3b</a:t>
              </a:r>
              <a:endParaRPr lang="en-US" sz="2400"/>
            </a:p>
          </p:txBody>
        </p:sp>
        <p:sp>
          <p:nvSpPr>
            <p:cNvPr id="101394" name="Oval 13"/>
            <p:cNvSpPr>
              <a:spLocks noChangeArrowheads="1"/>
            </p:cNvSpPr>
            <p:nvPr/>
          </p:nvSpPr>
          <p:spPr bwMode="auto">
            <a:xfrm>
              <a:off x="1479" y="221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395" name="Line 14"/>
            <p:cNvSpPr>
              <a:spLocks noChangeShapeType="1"/>
            </p:cNvSpPr>
            <p:nvPr/>
          </p:nvSpPr>
          <p:spPr bwMode="auto">
            <a:xfrm>
              <a:off x="1479" y="2209"/>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96" name="Line 15"/>
            <p:cNvSpPr>
              <a:spLocks noChangeShapeType="1"/>
            </p:cNvSpPr>
            <p:nvPr/>
          </p:nvSpPr>
          <p:spPr bwMode="auto">
            <a:xfrm>
              <a:off x="1792" y="2209"/>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97" name="Rectangle 16"/>
            <p:cNvSpPr>
              <a:spLocks noChangeArrowheads="1"/>
            </p:cNvSpPr>
            <p:nvPr/>
          </p:nvSpPr>
          <p:spPr bwMode="auto">
            <a:xfrm>
              <a:off x="1479" y="2209"/>
              <a:ext cx="310" cy="51"/>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398" name="Oval 17"/>
            <p:cNvSpPr>
              <a:spLocks noChangeArrowheads="1"/>
            </p:cNvSpPr>
            <p:nvPr/>
          </p:nvSpPr>
          <p:spPr bwMode="auto">
            <a:xfrm>
              <a:off x="1476" y="2150"/>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01399" name="Group 18"/>
            <p:cNvGrpSpPr>
              <a:grpSpLocks/>
            </p:cNvGrpSpPr>
            <p:nvPr/>
          </p:nvGrpSpPr>
          <p:grpSpPr bwMode="auto">
            <a:xfrm>
              <a:off x="1478" y="2092"/>
              <a:ext cx="321" cy="269"/>
              <a:chOff x="2897" y="2425"/>
              <a:chExt cx="323" cy="269"/>
            </a:xfrm>
          </p:grpSpPr>
          <p:sp>
            <p:nvSpPr>
              <p:cNvPr id="101502" name="Rectangle 19"/>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503" name="Text Box 20"/>
              <p:cNvSpPr txBox="1">
                <a:spLocks noChangeArrowheads="1"/>
              </p:cNvSpPr>
              <p:nvPr/>
            </p:nvSpPr>
            <p:spPr bwMode="auto">
              <a:xfrm>
                <a:off x="2897" y="2425"/>
                <a:ext cx="32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1d</a:t>
                </a:r>
              </a:p>
            </p:txBody>
          </p:sp>
        </p:grpSp>
        <p:sp>
          <p:nvSpPr>
            <p:cNvPr id="101400" name="Oval 21"/>
            <p:cNvSpPr>
              <a:spLocks noChangeArrowheads="1"/>
            </p:cNvSpPr>
            <p:nvPr/>
          </p:nvSpPr>
          <p:spPr bwMode="auto">
            <a:xfrm>
              <a:off x="822" y="1478"/>
              <a:ext cx="313" cy="83"/>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01" name="Line 22"/>
            <p:cNvSpPr>
              <a:spLocks noChangeShapeType="1"/>
            </p:cNvSpPr>
            <p:nvPr/>
          </p:nvSpPr>
          <p:spPr bwMode="auto">
            <a:xfrm>
              <a:off x="822" y="147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02" name="Line 23"/>
            <p:cNvSpPr>
              <a:spLocks noChangeShapeType="1"/>
            </p:cNvSpPr>
            <p:nvPr/>
          </p:nvSpPr>
          <p:spPr bwMode="auto">
            <a:xfrm>
              <a:off x="1135" y="147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03" name="Rectangle 24"/>
            <p:cNvSpPr>
              <a:spLocks noChangeArrowheads="1"/>
            </p:cNvSpPr>
            <p:nvPr/>
          </p:nvSpPr>
          <p:spPr bwMode="auto">
            <a:xfrm>
              <a:off x="822" y="1471"/>
              <a:ext cx="310" cy="47"/>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04" name="Oval 25"/>
            <p:cNvSpPr>
              <a:spLocks noChangeArrowheads="1"/>
            </p:cNvSpPr>
            <p:nvPr/>
          </p:nvSpPr>
          <p:spPr bwMode="auto">
            <a:xfrm>
              <a:off x="819" y="141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05" name="Rectangle 26"/>
            <p:cNvSpPr>
              <a:spLocks noChangeArrowheads="1"/>
            </p:cNvSpPr>
            <p:nvPr/>
          </p:nvSpPr>
          <p:spPr bwMode="auto">
            <a:xfrm>
              <a:off x="906" y="1425"/>
              <a:ext cx="142" cy="11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06" name="Text Box 27"/>
            <p:cNvSpPr txBox="1">
              <a:spLocks noChangeArrowheads="1"/>
            </p:cNvSpPr>
            <p:nvPr/>
          </p:nvSpPr>
          <p:spPr bwMode="auto">
            <a:xfrm>
              <a:off x="821" y="1359"/>
              <a:ext cx="32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3a</a:t>
              </a:r>
              <a:endParaRPr lang="en-US" sz="2400"/>
            </a:p>
          </p:txBody>
        </p:sp>
        <p:sp>
          <p:nvSpPr>
            <p:cNvPr id="101407" name="Oval 28"/>
            <p:cNvSpPr>
              <a:spLocks noChangeArrowheads="1"/>
            </p:cNvSpPr>
            <p:nvPr/>
          </p:nvSpPr>
          <p:spPr bwMode="auto">
            <a:xfrm>
              <a:off x="1443" y="182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08" name="Line 29"/>
            <p:cNvSpPr>
              <a:spLocks noChangeShapeType="1"/>
            </p:cNvSpPr>
            <p:nvPr/>
          </p:nvSpPr>
          <p:spPr bwMode="auto">
            <a:xfrm>
              <a:off x="1443" y="1814"/>
              <a:ext cx="0" cy="5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09" name="Line 30"/>
            <p:cNvSpPr>
              <a:spLocks noChangeShapeType="1"/>
            </p:cNvSpPr>
            <p:nvPr/>
          </p:nvSpPr>
          <p:spPr bwMode="auto">
            <a:xfrm>
              <a:off x="1756" y="1814"/>
              <a:ext cx="0" cy="5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10" name="Rectangle 31"/>
            <p:cNvSpPr>
              <a:spLocks noChangeArrowheads="1"/>
            </p:cNvSpPr>
            <p:nvPr/>
          </p:nvSpPr>
          <p:spPr bwMode="auto">
            <a:xfrm>
              <a:off x="1443" y="1814"/>
              <a:ext cx="310" cy="4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11" name="Oval 32"/>
            <p:cNvSpPr>
              <a:spLocks noChangeArrowheads="1"/>
            </p:cNvSpPr>
            <p:nvPr/>
          </p:nvSpPr>
          <p:spPr bwMode="auto">
            <a:xfrm>
              <a:off x="1440" y="1754"/>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01412" name="Group 33"/>
            <p:cNvGrpSpPr>
              <a:grpSpLocks/>
            </p:cNvGrpSpPr>
            <p:nvPr/>
          </p:nvGrpSpPr>
          <p:grpSpPr bwMode="auto">
            <a:xfrm>
              <a:off x="1445" y="1696"/>
              <a:ext cx="310" cy="270"/>
              <a:chOff x="2899" y="2425"/>
              <a:chExt cx="319" cy="270"/>
            </a:xfrm>
          </p:grpSpPr>
          <p:sp>
            <p:nvSpPr>
              <p:cNvPr id="101500" name="Rectangle 34"/>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501" name="Text Box 35"/>
              <p:cNvSpPr txBox="1">
                <a:spLocks noChangeArrowheads="1"/>
              </p:cNvSpPr>
              <p:nvPr/>
            </p:nvSpPr>
            <p:spPr bwMode="auto">
              <a:xfrm>
                <a:off x="2899" y="2425"/>
                <a:ext cx="319"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1c</a:t>
                </a:r>
              </a:p>
            </p:txBody>
          </p:sp>
        </p:grpSp>
        <p:sp>
          <p:nvSpPr>
            <p:cNvPr id="101413" name="Line 36"/>
            <p:cNvSpPr>
              <a:spLocks noChangeShapeType="1"/>
            </p:cNvSpPr>
            <p:nvPr/>
          </p:nvSpPr>
          <p:spPr bwMode="auto">
            <a:xfrm>
              <a:off x="3238" y="1632"/>
              <a:ext cx="308" cy="9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14" name="Line 37"/>
            <p:cNvSpPr>
              <a:spLocks noChangeShapeType="1"/>
            </p:cNvSpPr>
            <p:nvPr/>
          </p:nvSpPr>
          <p:spPr bwMode="auto">
            <a:xfrm>
              <a:off x="3562" y="1556"/>
              <a:ext cx="91" cy="1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15" name="Line 38"/>
            <p:cNvSpPr>
              <a:spLocks noChangeShapeType="1"/>
            </p:cNvSpPr>
            <p:nvPr/>
          </p:nvSpPr>
          <p:spPr bwMode="auto">
            <a:xfrm flipV="1">
              <a:off x="3170" y="1512"/>
              <a:ext cx="114" cy="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16" name="Freeform 39"/>
            <p:cNvSpPr>
              <a:spLocks/>
            </p:cNvSpPr>
            <p:nvPr/>
          </p:nvSpPr>
          <p:spPr bwMode="auto">
            <a:xfrm>
              <a:off x="1790" y="2146"/>
              <a:ext cx="264" cy="82"/>
            </a:xfrm>
            <a:custGeom>
              <a:avLst/>
              <a:gdLst>
                <a:gd name="T0" fmla="*/ 0 w 264"/>
                <a:gd name="T1" fmla="*/ 82 h 82"/>
                <a:gd name="T2" fmla="*/ 264 w 264"/>
                <a:gd name="T3" fmla="*/ 0 h 82"/>
                <a:gd name="T4" fmla="*/ 0 60000 65536"/>
                <a:gd name="T5" fmla="*/ 0 60000 65536"/>
                <a:gd name="T6" fmla="*/ 0 w 264"/>
                <a:gd name="T7" fmla="*/ 0 h 82"/>
                <a:gd name="T8" fmla="*/ 264 w 264"/>
                <a:gd name="T9" fmla="*/ 82 h 82"/>
              </a:gdLst>
              <a:ahLst/>
              <a:cxnLst>
                <a:cxn ang="T4">
                  <a:pos x="T0" y="T1"/>
                </a:cxn>
                <a:cxn ang="T5">
                  <a:pos x="T2" y="T3"/>
                </a:cxn>
              </a:cxnLst>
              <a:rect l="T6" t="T7" r="T8" b="T9"/>
              <a:pathLst>
                <a:path w="264" h="82">
                  <a:moveTo>
                    <a:pt x="0" y="82"/>
                  </a:moveTo>
                  <a:lnTo>
                    <a:pt x="264" y="0"/>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17" name="Freeform 40"/>
            <p:cNvSpPr>
              <a:spLocks/>
            </p:cNvSpPr>
            <p:nvPr/>
          </p:nvSpPr>
          <p:spPr bwMode="auto">
            <a:xfrm>
              <a:off x="1330" y="2110"/>
              <a:ext cx="152" cy="118"/>
            </a:xfrm>
            <a:custGeom>
              <a:avLst/>
              <a:gdLst>
                <a:gd name="T0" fmla="*/ 0 w 152"/>
                <a:gd name="T1" fmla="*/ 0 h 118"/>
                <a:gd name="T2" fmla="*/ 152 w 152"/>
                <a:gd name="T3" fmla="*/ 118 h 118"/>
                <a:gd name="T4" fmla="*/ 0 60000 65536"/>
                <a:gd name="T5" fmla="*/ 0 60000 65536"/>
                <a:gd name="T6" fmla="*/ 0 w 152"/>
                <a:gd name="T7" fmla="*/ 0 h 118"/>
                <a:gd name="T8" fmla="*/ 152 w 152"/>
                <a:gd name="T9" fmla="*/ 118 h 118"/>
              </a:gdLst>
              <a:ahLst/>
              <a:cxnLst>
                <a:cxn ang="T4">
                  <a:pos x="T0" y="T1"/>
                </a:cxn>
                <a:cxn ang="T5">
                  <a:pos x="T2" y="T3"/>
                </a:cxn>
              </a:cxnLst>
              <a:rect l="T6" t="T7" r="T8" b="T9"/>
              <a:pathLst>
                <a:path w="152" h="118">
                  <a:moveTo>
                    <a:pt x="0" y="0"/>
                  </a:moveTo>
                  <a:lnTo>
                    <a:pt x="152" y="118"/>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18" name="Freeform 41"/>
            <p:cNvSpPr>
              <a:spLocks/>
            </p:cNvSpPr>
            <p:nvPr/>
          </p:nvSpPr>
          <p:spPr bwMode="auto">
            <a:xfrm>
              <a:off x="1454" y="2040"/>
              <a:ext cx="564" cy="82"/>
            </a:xfrm>
            <a:custGeom>
              <a:avLst/>
              <a:gdLst>
                <a:gd name="T0" fmla="*/ 0 w 564"/>
                <a:gd name="T1" fmla="*/ 0 h 82"/>
                <a:gd name="T2" fmla="*/ 564 w 564"/>
                <a:gd name="T3" fmla="*/ 82 h 82"/>
                <a:gd name="T4" fmla="*/ 0 60000 65536"/>
                <a:gd name="T5" fmla="*/ 0 60000 65536"/>
                <a:gd name="T6" fmla="*/ 0 w 564"/>
                <a:gd name="T7" fmla="*/ 0 h 82"/>
                <a:gd name="T8" fmla="*/ 564 w 564"/>
                <a:gd name="T9" fmla="*/ 82 h 82"/>
              </a:gdLst>
              <a:ahLst/>
              <a:cxnLst>
                <a:cxn ang="T4">
                  <a:pos x="T0" y="T1"/>
                </a:cxn>
                <a:cxn ang="T5">
                  <a:pos x="T2" y="T3"/>
                </a:cxn>
              </a:cxnLst>
              <a:rect l="T6" t="T7" r="T8" b="T9"/>
              <a:pathLst>
                <a:path w="564" h="82">
                  <a:moveTo>
                    <a:pt x="0" y="0"/>
                  </a:moveTo>
                  <a:lnTo>
                    <a:pt x="564" y="82"/>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19" name="Freeform 42"/>
            <p:cNvSpPr>
              <a:spLocks/>
            </p:cNvSpPr>
            <p:nvPr/>
          </p:nvSpPr>
          <p:spPr bwMode="auto">
            <a:xfrm>
              <a:off x="1392" y="1878"/>
              <a:ext cx="76" cy="94"/>
            </a:xfrm>
            <a:custGeom>
              <a:avLst/>
              <a:gdLst>
                <a:gd name="T0" fmla="*/ 0 w 76"/>
                <a:gd name="T1" fmla="*/ 94 h 94"/>
                <a:gd name="T2" fmla="*/ 76 w 76"/>
                <a:gd name="T3" fmla="*/ 0 h 94"/>
                <a:gd name="T4" fmla="*/ 0 60000 65536"/>
                <a:gd name="T5" fmla="*/ 0 60000 65536"/>
                <a:gd name="T6" fmla="*/ 0 w 76"/>
                <a:gd name="T7" fmla="*/ 0 h 94"/>
                <a:gd name="T8" fmla="*/ 76 w 76"/>
                <a:gd name="T9" fmla="*/ 94 h 94"/>
              </a:gdLst>
              <a:ahLst/>
              <a:cxnLst>
                <a:cxn ang="T4">
                  <a:pos x="T0" y="T1"/>
                </a:cxn>
                <a:cxn ang="T5">
                  <a:pos x="T2" y="T3"/>
                </a:cxn>
              </a:cxnLst>
              <a:rect l="T6" t="T7" r="T8" b="T9"/>
              <a:pathLst>
                <a:path w="76" h="94">
                  <a:moveTo>
                    <a:pt x="0" y="94"/>
                  </a:moveTo>
                  <a:lnTo>
                    <a:pt x="76" y="0"/>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20" name="Freeform 43"/>
            <p:cNvSpPr>
              <a:spLocks/>
            </p:cNvSpPr>
            <p:nvPr/>
          </p:nvSpPr>
          <p:spPr bwMode="auto">
            <a:xfrm>
              <a:off x="566" y="1502"/>
              <a:ext cx="252" cy="114"/>
            </a:xfrm>
            <a:custGeom>
              <a:avLst/>
              <a:gdLst>
                <a:gd name="T0" fmla="*/ 0 w 252"/>
                <a:gd name="T1" fmla="*/ 114 h 114"/>
                <a:gd name="T2" fmla="*/ 252 w 252"/>
                <a:gd name="T3" fmla="*/ 0 h 114"/>
                <a:gd name="T4" fmla="*/ 0 60000 65536"/>
                <a:gd name="T5" fmla="*/ 0 60000 65536"/>
                <a:gd name="T6" fmla="*/ 0 w 252"/>
                <a:gd name="T7" fmla="*/ 0 h 114"/>
                <a:gd name="T8" fmla="*/ 252 w 252"/>
                <a:gd name="T9" fmla="*/ 114 h 114"/>
              </a:gdLst>
              <a:ahLst/>
              <a:cxnLst>
                <a:cxn ang="T4">
                  <a:pos x="T0" y="T1"/>
                </a:cxn>
                <a:cxn ang="T5">
                  <a:pos x="T2" y="T3"/>
                </a:cxn>
              </a:cxnLst>
              <a:rect l="T6" t="T7" r="T8" b="T9"/>
              <a:pathLst>
                <a:path w="252" h="114">
                  <a:moveTo>
                    <a:pt x="0" y="114"/>
                  </a:moveTo>
                  <a:lnTo>
                    <a:pt x="252" y="0"/>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21" name="Freeform 44"/>
            <p:cNvSpPr>
              <a:spLocks/>
            </p:cNvSpPr>
            <p:nvPr/>
          </p:nvSpPr>
          <p:spPr bwMode="auto">
            <a:xfrm>
              <a:off x="1002" y="1562"/>
              <a:ext cx="444" cy="258"/>
            </a:xfrm>
            <a:custGeom>
              <a:avLst/>
              <a:gdLst>
                <a:gd name="T0" fmla="*/ 0 w 444"/>
                <a:gd name="T1" fmla="*/ 0 h 258"/>
                <a:gd name="T2" fmla="*/ 444 w 444"/>
                <a:gd name="T3" fmla="*/ 258 h 258"/>
                <a:gd name="T4" fmla="*/ 0 60000 65536"/>
                <a:gd name="T5" fmla="*/ 0 60000 65536"/>
                <a:gd name="T6" fmla="*/ 0 w 444"/>
                <a:gd name="T7" fmla="*/ 0 h 258"/>
                <a:gd name="T8" fmla="*/ 444 w 444"/>
                <a:gd name="T9" fmla="*/ 258 h 258"/>
              </a:gdLst>
              <a:ahLst/>
              <a:cxnLst>
                <a:cxn ang="T4">
                  <a:pos x="T0" y="T1"/>
                </a:cxn>
                <a:cxn ang="T5">
                  <a:pos x="T2" y="T3"/>
                </a:cxn>
              </a:cxnLst>
              <a:rect l="T6" t="T7" r="T8" b="T9"/>
              <a:pathLst>
                <a:path w="444" h="258">
                  <a:moveTo>
                    <a:pt x="0" y="0"/>
                  </a:moveTo>
                  <a:lnTo>
                    <a:pt x="444" y="258"/>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22" name="Freeform 45"/>
            <p:cNvSpPr>
              <a:spLocks/>
            </p:cNvSpPr>
            <p:nvPr/>
          </p:nvSpPr>
          <p:spPr bwMode="auto">
            <a:xfrm>
              <a:off x="2326" y="1680"/>
              <a:ext cx="654" cy="420"/>
            </a:xfrm>
            <a:custGeom>
              <a:avLst/>
              <a:gdLst>
                <a:gd name="T0" fmla="*/ 0 w 654"/>
                <a:gd name="T1" fmla="*/ 420 h 420"/>
                <a:gd name="T2" fmla="*/ 654 w 654"/>
                <a:gd name="T3" fmla="*/ 0 h 420"/>
                <a:gd name="T4" fmla="*/ 0 60000 65536"/>
                <a:gd name="T5" fmla="*/ 0 60000 65536"/>
                <a:gd name="T6" fmla="*/ 0 w 654"/>
                <a:gd name="T7" fmla="*/ 0 h 420"/>
                <a:gd name="T8" fmla="*/ 654 w 654"/>
                <a:gd name="T9" fmla="*/ 420 h 420"/>
              </a:gdLst>
              <a:ahLst/>
              <a:cxnLst>
                <a:cxn ang="T4">
                  <a:pos x="T0" y="T1"/>
                </a:cxn>
                <a:cxn ang="T5">
                  <a:pos x="T2" y="T3"/>
                </a:cxn>
              </a:cxnLst>
              <a:rect l="T6" t="T7" r="T8" b="T9"/>
              <a:pathLst>
                <a:path w="654" h="420">
                  <a:moveTo>
                    <a:pt x="0" y="420"/>
                  </a:moveTo>
                  <a:lnTo>
                    <a:pt x="654" y="0"/>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23" name="Oval 46"/>
            <p:cNvSpPr>
              <a:spLocks noChangeArrowheads="1"/>
            </p:cNvSpPr>
            <p:nvPr/>
          </p:nvSpPr>
          <p:spPr bwMode="auto">
            <a:xfrm>
              <a:off x="2925" y="1617"/>
              <a:ext cx="313" cy="82"/>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24" name="Line 47"/>
            <p:cNvSpPr>
              <a:spLocks noChangeShapeType="1"/>
            </p:cNvSpPr>
            <p:nvPr/>
          </p:nvSpPr>
          <p:spPr bwMode="auto">
            <a:xfrm>
              <a:off x="2925" y="160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25" name="Line 48"/>
            <p:cNvSpPr>
              <a:spLocks noChangeShapeType="1"/>
            </p:cNvSpPr>
            <p:nvPr/>
          </p:nvSpPr>
          <p:spPr bwMode="auto">
            <a:xfrm>
              <a:off x="3238" y="160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26" name="Rectangle 49"/>
            <p:cNvSpPr>
              <a:spLocks noChangeArrowheads="1"/>
            </p:cNvSpPr>
            <p:nvPr/>
          </p:nvSpPr>
          <p:spPr bwMode="auto">
            <a:xfrm>
              <a:off x="2925" y="1609"/>
              <a:ext cx="310" cy="5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27" name="Oval 50"/>
            <p:cNvSpPr>
              <a:spLocks noChangeArrowheads="1"/>
            </p:cNvSpPr>
            <p:nvPr/>
          </p:nvSpPr>
          <p:spPr bwMode="auto">
            <a:xfrm>
              <a:off x="2922" y="155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28" name="Rectangle 51"/>
            <p:cNvSpPr>
              <a:spLocks noChangeArrowheads="1"/>
            </p:cNvSpPr>
            <p:nvPr/>
          </p:nvSpPr>
          <p:spPr bwMode="auto">
            <a:xfrm>
              <a:off x="3009" y="1563"/>
              <a:ext cx="141" cy="12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29" name="Text Box 52"/>
            <p:cNvSpPr txBox="1">
              <a:spLocks noChangeArrowheads="1"/>
            </p:cNvSpPr>
            <p:nvPr/>
          </p:nvSpPr>
          <p:spPr bwMode="auto">
            <a:xfrm>
              <a:off x="2923" y="1498"/>
              <a:ext cx="32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2a</a:t>
              </a:r>
              <a:endParaRPr lang="en-US" sz="2400"/>
            </a:p>
          </p:txBody>
        </p:sp>
        <p:sp>
          <p:nvSpPr>
            <p:cNvPr id="101430" name="Text Box 53"/>
            <p:cNvSpPr txBox="1">
              <a:spLocks noChangeArrowheads="1"/>
            </p:cNvSpPr>
            <p:nvPr/>
          </p:nvSpPr>
          <p:spPr bwMode="auto">
            <a:xfrm>
              <a:off x="597" y="1585"/>
              <a:ext cx="45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AS3</a:t>
              </a:r>
              <a:endParaRPr lang="en-US"/>
            </a:p>
          </p:txBody>
        </p:sp>
        <p:sp>
          <p:nvSpPr>
            <p:cNvPr id="101431" name="Text Box 54"/>
            <p:cNvSpPr txBox="1">
              <a:spLocks noChangeArrowheads="1"/>
            </p:cNvSpPr>
            <p:nvPr/>
          </p:nvSpPr>
          <p:spPr bwMode="auto">
            <a:xfrm>
              <a:off x="2380" y="2042"/>
              <a:ext cx="45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AS1</a:t>
              </a:r>
              <a:endParaRPr lang="en-US"/>
            </a:p>
          </p:txBody>
        </p:sp>
        <p:sp>
          <p:nvSpPr>
            <p:cNvPr id="101432" name="Text Box 55"/>
            <p:cNvSpPr txBox="1">
              <a:spLocks noChangeArrowheads="1"/>
            </p:cNvSpPr>
            <p:nvPr/>
          </p:nvSpPr>
          <p:spPr bwMode="auto">
            <a:xfrm>
              <a:off x="3207" y="1787"/>
              <a:ext cx="4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AS2</a:t>
              </a:r>
            </a:p>
          </p:txBody>
        </p:sp>
        <p:sp>
          <p:nvSpPr>
            <p:cNvPr id="101433" name="Oval 56"/>
            <p:cNvSpPr>
              <a:spLocks noChangeArrowheads="1"/>
            </p:cNvSpPr>
            <p:nvPr/>
          </p:nvSpPr>
          <p:spPr bwMode="auto">
            <a:xfrm>
              <a:off x="1137" y="2030"/>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34" name="Line 57"/>
            <p:cNvSpPr>
              <a:spLocks noChangeShapeType="1"/>
            </p:cNvSpPr>
            <p:nvPr/>
          </p:nvSpPr>
          <p:spPr bwMode="auto">
            <a:xfrm>
              <a:off x="1137" y="202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35" name="Line 58"/>
            <p:cNvSpPr>
              <a:spLocks noChangeShapeType="1"/>
            </p:cNvSpPr>
            <p:nvPr/>
          </p:nvSpPr>
          <p:spPr bwMode="auto">
            <a:xfrm>
              <a:off x="1451" y="2023"/>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36" name="Rectangle 59"/>
            <p:cNvSpPr>
              <a:spLocks noChangeArrowheads="1"/>
            </p:cNvSpPr>
            <p:nvPr/>
          </p:nvSpPr>
          <p:spPr bwMode="auto">
            <a:xfrm>
              <a:off x="1137" y="2023"/>
              <a:ext cx="310" cy="47"/>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37" name="Oval 60"/>
            <p:cNvSpPr>
              <a:spLocks noChangeArrowheads="1"/>
            </p:cNvSpPr>
            <p:nvPr/>
          </p:nvSpPr>
          <p:spPr bwMode="auto">
            <a:xfrm>
              <a:off x="1134" y="1969"/>
              <a:ext cx="313" cy="96"/>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38" name="Rectangle 61"/>
            <p:cNvSpPr>
              <a:spLocks noChangeArrowheads="1"/>
            </p:cNvSpPr>
            <p:nvPr/>
          </p:nvSpPr>
          <p:spPr bwMode="auto">
            <a:xfrm>
              <a:off x="1219" y="1995"/>
              <a:ext cx="142" cy="96"/>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39" name="Text Box 62"/>
            <p:cNvSpPr txBox="1">
              <a:spLocks noChangeArrowheads="1"/>
            </p:cNvSpPr>
            <p:nvPr/>
          </p:nvSpPr>
          <p:spPr bwMode="auto">
            <a:xfrm>
              <a:off x="1137" y="1909"/>
              <a:ext cx="32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1a</a:t>
              </a:r>
              <a:endParaRPr lang="en-US" sz="2400"/>
            </a:p>
          </p:txBody>
        </p:sp>
        <p:grpSp>
          <p:nvGrpSpPr>
            <p:cNvPr id="101440" name="Group 63"/>
            <p:cNvGrpSpPr>
              <a:grpSpLocks/>
            </p:cNvGrpSpPr>
            <p:nvPr/>
          </p:nvGrpSpPr>
          <p:grpSpPr bwMode="auto">
            <a:xfrm>
              <a:off x="3270" y="1384"/>
              <a:ext cx="316" cy="269"/>
              <a:chOff x="4320" y="1936"/>
              <a:chExt cx="316" cy="269"/>
            </a:xfrm>
          </p:grpSpPr>
          <p:sp>
            <p:nvSpPr>
              <p:cNvPr id="101493" name="Oval 64"/>
              <p:cNvSpPr>
                <a:spLocks noChangeArrowheads="1"/>
              </p:cNvSpPr>
              <p:nvPr/>
            </p:nvSpPr>
            <p:spPr bwMode="auto">
              <a:xfrm>
                <a:off x="4323" y="2054"/>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94" name="Line 65"/>
              <p:cNvSpPr>
                <a:spLocks noChangeShapeType="1"/>
              </p:cNvSpPr>
              <p:nvPr/>
            </p:nvSpPr>
            <p:spPr bwMode="auto">
              <a:xfrm>
                <a:off x="4323" y="2047"/>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95" name="Line 66"/>
              <p:cNvSpPr>
                <a:spLocks noChangeShapeType="1"/>
              </p:cNvSpPr>
              <p:nvPr/>
            </p:nvSpPr>
            <p:spPr bwMode="auto">
              <a:xfrm>
                <a:off x="4636" y="2047"/>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96" name="Rectangle 67"/>
              <p:cNvSpPr>
                <a:spLocks noChangeArrowheads="1"/>
              </p:cNvSpPr>
              <p:nvPr/>
            </p:nvSpPr>
            <p:spPr bwMode="auto">
              <a:xfrm>
                <a:off x="4323" y="2047"/>
                <a:ext cx="310" cy="51"/>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97" name="Oval 68"/>
              <p:cNvSpPr>
                <a:spLocks noChangeArrowheads="1"/>
              </p:cNvSpPr>
              <p:nvPr/>
            </p:nvSpPr>
            <p:spPr bwMode="auto">
              <a:xfrm>
                <a:off x="4320" y="1988"/>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98" name="Rectangle 69"/>
              <p:cNvSpPr>
                <a:spLocks noChangeArrowheads="1"/>
              </p:cNvSpPr>
              <p:nvPr/>
            </p:nvSpPr>
            <p:spPr bwMode="auto">
              <a:xfrm>
                <a:off x="4407" y="2001"/>
                <a:ext cx="141" cy="11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99" name="Text Box 70"/>
              <p:cNvSpPr txBox="1">
                <a:spLocks noChangeArrowheads="1"/>
              </p:cNvSpPr>
              <p:nvPr/>
            </p:nvSpPr>
            <p:spPr bwMode="auto">
              <a:xfrm>
                <a:off x="4325" y="1936"/>
                <a:ext cx="31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2c</a:t>
                </a:r>
                <a:endParaRPr lang="en-US" sz="2400"/>
              </a:p>
            </p:txBody>
          </p:sp>
        </p:grpSp>
        <p:grpSp>
          <p:nvGrpSpPr>
            <p:cNvPr id="101441" name="Group 71"/>
            <p:cNvGrpSpPr>
              <a:grpSpLocks/>
            </p:cNvGrpSpPr>
            <p:nvPr/>
          </p:nvGrpSpPr>
          <p:grpSpPr bwMode="auto">
            <a:xfrm>
              <a:off x="3546" y="1606"/>
              <a:ext cx="321" cy="269"/>
              <a:chOff x="4596" y="2158"/>
              <a:chExt cx="321" cy="269"/>
            </a:xfrm>
          </p:grpSpPr>
          <p:sp>
            <p:nvSpPr>
              <p:cNvPr id="101486" name="Oval 72"/>
              <p:cNvSpPr>
                <a:spLocks noChangeArrowheads="1"/>
              </p:cNvSpPr>
              <p:nvPr/>
            </p:nvSpPr>
            <p:spPr bwMode="auto">
              <a:xfrm>
                <a:off x="4599" y="2276"/>
                <a:ext cx="311"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87" name="Line 73"/>
              <p:cNvSpPr>
                <a:spLocks noChangeShapeType="1"/>
              </p:cNvSpPr>
              <p:nvPr/>
            </p:nvSpPr>
            <p:spPr bwMode="auto">
              <a:xfrm>
                <a:off x="4599" y="2269"/>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88" name="Line 74"/>
              <p:cNvSpPr>
                <a:spLocks noChangeShapeType="1"/>
              </p:cNvSpPr>
              <p:nvPr/>
            </p:nvSpPr>
            <p:spPr bwMode="auto">
              <a:xfrm>
                <a:off x="4910" y="2269"/>
                <a:ext cx="0" cy="5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89" name="Rectangle 75"/>
              <p:cNvSpPr>
                <a:spLocks noChangeArrowheads="1"/>
              </p:cNvSpPr>
              <p:nvPr/>
            </p:nvSpPr>
            <p:spPr bwMode="auto">
              <a:xfrm>
                <a:off x="4599" y="2269"/>
                <a:ext cx="310" cy="51"/>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90" name="Oval 76"/>
              <p:cNvSpPr>
                <a:spLocks noChangeArrowheads="1"/>
              </p:cNvSpPr>
              <p:nvPr/>
            </p:nvSpPr>
            <p:spPr bwMode="auto">
              <a:xfrm>
                <a:off x="4596" y="2208"/>
                <a:ext cx="313" cy="97"/>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91" name="Rectangle 77"/>
              <p:cNvSpPr>
                <a:spLocks noChangeArrowheads="1"/>
              </p:cNvSpPr>
              <p:nvPr/>
            </p:nvSpPr>
            <p:spPr bwMode="auto">
              <a:xfrm>
                <a:off x="4683" y="2221"/>
                <a:ext cx="141" cy="11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92" name="Text Box 78"/>
              <p:cNvSpPr txBox="1">
                <a:spLocks noChangeArrowheads="1"/>
              </p:cNvSpPr>
              <p:nvPr/>
            </p:nvSpPr>
            <p:spPr bwMode="auto">
              <a:xfrm>
                <a:off x="4598" y="2158"/>
                <a:ext cx="3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2b</a:t>
                </a:r>
                <a:endParaRPr lang="en-US" sz="2400"/>
              </a:p>
            </p:txBody>
          </p:sp>
        </p:grpSp>
        <p:grpSp>
          <p:nvGrpSpPr>
            <p:cNvPr id="101442" name="Group 79"/>
            <p:cNvGrpSpPr>
              <a:grpSpLocks/>
            </p:cNvGrpSpPr>
            <p:nvPr/>
          </p:nvGrpSpPr>
          <p:grpSpPr bwMode="auto">
            <a:xfrm>
              <a:off x="2015" y="1976"/>
              <a:ext cx="321" cy="269"/>
              <a:chOff x="2015" y="1976"/>
              <a:chExt cx="321" cy="269"/>
            </a:xfrm>
          </p:grpSpPr>
          <p:sp>
            <p:nvSpPr>
              <p:cNvPr id="101478" name="Oval 80"/>
              <p:cNvSpPr>
                <a:spLocks noChangeArrowheads="1"/>
              </p:cNvSpPr>
              <p:nvPr/>
            </p:nvSpPr>
            <p:spPr bwMode="auto">
              <a:xfrm>
                <a:off x="2019" y="2102"/>
                <a:ext cx="311"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79" name="Line 81"/>
              <p:cNvSpPr>
                <a:spLocks noChangeShapeType="1"/>
              </p:cNvSpPr>
              <p:nvPr/>
            </p:nvSpPr>
            <p:spPr bwMode="auto">
              <a:xfrm>
                <a:off x="2019" y="2097"/>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80" name="Line 82"/>
              <p:cNvSpPr>
                <a:spLocks noChangeShapeType="1"/>
              </p:cNvSpPr>
              <p:nvPr/>
            </p:nvSpPr>
            <p:spPr bwMode="auto">
              <a:xfrm>
                <a:off x="2330" y="2097"/>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81" name="Rectangle 83"/>
              <p:cNvSpPr>
                <a:spLocks noChangeArrowheads="1"/>
              </p:cNvSpPr>
              <p:nvPr/>
            </p:nvSpPr>
            <p:spPr bwMode="auto">
              <a:xfrm>
                <a:off x="2019" y="2097"/>
                <a:ext cx="310" cy="47"/>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82" name="Oval 84"/>
              <p:cNvSpPr>
                <a:spLocks noChangeArrowheads="1"/>
              </p:cNvSpPr>
              <p:nvPr/>
            </p:nvSpPr>
            <p:spPr bwMode="auto">
              <a:xfrm>
                <a:off x="2016" y="2036"/>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01483" name="Group 85"/>
              <p:cNvGrpSpPr>
                <a:grpSpLocks/>
              </p:cNvGrpSpPr>
              <p:nvPr/>
            </p:nvGrpSpPr>
            <p:grpSpPr bwMode="auto">
              <a:xfrm>
                <a:off x="2015" y="1976"/>
                <a:ext cx="321" cy="269"/>
                <a:chOff x="2894" y="2425"/>
                <a:chExt cx="328" cy="269"/>
              </a:xfrm>
            </p:grpSpPr>
            <p:sp>
              <p:nvSpPr>
                <p:cNvPr id="101484" name="Rectangle 86"/>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85" name="Text Box 87"/>
                <p:cNvSpPr txBox="1">
                  <a:spLocks noChangeArrowheads="1"/>
                </p:cNvSpPr>
                <p:nvPr/>
              </p:nvSpPr>
              <p:spPr bwMode="auto">
                <a:xfrm>
                  <a:off x="2894" y="2425"/>
                  <a:ext cx="32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1b</a:t>
                  </a:r>
                  <a:endParaRPr lang="en-US" sz="2400"/>
                </a:p>
              </p:txBody>
            </p:sp>
          </p:grpSp>
        </p:grpSp>
        <p:sp>
          <p:nvSpPr>
            <p:cNvPr id="101443" name="Freeform 88"/>
            <p:cNvSpPr>
              <a:spLocks/>
            </p:cNvSpPr>
            <p:nvPr/>
          </p:nvSpPr>
          <p:spPr bwMode="auto">
            <a:xfrm>
              <a:off x="1457" y="2302"/>
              <a:ext cx="1848" cy="414"/>
            </a:xfrm>
            <a:custGeom>
              <a:avLst/>
              <a:gdLst>
                <a:gd name="T0" fmla="*/ 0 w 1848"/>
                <a:gd name="T1" fmla="*/ 414 h 414"/>
                <a:gd name="T2" fmla="*/ 84 w 1848"/>
                <a:gd name="T3" fmla="*/ 0 h 414"/>
                <a:gd name="T4" fmla="*/ 384 w 1848"/>
                <a:gd name="T5" fmla="*/ 6 h 414"/>
                <a:gd name="T6" fmla="*/ 1848 w 1848"/>
                <a:gd name="T7" fmla="*/ 414 h 414"/>
                <a:gd name="T8" fmla="*/ 0 w 1848"/>
                <a:gd name="T9" fmla="*/ 414 h 414"/>
                <a:gd name="T10" fmla="*/ 0 60000 65536"/>
                <a:gd name="T11" fmla="*/ 0 60000 65536"/>
                <a:gd name="T12" fmla="*/ 0 60000 65536"/>
                <a:gd name="T13" fmla="*/ 0 60000 65536"/>
                <a:gd name="T14" fmla="*/ 0 60000 65536"/>
                <a:gd name="T15" fmla="*/ 0 w 1848"/>
                <a:gd name="T16" fmla="*/ 0 h 414"/>
                <a:gd name="T17" fmla="*/ 1848 w 1848"/>
                <a:gd name="T18" fmla="*/ 414 h 414"/>
              </a:gdLst>
              <a:ahLst/>
              <a:cxnLst>
                <a:cxn ang="T10">
                  <a:pos x="T0" y="T1"/>
                </a:cxn>
                <a:cxn ang="T11">
                  <a:pos x="T2" y="T3"/>
                </a:cxn>
                <a:cxn ang="T12">
                  <a:pos x="T4" y="T5"/>
                </a:cxn>
                <a:cxn ang="T13">
                  <a:pos x="T6" y="T7"/>
                </a:cxn>
                <a:cxn ang="T14">
                  <a:pos x="T8" y="T9"/>
                </a:cxn>
              </a:cxnLst>
              <a:rect l="T15" t="T16" r="T17" b="T18"/>
              <a:pathLst>
                <a:path w="1848" h="414">
                  <a:moveTo>
                    <a:pt x="0" y="414"/>
                  </a:moveTo>
                  <a:lnTo>
                    <a:pt x="84" y="0"/>
                  </a:lnTo>
                  <a:lnTo>
                    <a:pt x="384" y="6"/>
                  </a:lnTo>
                  <a:lnTo>
                    <a:pt x="1848" y="414"/>
                  </a:lnTo>
                  <a:lnTo>
                    <a:pt x="0" y="414"/>
                  </a:lnTo>
                  <a:close/>
                </a:path>
              </a:pathLst>
            </a:custGeom>
            <a:gradFill rotWithShape="1">
              <a:gsLst>
                <a:gs pos="0">
                  <a:srgbClr val="DDDDDD"/>
                </a:gs>
                <a:gs pos="100000">
                  <a:srgbClr val="5F5F5F"/>
                </a:gs>
              </a:gsLst>
              <a:lin ang="5400000" scaled="1"/>
            </a:gradFill>
            <a:ln w="9525" cap="flat" cmpd="sng">
              <a:solidFill>
                <a:srgbClr val="DDDDDD"/>
              </a:solidFill>
              <a:prstDash val="solid"/>
              <a:round/>
              <a:headEnd/>
              <a:tailEnd/>
            </a:ln>
          </p:spPr>
          <p:txBody>
            <a:bodyPr wrap="none" anchor="ctr"/>
            <a:lstStyle/>
            <a:p>
              <a:endParaRPr lang="en-US"/>
            </a:p>
          </p:txBody>
        </p:sp>
        <p:sp>
          <p:nvSpPr>
            <p:cNvPr id="101444" name="Rectangle 89"/>
            <p:cNvSpPr>
              <a:spLocks noChangeArrowheads="1"/>
            </p:cNvSpPr>
            <p:nvPr/>
          </p:nvSpPr>
          <p:spPr bwMode="auto">
            <a:xfrm>
              <a:off x="1462" y="2729"/>
              <a:ext cx="1833" cy="111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01445" name="Group 90"/>
            <p:cNvGrpSpPr>
              <a:grpSpLocks/>
            </p:cNvGrpSpPr>
            <p:nvPr/>
          </p:nvGrpSpPr>
          <p:grpSpPr bwMode="auto">
            <a:xfrm>
              <a:off x="1578" y="2818"/>
              <a:ext cx="736" cy="479"/>
              <a:chOff x="1595" y="2898"/>
              <a:chExt cx="736" cy="479"/>
            </a:xfrm>
          </p:grpSpPr>
          <p:sp>
            <p:nvSpPr>
              <p:cNvPr id="101476" name="Oval 91"/>
              <p:cNvSpPr>
                <a:spLocks noChangeArrowheads="1"/>
              </p:cNvSpPr>
              <p:nvPr/>
            </p:nvSpPr>
            <p:spPr bwMode="auto">
              <a:xfrm>
                <a:off x="1595" y="2898"/>
                <a:ext cx="736" cy="4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77" name="Text Box 92"/>
              <p:cNvSpPr txBox="1">
                <a:spLocks noChangeArrowheads="1"/>
              </p:cNvSpPr>
              <p:nvPr/>
            </p:nvSpPr>
            <p:spPr bwMode="auto">
              <a:xfrm>
                <a:off x="1595" y="2933"/>
                <a:ext cx="664"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200" dirty="0" smtClean="0">
                    <a:solidFill>
                      <a:srgbClr val="000099"/>
                    </a:solidFill>
                  </a:rPr>
                  <a:t>Intra-AS</a:t>
                </a:r>
              </a:p>
              <a:p>
                <a:pPr algn="ctr" eaLnBrk="1" hangingPunct="1"/>
                <a:r>
                  <a:rPr lang="en-US" sz="1200" dirty="0" smtClean="0">
                    <a:solidFill>
                      <a:srgbClr val="000099"/>
                    </a:solidFill>
                  </a:rPr>
                  <a:t>Routing</a:t>
                </a:r>
              </a:p>
              <a:p>
                <a:pPr algn="ctr" eaLnBrk="1" hangingPunct="1"/>
                <a:r>
                  <a:rPr lang="en-US" sz="1200" dirty="0" smtClean="0">
                    <a:solidFill>
                      <a:srgbClr val="000099"/>
                    </a:solidFill>
                  </a:rPr>
                  <a:t>protocol</a:t>
                </a:r>
                <a:endParaRPr lang="en-US" sz="1200" dirty="0">
                  <a:solidFill>
                    <a:srgbClr val="000099"/>
                  </a:solidFill>
                </a:endParaRPr>
              </a:p>
            </p:txBody>
          </p:sp>
        </p:grpSp>
        <p:grpSp>
          <p:nvGrpSpPr>
            <p:cNvPr id="101446" name="Group 93"/>
            <p:cNvGrpSpPr>
              <a:grpSpLocks/>
            </p:cNvGrpSpPr>
            <p:nvPr/>
          </p:nvGrpSpPr>
          <p:grpSpPr bwMode="auto">
            <a:xfrm>
              <a:off x="2402" y="2828"/>
              <a:ext cx="736" cy="477"/>
              <a:chOff x="2402" y="2828"/>
              <a:chExt cx="736" cy="477"/>
            </a:xfrm>
          </p:grpSpPr>
          <p:sp>
            <p:nvSpPr>
              <p:cNvPr id="101474" name="Oval 94"/>
              <p:cNvSpPr>
                <a:spLocks noChangeArrowheads="1"/>
              </p:cNvSpPr>
              <p:nvPr/>
            </p:nvSpPr>
            <p:spPr bwMode="auto">
              <a:xfrm>
                <a:off x="2402" y="2828"/>
                <a:ext cx="736" cy="477"/>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75" name="Text Box 95"/>
              <p:cNvSpPr txBox="1">
                <a:spLocks noChangeArrowheads="1"/>
              </p:cNvSpPr>
              <p:nvPr/>
            </p:nvSpPr>
            <p:spPr bwMode="auto">
              <a:xfrm>
                <a:off x="2402" y="2862"/>
                <a:ext cx="69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200" dirty="0" smtClean="0">
                    <a:solidFill>
                      <a:srgbClr val="FF0000"/>
                    </a:solidFill>
                  </a:rPr>
                  <a:t>Inter-AS</a:t>
                </a:r>
              </a:p>
              <a:p>
                <a:pPr algn="ctr" eaLnBrk="1" hangingPunct="1"/>
                <a:r>
                  <a:rPr lang="en-US" sz="1200" dirty="0" smtClean="0">
                    <a:solidFill>
                      <a:srgbClr val="FF0000"/>
                    </a:solidFill>
                  </a:rPr>
                  <a:t>Routing</a:t>
                </a:r>
              </a:p>
              <a:p>
                <a:pPr algn="ctr" eaLnBrk="1" hangingPunct="1"/>
                <a:r>
                  <a:rPr lang="en-US" sz="1200" dirty="0" smtClean="0">
                    <a:solidFill>
                      <a:srgbClr val="FF0000"/>
                    </a:solidFill>
                  </a:rPr>
                  <a:t>protocol</a:t>
                </a:r>
                <a:endParaRPr lang="en-US" sz="1200" dirty="0">
                  <a:solidFill>
                    <a:srgbClr val="FF0000"/>
                  </a:solidFill>
                </a:endParaRPr>
              </a:p>
            </p:txBody>
          </p:sp>
        </p:grpSp>
        <p:sp>
          <p:nvSpPr>
            <p:cNvPr id="101447" name="Rectangle 96"/>
            <p:cNvSpPr>
              <a:spLocks noChangeArrowheads="1"/>
            </p:cNvSpPr>
            <p:nvPr/>
          </p:nvSpPr>
          <p:spPr bwMode="auto">
            <a:xfrm>
              <a:off x="1932" y="3447"/>
              <a:ext cx="780" cy="266"/>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sz="1400" dirty="0" smtClean="0"/>
                <a:t>Forward table</a:t>
              </a:r>
              <a:endParaRPr lang="en-US" sz="1400" dirty="0"/>
            </a:p>
          </p:txBody>
        </p:sp>
        <p:sp>
          <p:nvSpPr>
            <p:cNvPr id="101448" name="Freeform 97"/>
            <p:cNvSpPr>
              <a:spLocks/>
            </p:cNvSpPr>
            <p:nvPr/>
          </p:nvSpPr>
          <p:spPr bwMode="auto">
            <a:xfrm>
              <a:off x="1648" y="3217"/>
              <a:ext cx="275" cy="345"/>
            </a:xfrm>
            <a:custGeom>
              <a:avLst/>
              <a:gdLst>
                <a:gd name="T0" fmla="*/ 0 w 275"/>
                <a:gd name="T1" fmla="*/ 0 h 345"/>
                <a:gd name="T2" fmla="*/ 71 w 275"/>
                <a:gd name="T3" fmla="*/ 230 h 345"/>
                <a:gd name="T4" fmla="*/ 275 w 275"/>
                <a:gd name="T5" fmla="*/ 345 h 345"/>
                <a:gd name="T6" fmla="*/ 0 60000 65536"/>
                <a:gd name="T7" fmla="*/ 0 60000 65536"/>
                <a:gd name="T8" fmla="*/ 0 60000 65536"/>
                <a:gd name="T9" fmla="*/ 0 w 275"/>
                <a:gd name="T10" fmla="*/ 0 h 345"/>
                <a:gd name="T11" fmla="*/ 275 w 275"/>
                <a:gd name="T12" fmla="*/ 345 h 345"/>
              </a:gdLst>
              <a:ahLst/>
              <a:cxnLst>
                <a:cxn ang="T6">
                  <a:pos x="T0" y="T1"/>
                </a:cxn>
                <a:cxn ang="T7">
                  <a:pos x="T2" y="T3"/>
                </a:cxn>
                <a:cxn ang="T8">
                  <a:pos x="T4" y="T5"/>
                </a:cxn>
              </a:cxnLst>
              <a:rect l="T9" t="T10" r="T11" b="T12"/>
              <a:pathLst>
                <a:path w="275" h="345">
                  <a:moveTo>
                    <a:pt x="0" y="0"/>
                  </a:moveTo>
                  <a:cubicBezTo>
                    <a:pt x="12" y="86"/>
                    <a:pt x="25" y="173"/>
                    <a:pt x="71" y="230"/>
                  </a:cubicBezTo>
                  <a:cubicBezTo>
                    <a:pt x="117" y="287"/>
                    <a:pt x="241" y="326"/>
                    <a:pt x="275" y="345"/>
                  </a:cubicBezTo>
                </a:path>
              </a:pathLst>
            </a:custGeom>
            <a:noFill/>
            <a:ln w="9525">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449" name="Freeform 98"/>
            <p:cNvSpPr>
              <a:spLocks/>
            </p:cNvSpPr>
            <p:nvPr/>
          </p:nvSpPr>
          <p:spPr bwMode="auto">
            <a:xfrm>
              <a:off x="2712" y="3217"/>
              <a:ext cx="354" cy="372"/>
            </a:xfrm>
            <a:custGeom>
              <a:avLst/>
              <a:gdLst>
                <a:gd name="T0" fmla="*/ 354 w 354"/>
                <a:gd name="T1" fmla="*/ 0 h 372"/>
                <a:gd name="T2" fmla="*/ 248 w 354"/>
                <a:gd name="T3" fmla="*/ 274 h 372"/>
                <a:gd name="T4" fmla="*/ 0 w 354"/>
                <a:gd name="T5" fmla="*/ 372 h 372"/>
                <a:gd name="T6" fmla="*/ 0 60000 65536"/>
                <a:gd name="T7" fmla="*/ 0 60000 65536"/>
                <a:gd name="T8" fmla="*/ 0 60000 65536"/>
                <a:gd name="T9" fmla="*/ 0 w 354"/>
                <a:gd name="T10" fmla="*/ 0 h 372"/>
                <a:gd name="T11" fmla="*/ 354 w 354"/>
                <a:gd name="T12" fmla="*/ 372 h 372"/>
              </a:gdLst>
              <a:ahLst/>
              <a:cxnLst>
                <a:cxn ang="T6">
                  <a:pos x="T0" y="T1"/>
                </a:cxn>
                <a:cxn ang="T7">
                  <a:pos x="T2" y="T3"/>
                </a:cxn>
                <a:cxn ang="T8">
                  <a:pos x="T4" y="T5"/>
                </a:cxn>
              </a:cxnLst>
              <a:rect l="T9" t="T10" r="T11" b="T12"/>
              <a:pathLst>
                <a:path w="354" h="372">
                  <a:moveTo>
                    <a:pt x="354" y="0"/>
                  </a:moveTo>
                  <a:cubicBezTo>
                    <a:pt x="330" y="106"/>
                    <a:pt x="307" y="212"/>
                    <a:pt x="248" y="274"/>
                  </a:cubicBezTo>
                  <a:cubicBezTo>
                    <a:pt x="189" y="336"/>
                    <a:pt x="41" y="354"/>
                    <a:pt x="0" y="372"/>
                  </a:cubicBez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01450" name="Group 99"/>
            <p:cNvGrpSpPr>
              <a:grpSpLocks/>
            </p:cNvGrpSpPr>
            <p:nvPr/>
          </p:nvGrpSpPr>
          <p:grpSpPr bwMode="auto">
            <a:xfrm>
              <a:off x="419" y="1222"/>
              <a:ext cx="316" cy="269"/>
              <a:chOff x="2016" y="1976"/>
              <a:chExt cx="316" cy="269"/>
            </a:xfrm>
          </p:grpSpPr>
          <p:sp>
            <p:nvSpPr>
              <p:cNvPr id="101466" name="Oval 100"/>
              <p:cNvSpPr>
                <a:spLocks noChangeArrowheads="1"/>
              </p:cNvSpPr>
              <p:nvPr/>
            </p:nvSpPr>
            <p:spPr bwMode="auto">
              <a:xfrm>
                <a:off x="2019" y="210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1467" name="Line 101"/>
              <p:cNvSpPr>
                <a:spLocks noChangeShapeType="1"/>
              </p:cNvSpPr>
              <p:nvPr/>
            </p:nvSpPr>
            <p:spPr bwMode="auto">
              <a:xfrm>
                <a:off x="2019"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68" name="Line 102"/>
              <p:cNvSpPr>
                <a:spLocks noChangeShapeType="1"/>
              </p:cNvSpPr>
              <p:nvPr/>
            </p:nvSpPr>
            <p:spPr bwMode="auto">
              <a:xfrm>
                <a:off x="2332"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69" name="Rectangle 103"/>
              <p:cNvSpPr>
                <a:spLocks noChangeArrowheads="1"/>
              </p:cNvSpPr>
              <p:nvPr/>
            </p:nvSpPr>
            <p:spPr bwMode="auto">
              <a:xfrm>
                <a:off x="2019" y="2095"/>
                <a:ext cx="310" cy="5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1470" name="Oval 104"/>
              <p:cNvSpPr>
                <a:spLocks noChangeArrowheads="1"/>
              </p:cNvSpPr>
              <p:nvPr/>
            </p:nvSpPr>
            <p:spPr bwMode="auto">
              <a:xfrm>
                <a:off x="2016" y="2037"/>
                <a:ext cx="313" cy="94"/>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01471" name="Group 105"/>
              <p:cNvGrpSpPr>
                <a:grpSpLocks/>
              </p:cNvGrpSpPr>
              <p:nvPr/>
            </p:nvGrpSpPr>
            <p:grpSpPr bwMode="auto">
              <a:xfrm>
                <a:off x="2020" y="1976"/>
                <a:ext cx="308" cy="269"/>
                <a:chOff x="2899" y="2425"/>
                <a:chExt cx="315" cy="269"/>
              </a:xfrm>
            </p:grpSpPr>
            <p:sp>
              <p:nvSpPr>
                <p:cNvPr id="101472" name="Rectangle 106"/>
                <p:cNvSpPr>
                  <a:spLocks noChangeArrowheads="1"/>
                </p:cNvSpPr>
                <p:nvPr/>
              </p:nvSpPr>
              <p:spPr bwMode="auto">
                <a:xfrm>
                  <a:off x="2982" y="2490"/>
                  <a:ext cx="142" cy="13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1473" name="Text Box 107"/>
                <p:cNvSpPr txBox="1">
                  <a:spLocks noChangeArrowheads="1"/>
                </p:cNvSpPr>
                <p:nvPr/>
              </p:nvSpPr>
              <p:spPr bwMode="auto">
                <a:xfrm>
                  <a:off x="2899" y="2425"/>
                  <a:ext cx="315"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3c</a:t>
                  </a:r>
                  <a:endParaRPr lang="en-US" sz="2400"/>
                </a:p>
              </p:txBody>
            </p:sp>
          </p:grpSp>
        </p:grpSp>
        <p:sp>
          <p:nvSpPr>
            <p:cNvPr id="101451" name="Line 108"/>
            <p:cNvSpPr>
              <a:spLocks noChangeShapeType="1"/>
            </p:cNvSpPr>
            <p:nvPr/>
          </p:nvSpPr>
          <p:spPr bwMode="auto">
            <a:xfrm flipH="1">
              <a:off x="443" y="1436"/>
              <a:ext cx="62" cy="1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2" name="Line 109"/>
            <p:cNvSpPr>
              <a:spLocks noChangeShapeType="1"/>
            </p:cNvSpPr>
            <p:nvPr/>
          </p:nvSpPr>
          <p:spPr bwMode="auto">
            <a:xfrm>
              <a:off x="136" y="1482"/>
              <a:ext cx="145" cy="11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3" name="Line 110"/>
            <p:cNvSpPr>
              <a:spLocks noChangeShapeType="1"/>
            </p:cNvSpPr>
            <p:nvPr/>
          </p:nvSpPr>
          <p:spPr bwMode="auto">
            <a:xfrm flipH="1">
              <a:off x="635" y="1127"/>
              <a:ext cx="136" cy="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4" name="Line 111"/>
            <p:cNvSpPr>
              <a:spLocks noChangeShapeType="1"/>
            </p:cNvSpPr>
            <p:nvPr/>
          </p:nvSpPr>
          <p:spPr bwMode="auto">
            <a:xfrm>
              <a:off x="356" y="1118"/>
              <a:ext cx="120" cy="17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5" name="Line 112"/>
            <p:cNvSpPr>
              <a:spLocks noChangeShapeType="1"/>
            </p:cNvSpPr>
            <p:nvPr/>
          </p:nvSpPr>
          <p:spPr bwMode="auto">
            <a:xfrm flipH="1">
              <a:off x="1016" y="1211"/>
              <a:ext cx="70" cy="20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6" name="Line 113"/>
            <p:cNvSpPr>
              <a:spLocks noChangeShapeType="1"/>
            </p:cNvSpPr>
            <p:nvPr/>
          </p:nvSpPr>
          <p:spPr bwMode="auto">
            <a:xfrm>
              <a:off x="3854" y="1728"/>
              <a:ext cx="22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7" name="Line 114"/>
            <p:cNvSpPr>
              <a:spLocks noChangeShapeType="1"/>
            </p:cNvSpPr>
            <p:nvPr/>
          </p:nvSpPr>
          <p:spPr bwMode="auto">
            <a:xfrm flipV="1">
              <a:off x="3795" y="1415"/>
              <a:ext cx="262"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8" name="Line 115"/>
            <p:cNvSpPr>
              <a:spLocks noChangeShapeType="1"/>
            </p:cNvSpPr>
            <p:nvPr/>
          </p:nvSpPr>
          <p:spPr bwMode="auto">
            <a:xfrm flipH="1" flipV="1">
              <a:off x="3244" y="1245"/>
              <a:ext cx="127" cy="20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59" name="Line 116"/>
            <p:cNvSpPr>
              <a:spLocks noChangeShapeType="1"/>
            </p:cNvSpPr>
            <p:nvPr/>
          </p:nvSpPr>
          <p:spPr bwMode="auto">
            <a:xfrm flipH="1" flipV="1">
              <a:off x="2932" y="1347"/>
              <a:ext cx="136" cy="18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60" name="Line 117"/>
            <p:cNvSpPr>
              <a:spLocks noChangeShapeType="1"/>
            </p:cNvSpPr>
            <p:nvPr/>
          </p:nvSpPr>
          <p:spPr bwMode="auto">
            <a:xfrm flipH="1">
              <a:off x="1042" y="2092"/>
              <a:ext cx="135" cy="1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61" name="Line 118"/>
            <p:cNvSpPr>
              <a:spLocks noChangeShapeType="1"/>
            </p:cNvSpPr>
            <p:nvPr/>
          </p:nvSpPr>
          <p:spPr bwMode="auto">
            <a:xfrm flipH="1" flipV="1">
              <a:off x="1008" y="1991"/>
              <a:ext cx="127" cy="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62" name="Line 119"/>
            <p:cNvSpPr>
              <a:spLocks noChangeShapeType="1"/>
            </p:cNvSpPr>
            <p:nvPr/>
          </p:nvSpPr>
          <p:spPr bwMode="auto">
            <a:xfrm flipH="1">
              <a:off x="1279" y="2262"/>
              <a:ext cx="212" cy="1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63" name="Line 120"/>
            <p:cNvSpPr>
              <a:spLocks noChangeShapeType="1"/>
            </p:cNvSpPr>
            <p:nvPr/>
          </p:nvSpPr>
          <p:spPr bwMode="auto">
            <a:xfrm flipV="1">
              <a:off x="1762" y="1804"/>
              <a:ext cx="229" cy="1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64" name="Line 121"/>
            <p:cNvSpPr>
              <a:spLocks noChangeShapeType="1"/>
            </p:cNvSpPr>
            <p:nvPr/>
          </p:nvSpPr>
          <p:spPr bwMode="auto">
            <a:xfrm>
              <a:off x="2219" y="2177"/>
              <a:ext cx="119" cy="11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65" name="Line 122"/>
            <p:cNvSpPr>
              <a:spLocks noChangeShapeType="1"/>
            </p:cNvSpPr>
            <p:nvPr/>
          </p:nvSpPr>
          <p:spPr bwMode="auto">
            <a:xfrm>
              <a:off x="1737" y="1880"/>
              <a:ext cx="145" cy="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60</a:t>
            </a:fld>
            <a:endParaRPr lang="en-US" altLang="en-US"/>
          </a:p>
        </p:txBody>
      </p:sp>
    </p:spTree>
    <p:extLst>
      <p:ext uri="{BB962C8B-B14F-4D97-AF65-F5344CB8AC3E}">
        <p14:creationId xmlns:p14="http://schemas.microsoft.com/office/powerpoint/2010/main" val="27769025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2"/>
          <p:cNvSpPr>
            <a:spLocks noGrp="1" noChangeArrowheads="1"/>
          </p:cNvSpPr>
          <p:nvPr>
            <p:ph type="title" idx="4294967295"/>
          </p:nvPr>
        </p:nvSpPr>
        <p:spPr>
          <a:xfrm>
            <a:off x="-14808" y="15205"/>
            <a:ext cx="9158808" cy="914400"/>
          </a:xfrm>
        </p:spPr>
        <p:txBody>
          <a:bodyPr/>
          <a:lstStyle/>
          <a:p>
            <a:pPr rtl="1">
              <a:defRPr/>
            </a:pPr>
            <a:r>
              <a:rPr lang="en-US" dirty="0" smtClean="0"/>
              <a:t>Intra-AS routing</a:t>
            </a:r>
            <a:endParaRPr lang="en-US" b="1" dirty="0">
              <a:cs typeface="+mj-cs"/>
            </a:endParaRPr>
          </a:p>
        </p:txBody>
      </p:sp>
      <p:sp>
        <p:nvSpPr>
          <p:cNvPr id="106501" name="Rectangle 3"/>
          <p:cNvSpPr>
            <a:spLocks noGrp="1" noChangeArrowheads="1"/>
          </p:cNvSpPr>
          <p:nvPr>
            <p:ph idx="1"/>
          </p:nvPr>
        </p:nvSpPr>
        <p:spPr/>
        <p:txBody>
          <a:bodyPr/>
          <a:lstStyle/>
          <a:p>
            <a:pPr algn="l" rtl="0">
              <a:buFont typeface="Wingdings" charset="0"/>
              <a:buChar char="v"/>
              <a:defRPr/>
            </a:pPr>
            <a:r>
              <a:rPr lang="en-US" dirty="0" smtClean="0"/>
              <a:t>Intra-AS protocols are also called interior gateway protocols - IGP</a:t>
            </a:r>
            <a:endParaRPr lang="en-US" dirty="0"/>
          </a:p>
          <a:p>
            <a:pPr algn="l" rtl="0">
              <a:buFont typeface="Wingdings" charset="0"/>
              <a:buChar char="v"/>
              <a:defRPr/>
            </a:pPr>
            <a:r>
              <a:rPr lang="en-US" dirty="0" smtClean="0"/>
              <a:t>The most common intra-AS routing protocols:</a:t>
            </a:r>
            <a:endParaRPr lang="fa-IR" sz="2800" dirty="0"/>
          </a:p>
          <a:p>
            <a:pPr lvl="1" algn="l" rtl="0">
              <a:buFont typeface="Wingdings" charset="0"/>
              <a:buChar char="§"/>
              <a:defRPr/>
            </a:pPr>
            <a:r>
              <a:rPr lang="en-US" dirty="0" smtClean="0"/>
              <a:t>Routing Information Protocol - RIP</a:t>
            </a:r>
            <a:endParaRPr lang="en-US" dirty="0"/>
          </a:p>
          <a:p>
            <a:pPr lvl="1" algn="l" rtl="0">
              <a:buFont typeface="Wingdings" charset="0"/>
              <a:buChar char="§"/>
              <a:defRPr/>
            </a:pPr>
            <a:r>
              <a:rPr lang="en-US" dirty="0" smtClean="0"/>
              <a:t>Open Shortest Path First - OSPF</a:t>
            </a:r>
            <a:endParaRPr lang="en-US" dirty="0"/>
          </a:p>
          <a:p>
            <a:pPr algn="l" rtl="0">
              <a:buFont typeface="Wingdings" charset="0"/>
              <a:buChar char="v"/>
              <a:defRPr/>
            </a:pPr>
            <a:endParaRPr lang="en-US" sz="2800" dirty="0" smtClean="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61</a:t>
            </a:fld>
            <a:endParaRPr lang="en-US" dirty="0"/>
          </a:p>
        </p:txBody>
      </p:sp>
    </p:spTree>
    <p:extLst>
      <p:ext uri="{BB962C8B-B14F-4D97-AF65-F5344CB8AC3E}">
        <p14:creationId xmlns:p14="http://schemas.microsoft.com/office/powerpoint/2010/main" val="18587713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5" name="Rectangle 2"/>
          <p:cNvSpPr>
            <a:spLocks noGrp="1" noChangeArrowheads="1"/>
          </p:cNvSpPr>
          <p:nvPr>
            <p:ph type="title" idx="4294967295"/>
          </p:nvPr>
        </p:nvSpPr>
        <p:spPr>
          <a:xfrm>
            <a:off x="533401" y="152400"/>
            <a:ext cx="7783286" cy="892629"/>
          </a:xfrm>
        </p:spPr>
        <p:txBody>
          <a:bodyPr/>
          <a:lstStyle/>
          <a:p>
            <a:pPr rtl="1">
              <a:defRPr/>
            </a:pPr>
            <a:r>
              <a:rPr lang="en-US" dirty="0" smtClean="0"/>
              <a:t>RIP protocol</a:t>
            </a:r>
            <a:endParaRPr lang="en-US" b="1" dirty="0">
              <a:cs typeface="+mj-cs"/>
            </a:endParaRPr>
          </a:p>
        </p:txBody>
      </p:sp>
      <p:sp>
        <p:nvSpPr>
          <p:cNvPr id="108550" name="Rectangle 3"/>
          <p:cNvSpPr>
            <a:spLocks noGrp="1" noChangeArrowheads="1"/>
          </p:cNvSpPr>
          <p:nvPr>
            <p:ph idx="1"/>
          </p:nvPr>
        </p:nvSpPr>
        <p:spPr>
          <a:xfrm>
            <a:off x="333375" y="1289050"/>
            <a:ext cx="8026854" cy="2281464"/>
          </a:xfrm>
        </p:spPr>
        <p:txBody>
          <a:bodyPr/>
          <a:lstStyle/>
          <a:p>
            <a:pPr algn="l" rtl="0"/>
            <a:r>
              <a:rPr lang="en-US" sz="2400" dirty="0" smtClean="0">
                <a:ea typeface="ＭＳ Ｐゴシック" pitchFamily="34" charset="-128"/>
              </a:rPr>
              <a:t>Is a distance vector protocol</a:t>
            </a:r>
          </a:p>
          <a:p>
            <a:pPr lvl="1" algn="l" rtl="0"/>
            <a:r>
              <a:rPr lang="en-US" sz="2200" dirty="0" smtClean="0">
                <a:ea typeface="ＭＳ Ｐゴシック" pitchFamily="34" charset="-128"/>
              </a:rPr>
              <a:t>Cost criterion: hop count (at max 15), in other words, each link’s cost is 1</a:t>
            </a:r>
          </a:p>
          <a:p>
            <a:pPr lvl="1" algn="l" rtl="0"/>
            <a:r>
              <a:rPr lang="en-US" dirty="0" smtClean="0">
                <a:ea typeface="ＭＳ Ｐゴシック" pitchFamily="34" charset="-128"/>
              </a:rPr>
              <a:t>Neighbor routers exchange their routing information each ~30 seconds (RIP advertising)</a:t>
            </a:r>
            <a:endParaRPr lang="en-US" sz="2400" dirty="0" smtClean="0">
              <a:ea typeface="ＭＳ Ｐゴシック" pitchFamily="34" charset="-128"/>
            </a:endParaRPr>
          </a:p>
          <a:p>
            <a:pPr lvl="1" algn="l" rtl="0">
              <a:buFont typeface="Wingdings" pitchFamily="2" charset="2"/>
              <a:buNone/>
            </a:pPr>
            <a:endParaRPr lang="en-US" i="1" dirty="0" smtClean="0">
              <a:solidFill>
                <a:schemeClr val="accent2"/>
              </a:solidFill>
              <a:ea typeface="ＭＳ Ｐゴシック" pitchFamily="34" charset="-128"/>
            </a:endParaRPr>
          </a:p>
          <a:p>
            <a:pPr algn="l" rtl="0">
              <a:buFont typeface="Wingdings" pitchFamily="2" charset="2"/>
              <a:buNone/>
            </a:pPr>
            <a:endParaRPr lang="en-US" sz="2400" dirty="0" smtClean="0">
              <a:ea typeface="ＭＳ Ｐゴシック" pitchFamily="34" charset="-128"/>
            </a:endParaRPr>
          </a:p>
        </p:txBody>
      </p:sp>
      <p:grpSp>
        <p:nvGrpSpPr>
          <p:cNvPr id="108551" name="Group 4"/>
          <p:cNvGrpSpPr>
            <a:grpSpLocks/>
          </p:cNvGrpSpPr>
          <p:nvPr/>
        </p:nvGrpSpPr>
        <p:grpSpPr bwMode="auto">
          <a:xfrm>
            <a:off x="835025" y="4143375"/>
            <a:ext cx="3968750" cy="2336800"/>
            <a:chOff x="1824" y="912"/>
            <a:chExt cx="2688" cy="1745"/>
          </a:xfrm>
        </p:grpSpPr>
        <p:sp>
          <p:nvSpPr>
            <p:cNvPr id="108554" name="Freeform 5"/>
            <p:cNvSpPr>
              <a:spLocks/>
            </p:cNvSpPr>
            <p:nvPr/>
          </p:nvSpPr>
          <p:spPr bwMode="auto">
            <a:xfrm>
              <a:off x="1824" y="912"/>
              <a:ext cx="2688" cy="1745"/>
            </a:xfrm>
            <a:custGeom>
              <a:avLst/>
              <a:gdLst>
                <a:gd name="T0" fmla="*/ 0 w 2250"/>
                <a:gd name="T1" fmla="*/ 4278 h 1409"/>
                <a:gd name="T2" fmla="*/ 1087 w 2250"/>
                <a:gd name="T3" fmla="*/ 2207 h 1409"/>
                <a:gd name="T4" fmla="*/ 2625 w 2250"/>
                <a:gd name="T5" fmla="*/ 239 h 1409"/>
                <a:gd name="T6" fmla="*/ 7690 w 2250"/>
                <a:gd name="T7" fmla="*/ 759 h 1409"/>
                <a:gd name="T8" fmla="*/ 9756 w 2250"/>
                <a:gd name="T9" fmla="*/ 3313 h 1409"/>
                <a:gd name="T10" fmla="*/ 10901 w 2250"/>
                <a:gd name="T11" fmla="*/ 6207 h 1409"/>
                <a:gd name="T12" fmla="*/ 8225 w 2250"/>
                <a:gd name="T13" fmla="*/ 9006 h 1409"/>
                <a:gd name="T14" fmla="*/ 4924 w 2250"/>
                <a:gd name="T15" fmla="*/ 9502 h 1409"/>
                <a:gd name="T16" fmla="*/ 2303 w 2250"/>
                <a:gd name="T17" fmla="*/ 9290 h 1409"/>
                <a:gd name="T18" fmla="*/ 505 w 2250"/>
                <a:gd name="T19" fmla="*/ 7321 h 1409"/>
                <a:gd name="T20" fmla="*/ 0 w 2250"/>
                <a:gd name="T21" fmla="*/ 4278 h 14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0"/>
                <a:gd name="T34" fmla="*/ 0 h 1409"/>
                <a:gd name="T35" fmla="*/ 2250 w 2250"/>
                <a:gd name="T36" fmla="*/ 1409 h 14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0" h="1409">
                  <a:moveTo>
                    <a:pt x="0" y="624"/>
                  </a:moveTo>
                  <a:cubicBezTo>
                    <a:pt x="5" y="506"/>
                    <a:pt x="131" y="419"/>
                    <a:pt x="219" y="321"/>
                  </a:cubicBezTo>
                  <a:cubicBezTo>
                    <a:pt x="307" y="223"/>
                    <a:pt x="307" y="70"/>
                    <a:pt x="529" y="35"/>
                  </a:cubicBezTo>
                  <a:cubicBezTo>
                    <a:pt x="751" y="0"/>
                    <a:pt x="1311" y="36"/>
                    <a:pt x="1551" y="111"/>
                  </a:cubicBezTo>
                  <a:cubicBezTo>
                    <a:pt x="1791" y="186"/>
                    <a:pt x="1860" y="351"/>
                    <a:pt x="1968" y="483"/>
                  </a:cubicBezTo>
                  <a:cubicBezTo>
                    <a:pt x="2076" y="615"/>
                    <a:pt x="2250" y="767"/>
                    <a:pt x="2199" y="906"/>
                  </a:cubicBezTo>
                  <a:cubicBezTo>
                    <a:pt x="2148" y="1045"/>
                    <a:pt x="1860" y="1234"/>
                    <a:pt x="1659" y="1314"/>
                  </a:cubicBezTo>
                  <a:cubicBezTo>
                    <a:pt x="1458" y="1394"/>
                    <a:pt x="1192" y="1379"/>
                    <a:pt x="993" y="1386"/>
                  </a:cubicBezTo>
                  <a:cubicBezTo>
                    <a:pt x="794" y="1393"/>
                    <a:pt x="613" y="1409"/>
                    <a:pt x="465" y="1356"/>
                  </a:cubicBezTo>
                  <a:cubicBezTo>
                    <a:pt x="317" y="1303"/>
                    <a:pt x="180" y="1190"/>
                    <a:pt x="102" y="1068"/>
                  </a:cubicBezTo>
                  <a:cubicBezTo>
                    <a:pt x="24" y="946"/>
                    <a:pt x="21" y="716"/>
                    <a:pt x="0" y="624"/>
                  </a:cubicBez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555" name="Oval 6"/>
            <p:cNvSpPr>
              <a:spLocks noChangeArrowheads="1"/>
            </p:cNvSpPr>
            <p:nvPr/>
          </p:nvSpPr>
          <p:spPr bwMode="auto">
            <a:xfrm>
              <a:off x="2566" y="218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56" name="Line 7"/>
            <p:cNvSpPr>
              <a:spLocks noChangeShapeType="1"/>
            </p:cNvSpPr>
            <p:nvPr/>
          </p:nvSpPr>
          <p:spPr bwMode="auto">
            <a:xfrm>
              <a:off x="2566" y="217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57" name="Line 8"/>
            <p:cNvSpPr>
              <a:spLocks noChangeShapeType="1"/>
            </p:cNvSpPr>
            <p:nvPr/>
          </p:nvSpPr>
          <p:spPr bwMode="auto">
            <a:xfrm>
              <a:off x="2879" y="217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58" name="Rectangle 9"/>
            <p:cNvSpPr>
              <a:spLocks noChangeArrowheads="1"/>
            </p:cNvSpPr>
            <p:nvPr/>
          </p:nvSpPr>
          <p:spPr bwMode="auto">
            <a:xfrm>
              <a:off x="2566" y="2179"/>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8559" name="Oval 10"/>
            <p:cNvSpPr>
              <a:spLocks noChangeArrowheads="1"/>
            </p:cNvSpPr>
            <p:nvPr/>
          </p:nvSpPr>
          <p:spPr bwMode="auto">
            <a:xfrm>
              <a:off x="2563" y="212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60" name="Oval 11"/>
            <p:cNvSpPr>
              <a:spLocks noChangeArrowheads="1"/>
            </p:cNvSpPr>
            <p:nvPr/>
          </p:nvSpPr>
          <p:spPr bwMode="auto">
            <a:xfrm>
              <a:off x="2562" y="149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61" name="Line 12"/>
            <p:cNvSpPr>
              <a:spLocks noChangeShapeType="1"/>
            </p:cNvSpPr>
            <p:nvPr/>
          </p:nvSpPr>
          <p:spPr bwMode="auto">
            <a:xfrm>
              <a:off x="2562" y="148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62" name="Line 13"/>
            <p:cNvSpPr>
              <a:spLocks noChangeShapeType="1"/>
            </p:cNvSpPr>
            <p:nvPr/>
          </p:nvSpPr>
          <p:spPr bwMode="auto">
            <a:xfrm>
              <a:off x="2874" y="148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63" name="Rectangle 14"/>
            <p:cNvSpPr>
              <a:spLocks noChangeArrowheads="1"/>
            </p:cNvSpPr>
            <p:nvPr/>
          </p:nvSpPr>
          <p:spPr bwMode="auto">
            <a:xfrm>
              <a:off x="2562" y="1489"/>
              <a:ext cx="312"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8564" name="Oval 15"/>
            <p:cNvSpPr>
              <a:spLocks noChangeArrowheads="1"/>
            </p:cNvSpPr>
            <p:nvPr/>
          </p:nvSpPr>
          <p:spPr bwMode="auto">
            <a:xfrm>
              <a:off x="2559" y="143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65" name="Oval 16"/>
            <p:cNvSpPr>
              <a:spLocks noChangeArrowheads="1"/>
            </p:cNvSpPr>
            <p:nvPr/>
          </p:nvSpPr>
          <p:spPr bwMode="auto">
            <a:xfrm>
              <a:off x="3245" y="1492"/>
              <a:ext cx="312" cy="82"/>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66" name="Line 17"/>
            <p:cNvSpPr>
              <a:spLocks noChangeShapeType="1"/>
            </p:cNvSpPr>
            <p:nvPr/>
          </p:nvSpPr>
          <p:spPr bwMode="auto">
            <a:xfrm>
              <a:off x="3245" y="1485"/>
              <a:ext cx="0" cy="5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67" name="Line 18"/>
            <p:cNvSpPr>
              <a:spLocks noChangeShapeType="1"/>
            </p:cNvSpPr>
            <p:nvPr/>
          </p:nvSpPr>
          <p:spPr bwMode="auto">
            <a:xfrm>
              <a:off x="3557" y="1485"/>
              <a:ext cx="0" cy="5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68" name="Rectangle 19"/>
            <p:cNvSpPr>
              <a:spLocks noChangeArrowheads="1"/>
            </p:cNvSpPr>
            <p:nvPr/>
          </p:nvSpPr>
          <p:spPr bwMode="auto">
            <a:xfrm>
              <a:off x="3245" y="1485"/>
              <a:ext cx="309" cy="51"/>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8569" name="Oval 20"/>
            <p:cNvSpPr>
              <a:spLocks noChangeArrowheads="1"/>
            </p:cNvSpPr>
            <p:nvPr/>
          </p:nvSpPr>
          <p:spPr bwMode="auto">
            <a:xfrm>
              <a:off x="3248" y="1429"/>
              <a:ext cx="314"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70" name="Oval 21"/>
            <p:cNvSpPr>
              <a:spLocks noChangeArrowheads="1"/>
            </p:cNvSpPr>
            <p:nvPr/>
          </p:nvSpPr>
          <p:spPr bwMode="auto">
            <a:xfrm>
              <a:off x="3255" y="2183"/>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71" name="Line 22"/>
            <p:cNvSpPr>
              <a:spLocks noChangeShapeType="1"/>
            </p:cNvSpPr>
            <p:nvPr/>
          </p:nvSpPr>
          <p:spPr bwMode="auto">
            <a:xfrm>
              <a:off x="3255" y="2176"/>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72" name="Rectangle 23"/>
            <p:cNvSpPr>
              <a:spLocks noChangeArrowheads="1"/>
            </p:cNvSpPr>
            <p:nvPr/>
          </p:nvSpPr>
          <p:spPr bwMode="auto">
            <a:xfrm>
              <a:off x="3255" y="2176"/>
              <a:ext cx="310" cy="5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8573" name="Oval 24"/>
            <p:cNvSpPr>
              <a:spLocks noChangeArrowheads="1"/>
            </p:cNvSpPr>
            <p:nvPr/>
          </p:nvSpPr>
          <p:spPr bwMode="auto">
            <a:xfrm>
              <a:off x="3252" y="2116"/>
              <a:ext cx="313" cy="96"/>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08574" name="Freeform 25"/>
            <p:cNvSpPr>
              <a:spLocks/>
            </p:cNvSpPr>
            <p:nvPr/>
          </p:nvSpPr>
          <p:spPr bwMode="auto">
            <a:xfrm>
              <a:off x="3411" y="1584"/>
              <a:ext cx="1" cy="522"/>
            </a:xfrm>
            <a:custGeom>
              <a:avLst/>
              <a:gdLst>
                <a:gd name="T0" fmla="*/ 0 w 1"/>
                <a:gd name="T1" fmla="*/ 0 h 522"/>
                <a:gd name="T2" fmla="*/ 0 w 1"/>
                <a:gd name="T3" fmla="*/ 522 h 522"/>
                <a:gd name="T4" fmla="*/ 0 60000 65536"/>
                <a:gd name="T5" fmla="*/ 0 60000 65536"/>
                <a:gd name="T6" fmla="*/ 0 w 1"/>
                <a:gd name="T7" fmla="*/ 0 h 522"/>
                <a:gd name="T8" fmla="*/ 1 w 1"/>
                <a:gd name="T9" fmla="*/ 522 h 522"/>
              </a:gdLst>
              <a:ahLst/>
              <a:cxnLst>
                <a:cxn ang="T4">
                  <a:pos x="T0" y="T1"/>
                </a:cxn>
                <a:cxn ang="T5">
                  <a:pos x="T2" y="T3"/>
                </a:cxn>
              </a:cxnLst>
              <a:rect l="T6" t="T7" r="T8" b="T9"/>
              <a:pathLst>
                <a:path w="1" h="522">
                  <a:moveTo>
                    <a:pt x="0" y="0"/>
                  </a:moveTo>
                  <a:lnTo>
                    <a:pt x="0" y="522"/>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8575" name="Freeform 26"/>
            <p:cNvSpPr>
              <a:spLocks/>
            </p:cNvSpPr>
            <p:nvPr/>
          </p:nvSpPr>
          <p:spPr bwMode="auto">
            <a:xfrm>
              <a:off x="2718" y="1590"/>
              <a:ext cx="1" cy="537"/>
            </a:xfrm>
            <a:custGeom>
              <a:avLst/>
              <a:gdLst>
                <a:gd name="T0" fmla="*/ 0 w 1"/>
                <a:gd name="T1" fmla="*/ 0 h 537"/>
                <a:gd name="T2" fmla="*/ 0 w 1"/>
                <a:gd name="T3" fmla="*/ 537 h 537"/>
                <a:gd name="T4" fmla="*/ 0 60000 65536"/>
                <a:gd name="T5" fmla="*/ 0 60000 65536"/>
                <a:gd name="T6" fmla="*/ 0 w 1"/>
                <a:gd name="T7" fmla="*/ 0 h 537"/>
                <a:gd name="T8" fmla="*/ 1 w 1"/>
                <a:gd name="T9" fmla="*/ 537 h 537"/>
              </a:gdLst>
              <a:ahLst/>
              <a:cxnLst>
                <a:cxn ang="T4">
                  <a:pos x="T0" y="T1"/>
                </a:cxn>
                <a:cxn ang="T5">
                  <a:pos x="T2" y="T3"/>
                </a:cxn>
              </a:cxnLst>
              <a:rect l="T6" t="T7" r="T8" b="T9"/>
              <a:pathLst>
                <a:path w="1" h="537">
                  <a:moveTo>
                    <a:pt x="0" y="0"/>
                  </a:moveTo>
                  <a:lnTo>
                    <a:pt x="0" y="537"/>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8576" name="Freeform 27"/>
            <p:cNvSpPr>
              <a:spLocks/>
            </p:cNvSpPr>
            <p:nvPr/>
          </p:nvSpPr>
          <p:spPr bwMode="auto">
            <a:xfrm>
              <a:off x="2889" y="2205"/>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8577" name="Freeform 28"/>
            <p:cNvSpPr>
              <a:spLocks/>
            </p:cNvSpPr>
            <p:nvPr/>
          </p:nvSpPr>
          <p:spPr bwMode="auto">
            <a:xfrm>
              <a:off x="2883" y="1515"/>
              <a:ext cx="366" cy="1"/>
            </a:xfrm>
            <a:custGeom>
              <a:avLst/>
              <a:gdLst>
                <a:gd name="T0" fmla="*/ 366 w 366"/>
                <a:gd name="T1" fmla="*/ 0 h 1"/>
                <a:gd name="T2" fmla="*/ 0 w 366"/>
                <a:gd name="T3" fmla="*/ 0 h 1"/>
                <a:gd name="T4" fmla="*/ 0 60000 65536"/>
                <a:gd name="T5" fmla="*/ 0 60000 65536"/>
                <a:gd name="T6" fmla="*/ 0 w 366"/>
                <a:gd name="T7" fmla="*/ 0 h 1"/>
                <a:gd name="T8" fmla="*/ 366 w 366"/>
                <a:gd name="T9" fmla="*/ 1 h 1"/>
              </a:gdLst>
              <a:ahLst/>
              <a:cxnLst>
                <a:cxn ang="T4">
                  <a:pos x="T0" y="T1"/>
                </a:cxn>
                <a:cxn ang="T5">
                  <a:pos x="T2" y="T3"/>
                </a:cxn>
              </a:cxnLst>
              <a:rect l="T6" t="T7" r="T8" b="T9"/>
              <a:pathLst>
                <a:path w="366" h="1">
                  <a:moveTo>
                    <a:pt x="366" y="0"/>
                  </a:moveTo>
                  <a:lnTo>
                    <a:pt x="0" y="0"/>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08578" name="Group 29"/>
            <p:cNvGrpSpPr>
              <a:grpSpLocks/>
            </p:cNvGrpSpPr>
            <p:nvPr/>
          </p:nvGrpSpPr>
          <p:grpSpPr bwMode="auto">
            <a:xfrm>
              <a:off x="3289" y="2064"/>
              <a:ext cx="250" cy="296"/>
              <a:chOff x="2932" y="2424"/>
              <a:chExt cx="253" cy="296"/>
            </a:xfrm>
          </p:grpSpPr>
          <p:sp>
            <p:nvSpPr>
              <p:cNvPr id="108601" name="Rectangle 30"/>
              <p:cNvSpPr>
                <a:spLocks noChangeArrowheads="1"/>
              </p:cNvSpPr>
              <p:nvPr/>
            </p:nvSpPr>
            <p:spPr bwMode="auto">
              <a:xfrm>
                <a:off x="2984" y="2491"/>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8602" name="Text Box 31"/>
              <p:cNvSpPr txBox="1">
                <a:spLocks noChangeArrowheads="1"/>
              </p:cNvSpPr>
              <p:nvPr/>
            </p:nvSpPr>
            <p:spPr bwMode="auto">
              <a:xfrm>
                <a:off x="2934" y="2424"/>
                <a:ext cx="25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D</a:t>
                </a:r>
                <a:endParaRPr lang="en-US" sz="2400"/>
              </a:p>
            </p:txBody>
          </p:sp>
        </p:grpSp>
        <p:grpSp>
          <p:nvGrpSpPr>
            <p:cNvPr id="108579" name="Group 32"/>
            <p:cNvGrpSpPr>
              <a:grpSpLocks/>
            </p:cNvGrpSpPr>
            <p:nvPr/>
          </p:nvGrpSpPr>
          <p:grpSpPr bwMode="auto">
            <a:xfrm>
              <a:off x="2595" y="2031"/>
              <a:ext cx="274" cy="341"/>
              <a:chOff x="2920" y="2394"/>
              <a:chExt cx="275" cy="341"/>
            </a:xfrm>
          </p:grpSpPr>
          <p:sp>
            <p:nvSpPr>
              <p:cNvPr id="108599" name="Rectangle 33"/>
              <p:cNvSpPr>
                <a:spLocks noChangeArrowheads="1"/>
              </p:cNvSpPr>
              <p:nvPr/>
            </p:nvSpPr>
            <p:spPr bwMode="auto">
              <a:xfrm>
                <a:off x="2981" y="2490"/>
                <a:ext cx="145" cy="13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8600" name="Text Box 34"/>
              <p:cNvSpPr txBox="1">
                <a:spLocks noChangeArrowheads="1"/>
              </p:cNvSpPr>
              <p:nvPr/>
            </p:nvSpPr>
            <p:spPr bwMode="auto">
              <a:xfrm>
                <a:off x="2920" y="2394"/>
                <a:ext cx="275"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400"/>
                  <a:t>C</a:t>
                </a:r>
              </a:p>
            </p:txBody>
          </p:sp>
        </p:grpSp>
        <p:grpSp>
          <p:nvGrpSpPr>
            <p:cNvPr id="108580" name="Group 35"/>
            <p:cNvGrpSpPr>
              <a:grpSpLocks/>
            </p:cNvGrpSpPr>
            <p:nvPr/>
          </p:nvGrpSpPr>
          <p:grpSpPr bwMode="auto">
            <a:xfrm>
              <a:off x="3287" y="1374"/>
              <a:ext cx="239" cy="297"/>
              <a:chOff x="2936" y="2424"/>
              <a:chExt cx="242" cy="297"/>
            </a:xfrm>
          </p:grpSpPr>
          <p:sp>
            <p:nvSpPr>
              <p:cNvPr id="108597" name="Rectangle 36"/>
              <p:cNvSpPr>
                <a:spLocks noChangeArrowheads="1"/>
              </p:cNvSpPr>
              <p:nvPr/>
            </p:nvSpPr>
            <p:spPr bwMode="auto">
              <a:xfrm>
                <a:off x="2982" y="2491"/>
                <a:ext cx="144" cy="13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8598" name="Text Box 37"/>
              <p:cNvSpPr txBox="1">
                <a:spLocks noChangeArrowheads="1"/>
              </p:cNvSpPr>
              <p:nvPr/>
            </p:nvSpPr>
            <p:spPr bwMode="auto">
              <a:xfrm>
                <a:off x="2936" y="2424"/>
                <a:ext cx="242"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B</a:t>
                </a:r>
                <a:endParaRPr lang="en-US" sz="2400"/>
              </a:p>
            </p:txBody>
          </p:sp>
        </p:grpSp>
        <p:grpSp>
          <p:nvGrpSpPr>
            <p:cNvPr id="108581" name="Group 38"/>
            <p:cNvGrpSpPr>
              <a:grpSpLocks/>
            </p:cNvGrpSpPr>
            <p:nvPr/>
          </p:nvGrpSpPr>
          <p:grpSpPr bwMode="auto">
            <a:xfrm>
              <a:off x="2603" y="1374"/>
              <a:ext cx="241" cy="297"/>
              <a:chOff x="2936" y="2424"/>
              <a:chExt cx="244" cy="297"/>
            </a:xfrm>
          </p:grpSpPr>
          <p:sp>
            <p:nvSpPr>
              <p:cNvPr id="108595" name="Rectangle 39"/>
              <p:cNvSpPr>
                <a:spLocks noChangeArrowheads="1"/>
              </p:cNvSpPr>
              <p:nvPr/>
            </p:nvSpPr>
            <p:spPr bwMode="auto">
              <a:xfrm>
                <a:off x="2982" y="2491"/>
                <a:ext cx="144" cy="13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8596" name="Text Box 40"/>
              <p:cNvSpPr txBox="1">
                <a:spLocks noChangeArrowheads="1"/>
              </p:cNvSpPr>
              <p:nvPr/>
            </p:nvSpPr>
            <p:spPr bwMode="auto">
              <a:xfrm>
                <a:off x="2938" y="2424"/>
                <a:ext cx="24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A</a:t>
                </a:r>
                <a:endParaRPr lang="en-US" sz="2400"/>
              </a:p>
            </p:txBody>
          </p:sp>
        </p:grpSp>
        <p:sp>
          <p:nvSpPr>
            <p:cNvPr id="108582" name="Line 41"/>
            <p:cNvSpPr>
              <a:spLocks noChangeShapeType="1"/>
            </p:cNvSpPr>
            <p:nvPr/>
          </p:nvSpPr>
          <p:spPr bwMode="auto">
            <a:xfrm>
              <a:off x="3552" y="1488"/>
              <a:ext cx="338" cy="14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3" name="Line 42"/>
            <p:cNvSpPr>
              <a:spLocks noChangeShapeType="1"/>
            </p:cNvSpPr>
            <p:nvPr/>
          </p:nvSpPr>
          <p:spPr bwMode="auto">
            <a:xfrm flipV="1">
              <a:off x="3505" y="1247"/>
              <a:ext cx="143"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4" name="Line 43"/>
            <p:cNvSpPr>
              <a:spLocks noChangeShapeType="1"/>
            </p:cNvSpPr>
            <p:nvPr/>
          </p:nvSpPr>
          <p:spPr bwMode="auto">
            <a:xfrm flipV="1">
              <a:off x="3552" y="1920"/>
              <a:ext cx="240" cy="2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5" name="Line 44"/>
            <p:cNvSpPr>
              <a:spLocks noChangeShapeType="1"/>
            </p:cNvSpPr>
            <p:nvPr/>
          </p:nvSpPr>
          <p:spPr bwMode="auto">
            <a:xfrm>
              <a:off x="3552" y="2208"/>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6" name="Line 45"/>
            <p:cNvSpPr>
              <a:spLocks noChangeShapeType="1"/>
            </p:cNvSpPr>
            <p:nvPr/>
          </p:nvSpPr>
          <p:spPr bwMode="auto">
            <a:xfrm>
              <a:off x="3552" y="2208"/>
              <a:ext cx="288"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7" name="Line 46"/>
            <p:cNvSpPr>
              <a:spLocks noChangeShapeType="1"/>
            </p:cNvSpPr>
            <p:nvPr/>
          </p:nvSpPr>
          <p:spPr bwMode="auto">
            <a:xfrm flipH="1" flipV="1">
              <a:off x="2352" y="1200"/>
              <a:ext cx="288" cy="23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8" name="Line 47"/>
            <p:cNvSpPr>
              <a:spLocks noChangeShapeType="1"/>
            </p:cNvSpPr>
            <p:nvPr/>
          </p:nvSpPr>
          <p:spPr bwMode="auto">
            <a:xfrm flipH="1" flipV="1">
              <a:off x="2208" y="2112"/>
              <a:ext cx="384" cy="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89" name="Text Box 48"/>
            <p:cNvSpPr txBox="1">
              <a:spLocks noChangeArrowheads="1"/>
            </p:cNvSpPr>
            <p:nvPr/>
          </p:nvSpPr>
          <p:spPr bwMode="auto">
            <a:xfrm>
              <a:off x="2448" y="1100"/>
              <a:ext cx="21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u</a:t>
              </a:r>
            </a:p>
          </p:txBody>
        </p:sp>
        <p:sp>
          <p:nvSpPr>
            <p:cNvPr id="108590" name="Text Box 49"/>
            <p:cNvSpPr txBox="1">
              <a:spLocks noChangeArrowheads="1"/>
            </p:cNvSpPr>
            <p:nvPr/>
          </p:nvSpPr>
          <p:spPr bwMode="auto">
            <a:xfrm>
              <a:off x="3408" y="1103"/>
              <a:ext cx="20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v</a:t>
              </a:r>
            </a:p>
          </p:txBody>
        </p:sp>
        <p:sp>
          <p:nvSpPr>
            <p:cNvPr id="108591" name="Text Box 50"/>
            <p:cNvSpPr txBox="1">
              <a:spLocks noChangeArrowheads="1"/>
            </p:cNvSpPr>
            <p:nvPr/>
          </p:nvSpPr>
          <p:spPr bwMode="auto">
            <a:xfrm>
              <a:off x="3648" y="1344"/>
              <a:ext cx="23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w</a:t>
              </a:r>
            </a:p>
          </p:txBody>
        </p:sp>
        <p:sp>
          <p:nvSpPr>
            <p:cNvPr id="108592" name="Text Box 51"/>
            <p:cNvSpPr txBox="1">
              <a:spLocks noChangeArrowheads="1"/>
            </p:cNvSpPr>
            <p:nvPr/>
          </p:nvSpPr>
          <p:spPr bwMode="auto">
            <a:xfrm>
              <a:off x="3696" y="1920"/>
              <a:ext cx="20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x</a:t>
              </a:r>
            </a:p>
          </p:txBody>
        </p:sp>
        <p:sp>
          <p:nvSpPr>
            <p:cNvPr id="108593" name="Text Box 52"/>
            <p:cNvSpPr txBox="1">
              <a:spLocks noChangeArrowheads="1"/>
            </p:cNvSpPr>
            <p:nvPr/>
          </p:nvSpPr>
          <p:spPr bwMode="auto">
            <a:xfrm>
              <a:off x="3600" y="2255"/>
              <a:ext cx="20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y</a:t>
              </a:r>
            </a:p>
          </p:txBody>
        </p:sp>
        <p:sp>
          <p:nvSpPr>
            <p:cNvPr id="108594" name="Text Box 53"/>
            <p:cNvSpPr txBox="1">
              <a:spLocks noChangeArrowheads="1"/>
            </p:cNvSpPr>
            <p:nvPr/>
          </p:nvSpPr>
          <p:spPr bwMode="auto">
            <a:xfrm>
              <a:off x="2304" y="2112"/>
              <a:ext cx="20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t>z</a:t>
              </a:r>
            </a:p>
          </p:txBody>
        </p:sp>
      </p:grpSp>
      <p:sp>
        <p:nvSpPr>
          <p:cNvPr id="108552" name="Text Box 54"/>
          <p:cNvSpPr txBox="1">
            <a:spLocks noChangeArrowheads="1"/>
          </p:cNvSpPr>
          <p:nvPr/>
        </p:nvSpPr>
        <p:spPr bwMode="auto">
          <a:xfrm>
            <a:off x="5811838" y="4394200"/>
            <a:ext cx="161925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u="sng"/>
              <a:t>subnet</a:t>
            </a:r>
            <a:r>
              <a:rPr lang="en-US"/>
              <a:t>    </a:t>
            </a:r>
            <a:r>
              <a:rPr lang="en-US" u="sng"/>
              <a:t>hops</a:t>
            </a:r>
          </a:p>
          <a:p>
            <a:pPr eaLnBrk="1" hangingPunct="1"/>
            <a:r>
              <a:rPr lang="en-US"/>
              <a:t>      u         1</a:t>
            </a:r>
          </a:p>
          <a:p>
            <a:pPr eaLnBrk="1" hangingPunct="1"/>
            <a:r>
              <a:rPr lang="en-US"/>
              <a:t>      v         2</a:t>
            </a:r>
          </a:p>
          <a:p>
            <a:pPr eaLnBrk="1" hangingPunct="1"/>
            <a:r>
              <a:rPr lang="en-US"/>
              <a:t>      w        2</a:t>
            </a:r>
          </a:p>
          <a:p>
            <a:pPr eaLnBrk="1" hangingPunct="1"/>
            <a:r>
              <a:rPr lang="en-US"/>
              <a:t>      x         3</a:t>
            </a:r>
          </a:p>
          <a:p>
            <a:pPr eaLnBrk="1" hangingPunct="1"/>
            <a:r>
              <a:rPr lang="en-US"/>
              <a:t>      y         3</a:t>
            </a:r>
          </a:p>
          <a:p>
            <a:pPr eaLnBrk="1" hangingPunct="1"/>
            <a:r>
              <a:rPr lang="en-US"/>
              <a:t>      z         2</a:t>
            </a:r>
          </a:p>
          <a:p>
            <a:pPr eaLnBrk="1" hangingPunct="1"/>
            <a:r>
              <a:rPr lang="en-US"/>
              <a:t>  </a:t>
            </a:r>
          </a:p>
        </p:txBody>
      </p:sp>
      <p:sp>
        <p:nvSpPr>
          <p:cNvPr id="108553" name="Text Box 55"/>
          <p:cNvSpPr txBox="1">
            <a:spLocks noChangeArrowheads="1"/>
          </p:cNvSpPr>
          <p:nvPr/>
        </p:nvSpPr>
        <p:spPr bwMode="auto">
          <a:xfrm>
            <a:off x="4575486" y="3958709"/>
            <a:ext cx="40919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l"/>
            <a:r>
              <a:rPr lang="en-US" u="sng" dirty="0" smtClean="0"/>
              <a:t>Hop counts from A to different subnets</a:t>
            </a:r>
            <a:endParaRPr lang="en-US" i="1" u="sng" dirty="0">
              <a:solidFill>
                <a:srgbClr val="CC0000"/>
              </a:solidFill>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62</a:t>
            </a:fld>
            <a:endParaRPr lang="en-US" dirty="0"/>
          </a:p>
        </p:txBody>
      </p:sp>
    </p:spTree>
    <p:extLst>
      <p:ext uri="{BB962C8B-B14F-4D97-AF65-F5344CB8AC3E}">
        <p14:creationId xmlns:p14="http://schemas.microsoft.com/office/powerpoint/2010/main" val="17282346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50" name="Rectangle 3"/>
          <p:cNvSpPr>
            <a:spLocks noGrp="1" noChangeArrowheads="1"/>
          </p:cNvSpPr>
          <p:nvPr>
            <p:ph type="title" idx="4294967295"/>
          </p:nvPr>
        </p:nvSpPr>
        <p:spPr>
          <a:xfrm>
            <a:off x="409574" y="45120"/>
            <a:ext cx="7885113" cy="863600"/>
          </a:xfrm>
        </p:spPr>
        <p:txBody>
          <a:bodyPr/>
          <a:lstStyle/>
          <a:p>
            <a:pPr rtl="1">
              <a:defRPr/>
            </a:pPr>
            <a:r>
              <a:rPr lang="en-US" b="1" dirty="0" smtClean="0"/>
              <a:t>RIP: example</a:t>
            </a:r>
            <a:endParaRPr lang="en-US" sz="3200" dirty="0">
              <a:cs typeface="+mj-cs"/>
            </a:endParaRPr>
          </a:p>
        </p:txBody>
      </p:sp>
      <p:sp>
        <p:nvSpPr>
          <p:cNvPr id="109573" name="Line 2"/>
          <p:cNvSpPr>
            <a:spLocks noChangeShapeType="1"/>
          </p:cNvSpPr>
          <p:nvPr/>
        </p:nvSpPr>
        <p:spPr bwMode="auto">
          <a:xfrm>
            <a:off x="6076950" y="2474913"/>
            <a:ext cx="979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9575" name="Text Box 4"/>
          <p:cNvSpPr txBox="1">
            <a:spLocks noChangeArrowheads="1"/>
          </p:cNvSpPr>
          <p:nvPr/>
        </p:nvSpPr>
        <p:spPr bwMode="auto">
          <a:xfrm>
            <a:off x="1220788" y="4205288"/>
            <a:ext cx="6780212" cy="2098675"/>
          </a:xfrm>
          <a:prstGeom prst="rect">
            <a:avLst/>
          </a:prstGeom>
          <a:noFill/>
          <a:ln w="2857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b="1">
                <a:solidFill>
                  <a:srgbClr val="000099"/>
                </a:solidFill>
              </a:rPr>
              <a:t>destination subnet	  next  router      # hops to dest</a:t>
            </a:r>
          </a:p>
          <a:p>
            <a:r>
              <a:rPr lang="en-US" sz="2000" b="1"/>
              <a:t> 	</a:t>
            </a:r>
            <a:r>
              <a:rPr lang="en-US" sz="2400">
                <a:solidFill>
                  <a:srgbClr val="CC0000"/>
                </a:solidFill>
              </a:rPr>
              <a:t>w</a:t>
            </a:r>
            <a:r>
              <a:rPr lang="en-US" sz="2400"/>
              <a:t>			A		2</a:t>
            </a:r>
          </a:p>
          <a:p>
            <a:r>
              <a:rPr lang="en-US" sz="2400"/>
              <a:t>	</a:t>
            </a:r>
            <a:r>
              <a:rPr lang="en-US" sz="2400">
                <a:solidFill>
                  <a:srgbClr val="CC0000"/>
                </a:solidFill>
              </a:rPr>
              <a:t>y</a:t>
            </a:r>
            <a:r>
              <a:rPr lang="en-US" sz="2400"/>
              <a:t>			B		2</a:t>
            </a:r>
          </a:p>
          <a:p>
            <a:r>
              <a:rPr lang="en-US" sz="2400"/>
              <a:t> 	</a:t>
            </a:r>
            <a:r>
              <a:rPr lang="en-US" sz="2400">
                <a:solidFill>
                  <a:srgbClr val="CC0000"/>
                </a:solidFill>
              </a:rPr>
              <a:t>z</a:t>
            </a:r>
            <a:r>
              <a:rPr lang="en-US" sz="2400"/>
              <a:t>			B		7</a:t>
            </a:r>
          </a:p>
          <a:p>
            <a:r>
              <a:rPr lang="en-US" sz="2400"/>
              <a:t>	</a:t>
            </a:r>
            <a:r>
              <a:rPr lang="en-US" sz="2400">
                <a:solidFill>
                  <a:srgbClr val="CC0000"/>
                </a:solidFill>
              </a:rPr>
              <a:t>x</a:t>
            </a:r>
            <a:r>
              <a:rPr lang="en-US" sz="2400"/>
              <a:t>			--		1</a:t>
            </a:r>
          </a:p>
          <a:p>
            <a:r>
              <a:rPr lang="en-US" sz="2000"/>
              <a:t>	….			….		....</a:t>
            </a:r>
          </a:p>
        </p:txBody>
      </p:sp>
      <p:sp>
        <p:nvSpPr>
          <p:cNvPr id="109576" name="Text Box 5"/>
          <p:cNvSpPr txBox="1">
            <a:spLocks noChangeArrowheads="1"/>
          </p:cNvSpPr>
          <p:nvPr/>
        </p:nvSpPr>
        <p:spPr bwMode="auto">
          <a:xfrm>
            <a:off x="2534594" y="3767819"/>
            <a:ext cx="31357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sz="2000" dirty="0" smtClean="0">
                <a:latin typeface="Times New Roman" pitchFamily="18" charset="0"/>
                <a:cs typeface="B Nazanin" pitchFamily="2" charset="-78"/>
              </a:rPr>
              <a:t>Routing table at the D router</a:t>
            </a:r>
            <a:endParaRPr lang="en-US" sz="2000" dirty="0">
              <a:latin typeface="Times New Roman" pitchFamily="18" charset="0"/>
              <a:cs typeface="B Nazanin" pitchFamily="2" charset="-78"/>
            </a:endParaRPr>
          </a:p>
        </p:txBody>
      </p:sp>
      <p:sp>
        <p:nvSpPr>
          <p:cNvPr id="109577" name="Freeform 6"/>
          <p:cNvSpPr>
            <a:spLocks/>
          </p:cNvSpPr>
          <p:nvPr/>
        </p:nvSpPr>
        <p:spPr bwMode="auto">
          <a:xfrm>
            <a:off x="2528888" y="2486025"/>
            <a:ext cx="1241425" cy="1588"/>
          </a:xfrm>
          <a:custGeom>
            <a:avLst/>
            <a:gdLst>
              <a:gd name="T0" fmla="*/ 0 w 805"/>
              <a:gd name="T1" fmla="*/ 0 h 1"/>
              <a:gd name="T2" fmla="*/ 2147483647 w 805"/>
              <a:gd name="T3" fmla="*/ 2147483647 h 1"/>
              <a:gd name="T4" fmla="*/ 0 60000 65536"/>
              <a:gd name="T5" fmla="*/ 0 60000 65536"/>
              <a:gd name="T6" fmla="*/ 0 w 805"/>
              <a:gd name="T7" fmla="*/ 0 h 1"/>
              <a:gd name="T8" fmla="*/ 805 w 805"/>
              <a:gd name="T9" fmla="*/ 1 h 1"/>
            </a:gdLst>
            <a:ahLst/>
            <a:cxnLst>
              <a:cxn ang="T4">
                <a:pos x="T0" y="T1"/>
              </a:cxn>
              <a:cxn ang="T5">
                <a:pos x="T2" y="T3"/>
              </a:cxn>
            </a:cxnLst>
            <a:rect l="T6" t="T7" r="T8" b="T9"/>
            <a:pathLst>
              <a:path w="805" h="1">
                <a:moveTo>
                  <a:pt x="0" y="0"/>
                </a:moveTo>
                <a:lnTo>
                  <a:pt x="805" y="1"/>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9578" name="Freeform 7"/>
          <p:cNvSpPr>
            <a:spLocks/>
          </p:cNvSpPr>
          <p:nvPr/>
        </p:nvSpPr>
        <p:spPr bwMode="auto">
          <a:xfrm>
            <a:off x="2530475" y="2265363"/>
            <a:ext cx="1065213" cy="3857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79" name="Freeform 36"/>
          <p:cNvSpPr>
            <a:spLocks/>
          </p:cNvSpPr>
          <p:nvPr/>
        </p:nvSpPr>
        <p:spPr bwMode="auto">
          <a:xfrm>
            <a:off x="4322763" y="2486025"/>
            <a:ext cx="1243012" cy="1588"/>
          </a:xfrm>
          <a:custGeom>
            <a:avLst/>
            <a:gdLst>
              <a:gd name="T0" fmla="*/ 0 w 805"/>
              <a:gd name="T1" fmla="*/ 0 h 1"/>
              <a:gd name="T2" fmla="*/ 2147483647 w 805"/>
              <a:gd name="T3" fmla="*/ 2147483647 h 1"/>
              <a:gd name="T4" fmla="*/ 0 60000 65536"/>
              <a:gd name="T5" fmla="*/ 0 60000 65536"/>
              <a:gd name="T6" fmla="*/ 0 w 805"/>
              <a:gd name="T7" fmla="*/ 0 h 1"/>
              <a:gd name="T8" fmla="*/ 805 w 805"/>
              <a:gd name="T9" fmla="*/ 1 h 1"/>
            </a:gdLst>
            <a:ahLst/>
            <a:cxnLst>
              <a:cxn ang="T4">
                <a:pos x="T0" y="T1"/>
              </a:cxn>
              <a:cxn ang="T5">
                <a:pos x="T2" y="T3"/>
              </a:cxn>
            </a:cxnLst>
            <a:rect l="T6" t="T7" r="T8" b="T9"/>
            <a:pathLst>
              <a:path w="805" h="1">
                <a:moveTo>
                  <a:pt x="0" y="0"/>
                </a:moveTo>
                <a:lnTo>
                  <a:pt x="805" y="1"/>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9580" name="Freeform 51"/>
          <p:cNvSpPr>
            <a:spLocks/>
          </p:cNvSpPr>
          <p:nvPr/>
        </p:nvSpPr>
        <p:spPr bwMode="auto">
          <a:xfrm>
            <a:off x="631825" y="2498725"/>
            <a:ext cx="1243013" cy="0"/>
          </a:xfrm>
          <a:custGeom>
            <a:avLst/>
            <a:gdLst>
              <a:gd name="T0" fmla="*/ 0 w 805"/>
              <a:gd name="T1" fmla="*/ 0 h 1"/>
              <a:gd name="T2" fmla="*/ 2147483647 w 805"/>
              <a:gd name="T3" fmla="*/ 0 h 1"/>
              <a:gd name="T4" fmla="*/ 0 60000 65536"/>
              <a:gd name="T5" fmla="*/ 0 60000 65536"/>
              <a:gd name="T6" fmla="*/ 0 w 805"/>
              <a:gd name="T7" fmla="*/ 0 h 1"/>
              <a:gd name="T8" fmla="*/ 805 w 805"/>
              <a:gd name="T9" fmla="*/ 0 h 1"/>
            </a:gdLst>
            <a:ahLst/>
            <a:cxnLst>
              <a:cxn ang="T4">
                <a:pos x="T0" y="T1"/>
              </a:cxn>
              <a:cxn ang="T5">
                <a:pos x="T2" y="T3"/>
              </a:cxn>
            </a:cxnLst>
            <a:rect l="T6" t="T7" r="T8" b="T9"/>
            <a:pathLst>
              <a:path w="805" h="1">
                <a:moveTo>
                  <a:pt x="0" y="0"/>
                </a:moveTo>
                <a:lnTo>
                  <a:pt x="805" y="1"/>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9581" name="Line 66"/>
          <p:cNvSpPr>
            <a:spLocks noChangeShapeType="1"/>
          </p:cNvSpPr>
          <p:nvPr/>
        </p:nvSpPr>
        <p:spPr bwMode="auto">
          <a:xfrm flipV="1">
            <a:off x="8091488" y="1976438"/>
            <a:ext cx="604837" cy="3540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2" name="Line 67"/>
          <p:cNvSpPr>
            <a:spLocks noChangeShapeType="1"/>
          </p:cNvSpPr>
          <p:nvPr/>
        </p:nvSpPr>
        <p:spPr bwMode="auto">
          <a:xfrm>
            <a:off x="8045450" y="2619375"/>
            <a:ext cx="604838" cy="3540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3" name="Line 68"/>
          <p:cNvSpPr>
            <a:spLocks noChangeShapeType="1"/>
          </p:cNvSpPr>
          <p:nvPr/>
        </p:nvSpPr>
        <p:spPr bwMode="auto">
          <a:xfrm>
            <a:off x="2368550" y="2611438"/>
            <a:ext cx="1255713" cy="5476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4" name="Freeform 69"/>
          <p:cNvSpPr>
            <a:spLocks/>
          </p:cNvSpPr>
          <p:nvPr/>
        </p:nvSpPr>
        <p:spPr bwMode="auto">
          <a:xfrm rot="1183889">
            <a:off x="2522538" y="2776538"/>
            <a:ext cx="1065212" cy="2841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85" name="Freeform 70"/>
          <p:cNvSpPr>
            <a:spLocks/>
          </p:cNvSpPr>
          <p:nvPr/>
        </p:nvSpPr>
        <p:spPr bwMode="auto">
          <a:xfrm>
            <a:off x="633413" y="2278063"/>
            <a:ext cx="1065212" cy="384175"/>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86" name="Freeform 71"/>
          <p:cNvSpPr>
            <a:spLocks/>
          </p:cNvSpPr>
          <p:nvPr/>
        </p:nvSpPr>
        <p:spPr bwMode="auto">
          <a:xfrm>
            <a:off x="4324350" y="2276475"/>
            <a:ext cx="1065213" cy="385763"/>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87" name="Freeform 72"/>
          <p:cNvSpPr>
            <a:spLocks/>
          </p:cNvSpPr>
          <p:nvPr/>
        </p:nvSpPr>
        <p:spPr bwMode="auto">
          <a:xfrm>
            <a:off x="6097588" y="2266950"/>
            <a:ext cx="850900" cy="385763"/>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88" name="Freeform 73"/>
          <p:cNvSpPr>
            <a:spLocks/>
          </p:cNvSpPr>
          <p:nvPr/>
        </p:nvSpPr>
        <p:spPr bwMode="auto">
          <a:xfrm rot="-2589433">
            <a:off x="8059738" y="1833563"/>
            <a:ext cx="868362" cy="3857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89" name="Text Box 74"/>
          <p:cNvSpPr txBox="1">
            <a:spLocks noChangeArrowheads="1"/>
          </p:cNvSpPr>
          <p:nvPr/>
        </p:nvSpPr>
        <p:spPr bwMode="auto">
          <a:xfrm>
            <a:off x="919163" y="2235200"/>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w</a:t>
            </a:r>
            <a:endParaRPr lang="en-US">
              <a:solidFill>
                <a:srgbClr val="CC0000"/>
              </a:solidFill>
            </a:endParaRPr>
          </a:p>
        </p:txBody>
      </p:sp>
      <p:sp>
        <p:nvSpPr>
          <p:cNvPr id="109590" name="Text Box 75"/>
          <p:cNvSpPr txBox="1">
            <a:spLocks noChangeArrowheads="1"/>
          </p:cNvSpPr>
          <p:nvPr/>
        </p:nvSpPr>
        <p:spPr bwMode="auto">
          <a:xfrm>
            <a:off x="2873375" y="2278063"/>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x</a:t>
            </a:r>
            <a:endParaRPr lang="en-US">
              <a:solidFill>
                <a:srgbClr val="CC0000"/>
              </a:solidFill>
            </a:endParaRPr>
          </a:p>
        </p:txBody>
      </p:sp>
      <p:sp>
        <p:nvSpPr>
          <p:cNvPr id="109591" name="Text Box 76"/>
          <p:cNvSpPr txBox="1">
            <a:spLocks noChangeArrowheads="1"/>
          </p:cNvSpPr>
          <p:nvPr/>
        </p:nvSpPr>
        <p:spPr bwMode="auto">
          <a:xfrm>
            <a:off x="6380163" y="219868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y</a:t>
            </a:r>
            <a:endParaRPr lang="en-US">
              <a:solidFill>
                <a:srgbClr val="CC0000"/>
              </a:solidFill>
            </a:endParaRPr>
          </a:p>
        </p:txBody>
      </p:sp>
      <p:sp>
        <p:nvSpPr>
          <p:cNvPr id="109592" name="Text Box 77"/>
          <p:cNvSpPr txBox="1">
            <a:spLocks noChangeArrowheads="1"/>
          </p:cNvSpPr>
          <p:nvPr/>
        </p:nvSpPr>
        <p:spPr bwMode="auto">
          <a:xfrm>
            <a:off x="8294688" y="1820863"/>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z</a:t>
            </a:r>
            <a:endParaRPr lang="en-US">
              <a:solidFill>
                <a:srgbClr val="CC0000"/>
              </a:solidFill>
            </a:endParaRPr>
          </a:p>
        </p:txBody>
      </p:sp>
      <p:sp>
        <p:nvSpPr>
          <p:cNvPr id="109593" name="Text Box 78"/>
          <p:cNvSpPr txBox="1">
            <a:spLocks noChangeArrowheads="1"/>
          </p:cNvSpPr>
          <p:nvPr/>
        </p:nvSpPr>
        <p:spPr bwMode="auto">
          <a:xfrm>
            <a:off x="1947863" y="2557463"/>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A</a:t>
            </a:r>
          </a:p>
        </p:txBody>
      </p:sp>
      <p:sp>
        <p:nvSpPr>
          <p:cNvPr id="109594" name="Text Box 79"/>
          <p:cNvSpPr txBox="1">
            <a:spLocks noChangeArrowheads="1"/>
          </p:cNvSpPr>
          <p:nvPr/>
        </p:nvSpPr>
        <p:spPr bwMode="auto">
          <a:xfrm>
            <a:off x="3775075" y="326548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C</a:t>
            </a:r>
          </a:p>
        </p:txBody>
      </p:sp>
      <p:sp>
        <p:nvSpPr>
          <p:cNvPr id="109595" name="Text Box 80"/>
          <p:cNvSpPr txBox="1">
            <a:spLocks noChangeArrowheads="1"/>
          </p:cNvSpPr>
          <p:nvPr/>
        </p:nvSpPr>
        <p:spPr bwMode="auto">
          <a:xfrm>
            <a:off x="3775075" y="252253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D</a:t>
            </a:r>
          </a:p>
        </p:txBody>
      </p:sp>
      <p:sp>
        <p:nvSpPr>
          <p:cNvPr id="109596" name="Text Box 81"/>
          <p:cNvSpPr txBox="1">
            <a:spLocks noChangeArrowheads="1"/>
          </p:cNvSpPr>
          <p:nvPr/>
        </p:nvSpPr>
        <p:spPr bwMode="auto">
          <a:xfrm>
            <a:off x="5559425" y="25209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B</a:t>
            </a:r>
          </a:p>
        </p:txBody>
      </p:sp>
      <p:sp>
        <p:nvSpPr>
          <p:cNvPr id="109597" name="Line 82"/>
          <p:cNvSpPr>
            <a:spLocks noChangeShapeType="1"/>
          </p:cNvSpPr>
          <p:nvPr/>
        </p:nvSpPr>
        <p:spPr bwMode="auto">
          <a:xfrm>
            <a:off x="7083425" y="2463800"/>
            <a:ext cx="344488" cy="317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09598" name="Group 83"/>
          <p:cNvGrpSpPr>
            <a:grpSpLocks/>
          </p:cNvGrpSpPr>
          <p:nvPr/>
        </p:nvGrpSpPr>
        <p:grpSpPr bwMode="auto">
          <a:xfrm>
            <a:off x="5922963" y="2008188"/>
            <a:ext cx="615950" cy="363537"/>
            <a:chOff x="3731" y="1153"/>
            <a:chExt cx="388" cy="229"/>
          </a:xfrm>
        </p:grpSpPr>
        <p:sp>
          <p:nvSpPr>
            <p:cNvPr id="109654" name="Line 84"/>
            <p:cNvSpPr>
              <a:spLocks noChangeShapeType="1"/>
            </p:cNvSpPr>
            <p:nvPr/>
          </p:nvSpPr>
          <p:spPr bwMode="auto">
            <a:xfrm flipV="1">
              <a:off x="3731" y="1259"/>
              <a:ext cx="205" cy="1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655" name="Line 85"/>
            <p:cNvSpPr>
              <a:spLocks noChangeShapeType="1"/>
            </p:cNvSpPr>
            <p:nvPr/>
          </p:nvSpPr>
          <p:spPr bwMode="auto">
            <a:xfrm flipV="1">
              <a:off x="3944" y="1153"/>
              <a:ext cx="175" cy="9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9599" name="Group 86"/>
          <p:cNvGrpSpPr>
            <a:grpSpLocks/>
          </p:cNvGrpSpPr>
          <p:nvPr/>
        </p:nvGrpSpPr>
        <p:grpSpPr bwMode="auto">
          <a:xfrm>
            <a:off x="4144963" y="1982788"/>
            <a:ext cx="615950" cy="363537"/>
            <a:chOff x="3731" y="1153"/>
            <a:chExt cx="388" cy="229"/>
          </a:xfrm>
        </p:grpSpPr>
        <p:sp>
          <p:nvSpPr>
            <p:cNvPr id="109652" name="Line 87"/>
            <p:cNvSpPr>
              <a:spLocks noChangeShapeType="1"/>
            </p:cNvSpPr>
            <p:nvPr/>
          </p:nvSpPr>
          <p:spPr bwMode="auto">
            <a:xfrm flipV="1">
              <a:off x="3731" y="1259"/>
              <a:ext cx="205" cy="1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653" name="Line 88"/>
            <p:cNvSpPr>
              <a:spLocks noChangeShapeType="1"/>
            </p:cNvSpPr>
            <p:nvPr/>
          </p:nvSpPr>
          <p:spPr bwMode="auto">
            <a:xfrm flipV="1">
              <a:off x="3944" y="1153"/>
              <a:ext cx="175" cy="9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9600" name="Group 89"/>
          <p:cNvGrpSpPr>
            <a:grpSpLocks/>
          </p:cNvGrpSpPr>
          <p:nvPr/>
        </p:nvGrpSpPr>
        <p:grpSpPr bwMode="auto">
          <a:xfrm>
            <a:off x="2366963" y="1957388"/>
            <a:ext cx="615950" cy="363537"/>
            <a:chOff x="3731" y="1153"/>
            <a:chExt cx="388" cy="229"/>
          </a:xfrm>
        </p:grpSpPr>
        <p:sp>
          <p:nvSpPr>
            <p:cNvPr id="109650" name="Line 90"/>
            <p:cNvSpPr>
              <a:spLocks noChangeShapeType="1"/>
            </p:cNvSpPr>
            <p:nvPr/>
          </p:nvSpPr>
          <p:spPr bwMode="auto">
            <a:xfrm flipV="1">
              <a:off x="3731" y="1259"/>
              <a:ext cx="205" cy="1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651" name="Line 91"/>
            <p:cNvSpPr>
              <a:spLocks noChangeShapeType="1"/>
            </p:cNvSpPr>
            <p:nvPr/>
          </p:nvSpPr>
          <p:spPr bwMode="auto">
            <a:xfrm flipV="1">
              <a:off x="3944" y="1153"/>
              <a:ext cx="175" cy="9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09601" name="Line 92"/>
          <p:cNvSpPr>
            <a:spLocks noChangeShapeType="1"/>
          </p:cNvSpPr>
          <p:nvPr/>
        </p:nvSpPr>
        <p:spPr bwMode="auto">
          <a:xfrm>
            <a:off x="4278313" y="3175000"/>
            <a:ext cx="9794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9602" name="Freeform 93"/>
          <p:cNvSpPr>
            <a:spLocks/>
          </p:cNvSpPr>
          <p:nvPr/>
        </p:nvSpPr>
        <p:spPr bwMode="auto">
          <a:xfrm>
            <a:off x="4298950" y="2967038"/>
            <a:ext cx="850900" cy="3857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603" name="Line 94"/>
          <p:cNvSpPr>
            <a:spLocks noChangeShapeType="1"/>
          </p:cNvSpPr>
          <p:nvPr/>
        </p:nvSpPr>
        <p:spPr bwMode="auto">
          <a:xfrm>
            <a:off x="5284788" y="3163888"/>
            <a:ext cx="344487" cy="317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44557" name="Rectangle 109"/>
          <p:cNvSpPr>
            <a:spLocks noChangeArrowheads="1"/>
          </p:cNvSpPr>
          <p:nvPr/>
        </p:nvSpPr>
        <p:spPr bwMode="auto">
          <a:xfrm>
            <a:off x="1216025" y="5284788"/>
            <a:ext cx="6802438" cy="312737"/>
          </a:xfrm>
          <a:prstGeom prst="rect">
            <a:avLst/>
          </a:prstGeom>
          <a:gradFill rotWithShape="1">
            <a:gsLst>
              <a:gs pos="0">
                <a:schemeClr val="accent1">
                  <a:alpha val="28998"/>
                </a:schemeClr>
              </a:gs>
              <a:gs pos="100000">
                <a:schemeClr val="accent1">
                  <a:alpha val="25000"/>
                </a:scheme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109605" name="Group 120"/>
          <p:cNvGrpSpPr>
            <a:grpSpLocks/>
          </p:cNvGrpSpPr>
          <p:nvPr/>
        </p:nvGrpSpPr>
        <p:grpSpPr bwMode="auto">
          <a:xfrm>
            <a:off x="3624263" y="2287588"/>
            <a:ext cx="677862" cy="315912"/>
            <a:chOff x="4396" y="1245"/>
            <a:chExt cx="672" cy="248"/>
          </a:xfrm>
        </p:grpSpPr>
        <p:sp>
          <p:nvSpPr>
            <p:cNvPr id="109642"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09643"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09644"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09645" name="Group 124"/>
            <p:cNvGrpSpPr>
              <a:grpSpLocks/>
            </p:cNvGrpSpPr>
            <p:nvPr/>
          </p:nvGrpSpPr>
          <p:grpSpPr bwMode="auto">
            <a:xfrm>
              <a:off x="4530" y="1287"/>
              <a:ext cx="377" cy="75"/>
              <a:chOff x="2468" y="1332"/>
              <a:chExt cx="310" cy="60"/>
            </a:xfrm>
          </p:grpSpPr>
          <p:sp>
            <p:nvSpPr>
              <p:cNvPr id="109648" name="Freeform 12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649" name="Freeform 12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646" name="Line 127"/>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47" name="Line 128"/>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9606" name="Group 129"/>
          <p:cNvGrpSpPr>
            <a:grpSpLocks/>
          </p:cNvGrpSpPr>
          <p:nvPr/>
        </p:nvGrpSpPr>
        <p:grpSpPr bwMode="auto">
          <a:xfrm>
            <a:off x="5403850" y="2305050"/>
            <a:ext cx="677863" cy="315913"/>
            <a:chOff x="4396" y="1245"/>
            <a:chExt cx="672" cy="248"/>
          </a:xfrm>
        </p:grpSpPr>
        <p:sp>
          <p:nvSpPr>
            <p:cNvPr id="109634"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0963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09636"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09637" name="Group 133"/>
            <p:cNvGrpSpPr>
              <a:grpSpLocks/>
            </p:cNvGrpSpPr>
            <p:nvPr/>
          </p:nvGrpSpPr>
          <p:grpSpPr bwMode="auto">
            <a:xfrm>
              <a:off x="4530" y="1287"/>
              <a:ext cx="377" cy="75"/>
              <a:chOff x="2468" y="1332"/>
              <a:chExt cx="310" cy="60"/>
            </a:xfrm>
          </p:grpSpPr>
          <p:sp>
            <p:nvSpPr>
              <p:cNvPr id="109640" name="Freeform 13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641" name="Freeform 13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638" name="Line 136"/>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39" name="Line 137"/>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9607" name="Group 138"/>
          <p:cNvGrpSpPr>
            <a:grpSpLocks/>
          </p:cNvGrpSpPr>
          <p:nvPr/>
        </p:nvGrpSpPr>
        <p:grpSpPr bwMode="auto">
          <a:xfrm>
            <a:off x="7440613" y="2300288"/>
            <a:ext cx="677862" cy="315912"/>
            <a:chOff x="4396" y="1245"/>
            <a:chExt cx="672" cy="248"/>
          </a:xfrm>
        </p:grpSpPr>
        <p:sp>
          <p:nvSpPr>
            <p:cNvPr id="109626"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09627"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09628"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09629" name="Group 142"/>
            <p:cNvGrpSpPr>
              <a:grpSpLocks/>
            </p:cNvGrpSpPr>
            <p:nvPr/>
          </p:nvGrpSpPr>
          <p:grpSpPr bwMode="auto">
            <a:xfrm>
              <a:off x="4530" y="1287"/>
              <a:ext cx="377" cy="75"/>
              <a:chOff x="2468" y="1332"/>
              <a:chExt cx="310" cy="60"/>
            </a:xfrm>
          </p:grpSpPr>
          <p:sp>
            <p:nvSpPr>
              <p:cNvPr id="109632" name="Freeform 14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633" name="Freeform 14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630" name="Line 145"/>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31" name="Line 146"/>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9608" name="Group 147"/>
          <p:cNvGrpSpPr>
            <a:grpSpLocks/>
          </p:cNvGrpSpPr>
          <p:nvPr/>
        </p:nvGrpSpPr>
        <p:grpSpPr bwMode="auto">
          <a:xfrm>
            <a:off x="3609975" y="2997200"/>
            <a:ext cx="677863" cy="315913"/>
            <a:chOff x="4396" y="1245"/>
            <a:chExt cx="672" cy="248"/>
          </a:xfrm>
        </p:grpSpPr>
        <p:sp>
          <p:nvSpPr>
            <p:cNvPr id="109618"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09619"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09620"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09621" name="Group 151"/>
            <p:cNvGrpSpPr>
              <a:grpSpLocks/>
            </p:cNvGrpSpPr>
            <p:nvPr/>
          </p:nvGrpSpPr>
          <p:grpSpPr bwMode="auto">
            <a:xfrm>
              <a:off x="4530" y="1287"/>
              <a:ext cx="377" cy="75"/>
              <a:chOff x="2468" y="1332"/>
              <a:chExt cx="310" cy="60"/>
            </a:xfrm>
          </p:grpSpPr>
          <p:sp>
            <p:nvSpPr>
              <p:cNvPr id="109624" name="Freeform 15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625" name="Freeform 15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622" name="Line 154"/>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23" name="Line 155"/>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9609" name="Group 156"/>
          <p:cNvGrpSpPr>
            <a:grpSpLocks/>
          </p:cNvGrpSpPr>
          <p:nvPr/>
        </p:nvGrpSpPr>
        <p:grpSpPr bwMode="auto">
          <a:xfrm>
            <a:off x="1866900" y="2324100"/>
            <a:ext cx="677863" cy="315913"/>
            <a:chOff x="4396" y="1245"/>
            <a:chExt cx="672" cy="248"/>
          </a:xfrm>
        </p:grpSpPr>
        <p:sp>
          <p:nvSpPr>
            <p:cNvPr id="109610"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09611"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09612"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09613" name="Group 160"/>
            <p:cNvGrpSpPr>
              <a:grpSpLocks/>
            </p:cNvGrpSpPr>
            <p:nvPr/>
          </p:nvGrpSpPr>
          <p:grpSpPr bwMode="auto">
            <a:xfrm>
              <a:off x="4530" y="1287"/>
              <a:ext cx="377" cy="75"/>
              <a:chOff x="2468" y="1332"/>
              <a:chExt cx="310" cy="60"/>
            </a:xfrm>
          </p:grpSpPr>
          <p:sp>
            <p:nvSpPr>
              <p:cNvPr id="109616" name="Freeform 16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617" name="Freeform 16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614" name="Line 163"/>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9615" name="Line 164"/>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63</a:t>
            </a:fld>
            <a:endParaRPr lang="en-US" dirty="0"/>
          </a:p>
        </p:txBody>
      </p:sp>
    </p:spTree>
    <p:extLst>
      <p:ext uri="{BB962C8B-B14F-4D97-AF65-F5344CB8AC3E}">
        <p14:creationId xmlns:p14="http://schemas.microsoft.com/office/powerpoint/2010/main" val="2014602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44557"/>
                                        </p:tgtEl>
                                        <p:attrNameLst>
                                          <p:attrName>style.visibility</p:attrName>
                                        </p:attrNameLst>
                                      </p:cBhvr>
                                      <p:to>
                                        <p:strVal val="visible"/>
                                      </p:to>
                                    </p:set>
                                    <p:animEffect transition="in" filter="dissolve">
                                      <p:cBhvr>
                                        <p:cTn id="7" dur="500"/>
                                        <p:tgtEl>
                                          <p:spTgt spid="744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55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Line 123"/>
          <p:cNvSpPr>
            <a:spLocks noChangeShapeType="1"/>
          </p:cNvSpPr>
          <p:nvPr/>
        </p:nvSpPr>
        <p:spPr bwMode="auto">
          <a:xfrm>
            <a:off x="6076950" y="2608263"/>
            <a:ext cx="979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0597" name="Freeform 124"/>
          <p:cNvSpPr>
            <a:spLocks/>
          </p:cNvSpPr>
          <p:nvPr/>
        </p:nvSpPr>
        <p:spPr bwMode="auto">
          <a:xfrm>
            <a:off x="2528888" y="2619375"/>
            <a:ext cx="1241425" cy="1588"/>
          </a:xfrm>
          <a:custGeom>
            <a:avLst/>
            <a:gdLst>
              <a:gd name="T0" fmla="*/ 0 w 805"/>
              <a:gd name="T1" fmla="*/ 0 h 1"/>
              <a:gd name="T2" fmla="*/ 2147483647 w 805"/>
              <a:gd name="T3" fmla="*/ 2147483647 h 1"/>
              <a:gd name="T4" fmla="*/ 0 60000 65536"/>
              <a:gd name="T5" fmla="*/ 0 60000 65536"/>
              <a:gd name="T6" fmla="*/ 0 w 805"/>
              <a:gd name="T7" fmla="*/ 0 h 1"/>
              <a:gd name="T8" fmla="*/ 805 w 805"/>
              <a:gd name="T9" fmla="*/ 1 h 1"/>
            </a:gdLst>
            <a:ahLst/>
            <a:cxnLst>
              <a:cxn ang="T4">
                <a:pos x="T0" y="T1"/>
              </a:cxn>
              <a:cxn ang="T5">
                <a:pos x="T2" y="T3"/>
              </a:cxn>
            </a:cxnLst>
            <a:rect l="T6" t="T7" r="T8" b="T9"/>
            <a:pathLst>
              <a:path w="805" h="1">
                <a:moveTo>
                  <a:pt x="0" y="0"/>
                </a:moveTo>
                <a:lnTo>
                  <a:pt x="805" y="1"/>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0598" name="Freeform 125"/>
          <p:cNvSpPr>
            <a:spLocks/>
          </p:cNvSpPr>
          <p:nvPr/>
        </p:nvSpPr>
        <p:spPr bwMode="auto">
          <a:xfrm>
            <a:off x="2530475" y="2398713"/>
            <a:ext cx="1065213" cy="3857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599" name="Freeform 126"/>
          <p:cNvSpPr>
            <a:spLocks/>
          </p:cNvSpPr>
          <p:nvPr/>
        </p:nvSpPr>
        <p:spPr bwMode="auto">
          <a:xfrm>
            <a:off x="4322763" y="2619375"/>
            <a:ext cx="1243012" cy="1588"/>
          </a:xfrm>
          <a:custGeom>
            <a:avLst/>
            <a:gdLst>
              <a:gd name="T0" fmla="*/ 0 w 805"/>
              <a:gd name="T1" fmla="*/ 0 h 1"/>
              <a:gd name="T2" fmla="*/ 2147483647 w 805"/>
              <a:gd name="T3" fmla="*/ 2147483647 h 1"/>
              <a:gd name="T4" fmla="*/ 0 60000 65536"/>
              <a:gd name="T5" fmla="*/ 0 60000 65536"/>
              <a:gd name="T6" fmla="*/ 0 w 805"/>
              <a:gd name="T7" fmla="*/ 0 h 1"/>
              <a:gd name="T8" fmla="*/ 805 w 805"/>
              <a:gd name="T9" fmla="*/ 1 h 1"/>
            </a:gdLst>
            <a:ahLst/>
            <a:cxnLst>
              <a:cxn ang="T4">
                <a:pos x="T0" y="T1"/>
              </a:cxn>
              <a:cxn ang="T5">
                <a:pos x="T2" y="T3"/>
              </a:cxn>
            </a:cxnLst>
            <a:rect l="T6" t="T7" r="T8" b="T9"/>
            <a:pathLst>
              <a:path w="805" h="1">
                <a:moveTo>
                  <a:pt x="0" y="0"/>
                </a:moveTo>
                <a:lnTo>
                  <a:pt x="805" y="1"/>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0600" name="Freeform 127"/>
          <p:cNvSpPr>
            <a:spLocks/>
          </p:cNvSpPr>
          <p:nvPr/>
        </p:nvSpPr>
        <p:spPr bwMode="auto">
          <a:xfrm>
            <a:off x="631825" y="2632075"/>
            <a:ext cx="1243013" cy="0"/>
          </a:xfrm>
          <a:custGeom>
            <a:avLst/>
            <a:gdLst>
              <a:gd name="T0" fmla="*/ 0 w 805"/>
              <a:gd name="T1" fmla="*/ 0 h 1"/>
              <a:gd name="T2" fmla="*/ 2147483647 w 805"/>
              <a:gd name="T3" fmla="*/ 0 h 1"/>
              <a:gd name="T4" fmla="*/ 0 60000 65536"/>
              <a:gd name="T5" fmla="*/ 0 60000 65536"/>
              <a:gd name="T6" fmla="*/ 0 w 805"/>
              <a:gd name="T7" fmla="*/ 0 h 1"/>
              <a:gd name="T8" fmla="*/ 805 w 805"/>
              <a:gd name="T9" fmla="*/ 0 h 1"/>
            </a:gdLst>
            <a:ahLst/>
            <a:cxnLst>
              <a:cxn ang="T4">
                <a:pos x="T0" y="T1"/>
              </a:cxn>
              <a:cxn ang="T5">
                <a:pos x="T2" y="T3"/>
              </a:cxn>
            </a:cxnLst>
            <a:rect l="T6" t="T7" r="T8" b="T9"/>
            <a:pathLst>
              <a:path w="805" h="1">
                <a:moveTo>
                  <a:pt x="0" y="0"/>
                </a:moveTo>
                <a:lnTo>
                  <a:pt x="805" y="1"/>
                </a:ln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0601" name="Line 128"/>
          <p:cNvSpPr>
            <a:spLocks noChangeShapeType="1"/>
          </p:cNvSpPr>
          <p:nvPr/>
        </p:nvSpPr>
        <p:spPr bwMode="auto">
          <a:xfrm flipV="1">
            <a:off x="8091488" y="2109788"/>
            <a:ext cx="604837" cy="3540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0602" name="Line 129"/>
          <p:cNvSpPr>
            <a:spLocks noChangeShapeType="1"/>
          </p:cNvSpPr>
          <p:nvPr/>
        </p:nvSpPr>
        <p:spPr bwMode="auto">
          <a:xfrm>
            <a:off x="8045450" y="2752725"/>
            <a:ext cx="604838" cy="3540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0603" name="Line 130"/>
          <p:cNvSpPr>
            <a:spLocks noChangeShapeType="1"/>
          </p:cNvSpPr>
          <p:nvPr/>
        </p:nvSpPr>
        <p:spPr bwMode="auto">
          <a:xfrm>
            <a:off x="2368550" y="2744788"/>
            <a:ext cx="1255713" cy="5476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0604" name="Freeform 131"/>
          <p:cNvSpPr>
            <a:spLocks/>
          </p:cNvSpPr>
          <p:nvPr/>
        </p:nvSpPr>
        <p:spPr bwMode="auto">
          <a:xfrm rot="1183889">
            <a:off x="2522538" y="2909888"/>
            <a:ext cx="1065212" cy="2841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05" name="Freeform 132"/>
          <p:cNvSpPr>
            <a:spLocks/>
          </p:cNvSpPr>
          <p:nvPr/>
        </p:nvSpPr>
        <p:spPr bwMode="auto">
          <a:xfrm>
            <a:off x="633413" y="2411413"/>
            <a:ext cx="1065212" cy="384175"/>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06" name="Freeform 133"/>
          <p:cNvSpPr>
            <a:spLocks/>
          </p:cNvSpPr>
          <p:nvPr/>
        </p:nvSpPr>
        <p:spPr bwMode="auto">
          <a:xfrm>
            <a:off x="4324350" y="2409825"/>
            <a:ext cx="1065213" cy="385763"/>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07" name="Freeform 134"/>
          <p:cNvSpPr>
            <a:spLocks/>
          </p:cNvSpPr>
          <p:nvPr/>
        </p:nvSpPr>
        <p:spPr bwMode="auto">
          <a:xfrm>
            <a:off x="6097588" y="2400300"/>
            <a:ext cx="850900" cy="385763"/>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08" name="Freeform 135"/>
          <p:cNvSpPr>
            <a:spLocks/>
          </p:cNvSpPr>
          <p:nvPr/>
        </p:nvSpPr>
        <p:spPr bwMode="auto">
          <a:xfrm rot="-2589433">
            <a:off x="8059738" y="1966913"/>
            <a:ext cx="868362" cy="3857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09" name="Text Box 136"/>
          <p:cNvSpPr txBox="1">
            <a:spLocks noChangeArrowheads="1"/>
          </p:cNvSpPr>
          <p:nvPr/>
        </p:nvSpPr>
        <p:spPr bwMode="auto">
          <a:xfrm>
            <a:off x="919163" y="2368550"/>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w</a:t>
            </a:r>
            <a:endParaRPr lang="en-US">
              <a:solidFill>
                <a:srgbClr val="CC0000"/>
              </a:solidFill>
            </a:endParaRPr>
          </a:p>
        </p:txBody>
      </p:sp>
      <p:sp>
        <p:nvSpPr>
          <p:cNvPr id="110610" name="Text Box 137"/>
          <p:cNvSpPr txBox="1">
            <a:spLocks noChangeArrowheads="1"/>
          </p:cNvSpPr>
          <p:nvPr/>
        </p:nvSpPr>
        <p:spPr bwMode="auto">
          <a:xfrm>
            <a:off x="2873375" y="2411413"/>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x</a:t>
            </a:r>
            <a:endParaRPr lang="en-US">
              <a:solidFill>
                <a:srgbClr val="CC0000"/>
              </a:solidFill>
            </a:endParaRPr>
          </a:p>
        </p:txBody>
      </p:sp>
      <p:sp>
        <p:nvSpPr>
          <p:cNvPr id="110611" name="Text Box 138"/>
          <p:cNvSpPr txBox="1">
            <a:spLocks noChangeArrowheads="1"/>
          </p:cNvSpPr>
          <p:nvPr/>
        </p:nvSpPr>
        <p:spPr bwMode="auto">
          <a:xfrm>
            <a:off x="6380163" y="23320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y</a:t>
            </a:r>
            <a:endParaRPr lang="en-US">
              <a:solidFill>
                <a:srgbClr val="CC0000"/>
              </a:solidFill>
            </a:endParaRPr>
          </a:p>
        </p:txBody>
      </p:sp>
      <p:sp>
        <p:nvSpPr>
          <p:cNvPr id="110612" name="Text Box 139"/>
          <p:cNvSpPr txBox="1">
            <a:spLocks noChangeArrowheads="1"/>
          </p:cNvSpPr>
          <p:nvPr/>
        </p:nvSpPr>
        <p:spPr bwMode="auto">
          <a:xfrm>
            <a:off x="8294688" y="1954213"/>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solidFill>
                  <a:srgbClr val="CC0000"/>
                </a:solidFill>
              </a:rPr>
              <a:t>z</a:t>
            </a:r>
            <a:endParaRPr lang="en-US">
              <a:solidFill>
                <a:srgbClr val="CC0000"/>
              </a:solidFill>
            </a:endParaRPr>
          </a:p>
        </p:txBody>
      </p:sp>
      <p:sp>
        <p:nvSpPr>
          <p:cNvPr id="110613" name="Text Box 140"/>
          <p:cNvSpPr txBox="1">
            <a:spLocks noChangeArrowheads="1"/>
          </p:cNvSpPr>
          <p:nvPr/>
        </p:nvSpPr>
        <p:spPr bwMode="auto">
          <a:xfrm>
            <a:off x="1947863" y="2690813"/>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A</a:t>
            </a:r>
          </a:p>
        </p:txBody>
      </p:sp>
      <p:sp>
        <p:nvSpPr>
          <p:cNvPr id="110614" name="Text Box 141"/>
          <p:cNvSpPr txBox="1">
            <a:spLocks noChangeArrowheads="1"/>
          </p:cNvSpPr>
          <p:nvPr/>
        </p:nvSpPr>
        <p:spPr bwMode="auto">
          <a:xfrm>
            <a:off x="3775075" y="339883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C</a:t>
            </a:r>
          </a:p>
        </p:txBody>
      </p:sp>
      <p:sp>
        <p:nvSpPr>
          <p:cNvPr id="110615" name="Text Box 142"/>
          <p:cNvSpPr txBox="1">
            <a:spLocks noChangeArrowheads="1"/>
          </p:cNvSpPr>
          <p:nvPr/>
        </p:nvSpPr>
        <p:spPr bwMode="auto">
          <a:xfrm>
            <a:off x="3775075" y="265588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D</a:t>
            </a:r>
          </a:p>
        </p:txBody>
      </p:sp>
      <p:sp>
        <p:nvSpPr>
          <p:cNvPr id="110616" name="Text Box 143"/>
          <p:cNvSpPr txBox="1">
            <a:spLocks noChangeArrowheads="1"/>
          </p:cNvSpPr>
          <p:nvPr/>
        </p:nvSpPr>
        <p:spPr bwMode="auto">
          <a:xfrm>
            <a:off x="5559425" y="26543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B</a:t>
            </a:r>
          </a:p>
        </p:txBody>
      </p:sp>
      <p:sp>
        <p:nvSpPr>
          <p:cNvPr id="110617" name="Line 144"/>
          <p:cNvSpPr>
            <a:spLocks noChangeShapeType="1"/>
          </p:cNvSpPr>
          <p:nvPr/>
        </p:nvSpPr>
        <p:spPr bwMode="auto">
          <a:xfrm>
            <a:off x="7083425" y="2597150"/>
            <a:ext cx="344488" cy="317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10618" name="Group 145"/>
          <p:cNvGrpSpPr>
            <a:grpSpLocks/>
          </p:cNvGrpSpPr>
          <p:nvPr/>
        </p:nvGrpSpPr>
        <p:grpSpPr bwMode="auto">
          <a:xfrm>
            <a:off x="5922963" y="2141538"/>
            <a:ext cx="615950" cy="363537"/>
            <a:chOff x="3731" y="1153"/>
            <a:chExt cx="388" cy="229"/>
          </a:xfrm>
        </p:grpSpPr>
        <p:sp>
          <p:nvSpPr>
            <p:cNvPr id="110687" name="Line 146"/>
            <p:cNvSpPr>
              <a:spLocks noChangeShapeType="1"/>
            </p:cNvSpPr>
            <p:nvPr/>
          </p:nvSpPr>
          <p:spPr bwMode="auto">
            <a:xfrm flipV="1">
              <a:off x="3731" y="1259"/>
              <a:ext cx="205" cy="1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0688" name="Line 147"/>
            <p:cNvSpPr>
              <a:spLocks noChangeShapeType="1"/>
            </p:cNvSpPr>
            <p:nvPr/>
          </p:nvSpPr>
          <p:spPr bwMode="auto">
            <a:xfrm flipV="1">
              <a:off x="3944" y="1153"/>
              <a:ext cx="175" cy="9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10619" name="Group 148"/>
          <p:cNvGrpSpPr>
            <a:grpSpLocks/>
          </p:cNvGrpSpPr>
          <p:nvPr/>
        </p:nvGrpSpPr>
        <p:grpSpPr bwMode="auto">
          <a:xfrm>
            <a:off x="4144963" y="2116138"/>
            <a:ext cx="615950" cy="363537"/>
            <a:chOff x="3731" y="1153"/>
            <a:chExt cx="388" cy="229"/>
          </a:xfrm>
        </p:grpSpPr>
        <p:sp>
          <p:nvSpPr>
            <p:cNvPr id="110685" name="Line 149"/>
            <p:cNvSpPr>
              <a:spLocks noChangeShapeType="1"/>
            </p:cNvSpPr>
            <p:nvPr/>
          </p:nvSpPr>
          <p:spPr bwMode="auto">
            <a:xfrm flipV="1">
              <a:off x="3731" y="1259"/>
              <a:ext cx="205" cy="1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0686" name="Line 150"/>
            <p:cNvSpPr>
              <a:spLocks noChangeShapeType="1"/>
            </p:cNvSpPr>
            <p:nvPr/>
          </p:nvSpPr>
          <p:spPr bwMode="auto">
            <a:xfrm flipV="1">
              <a:off x="3944" y="1153"/>
              <a:ext cx="175" cy="9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10620" name="Group 151"/>
          <p:cNvGrpSpPr>
            <a:grpSpLocks/>
          </p:cNvGrpSpPr>
          <p:nvPr/>
        </p:nvGrpSpPr>
        <p:grpSpPr bwMode="auto">
          <a:xfrm>
            <a:off x="2366963" y="2090738"/>
            <a:ext cx="615950" cy="363537"/>
            <a:chOff x="3731" y="1153"/>
            <a:chExt cx="388" cy="229"/>
          </a:xfrm>
        </p:grpSpPr>
        <p:sp>
          <p:nvSpPr>
            <p:cNvPr id="110683" name="Line 152"/>
            <p:cNvSpPr>
              <a:spLocks noChangeShapeType="1"/>
            </p:cNvSpPr>
            <p:nvPr/>
          </p:nvSpPr>
          <p:spPr bwMode="auto">
            <a:xfrm flipV="1">
              <a:off x="3731" y="1259"/>
              <a:ext cx="205" cy="1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0684" name="Line 153"/>
            <p:cNvSpPr>
              <a:spLocks noChangeShapeType="1"/>
            </p:cNvSpPr>
            <p:nvPr/>
          </p:nvSpPr>
          <p:spPr bwMode="auto">
            <a:xfrm flipV="1">
              <a:off x="3944" y="1153"/>
              <a:ext cx="175" cy="9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10621" name="Line 154"/>
          <p:cNvSpPr>
            <a:spLocks noChangeShapeType="1"/>
          </p:cNvSpPr>
          <p:nvPr/>
        </p:nvSpPr>
        <p:spPr bwMode="auto">
          <a:xfrm>
            <a:off x="4278313" y="3308350"/>
            <a:ext cx="9794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0622" name="Freeform 155"/>
          <p:cNvSpPr>
            <a:spLocks/>
          </p:cNvSpPr>
          <p:nvPr/>
        </p:nvSpPr>
        <p:spPr bwMode="auto">
          <a:xfrm>
            <a:off x="4298950" y="3100388"/>
            <a:ext cx="850900" cy="385762"/>
          </a:xfrm>
          <a:custGeom>
            <a:avLst/>
            <a:gdLst>
              <a:gd name="T0" fmla="*/ 2147483647 w 690"/>
              <a:gd name="T1" fmla="*/ 2147483647 h 274"/>
              <a:gd name="T2" fmla="*/ 2147483647 w 690"/>
              <a:gd name="T3" fmla="*/ 2147483647 h 274"/>
              <a:gd name="T4" fmla="*/ 2147483647 w 690"/>
              <a:gd name="T5" fmla="*/ 2147483647 h 274"/>
              <a:gd name="T6" fmla="*/ 2147483647 w 690"/>
              <a:gd name="T7" fmla="*/ 2147483647 h 274"/>
              <a:gd name="T8" fmla="*/ 2147483647 w 690"/>
              <a:gd name="T9" fmla="*/ 2147483647 h 274"/>
              <a:gd name="T10" fmla="*/ 2147483647 w 690"/>
              <a:gd name="T11" fmla="*/ 2147483647 h 274"/>
              <a:gd name="T12" fmla="*/ 0 60000 65536"/>
              <a:gd name="T13" fmla="*/ 0 60000 65536"/>
              <a:gd name="T14" fmla="*/ 0 60000 65536"/>
              <a:gd name="T15" fmla="*/ 0 60000 65536"/>
              <a:gd name="T16" fmla="*/ 0 60000 65536"/>
              <a:gd name="T17" fmla="*/ 0 60000 65536"/>
              <a:gd name="T18" fmla="*/ 0 w 690"/>
              <a:gd name="T19" fmla="*/ 0 h 274"/>
              <a:gd name="T20" fmla="*/ 690 w 690"/>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690" h="274">
                <a:moveTo>
                  <a:pt x="391" y="60"/>
                </a:moveTo>
                <a:cubicBezTo>
                  <a:pt x="297" y="52"/>
                  <a:pt x="123" y="0"/>
                  <a:pt x="73" y="30"/>
                </a:cubicBezTo>
                <a:cubicBezTo>
                  <a:pt x="23" y="60"/>
                  <a:pt x="0" y="202"/>
                  <a:pt x="88" y="238"/>
                </a:cubicBezTo>
                <a:cubicBezTo>
                  <a:pt x="176" y="274"/>
                  <a:pt x="508" y="272"/>
                  <a:pt x="599" y="245"/>
                </a:cubicBezTo>
                <a:cubicBezTo>
                  <a:pt x="690" y="218"/>
                  <a:pt x="671" y="106"/>
                  <a:pt x="636" y="75"/>
                </a:cubicBezTo>
                <a:cubicBezTo>
                  <a:pt x="601" y="44"/>
                  <a:pt x="485" y="68"/>
                  <a:pt x="391" y="60"/>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23" name="Line 156"/>
          <p:cNvSpPr>
            <a:spLocks noChangeShapeType="1"/>
          </p:cNvSpPr>
          <p:nvPr/>
        </p:nvSpPr>
        <p:spPr bwMode="auto">
          <a:xfrm>
            <a:off x="5284788" y="3297238"/>
            <a:ext cx="344487" cy="317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10624" name="Group 157"/>
          <p:cNvGrpSpPr>
            <a:grpSpLocks/>
          </p:cNvGrpSpPr>
          <p:nvPr/>
        </p:nvGrpSpPr>
        <p:grpSpPr bwMode="auto">
          <a:xfrm>
            <a:off x="3624263" y="2420938"/>
            <a:ext cx="677862" cy="315912"/>
            <a:chOff x="4396" y="1245"/>
            <a:chExt cx="672" cy="248"/>
          </a:xfrm>
        </p:grpSpPr>
        <p:sp>
          <p:nvSpPr>
            <p:cNvPr id="110675"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0676"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0677"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0678" name="Group 161"/>
            <p:cNvGrpSpPr>
              <a:grpSpLocks/>
            </p:cNvGrpSpPr>
            <p:nvPr/>
          </p:nvGrpSpPr>
          <p:grpSpPr bwMode="auto">
            <a:xfrm>
              <a:off x="4530" y="1287"/>
              <a:ext cx="377" cy="75"/>
              <a:chOff x="2468" y="1332"/>
              <a:chExt cx="310" cy="60"/>
            </a:xfrm>
          </p:grpSpPr>
          <p:sp>
            <p:nvSpPr>
              <p:cNvPr id="110681" name="Freeform 16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682" name="Freeform 16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0679" name="Line 164"/>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680" name="Line 165"/>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0625" name="Group 166"/>
          <p:cNvGrpSpPr>
            <a:grpSpLocks/>
          </p:cNvGrpSpPr>
          <p:nvPr/>
        </p:nvGrpSpPr>
        <p:grpSpPr bwMode="auto">
          <a:xfrm>
            <a:off x="5403850" y="2438400"/>
            <a:ext cx="677863" cy="315913"/>
            <a:chOff x="4396" y="1245"/>
            <a:chExt cx="672" cy="248"/>
          </a:xfrm>
        </p:grpSpPr>
        <p:sp>
          <p:nvSpPr>
            <p:cNvPr id="11066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0668"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0669"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0670" name="Group 170"/>
            <p:cNvGrpSpPr>
              <a:grpSpLocks/>
            </p:cNvGrpSpPr>
            <p:nvPr/>
          </p:nvGrpSpPr>
          <p:grpSpPr bwMode="auto">
            <a:xfrm>
              <a:off x="4530" y="1287"/>
              <a:ext cx="377" cy="75"/>
              <a:chOff x="2468" y="1332"/>
              <a:chExt cx="310" cy="60"/>
            </a:xfrm>
          </p:grpSpPr>
          <p:sp>
            <p:nvSpPr>
              <p:cNvPr id="110673" name="Freeform 17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674" name="Freeform 17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0671" name="Line 173"/>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672" name="Line 174"/>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0626" name="Group 175"/>
          <p:cNvGrpSpPr>
            <a:grpSpLocks/>
          </p:cNvGrpSpPr>
          <p:nvPr/>
        </p:nvGrpSpPr>
        <p:grpSpPr bwMode="auto">
          <a:xfrm>
            <a:off x="7440613" y="2433638"/>
            <a:ext cx="677862" cy="315912"/>
            <a:chOff x="4396" y="1245"/>
            <a:chExt cx="672" cy="248"/>
          </a:xfrm>
        </p:grpSpPr>
        <p:sp>
          <p:nvSpPr>
            <p:cNvPr id="110659"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0660"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0661"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0662" name="Group 179"/>
            <p:cNvGrpSpPr>
              <a:grpSpLocks/>
            </p:cNvGrpSpPr>
            <p:nvPr/>
          </p:nvGrpSpPr>
          <p:grpSpPr bwMode="auto">
            <a:xfrm>
              <a:off x="4530" y="1287"/>
              <a:ext cx="377" cy="75"/>
              <a:chOff x="2468" y="1332"/>
              <a:chExt cx="310" cy="60"/>
            </a:xfrm>
          </p:grpSpPr>
          <p:sp>
            <p:nvSpPr>
              <p:cNvPr id="110665" name="Freeform 18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666" name="Freeform 18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0663" name="Line 182"/>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664" name="Line 183"/>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0627" name="Group 184"/>
          <p:cNvGrpSpPr>
            <a:grpSpLocks/>
          </p:cNvGrpSpPr>
          <p:nvPr/>
        </p:nvGrpSpPr>
        <p:grpSpPr bwMode="auto">
          <a:xfrm>
            <a:off x="3609975" y="3130550"/>
            <a:ext cx="677863" cy="315913"/>
            <a:chOff x="4396" y="1245"/>
            <a:chExt cx="672" cy="248"/>
          </a:xfrm>
        </p:grpSpPr>
        <p:sp>
          <p:nvSpPr>
            <p:cNvPr id="110651"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0652"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0653"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0654" name="Group 188"/>
            <p:cNvGrpSpPr>
              <a:grpSpLocks/>
            </p:cNvGrpSpPr>
            <p:nvPr/>
          </p:nvGrpSpPr>
          <p:grpSpPr bwMode="auto">
            <a:xfrm>
              <a:off x="4530" y="1287"/>
              <a:ext cx="377" cy="75"/>
              <a:chOff x="2468" y="1332"/>
              <a:chExt cx="310" cy="60"/>
            </a:xfrm>
          </p:grpSpPr>
          <p:sp>
            <p:nvSpPr>
              <p:cNvPr id="110657" name="Freeform 18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658" name="Freeform 19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0655" name="Line 191"/>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656" name="Line 192"/>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0628" name="Group 193"/>
          <p:cNvGrpSpPr>
            <a:grpSpLocks/>
          </p:cNvGrpSpPr>
          <p:nvPr/>
        </p:nvGrpSpPr>
        <p:grpSpPr bwMode="auto">
          <a:xfrm>
            <a:off x="1866900" y="2457450"/>
            <a:ext cx="677863" cy="315913"/>
            <a:chOff x="4396" y="1245"/>
            <a:chExt cx="672" cy="248"/>
          </a:xfrm>
        </p:grpSpPr>
        <p:sp>
          <p:nvSpPr>
            <p:cNvPr id="110643"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0644"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0645"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0646" name="Group 197"/>
            <p:cNvGrpSpPr>
              <a:grpSpLocks/>
            </p:cNvGrpSpPr>
            <p:nvPr/>
          </p:nvGrpSpPr>
          <p:grpSpPr bwMode="auto">
            <a:xfrm>
              <a:off x="4530" y="1287"/>
              <a:ext cx="377" cy="75"/>
              <a:chOff x="2468" y="1332"/>
              <a:chExt cx="310" cy="60"/>
            </a:xfrm>
          </p:grpSpPr>
          <p:sp>
            <p:nvSpPr>
              <p:cNvPr id="110649" name="Freeform 19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650" name="Freeform 19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0647" name="Line 200"/>
            <p:cNvSpPr>
              <a:spLocks noChangeShapeType="1"/>
            </p:cNvSpPr>
            <p:nvPr/>
          </p:nvSpPr>
          <p:spPr bwMode="auto">
            <a:xfrm>
              <a:off x="4399" y="1321"/>
              <a:ext cx="0" cy="1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0648" name="Line 201"/>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0629" name="Text Box 3"/>
          <p:cNvSpPr txBox="1">
            <a:spLocks noChangeArrowheads="1"/>
          </p:cNvSpPr>
          <p:nvPr/>
        </p:nvSpPr>
        <p:spPr bwMode="auto">
          <a:xfrm>
            <a:off x="1220788" y="4205288"/>
            <a:ext cx="6780212" cy="2098675"/>
          </a:xfrm>
          <a:prstGeom prst="rect">
            <a:avLst/>
          </a:prstGeom>
          <a:noFill/>
          <a:ln w="2857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b="1">
                <a:solidFill>
                  <a:srgbClr val="000099"/>
                </a:solidFill>
              </a:rPr>
              <a:t>destination subnet	  next  router      # hops to dest</a:t>
            </a:r>
          </a:p>
          <a:p>
            <a:r>
              <a:rPr lang="en-US" sz="2000" b="1"/>
              <a:t> 	</a:t>
            </a:r>
            <a:r>
              <a:rPr lang="en-US" sz="2400">
                <a:solidFill>
                  <a:srgbClr val="CC0000"/>
                </a:solidFill>
              </a:rPr>
              <a:t>w</a:t>
            </a:r>
            <a:r>
              <a:rPr lang="en-US" sz="2400"/>
              <a:t>			A		2</a:t>
            </a:r>
          </a:p>
          <a:p>
            <a:r>
              <a:rPr lang="en-US" sz="2400"/>
              <a:t>	</a:t>
            </a:r>
            <a:r>
              <a:rPr lang="en-US" sz="2400">
                <a:solidFill>
                  <a:srgbClr val="CC0000"/>
                </a:solidFill>
              </a:rPr>
              <a:t>y</a:t>
            </a:r>
            <a:r>
              <a:rPr lang="en-US" sz="2400"/>
              <a:t>			B		2</a:t>
            </a:r>
          </a:p>
          <a:p>
            <a:r>
              <a:rPr lang="en-US" sz="2400"/>
              <a:t> 	</a:t>
            </a:r>
            <a:r>
              <a:rPr lang="en-US" sz="2400">
                <a:solidFill>
                  <a:srgbClr val="CC0000"/>
                </a:solidFill>
              </a:rPr>
              <a:t>z</a:t>
            </a:r>
            <a:r>
              <a:rPr lang="en-US" sz="2400"/>
              <a:t>			B		7</a:t>
            </a:r>
          </a:p>
          <a:p>
            <a:r>
              <a:rPr lang="en-US" sz="2400"/>
              <a:t>	</a:t>
            </a:r>
            <a:r>
              <a:rPr lang="en-US" sz="2400">
                <a:solidFill>
                  <a:srgbClr val="CC0000"/>
                </a:solidFill>
              </a:rPr>
              <a:t>x</a:t>
            </a:r>
            <a:r>
              <a:rPr lang="en-US" sz="2400"/>
              <a:t>			--		1</a:t>
            </a:r>
          </a:p>
          <a:p>
            <a:r>
              <a:rPr lang="en-US" sz="2000"/>
              <a:t>	….			….		....</a:t>
            </a:r>
          </a:p>
        </p:txBody>
      </p:sp>
      <p:grpSp>
        <p:nvGrpSpPr>
          <p:cNvPr id="15" name="Group 110"/>
          <p:cNvGrpSpPr>
            <a:grpSpLocks/>
          </p:cNvGrpSpPr>
          <p:nvPr/>
        </p:nvGrpSpPr>
        <p:grpSpPr bwMode="auto">
          <a:xfrm>
            <a:off x="4738688" y="5032375"/>
            <a:ext cx="896937" cy="576263"/>
            <a:chOff x="2985" y="3170"/>
            <a:chExt cx="565" cy="363"/>
          </a:xfrm>
        </p:grpSpPr>
        <p:sp>
          <p:nvSpPr>
            <p:cNvPr id="110641" name="Line 111"/>
            <p:cNvSpPr>
              <a:spLocks noChangeShapeType="1"/>
            </p:cNvSpPr>
            <p:nvPr/>
          </p:nvSpPr>
          <p:spPr bwMode="auto">
            <a:xfrm flipV="1">
              <a:off x="2985" y="3330"/>
              <a:ext cx="345" cy="203"/>
            </a:xfrm>
            <a:prstGeom prst="line">
              <a:avLst/>
            </a:prstGeom>
            <a:noFill/>
            <a:ln w="1905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0642" name="Text Box 112"/>
            <p:cNvSpPr txBox="1">
              <a:spLocks noChangeArrowheads="1"/>
            </p:cNvSpPr>
            <p:nvPr/>
          </p:nvSpPr>
          <p:spPr bwMode="auto">
            <a:xfrm>
              <a:off x="3306" y="3170"/>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A</a:t>
              </a:r>
            </a:p>
          </p:txBody>
        </p:sp>
      </p:grpSp>
      <p:grpSp>
        <p:nvGrpSpPr>
          <p:cNvPr id="16" name="Group 113"/>
          <p:cNvGrpSpPr>
            <a:grpSpLocks/>
          </p:cNvGrpSpPr>
          <p:nvPr/>
        </p:nvGrpSpPr>
        <p:grpSpPr bwMode="auto">
          <a:xfrm>
            <a:off x="6551613" y="4995863"/>
            <a:ext cx="863600" cy="576262"/>
            <a:chOff x="2985" y="3170"/>
            <a:chExt cx="544" cy="363"/>
          </a:xfrm>
        </p:grpSpPr>
        <p:sp>
          <p:nvSpPr>
            <p:cNvPr id="110639" name="Line 114"/>
            <p:cNvSpPr>
              <a:spLocks noChangeShapeType="1"/>
            </p:cNvSpPr>
            <p:nvPr/>
          </p:nvSpPr>
          <p:spPr bwMode="auto">
            <a:xfrm flipV="1">
              <a:off x="2985" y="3330"/>
              <a:ext cx="345" cy="203"/>
            </a:xfrm>
            <a:prstGeom prst="line">
              <a:avLst/>
            </a:prstGeom>
            <a:noFill/>
            <a:ln w="1905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0640" name="Text Box 115"/>
            <p:cNvSpPr txBox="1">
              <a:spLocks noChangeArrowheads="1"/>
            </p:cNvSpPr>
            <p:nvPr/>
          </p:nvSpPr>
          <p:spPr bwMode="auto">
            <a:xfrm>
              <a:off x="3306" y="3170"/>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a:t>5</a:t>
              </a:r>
            </a:p>
          </p:txBody>
        </p:sp>
      </p:grpSp>
      <p:grpSp>
        <p:nvGrpSpPr>
          <p:cNvPr id="17" name="Group 116"/>
          <p:cNvGrpSpPr>
            <a:grpSpLocks/>
          </p:cNvGrpSpPr>
          <p:nvPr/>
        </p:nvGrpSpPr>
        <p:grpSpPr bwMode="auto">
          <a:xfrm>
            <a:off x="2082800" y="920750"/>
            <a:ext cx="3562350" cy="1728788"/>
            <a:chOff x="1312" y="440"/>
            <a:chExt cx="2244" cy="1089"/>
          </a:xfrm>
        </p:grpSpPr>
        <p:sp>
          <p:nvSpPr>
            <p:cNvPr id="110636" name="Text Box 117"/>
            <p:cNvSpPr txBox="1">
              <a:spLocks noChangeArrowheads="1"/>
            </p:cNvSpPr>
            <p:nvPr/>
          </p:nvSpPr>
          <p:spPr bwMode="auto">
            <a:xfrm>
              <a:off x="1312" y="639"/>
              <a:ext cx="1454" cy="728"/>
            </a:xfrm>
            <a:prstGeom prst="rect">
              <a:avLst/>
            </a:prstGeom>
            <a:noFill/>
            <a:ln w="2857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b="1">
                  <a:solidFill>
                    <a:schemeClr val="accent2"/>
                  </a:solidFill>
                </a:rPr>
                <a:t> </a:t>
              </a:r>
              <a:r>
                <a:rPr lang="en-US" sz="1600" b="1">
                  <a:solidFill>
                    <a:srgbClr val="000099"/>
                  </a:solidFill>
                </a:rPr>
                <a:t>dest     next  hops</a:t>
              </a:r>
            </a:p>
            <a:p>
              <a:pPr>
                <a:lnSpc>
                  <a:spcPct val="90000"/>
                </a:lnSpc>
              </a:pPr>
              <a:r>
                <a:rPr lang="en-US" sz="1600" b="1"/>
                <a:t>   </a:t>
              </a:r>
              <a:r>
                <a:rPr lang="en-US" sz="1600">
                  <a:solidFill>
                    <a:srgbClr val="CC0000"/>
                  </a:solidFill>
                </a:rPr>
                <a:t>w</a:t>
              </a:r>
              <a:r>
                <a:rPr lang="en-US" sz="1600"/>
                <a:t>	  -       1</a:t>
              </a:r>
            </a:p>
            <a:p>
              <a:pPr>
                <a:lnSpc>
                  <a:spcPct val="90000"/>
                </a:lnSpc>
              </a:pPr>
              <a:r>
                <a:rPr lang="en-US" sz="1600"/>
                <a:t>   </a:t>
              </a:r>
              <a:r>
                <a:rPr lang="en-US" sz="1600">
                  <a:solidFill>
                    <a:srgbClr val="CC0000"/>
                  </a:solidFill>
                </a:rPr>
                <a:t>x</a:t>
              </a:r>
              <a:r>
                <a:rPr lang="en-US" sz="1600"/>
                <a:t>	  -       1</a:t>
              </a:r>
            </a:p>
            <a:p>
              <a:pPr>
                <a:lnSpc>
                  <a:spcPct val="90000"/>
                </a:lnSpc>
              </a:pPr>
              <a:r>
                <a:rPr lang="en-US" sz="1600">
                  <a:solidFill>
                    <a:srgbClr val="FF0000"/>
                  </a:solidFill>
                </a:rPr>
                <a:t>   </a:t>
              </a:r>
              <a:r>
                <a:rPr lang="en-US" sz="1600">
                  <a:solidFill>
                    <a:srgbClr val="CC0000"/>
                  </a:solidFill>
                </a:rPr>
                <a:t>z</a:t>
              </a:r>
              <a:r>
                <a:rPr lang="en-US" sz="1600"/>
                <a:t>	  C      4</a:t>
              </a:r>
            </a:p>
            <a:p>
              <a:pPr>
                <a:lnSpc>
                  <a:spcPct val="90000"/>
                </a:lnSpc>
              </a:pPr>
              <a:r>
                <a:rPr lang="en-US" sz="1600"/>
                <a:t>   ….	  …     ...</a:t>
              </a:r>
            </a:p>
          </p:txBody>
        </p:sp>
        <p:sp>
          <p:nvSpPr>
            <p:cNvPr id="110637" name="Text Box 118"/>
            <p:cNvSpPr txBox="1">
              <a:spLocks noChangeArrowheads="1"/>
            </p:cNvSpPr>
            <p:nvPr/>
          </p:nvSpPr>
          <p:spPr bwMode="auto">
            <a:xfrm>
              <a:off x="2230" y="440"/>
              <a:ext cx="132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a:t>A-to-D advertisement</a:t>
              </a:r>
            </a:p>
          </p:txBody>
        </p:sp>
        <p:sp>
          <p:nvSpPr>
            <p:cNvPr id="110638" name="AutoShape 119"/>
            <p:cNvSpPr>
              <a:spLocks noChangeArrowheads="1"/>
            </p:cNvSpPr>
            <p:nvPr/>
          </p:nvSpPr>
          <p:spPr bwMode="auto">
            <a:xfrm>
              <a:off x="1349" y="1271"/>
              <a:ext cx="1285" cy="258"/>
            </a:xfrm>
            <a:prstGeom prst="curvedDownArrow">
              <a:avLst>
                <a:gd name="adj1" fmla="val 99612"/>
                <a:gd name="adj2" fmla="val 199225"/>
                <a:gd name="adj3" fmla="val 33333"/>
              </a:avLst>
            </a:prstGeom>
            <a:gradFill rotWithShape="1">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96" name="Text Box 5"/>
          <p:cNvSpPr txBox="1">
            <a:spLocks noChangeArrowheads="1"/>
          </p:cNvSpPr>
          <p:nvPr/>
        </p:nvSpPr>
        <p:spPr bwMode="auto">
          <a:xfrm>
            <a:off x="2549021" y="3767819"/>
            <a:ext cx="31213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r>
              <a:rPr lang="en-US" sz="2000" dirty="0" smtClean="0">
                <a:latin typeface="Times New Roman" pitchFamily="18" charset="0"/>
                <a:cs typeface="B Nazanin" pitchFamily="2" charset="-78"/>
              </a:rPr>
              <a:t>Routing table at the D router</a:t>
            </a:r>
            <a:endParaRPr lang="en-US" sz="2000" dirty="0">
              <a:latin typeface="Times New Roman" pitchFamily="18" charset="0"/>
              <a:cs typeface="B Nazanin" pitchFamily="2" charset="-78"/>
            </a:endParaRPr>
          </a:p>
        </p:txBody>
      </p:sp>
      <p:sp>
        <p:nvSpPr>
          <p:cNvPr id="98" name="Rectangle 3"/>
          <p:cNvSpPr>
            <a:spLocks noGrp="1" noChangeArrowheads="1"/>
          </p:cNvSpPr>
          <p:nvPr>
            <p:ph type="title" idx="4294967295"/>
          </p:nvPr>
        </p:nvSpPr>
        <p:spPr>
          <a:xfrm>
            <a:off x="409574" y="44624"/>
            <a:ext cx="7885113" cy="863600"/>
          </a:xfrm>
        </p:spPr>
        <p:txBody>
          <a:bodyPr/>
          <a:lstStyle/>
          <a:p>
            <a:pPr rtl="1">
              <a:defRPr/>
            </a:pPr>
            <a:r>
              <a:rPr lang="en-US" b="1" dirty="0" smtClean="0"/>
              <a:t>RIP: example</a:t>
            </a:r>
            <a:endParaRPr lang="en-US" sz="3200" dirty="0">
              <a:cs typeface="+mj-cs"/>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64</a:t>
            </a:fld>
            <a:endParaRPr lang="en-US" dirty="0"/>
          </a:p>
        </p:txBody>
      </p:sp>
    </p:spTree>
    <p:extLst>
      <p:ext uri="{BB962C8B-B14F-4D97-AF65-F5344CB8AC3E}">
        <p14:creationId xmlns:p14="http://schemas.microsoft.com/office/powerpoint/2010/main" val="2232228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1000"/>
                                        <p:tgtEl>
                                          <p:spTgt spid="15"/>
                                        </p:tgtEl>
                                      </p:cBhvr>
                                    </p:animEffect>
                                  </p:childTnLst>
                                </p:cTn>
                              </p:par>
                              <p:par>
                                <p:cTn id="13" presetID="22" presetClass="entr" presetSubtype="8"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7" name="Rectangle 2"/>
          <p:cNvSpPr>
            <a:spLocks noGrp="1" noChangeArrowheads="1"/>
          </p:cNvSpPr>
          <p:nvPr>
            <p:ph type="title" idx="4294967295"/>
          </p:nvPr>
        </p:nvSpPr>
        <p:spPr>
          <a:xfrm>
            <a:off x="-14808" y="15205"/>
            <a:ext cx="9158808" cy="914400"/>
          </a:xfrm>
        </p:spPr>
        <p:txBody>
          <a:bodyPr/>
          <a:lstStyle/>
          <a:p>
            <a:pPr rtl="1">
              <a:defRPr/>
            </a:pPr>
            <a:r>
              <a:rPr lang="en-US" b="1" dirty="0" smtClean="0"/>
              <a:t>RIP: damaged link, coverage</a:t>
            </a:r>
            <a:endParaRPr lang="en-US" dirty="0">
              <a:cs typeface="+mj-cs"/>
            </a:endParaRPr>
          </a:p>
        </p:txBody>
      </p:sp>
      <p:sp>
        <p:nvSpPr>
          <p:cNvPr id="110598" name="Rectangle 3"/>
          <p:cNvSpPr>
            <a:spLocks noGrp="1" noChangeArrowheads="1"/>
          </p:cNvSpPr>
          <p:nvPr>
            <p:ph idx="1"/>
          </p:nvPr>
        </p:nvSpPr>
        <p:spPr>
          <a:xfrm>
            <a:off x="533400" y="1371600"/>
            <a:ext cx="8229600" cy="5181600"/>
          </a:xfrm>
        </p:spPr>
        <p:txBody>
          <a:bodyPr/>
          <a:lstStyle/>
          <a:p>
            <a:pPr algn="l" rtl="0">
              <a:buFont typeface="Wingdings" charset="0"/>
              <a:buNone/>
              <a:defRPr/>
            </a:pPr>
            <a:r>
              <a:rPr lang="en-US" dirty="0" smtClean="0">
                <a:cs typeface="+mn-cs"/>
              </a:rPr>
              <a:t>If a router will be unaware of one of it’s neighbor for more than 180 seconds it assumes that either the router or the link connecting to it is damaged</a:t>
            </a:r>
            <a:endParaRPr lang="fa-IR" dirty="0" smtClean="0">
              <a:cs typeface="+mn-cs"/>
            </a:endParaRPr>
          </a:p>
          <a:p>
            <a:pPr lvl="1" algn="l" rtl="0">
              <a:buFont typeface="Wingdings" charset="0"/>
              <a:buChar char="§"/>
              <a:defRPr/>
            </a:pPr>
            <a:r>
              <a:rPr lang="en-US" dirty="0" smtClean="0"/>
              <a:t>Paths containing this neighbor will be invalid</a:t>
            </a:r>
            <a:endParaRPr lang="fa-IR" dirty="0" smtClean="0"/>
          </a:p>
          <a:p>
            <a:pPr lvl="1" algn="l" rtl="0">
              <a:buFont typeface="Wingdings" charset="0"/>
              <a:buChar char="§"/>
              <a:defRPr/>
            </a:pPr>
            <a:r>
              <a:rPr lang="en-US" dirty="0" smtClean="0"/>
              <a:t>This failure will be reported to the neighbor routers</a:t>
            </a:r>
            <a:endParaRPr lang="fa-IR" dirty="0" smtClean="0"/>
          </a:p>
          <a:p>
            <a:pPr lvl="1" algn="l" rtl="0">
              <a:buFont typeface="Wingdings" charset="0"/>
              <a:buChar char="§"/>
              <a:defRPr/>
            </a:pPr>
            <a:r>
              <a:rPr lang="en-US" dirty="0" smtClean="0"/>
              <a:t>Link failure state will propagate to the whole network quickly</a:t>
            </a:r>
            <a:endParaRPr lang="en-US"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65</a:t>
            </a:fld>
            <a:endParaRPr lang="en-US" dirty="0"/>
          </a:p>
        </p:txBody>
      </p:sp>
    </p:spTree>
    <p:extLst>
      <p:ext uri="{BB962C8B-B14F-4D97-AF65-F5344CB8AC3E}">
        <p14:creationId xmlns:p14="http://schemas.microsoft.com/office/powerpoint/2010/main" val="26043366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2"/>
          <p:cNvSpPr>
            <a:spLocks noGrp="1" noChangeArrowheads="1"/>
          </p:cNvSpPr>
          <p:nvPr>
            <p:ph type="title" idx="4294967295"/>
          </p:nvPr>
        </p:nvSpPr>
        <p:spPr>
          <a:xfrm>
            <a:off x="-14808" y="15205"/>
            <a:ext cx="9158808" cy="914400"/>
          </a:xfrm>
        </p:spPr>
        <p:txBody>
          <a:bodyPr/>
          <a:lstStyle/>
          <a:p>
            <a:pPr rtl="1">
              <a:defRPr/>
            </a:pPr>
            <a:r>
              <a:rPr lang="en-US" dirty="0" smtClean="0"/>
              <a:t>OSPF protocol</a:t>
            </a:r>
            <a:endParaRPr lang="en-US" b="1" dirty="0">
              <a:cs typeface="+mj-cs"/>
            </a:endParaRPr>
          </a:p>
        </p:txBody>
      </p:sp>
      <p:sp>
        <p:nvSpPr>
          <p:cNvPr id="113670" name="Rectangle 3"/>
          <p:cNvSpPr>
            <a:spLocks noGrp="1" noChangeArrowheads="1"/>
          </p:cNvSpPr>
          <p:nvPr>
            <p:ph idx="1"/>
          </p:nvPr>
        </p:nvSpPr>
        <p:spPr>
          <a:xfrm>
            <a:off x="533400" y="1219200"/>
            <a:ext cx="7768771" cy="5334000"/>
          </a:xfrm>
        </p:spPr>
        <p:txBody>
          <a:bodyPr>
            <a:normAutofit lnSpcReduction="10000"/>
          </a:bodyPr>
          <a:lstStyle/>
          <a:p>
            <a:pPr algn="l" rtl="0">
              <a:lnSpc>
                <a:spcPct val="100000"/>
              </a:lnSpc>
              <a:spcBef>
                <a:spcPts val="1200"/>
              </a:spcBef>
            </a:pPr>
            <a:r>
              <a:rPr lang="en-US" altLang="ja-JP" dirty="0" smtClean="0">
                <a:ea typeface="ＭＳ Ｐゴシック" pitchFamily="34" charset="-128"/>
              </a:rPr>
              <a:t>“open”: it’s open for public usage</a:t>
            </a:r>
            <a:endParaRPr lang="en-US" altLang="ja-JP" dirty="0">
              <a:ea typeface="ＭＳ Ｐゴシック" pitchFamily="34" charset="-128"/>
            </a:endParaRPr>
          </a:p>
          <a:p>
            <a:pPr algn="l" rtl="0">
              <a:lnSpc>
                <a:spcPct val="100000"/>
              </a:lnSpc>
              <a:spcBef>
                <a:spcPts val="1200"/>
              </a:spcBef>
            </a:pPr>
            <a:r>
              <a:rPr lang="en-US" dirty="0" smtClean="0">
                <a:ea typeface="ＭＳ Ｐゴシック" pitchFamily="34" charset="-128"/>
              </a:rPr>
              <a:t>Uses the link state algorithm</a:t>
            </a:r>
            <a:endParaRPr lang="fa-IR" dirty="0">
              <a:ea typeface="ＭＳ Ｐゴシック" pitchFamily="34" charset="-128"/>
            </a:endParaRPr>
          </a:p>
          <a:p>
            <a:pPr lvl="1" algn="l" rtl="0">
              <a:lnSpc>
                <a:spcPct val="100000"/>
              </a:lnSpc>
            </a:pPr>
            <a:r>
              <a:rPr lang="en-US" dirty="0" smtClean="0">
                <a:ea typeface="ＭＳ Ｐゴシック" pitchFamily="34" charset="-128"/>
              </a:rPr>
              <a:t>Link state packets propagation</a:t>
            </a:r>
            <a:endParaRPr lang="fa-IR" dirty="0">
              <a:ea typeface="ＭＳ Ｐゴシック" pitchFamily="34" charset="-128"/>
            </a:endParaRPr>
          </a:p>
          <a:p>
            <a:pPr lvl="1" algn="l" rtl="0">
              <a:lnSpc>
                <a:spcPct val="100000"/>
              </a:lnSpc>
            </a:pPr>
            <a:r>
              <a:rPr lang="en-US" dirty="0" smtClean="0">
                <a:ea typeface="ＭＳ Ｐゴシック" pitchFamily="34" charset="-128"/>
              </a:rPr>
              <a:t>Network topology at every node</a:t>
            </a:r>
            <a:endParaRPr lang="en-US" dirty="0">
              <a:ea typeface="ＭＳ Ｐゴシック" pitchFamily="34" charset="-128"/>
            </a:endParaRPr>
          </a:p>
          <a:p>
            <a:pPr lvl="1" algn="l" rtl="0">
              <a:lnSpc>
                <a:spcPct val="100000"/>
              </a:lnSpc>
            </a:pPr>
            <a:r>
              <a:rPr lang="en-US" dirty="0" smtClean="0">
                <a:ea typeface="ＭＳ Ｐゴシック" pitchFamily="34" charset="-128"/>
              </a:rPr>
              <a:t>Path calculation using the </a:t>
            </a:r>
            <a:r>
              <a:rPr lang="en-US" dirty="0" err="1" smtClean="0">
                <a:ea typeface="ＭＳ Ｐゴシック" pitchFamily="34" charset="-128"/>
              </a:rPr>
              <a:t>Dijkstra’s</a:t>
            </a:r>
            <a:r>
              <a:rPr lang="en-US" dirty="0" smtClean="0">
                <a:ea typeface="ＭＳ Ｐゴシック" pitchFamily="34" charset="-128"/>
              </a:rPr>
              <a:t> algorithm</a:t>
            </a:r>
            <a:endParaRPr lang="en-US" dirty="0">
              <a:ea typeface="ＭＳ Ｐゴシック" pitchFamily="34" charset="-128"/>
            </a:endParaRPr>
          </a:p>
          <a:p>
            <a:pPr algn="l" rtl="0">
              <a:lnSpc>
                <a:spcPct val="100000"/>
              </a:lnSpc>
              <a:spcBef>
                <a:spcPts val="1200"/>
              </a:spcBef>
            </a:pPr>
            <a:r>
              <a:rPr lang="en-US" dirty="0" smtClean="0">
                <a:ea typeface="ＭＳ Ｐゴシック" pitchFamily="34" charset="-128"/>
              </a:rPr>
              <a:t>Each link’s cost is set by the network admin</a:t>
            </a:r>
            <a:endParaRPr lang="fa-IR" dirty="0">
              <a:ea typeface="ＭＳ Ｐゴシック" pitchFamily="34" charset="-128"/>
            </a:endParaRPr>
          </a:p>
          <a:p>
            <a:pPr algn="l" rtl="0">
              <a:lnSpc>
                <a:spcPct val="100000"/>
              </a:lnSpc>
              <a:spcBef>
                <a:spcPts val="1200"/>
              </a:spcBef>
            </a:pPr>
            <a:r>
              <a:rPr lang="en-US" dirty="0" smtClean="0">
                <a:ea typeface="ＭＳ Ｐゴシック" pitchFamily="34" charset="-128"/>
              </a:rPr>
              <a:t>A router that uses OSPF will propagate it’s routing information to all the routers in the same AS (and not only the neighbor routers).</a:t>
            </a:r>
            <a:endParaRPr lang="fa-IR" dirty="0">
              <a:ea typeface="ＭＳ Ｐゴシック" pitchFamily="34" charset="-128"/>
            </a:endParaRPr>
          </a:p>
          <a:p>
            <a:pPr algn="l" rtl="0">
              <a:lnSpc>
                <a:spcPct val="100000"/>
              </a:lnSpc>
              <a:spcBef>
                <a:spcPts val="1200"/>
              </a:spcBef>
            </a:pPr>
            <a:r>
              <a:rPr lang="en-US" i="1" dirty="0" smtClean="0">
                <a:solidFill>
                  <a:srgbClr val="CC0000"/>
                </a:solidFill>
                <a:ea typeface="ＭＳ Ｐゴシック" pitchFamily="34" charset="-128"/>
              </a:rPr>
              <a:t>IS-IS routing protocol: </a:t>
            </a:r>
            <a:r>
              <a:rPr lang="en-US" dirty="0" smtClean="0">
                <a:ea typeface="ＭＳ Ｐゴシック" pitchFamily="34" charset="-128"/>
              </a:rPr>
              <a:t>similar to OSPF</a:t>
            </a:r>
            <a:endParaRPr lang="fa-IR" i="1" dirty="0">
              <a:solidFill>
                <a:srgbClr val="CC0000"/>
              </a:solidFill>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66</a:t>
            </a:fld>
            <a:endParaRPr lang="en-US" dirty="0"/>
          </a:p>
        </p:txBody>
      </p:sp>
    </p:spTree>
    <p:extLst>
      <p:ext uri="{BB962C8B-B14F-4D97-AF65-F5344CB8AC3E}">
        <p14:creationId xmlns:p14="http://schemas.microsoft.com/office/powerpoint/2010/main" val="29230298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3" name="Rectangle 2"/>
          <p:cNvSpPr>
            <a:spLocks noGrp="1" noChangeArrowheads="1"/>
          </p:cNvSpPr>
          <p:nvPr>
            <p:ph type="title" idx="4294967295"/>
          </p:nvPr>
        </p:nvSpPr>
        <p:spPr>
          <a:xfrm>
            <a:off x="192803" y="44624"/>
            <a:ext cx="8123613" cy="871887"/>
          </a:xfrm>
        </p:spPr>
        <p:txBody>
          <a:bodyPr/>
          <a:lstStyle/>
          <a:p>
            <a:pPr rtl="1"/>
            <a:r>
              <a:rPr lang="en-US" dirty="0" smtClean="0">
                <a:ea typeface="ＭＳ Ｐゴシック" pitchFamily="34" charset="-128"/>
              </a:rPr>
              <a:t>Advance features of OSPF</a:t>
            </a:r>
            <a:endParaRPr lang="en-US" b="1" dirty="0" smtClean="0">
              <a:ea typeface="ＭＳ Ｐゴシック" pitchFamily="34" charset="-128"/>
            </a:endParaRPr>
          </a:p>
        </p:txBody>
      </p:sp>
      <p:sp>
        <p:nvSpPr>
          <p:cNvPr id="114694" name="Rectangle 3"/>
          <p:cNvSpPr>
            <a:spLocks noGrp="1" noChangeArrowheads="1"/>
          </p:cNvSpPr>
          <p:nvPr>
            <p:ph idx="1"/>
          </p:nvPr>
        </p:nvSpPr>
        <p:spPr>
          <a:xfrm>
            <a:off x="500063" y="1385888"/>
            <a:ext cx="8248401" cy="4927826"/>
          </a:xfrm>
        </p:spPr>
        <p:txBody>
          <a:bodyPr/>
          <a:lstStyle/>
          <a:p>
            <a:pPr algn="l" rtl="0">
              <a:lnSpc>
                <a:spcPct val="100000"/>
              </a:lnSpc>
              <a:spcBef>
                <a:spcPts val="1200"/>
              </a:spcBef>
            </a:pPr>
            <a:r>
              <a:rPr lang="en-US" i="1" dirty="0" smtClean="0">
                <a:solidFill>
                  <a:srgbClr val="CC0000"/>
                </a:solidFill>
                <a:ea typeface="ＭＳ Ｐゴシック" pitchFamily="34" charset="-128"/>
              </a:rPr>
              <a:t>Security: </a:t>
            </a:r>
            <a:r>
              <a:rPr lang="en-US" dirty="0" smtClean="0">
                <a:ea typeface="ＭＳ Ｐゴシック" pitchFamily="34" charset="-128"/>
              </a:rPr>
              <a:t>Message exchange of the OSPF routers are authenticated</a:t>
            </a:r>
            <a:endParaRPr lang="fa-IR" i="1" dirty="0" smtClean="0">
              <a:solidFill>
                <a:srgbClr val="CC0000"/>
              </a:solidFill>
              <a:ea typeface="ＭＳ Ｐゴシック" pitchFamily="34" charset="-128"/>
            </a:endParaRPr>
          </a:p>
          <a:p>
            <a:pPr algn="l" rtl="0">
              <a:lnSpc>
                <a:spcPct val="100000"/>
              </a:lnSpc>
              <a:spcBef>
                <a:spcPts val="1200"/>
              </a:spcBef>
            </a:pPr>
            <a:r>
              <a:rPr lang="en-US" i="1" dirty="0" smtClean="0">
                <a:solidFill>
                  <a:srgbClr val="CC0000"/>
                </a:solidFill>
                <a:ea typeface="ＭＳ Ｐゴシック" pitchFamily="34" charset="-128"/>
              </a:rPr>
              <a:t>Some same-costed paths: </a:t>
            </a:r>
            <a:r>
              <a:rPr lang="en-US" dirty="0" smtClean="0">
                <a:ea typeface="ＭＳ Ｐゴシック" pitchFamily="34" charset="-128"/>
              </a:rPr>
              <a:t>If some paths lead to the same destination with the same cost, OSPF permits all these paths to be used.</a:t>
            </a:r>
          </a:p>
          <a:p>
            <a:pPr algn="l" rtl="0">
              <a:lnSpc>
                <a:spcPct val="100000"/>
              </a:lnSpc>
              <a:spcBef>
                <a:spcPts val="1200"/>
              </a:spcBef>
            </a:pPr>
            <a:r>
              <a:rPr lang="en-US" dirty="0" smtClean="0">
                <a:ea typeface="ＭＳ Ｐゴシック" pitchFamily="34" charset="-128"/>
              </a:rPr>
              <a:t>Support for single and multi-path:</a:t>
            </a:r>
            <a:endParaRPr lang="en-US" altLang="ja-JP" dirty="0" smtClean="0">
              <a:ea typeface="ＭＳ Ｐゴシック" pitchFamily="34" charset="-128"/>
            </a:endParaRPr>
          </a:p>
          <a:p>
            <a:pPr lvl="1" algn="l" rtl="0">
              <a:lnSpc>
                <a:spcPct val="100000"/>
              </a:lnSpc>
              <a:spcBef>
                <a:spcPts val="1200"/>
              </a:spcBef>
            </a:pPr>
            <a:r>
              <a:rPr lang="en-US" dirty="0" smtClean="0">
                <a:ea typeface="ＭＳ Ｐゴシック" pitchFamily="34" charset="-128"/>
              </a:rPr>
              <a:t>MOSPF uses the same topology database as OSPF</a:t>
            </a:r>
            <a:endParaRPr lang="fa-IR" dirty="0" smtClean="0">
              <a:ea typeface="ＭＳ Ｐゴシック" pitchFamily="34" charset="-128"/>
            </a:endParaRPr>
          </a:p>
          <a:p>
            <a:pPr algn="l" rtl="0">
              <a:lnSpc>
                <a:spcPct val="100000"/>
              </a:lnSpc>
              <a:spcBef>
                <a:spcPts val="1200"/>
              </a:spcBef>
            </a:pPr>
            <a:r>
              <a:rPr lang="en-US" dirty="0" smtClean="0">
                <a:ea typeface="ＭＳ Ｐゴシック" pitchFamily="34" charset="-128"/>
              </a:rPr>
              <a:t>Hierarchical OSPF in big domains</a:t>
            </a:r>
            <a:endParaRPr lang="fa-IR" dirty="0" smtClean="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67</a:t>
            </a:fld>
            <a:endParaRPr lang="en-US" dirty="0"/>
          </a:p>
        </p:txBody>
      </p:sp>
    </p:spTree>
    <p:extLst>
      <p:ext uri="{BB962C8B-B14F-4D97-AF65-F5344CB8AC3E}">
        <p14:creationId xmlns:p14="http://schemas.microsoft.com/office/powerpoint/2010/main" val="275934463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7" name="Rectangle 3"/>
          <p:cNvSpPr>
            <a:spLocks noGrp="1" noChangeArrowheads="1"/>
          </p:cNvSpPr>
          <p:nvPr>
            <p:ph type="title" idx="4294967295"/>
          </p:nvPr>
        </p:nvSpPr>
        <p:spPr>
          <a:xfrm>
            <a:off x="427038" y="44624"/>
            <a:ext cx="7878762" cy="911225"/>
          </a:xfrm>
        </p:spPr>
        <p:txBody>
          <a:bodyPr/>
          <a:lstStyle/>
          <a:p>
            <a:pPr rtl="1"/>
            <a:r>
              <a:rPr lang="en-US" b="1" dirty="0" smtClean="0">
                <a:ea typeface="ＭＳ Ｐゴシック" pitchFamily="34" charset="-128"/>
              </a:rPr>
              <a:t>Hierarchical OSPF</a:t>
            </a:r>
            <a:endParaRPr lang="en-US" sz="2400" dirty="0" smtClean="0">
              <a:ea typeface="ＭＳ Ｐゴシック" pitchFamily="34" charset="-128"/>
            </a:endParaRPr>
          </a:p>
        </p:txBody>
      </p:sp>
      <p:sp>
        <p:nvSpPr>
          <p:cNvPr id="115716" name="Freeform 2"/>
          <p:cNvSpPr>
            <a:spLocks/>
          </p:cNvSpPr>
          <p:nvPr/>
        </p:nvSpPr>
        <p:spPr bwMode="auto">
          <a:xfrm>
            <a:off x="2027238" y="1652588"/>
            <a:ext cx="6010275" cy="2206625"/>
          </a:xfrm>
          <a:custGeom>
            <a:avLst/>
            <a:gdLst>
              <a:gd name="T0" fmla="*/ 2147483647 w 3786"/>
              <a:gd name="T1" fmla="*/ 2147483647 h 1390"/>
              <a:gd name="T2" fmla="*/ 2147483647 w 3786"/>
              <a:gd name="T3" fmla="*/ 2147483647 h 1390"/>
              <a:gd name="T4" fmla="*/ 2147483647 w 3786"/>
              <a:gd name="T5" fmla="*/ 2147483647 h 1390"/>
              <a:gd name="T6" fmla="*/ 2147483647 w 3786"/>
              <a:gd name="T7" fmla="*/ 2147483647 h 1390"/>
              <a:gd name="T8" fmla="*/ 2147483647 w 3786"/>
              <a:gd name="T9" fmla="*/ 2147483647 h 1390"/>
              <a:gd name="T10" fmla="*/ 2147483647 w 3786"/>
              <a:gd name="T11" fmla="*/ 2147483647 h 1390"/>
              <a:gd name="T12" fmla="*/ 2147483647 w 3786"/>
              <a:gd name="T13" fmla="*/ 2147483647 h 1390"/>
              <a:gd name="T14" fmla="*/ 2147483647 w 3786"/>
              <a:gd name="T15" fmla="*/ 2147483647 h 1390"/>
              <a:gd name="T16" fmla="*/ 2147483647 w 3786"/>
              <a:gd name="T17" fmla="*/ 2147483647 h 1390"/>
              <a:gd name="T18" fmla="*/ 2147483647 w 3786"/>
              <a:gd name="T19" fmla="*/ 2147483647 h 1390"/>
              <a:gd name="T20" fmla="*/ 2147483647 w 3786"/>
              <a:gd name="T21" fmla="*/ 2147483647 h 1390"/>
              <a:gd name="T22" fmla="*/ 2147483647 w 3786"/>
              <a:gd name="T23" fmla="*/ 2147483647 h 1390"/>
              <a:gd name="T24" fmla="*/ 2147483647 w 3786"/>
              <a:gd name="T25" fmla="*/ 2147483647 h 1390"/>
              <a:gd name="T26" fmla="*/ 2147483647 w 3786"/>
              <a:gd name="T27" fmla="*/ 2147483647 h 13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86"/>
              <a:gd name="T43" fmla="*/ 0 h 1390"/>
              <a:gd name="T44" fmla="*/ 3786 w 3786"/>
              <a:gd name="T45" fmla="*/ 1390 h 13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86" h="1390">
                <a:moveTo>
                  <a:pt x="408" y="575"/>
                </a:moveTo>
                <a:cubicBezTo>
                  <a:pt x="689" y="273"/>
                  <a:pt x="1286" y="110"/>
                  <a:pt x="1693" y="55"/>
                </a:cubicBezTo>
                <a:cubicBezTo>
                  <a:pt x="2100" y="0"/>
                  <a:pt x="2585" y="164"/>
                  <a:pt x="2852" y="245"/>
                </a:cubicBezTo>
                <a:cubicBezTo>
                  <a:pt x="3119" y="326"/>
                  <a:pt x="3163" y="420"/>
                  <a:pt x="3295" y="540"/>
                </a:cubicBezTo>
                <a:cubicBezTo>
                  <a:pt x="3427" y="660"/>
                  <a:pt x="3786" y="870"/>
                  <a:pt x="3702" y="1130"/>
                </a:cubicBezTo>
                <a:cubicBezTo>
                  <a:pt x="3618" y="1390"/>
                  <a:pt x="3209" y="1190"/>
                  <a:pt x="3035" y="1214"/>
                </a:cubicBezTo>
                <a:cubicBezTo>
                  <a:pt x="2870" y="1266"/>
                  <a:pt x="2655" y="1277"/>
                  <a:pt x="2655" y="1277"/>
                </a:cubicBezTo>
                <a:cubicBezTo>
                  <a:pt x="2655" y="1277"/>
                  <a:pt x="2160" y="1316"/>
                  <a:pt x="1918" y="1326"/>
                </a:cubicBezTo>
                <a:cubicBezTo>
                  <a:pt x="1676" y="1336"/>
                  <a:pt x="1387" y="1353"/>
                  <a:pt x="1201" y="1340"/>
                </a:cubicBezTo>
                <a:cubicBezTo>
                  <a:pt x="1015" y="1327"/>
                  <a:pt x="913" y="1278"/>
                  <a:pt x="801" y="1249"/>
                </a:cubicBezTo>
                <a:lnTo>
                  <a:pt x="527" y="1165"/>
                </a:lnTo>
                <a:cubicBezTo>
                  <a:pt x="404" y="1140"/>
                  <a:pt x="126" y="1159"/>
                  <a:pt x="63" y="1102"/>
                </a:cubicBezTo>
                <a:cubicBezTo>
                  <a:pt x="0" y="1045"/>
                  <a:pt x="85" y="919"/>
                  <a:pt x="148" y="821"/>
                </a:cubicBezTo>
                <a:cubicBezTo>
                  <a:pt x="205" y="733"/>
                  <a:pt x="127" y="877"/>
                  <a:pt x="408" y="575"/>
                </a:cubicBezTo>
                <a:close/>
              </a:path>
            </a:pathLst>
          </a:custGeom>
          <a:solidFill>
            <a:srgbClr val="3399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sp>
        <p:nvSpPr>
          <p:cNvPr id="115718" name="Line 4"/>
          <p:cNvSpPr>
            <a:spLocks noChangeShapeType="1"/>
          </p:cNvSpPr>
          <p:nvPr/>
        </p:nvSpPr>
        <p:spPr bwMode="auto">
          <a:xfrm flipV="1">
            <a:off x="3679825" y="2039938"/>
            <a:ext cx="1058863" cy="346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19" name="Line 5"/>
          <p:cNvSpPr>
            <a:spLocks noChangeShapeType="1"/>
          </p:cNvSpPr>
          <p:nvPr/>
        </p:nvSpPr>
        <p:spPr bwMode="auto">
          <a:xfrm>
            <a:off x="4957763" y="2036763"/>
            <a:ext cx="1169987" cy="3444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0" name="Line 6"/>
          <p:cNvSpPr>
            <a:spLocks noChangeShapeType="1"/>
          </p:cNvSpPr>
          <p:nvPr/>
        </p:nvSpPr>
        <p:spPr bwMode="auto">
          <a:xfrm>
            <a:off x="6369050" y="2435225"/>
            <a:ext cx="803275" cy="8016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1" name="Line 7"/>
          <p:cNvSpPr>
            <a:spLocks noChangeShapeType="1"/>
          </p:cNvSpPr>
          <p:nvPr/>
        </p:nvSpPr>
        <p:spPr bwMode="auto">
          <a:xfrm flipV="1">
            <a:off x="4948238" y="2330450"/>
            <a:ext cx="1271587" cy="11826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2" name="Line 8"/>
          <p:cNvSpPr>
            <a:spLocks noChangeShapeType="1"/>
          </p:cNvSpPr>
          <p:nvPr/>
        </p:nvSpPr>
        <p:spPr bwMode="auto">
          <a:xfrm>
            <a:off x="3683000" y="2471738"/>
            <a:ext cx="1138238" cy="9921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3" name="Line 9"/>
          <p:cNvSpPr>
            <a:spLocks noChangeShapeType="1"/>
          </p:cNvSpPr>
          <p:nvPr/>
        </p:nvSpPr>
        <p:spPr bwMode="auto">
          <a:xfrm flipH="1">
            <a:off x="6780213" y="3236913"/>
            <a:ext cx="400050" cy="8810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4" name="Line 10"/>
          <p:cNvSpPr>
            <a:spLocks noChangeShapeType="1"/>
          </p:cNvSpPr>
          <p:nvPr/>
        </p:nvSpPr>
        <p:spPr bwMode="auto">
          <a:xfrm>
            <a:off x="6808788" y="4090988"/>
            <a:ext cx="893762" cy="8366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5" name="Line 11"/>
          <p:cNvSpPr>
            <a:spLocks noChangeShapeType="1"/>
          </p:cNvSpPr>
          <p:nvPr/>
        </p:nvSpPr>
        <p:spPr bwMode="auto">
          <a:xfrm>
            <a:off x="4841875" y="3405188"/>
            <a:ext cx="547688" cy="13382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6" name="Line 12"/>
          <p:cNvSpPr>
            <a:spLocks noChangeShapeType="1"/>
          </p:cNvSpPr>
          <p:nvPr/>
        </p:nvSpPr>
        <p:spPr bwMode="auto">
          <a:xfrm>
            <a:off x="4403725" y="4268788"/>
            <a:ext cx="246063" cy="9715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7" name="Line 13"/>
          <p:cNvSpPr>
            <a:spLocks noChangeShapeType="1"/>
          </p:cNvSpPr>
          <p:nvPr/>
        </p:nvSpPr>
        <p:spPr bwMode="auto">
          <a:xfrm flipH="1">
            <a:off x="4646613" y="4775200"/>
            <a:ext cx="723900" cy="457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8" name="Line 14"/>
          <p:cNvSpPr>
            <a:spLocks noChangeShapeType="1"/>
          </p:cNvSpPr>
          <p:nvPr/>
        </p:nvSpPr>
        <p:spPr bwMode="auto">
          <a:xfrm flipH="1">
            <a:off x="4454525" y="3519488"/>
            <a:ext cx="388938" cy="7794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9" name="Line 15"/>
          <p:cNvSpPr>
            <a:spLocks noChangeShapeType="1"/>
          </p:cNvSpPr>
          <p:nvPr/>
        </p:nvSpPr>
        <p:spPr bwMode="auto">
          <a:xfrm flipH="1">
            <a:off x="2689225" y="2319338"/>
            <a:ext cx="857250" cy="84613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30" name="Line 16"/>
          <p:cNvSpPr>
            <a:spLocks noChangeShapeType="1"/>
          </p:cNvSpPr>
          <p:nvPr/>
        </p:nvSpPr>
        <p:spPr bwMode="auto">
          <a:xfrm flipH="1">
            <a:off x="2084388" y="3171825"/>
            <a:ext cx="577850" cy="7905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31" name="Line 17"/>
          <p:cNvSpPr>
            <a:spLocks noChangeShapeType="1"/>
          </p:cNvSpPr>
          <p:nvPr/>
        </p:nvSpPr>
        <p:spPr bwMode="auto">
          <a:xfrm flipH="1">
            <a:off x="1435100" y="4024313"/>
            <a:ext cx="622300" cy="600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32" name="Line 18"/>
          <p:cNvSpPr>
            <a:spLocks noChangeShapeType="1"/>
          </p:cNvSpPr>
          <p:nvPr/>
        </p:nvSpPr>
        <p:spPr bwMode="auto">
          <a:xfrm flipH="1">
            <a:off x="2290763" y="4552950"/>
            <a:ext cx="433387" cy="6778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33" name="Line 19"/>
          <p:cNvSpPr>
            <a:spLocks noChangeShapeType="1"/>
          </p:cNvSpPr>
          <p:nvPr/>
        </p:nvSpPr>
        <p:spPr bwMode="auto">
          <a:xfrm>
            <a:off x="2163763" y="3981450"/>
            <a:ext cx="636587" cy="5207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34" name="Freeform 20"/>
          <p:cNvSpPr>
            <a:spLocks/>
          </p:cNvSpPr>
          <p:nvPr/>
        </p:nvSpPr>
        <p:spPr bwMode="auto">
          <a:xfrm>
            <a:off x="1087438" y="2833688"/>
            <a:ext cx="2185987" cy="2820987"/>
          </a:xfrm>
          <a:custGeom>
            <a:avLst/>
            <a:gdLst>
              <a:gd name="T0" fmla="*/ 2147483647 w 1377"/>
              <a:gd name="T1" fmla="*/ 2147483647 h 1777"/>
              <a:gd name="T2" fmla="*/ 2147483647 w 1377"/>
              <a:gd name="T3" fmla="*/ 2147483647 h 1777"/>
              <a:gd name="T4" fmla="*/ 2147483647 w 1377"/>
              <a:gd name="T5" fmla="*/ 2147483647 h 1777"/>
              <a:gd name="T6" fmla="*/ 2147483647 w 1377"/>
              <a:gd name="T7" fmla="*/ 2147483647 h 1777"/>
              <a:gd name="T8" fmla="*/ 2147483647 w 1377"/>
              <a:gd name="T9" fmla="*/ 2147483647 h 1777"/>
              <a:gd name="T10" fmla="*/ 2147483647 w 1377"/>
              <a:gd name="T11" fmla="*/ 2147483647 h 1777"/>
              <a:gd name="T12" fmla="*/ 2147483647 w 1377"/>
              <a:gd name="T13" fmla="*/ 2147483647 h 1777"/>
              <a:gd name="T14" fmla="*/ 2147483647 w 1377"/>
              <a:gd name="T15" fmla="*/ 2147483647 h 1777"/>
              <a:gd name="T16" fmla="*/ 2147483647 w 1377"/>
              <a:gd name="T17" fmla="*/ 2147483647 h 1777"/>
              <a:gd name="T18" fmla="*/ 2147483647 w 1377"/>
              <a:gd name="T19" fmla="*/ 2147483647 h 1777"/>
              <a:gd name="T20" fmla="*/ 2147483647 w 1377"/>
              <a:gd name="T21" fmla="*/ 2147483647 h 1777"/>
              <a:gd name="T22" fmla="*/ 2147483647 w 1377"/>
              <a:gd name="T23" fmla="*/ 2147483647 h 1777"/>
              <a:gd name="T24" fmla="*/ 2147483647 w 1377"/>
              <a:gd name="T25" fmla="*/ 2147483647 h 1777"/>
              <a:gd name="T26" fmla="*/ 2147483647 w 1377"/>
              <a:gd name="T27" fmla="*/ 2147483647 h 1777"/>
              <a:gd name="T28" fmla="*/ 2147483647 w 1377"/>
              <a:gd name="T29" fmla="*/ 2147483647 h 1777"/>
              <a:gd name="T30" fmla="*/ 2147483647 w 1377"/>
              <a:gd name="T31" fmla="*/ 2147483647 h 1777"/>
              <a:gd name="T32" fmla="*/ 2147483647 w 1377"/>
              <a:gd name="T33" fmla="*/ 2147483647 h 17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77"/>
              <a:gd name="T52" fmla="*/ 0 h 1777"/>
              <a:gd name="T53" fmla="*/ 1377 w 1377"/>
              <a:gd name="T54" fmla="*/ 1777 h 17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77" h="1777">
                <a:moveTo>
                  <a:pt x="671" y="245"/>
                </a:moveTo>
                <a:cubicBezTo>
                  <a:pt x="604" y="317"/>
                  <a:pt x="533" y="382"/>
                  <a:pt x="474" y="463"/>
                </a:cubicBezTo>
                <a:cubicBezTo>
                  <a:pt x="415" y="544"/>
                  <a:pt x="366" y="663"/>
                  <a:pt x="319" y="730"/>
                </a:cubicBezTo>
                <a:cubicBezTo>
                  <a:pt x="272" y="797"/>
                  <a:pt x="242" y="800"/>
                  <a:pt x="193" y="863"/>
                </a:cubicBezTo>
                <a:cubicBezTo>
                  <a:pt x="144" y="926"/>
                  <a:pt x="48" y="1027"/>
                  <a:pt x="24" y="1109"/>
                </a:cubicBezTo>
                <a:cubicBezTo>
                  <a:pt x="0" y="1191"/>
                  <a:pt x="10" y="1295"/>
                  <a:pt x="46" y="1355"/>
                </a:cubicBezTo>
                <a:cubicBezTo>
                  <a:pt x="82" y="1415"/>
                  <a:pt x="172" y="1437"/>
                  <a:pt x="242" y="1467"/>
                </a:cubicBezTo>
                <a:cubicBezTo>
                  <a:pt x="312" y="1497"/>
                  <a:pt x="404" y="1499"/>
                  <a:pt x="467" y="1538"/>
                </a:cubicBezTo>
                <a:cubicBezTo>
                  <a:pt x="530" y="1577"/>
                  <a:pt x="518" y="1669"/>
                  <a:pt x="622" y="1699"/>
                </a:cubicBezTo>
                <a:cubicBezTo>
                  <a:pt x="726" y="1729"/>
                  <a:pt x="986" y="1777"/>
                  <a:pt x="1092" y="1720"/>
                </a:cubicBezTo>
                <a:cubicBezTo>
                  <a:pt x="1198" y="1663"/>
                  <a:pt x="1219" y="1471"/>
                  <a:pt x="1261" y="1355"/>
                </a:cubicBezTo>
                <a:cubicBezTo>
                  <a:pt x="1303" y="1239"/>
                  <a:pt x="1377" y="1150"/>
                  <a:pt x="1345" y="1025"/>
                </a:cubicBezTo>
                <a:cubicBezTo>
                  <a:pt x="1313" y="900"/>
                  <a:pt x="1084" y="727"/>
                  <a:pt x="1071" y="603"/>
                </a:cubicBezTo>
                <a:cubicBezTo>
                  <a:pt x="1058" y="479"/>
                  <a:pt x="1237" y="374"/>
                  <a:pt x="1268" y="280"/>
                </a:cubicBezTo>
                <a:cubicBezTo>
                  <a:pt x="1299" y="186"/>
                  <a:pt x="1320" y="82"/>
                  <a:pt x="1254" y="41"/>
                </a:cubicBezTo>
                <a:cubicBezTo>
                  <a:pt x="1188" y="0"/>
                  <a:pt x="970" y="2"/>
                  <a:pt x="874" y="34"/>
                </a:cubicBezTo>
                <a:cubicBezTo>
                  <a:pt x="778" y="66"/>
                  <a:pt x="738" y="173"/>
                  <a:pt x="671" y="245"/>
                </a:cubicBezTo>
                <a:close/>
              </a:path>
            </a:pathLst>
          </a:custGeom>
          <a:noFill/>
          <a:ln w="19050" cap="flat"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15735" name="Freeform 21"/>
          <p:cNvSpPr>
            <a:spLocks/>
          </p:cNvSpPr>
          <p:nvPr/>
        </p:nvSpPr>
        <p:spPr bwMode="auto">
          <a:xfrm>
            <a:off x="3951288" y="3068638"/>
            <a:ext cx="1903412" cy="2730500"/>
          </a:xfrm>
          <a:custGeom>
            <a:avLst/>
            <a:gdLst>
              <a:gd name="T0" fmla="*/ 2147483647 w 1199"/>
              <a:gd name="T1" fmla="*/ 2147483647 h 1720"/>
              <a:gd name="T2" fmla="*/ 2147483647 w 1199"/>
              <a:gd name="T3" fmla="*/ 2147483647 h 1720"/>
              <a:gd name="T4" fmla="*/ 2147483647 w 1199"/>
              <a:gd name="T5" fmla="*/ 2147483647 h 1720"/>
              <a:gd name="T6" fmla="*/ 2147483647 w 1199"/>
              <a:gd name="T7" fmla="*/ 2147483647 h 1720"/>
              <a:gd name="T8" fmla="*/ 2147483647 w 1199"/>
              <a:gd name="T9" fmla="*/ 2147483647 h 1720"/>
              <a:gd name="T10" fmla="*/ 2147483647 w 1199"/>
              <a:gd name="T11" fmla="*/ 2147483647 h 1720"/>
              <a:gd name="T12" fmla="*/ 2147483647 w 1199"/>
              <a:gd name="T13" fmla="*/ 2147483647 h 1720"/>
              <a:gd name="T14" fmla="*/ 2147483647 w 1199"/>
              <a:gd name="T15" fmla="*/ 2147483647 h 1720"/>
              <a:gd name="T16" fmla="*/ 2147483647 w 1199"/>
              <a:gd name="T17" fmla="*/ 2147483647 h 1720"/>
              <a:gd name="T18" fmla="*/ 2147483647 w 1199"/>
              <a:gd name="T19" fmla="*/ 2147483647 h 1720"/>
              <a:gd name="T20" fmla="*/ 2147483647 w 1199"/>
              <a:gd name="T21" fmla="*/ 2147483647 h 1720"/>
              <a:gd name="T22" fmla="*/ 2147483647 w 1199"/>
              <a:gd name="T23" fmla="*/ 2147483647 h 1720"/>
              <a:gd name="T24" fmla="*/ 2147483647 w 1199"/>
              <a:gd name="T25" fmla="*/ 2147483647 h 1720"/>
              <a:gd name="T26" fmla="*/ 2147483647 w 1199"/>
              <a:gd name="T27" fmla="*/ 2147483647 h 1720"/>
              <a:gd name="T28" fmla="*/ 2147483647 w 1199"/>
              <a:gd name="T29" fmla="*/ 2147483647 h 17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99"/>
              <a:gd name="T46" fmla="*/ 0 h 1720"/>
              <a:gd name="T47" fmla="*/ 1199 w 1199"/>
              <a:gd name="T48" fmla="*/ 1720 h 17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99" h="1720">
                <a:moveTo>
                  <a:pt x="651" y="20"/>
                </a:moveTo>
                <a:cubicBezTo>
                  <a:pt x="595" y="0"/>
                  <a:pt x="643" y="10"/>
                  <a:pt x="609" y="20"/>
                </a:cubicBezTo>
                <a:cubicBezTo>
                  <a:pt x="575" y="30"/>
                  <a:pt x="499" y="45"/>
                  <a:pt x="447" y="83"/>
                </a:cubicBezTo>
                <a:cubicBezTo>
                  <a:pt x="395" y="121"/>
                  <a:pt x="354" y="178"/>
                  <a:pt x="300" y="245"/>
                </a:cubicBezTo>
                <a:cubicBezTo>
                  <a:pt x="246" y="312"/>
                  <a:pt x="173" y="379"/>
                  <a:pt x="124" y="483"/>
                </a:cubicBezTo>
                <a:cubicBezTo>
                  <a:pt x="75" y="587"/>
                  <a:pt x="10" y="742"/>
                  <a:pt x="5" y="870"/>
                </a:cubicBezTo>
                <a:cubicBezTo>
                  <a:pt x="0" y="998"/>
                  <a:pt x="50" y="1122"/>
                  <a:pt x="96" y="1249"/>
                </a:cubicBezTo>
                <a:cubicBezTo>
                  <a:pt x="142" y="1376"/>
                  <a:pt x="153" y="1564"/>
                  <a:pt x="279" y="1635"/>
                </a:cubicBezTo>
                <a:cubicBezTo>
                  <a:pt x="405" y="1706"/>
                  <a:pt x="711" y="1720"/>
                  <a:pt x="855" y="1678"/>
                </a:cubicBezTo>
                <a:cubicBezTo>
                  <a:pt x="999" y="1636"/>
                  <a:pt x="1089" y="1492"/>
                  <a:pt x="1143" y="1383"/>
                </a:cubicBezTo>
                <a:cubicBezTo>
                  <a:pt x="1197" y="1274"/>
                  <a:pt x="1199" y="1129"/>
                  <a:pt x="1178" y="1024"/>
                </a:cubicBezTo>
                <a:cubicBezTo>
                  <a:pt x="1157" y="919"/>
                  <a:pt x="1057" y="854"/>
                  <a:pt x="1016" y="750"/>
                </a:cubicBezTo>
                <a:cubicBezTo>
                  <a:pt x="975" y="646"/>
                  <a:pt x="944" y="501"/>
                  <a:pt x="932" y="399"/>
                </a:cubicBezTo>
                <a:cubicBezTo>
                  <a:pt x="920" y="297"/>
                  <a:pt x="994" y="203"/>
                  <a:pt x="946" y="139"/>
                </a:cubicBezTo>
                <a:cubicBezTo>
                  <a:pt x="898" y="75"/>
                  <a:pt x="707" y="40"/>
                  <a:pt x="651" y="20"/>
                </a:cubicBezTo>
                <a:close/>
              </a:path>
            </a:pathLst>
          </a:custGeom>
          <a:noFill/>
          <a:ln w="19050" cap="flat"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15736" name="Freeform 22"/>
          <p:cNvSpPr>
            <a:spLocks/>
          </p:cNvSpPr>
          <p:nvPr/>
        </p:nvSpPr>
        <p:spPr bwMode="auto">
          <a:xfrm>
            <a:off x="6380163" y="2774950"/>
            <a:ext cx="2079625" cy="2720975"/>
          </a:xfrm>
          <a:custGeom>
            <a:avLst/>
            <a:gdLst>
              <a:gd name="T0" fmla="*/ 2147483647 w 1310"/>
              <a:gd name="T1" fmla="*/ 2147483647 h 1714"/>
              <a:gd name="T2" fmla="*/ 2147483647 w 1310"/>
              <a:gd name="T3" fmla="*/ 2147483647 h 1714"/>
              <a:gd name="T4" fmla="*/ 2147483647 w 1310"/>
              <a:gd name="T5" fmla="*/ 2147483647 h 1714"/>
              <a:gd name="T6" fmla="*/ 2147483647 w 1310"/>
              <a:gd name="T7" fmla="*/ 2147483647 h 1714"/>
              <a:gd name="T8" fmla="*/ 2147483647 w 1310"/>
              <a:gd name="T9" fmla="*/ 2147483647 h 1714"/>
              <a:gd name="T10" fmla="*/ 2147483647 w 1310"/>
              <a:gd name="T11" fmla="*/ 2147483647 h 1714"/>
              <a:gd name="T12" fmla="*/ 2147483647 w 1310"/>
              <a:gd name="T13" fmla="*/ 2147483647 h 1714"/>
              <a:gd name="T14" fmla="*/ 2147483647 w 1310"/>
              <a:gd name="T15" fmla="*/ 2147483647 h 1714"/>
              <a:gd name="T16" fmla="*/ 2147483647 w 1310"/>
              <a:gd name="T17" fmla="*/ 2147483647 h 1714"/>
              <a:gd name="T18" fmla="*/ 2147483647 w 1310"/>
              <a:gd name="T19" fmla="*/ 2147483647 h 1714"/>
              <a:gd name="T20" fmla="*/ 2147483647 w 1310"/>
              <a:gd name="T21" fmla="*/ 2147483647 h 1714"/>
              <a:gd name="T22" fmla="*/ 2147483647 w 1310"/>
              <a:gd name="T23" fmla="*/ 2147483647 h 1714"/>
              <a:gd name="T24" fmla="*/ 2147483647 w 1310"/>
              <a:gd name="T25" fmla="*/ 2147483647 h 17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10"/>
              <a:gd name="T40" fmla="*/ 0 h 1714"/>
              <a:gd name="T41" fmla="*/ 1310 w 1310"/>
              <a:gd name="T42" fmla="*/ 1714 h 17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10" h="1714">
                <a:moveTo>
                  <a:pt x="470" y="29"/>
                </a:moveTo>
                <a:cubicBezTo>
                  <a:pt x="373" y="0"/>
                  <a:pt x="308" y="123"/>
                  <a:pt x="245" y="198"/>
                </a:cubicBezTo>
                <a:cubicBezTo>
                  <a:pt x="182" y="273"/>
                  <a:pt x="130" y="385"/>
                  <a:pt x="90" y="479"/>
                </a:cubicBezTo>
                <a:cubicBezTo>
                  <a:pt x="50" y="573"/>
                  <a:pt x="12" y="651"/>
                  <a:pt x="6" y="760"/>
                </a:cubicBezTo>
                <a:cubicBezTo>
                  <a:pt x="0" y="869"/>
                  <a:pt x="7" y="1042"/>
                  <a:pt x="55" y="1132"/>
                </a:cubicBezTo>
                <a:cubicBezTo>
                  <a:pt x="103" y="1222"/>
                  <a:pt x="191" y="1232"/>
                  <a:pt x="294" y="1301"/>
                </a:cubicBezTo>
                <a:cubicBezTo>
                  <a:pt x="397" y="1370"/>
                  <a:pt x="536" y="1479"/>
                  <a:pt x="673" y="1546"/>
                </a:cubicBezTo>
                <a:cubicBezTo>
                  <a:pt x="810" y="1613"/>
                  <a:pt x="1018" y="1714"/>
                  <a:pt x="1116" y="1701"/>
                </a:cubicBezTo>
                <a:cubicBezTo>
                  <a:pt x="1214" y="1688"/>
                  <a:pt x="1310" y="1559"/>
                  <a:pt x="1263" y="1469"/>
                </a:cubicBezTo>
                <a:cubicBezTo>
                  <a:pt x="1216" y="1379"/>
                  <a:pt x="925" y="1270"/>
                  <a:pt x="835" y="1160"/>
                </a:cubicBezTo>
                <a:cubicBezTo>
                  <a:pt x="745" y="1050"/>
                  <a:pt x="723" y="940"/>
                  <a:pt x="722" y="809"/>
                </a:cubicBezTo>
                <a:cubicBezTo>
                  <a:pt x="721" y="678"/>
                  <a:pt x="871" y="504"/>
                  <a:pt x="828" y="373"/>
                </a:cubicBezTo>
                <a:cubicBezTo>
                  <a:pt x="785" y="242"/>
                  <a:pt x="567" y="58"/>
                  <a:pt x="470" y="29"/>
                </a:cubicBezTo>
                <a:close/>
              </a:path>
            </a:pathLst>
          </a:custGeom>
          <a:noFill/>
          <a:ln w="19050" cap="flat"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15737" name="Text Box 23"/>
          <p:cNvSpPr txBox="1">
            <a:spLocks noChangeArrowheads="1"/>
          </p:cNvSpPr>
          <p:nvPr/>
        </p:nvSpPr>
        <p:spPr bwMode="auto">
          <a:xfrm>
            <a:off x="5092700" y="1293813"/>
            <a:ext cx="1390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smtClean="0">
                <a:solidFill>
                  <a:srgbClr val="CC0000"/>
                </a:solidFill>
              </a:rPr>
              <a:t>Edge router</a:t>
            </a:r>
            <a:endParaRPr lang="en-US" dirty="0">
              <a:solidFill>
                <a:srgbClr val="CC0000"/>
              </a:solidFill>
            </a:endParaRPr>
          </a:p>
        </p:txBody>
      </p:sp>
      <p:sp>
        <p:nvSpPr>
          <p:cNvPr id="115738" name="Text Box 24"/>
          <p:cNvSpPr txBox="1">
            <a:spLocks noChangeArrowheads="1"/>
          </p:cNvSpPr>
          <p:nvPr/>
        </p:nvSpPr>
        <p:spPr bwMode="auto">
          <a:xfrm>
            <a:off x="6616700" y="1714500"/>
            <a:ext cx="18774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smtClean="0">
                <a:solidFill>
                  <a:srgbClr val="CC0000"/>
                </a:solidFill>
              </a:rPr>
              <a:t>Backbone router</a:t>
            </a:r>
            <a:endParaRPr lang="en-US" dirty="0">
              <a:solidFill>
                <a:srgbClr val="CC0000"/>
              </a:solidFill>
            </a:endParaRPr>
          </a:p>
        </p:txBody>
      </p:sp>
      <p:sp>
        <p:nvSpPr>
          <p:cNvPr id="115739" name="Text Box 25"/>
          <p:cNvSpPr txBox="1">
            <a:spLocks noChangeArrowheads="1"/>
          </p:cNvSpPr>
          <p:nvPr/>
        </p:nvSpPr>
        <p:spPr bwMode="auto">
          <a:xfrm>
            <a:off x="936625" y="5357813"/>
            <a:ext cx="8643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smtClean="0"/>
              <a:t>Area 1</a:t>
            </a:r>
            <a:endParaRPr lang="en-US" dirty="0"/>
          </a:p>
        </p:txBody>
      </p:sp>
      <p:sp>
        <p:nvSpPr>
          <p:cNvPr id="115740" name="Text Box 26"/>
          <p:cNvSpPr txBox="1">
            <a:spLocks noChangeArrowheads="1"/>
          </p:cNvSpPr>
          <p:nvPr/>
        </p:nvSpPr>
        <p:spPr bwMode="auto">
          <a:xfrm>
            <a:off x="4502150" y="5734050"/>
            <a:ext cx="8643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smtClean="0"/>
              <a:t>Area 2</a:t>
            </a:r>
            <a:endParaRPr lang="en-US" dirty="0"/>
          </a:p>
        </p:txBody>
      </p:sp>
      <p:sp>
        <p:nvSpPr>
          <p:cNvPr id="115741" name="Text Box 27"/>
          <p:cNvSpPr txBox="1">
            <a:spLocks noChangeArrowheads="1"/>
          </p:cNvSpPr>
          <p:nvPr/>
        </p:nvSpPr>
        <p:spPr bwMode="auto">
          <a:xfrm>
            <a:off x="7586663" y="4113213"/>
            <a:ext cx="831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area 3</a:t>
            </a:r>
          </a:p>
        </p:txBody>
      </p:sp>
      <p:sp>
        <p:nvSpPr>
          <p:cNvPr id="115742" name="Text Box 28"/>
          <p:cNvSpPr txBox="1">
            <a:spLocks noChangeArrowheads="1"/>
          </p:cNvSpPr>
          <p:nvPr/>
        </p:nvSpPr>
        <p:spPr bwMode="auto">
          <a:xfrm>
            <a:off x="4394200" y="2411413"/>
            <a:ext cx="13260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dirty="0" smtClean="0">
                <a:solidFill>
                  <a:schemeClr val="bg1"/>
                </a:solidFill>
              </a:rPr>
              <a:t>Backbone</a:t>
            </a:r>
            <a:endParaRPr lang="en-US" sz="2000" dirty="0">
              <a:solidFill>
                <a:schemeClr val="bg1"/>
              </a:solidFill>
            </a:endParaRPr>
          </a:p>
        </p:txBody>
      </p:sp>
      <p:sp>
        <p:nvSpPr>
          <p:cNvPr id="115743" name="Text Box 29"/>
          <p:cNvSpPr txBox="1">
            <a:spLocks noChangeArrowheads="1"/>
          </p:cNvSpPr>
          <p:nvPr/>
        </p:nvSpPr>
        <p:spPr bwMode="auto">
          <a:xfrm>
            <a:off x="3232150" y="2936875"/>
            <a:ext cx="1095172"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nSpc>
                <a:spcPct val="85000"/>
              </a:lnSpc>
            </a:pPr>
            <a:r>
              <a:rPr lang="en-US" dirty="0" smtClean="0">
                <a:solidFill>
                  <a:schemeClr val="bg1"/>
                </a:solidFill>
              </a:rPr>
              <a:t>Gateway</a:t>
            </a:r>
          </a:p>
          <a:p>
            <a:pPr>
              <a:lnSpc>
                <a:spcPct val="85000"/>
              </a:lnSpc>
            </a:pPr>
            <a:r>
              <a:rPr lang="en-US" dirty="0" smtClean="0">
                <a:solidFill>
                  <a:schemeClr val="bg1"/>
                </a:solidFill>
              </a:rPr>
              <a:t>Router</a:t>
            </a:r>
            <a:endParaRPr lang="en-US" dirty="0">
              <a:solidFill>
                <a:schemeClr val="bg1"/>
              </a:solidFill>
            </a:endParaRPr>
          </a:p>
        </p:txBody>
      </p:sp>
      <p:sp>
        <p:nvSpPr>
          <p:cNvPr id="115744" name="Text Box 30"/>
          <p:cNvSpPr txBox="1">
            <a:spLocks noChangeArrowheads="1"/>
          </p:cNvSpPr>
          <p:nvPr/>
        </p:nvSpPr>
        <p:spPr bwMode="auto">
          <a:xfrm>
            <a:off x="6051928" y="5060950"/>
            <a:ext cx="902811"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lnSpc>
                <a:spcPct val="85000"/>
              </a:lnSpc>
            </a:pPr>
            <a:r>
              <a:rPr lang="en-US" dirty="0" smtClean="0">
                <a:solidFill>
                  <a:srgbClr val="CC0000"/>
                </a:solidFill>
              </a:rPr>
              <a:t>Inner</a:t>
            </a:r>
          </a:p>
          <a:p>
            <a:pPr algn="ctr">
              <a:lnSpc>
                <a:spcPct val="85000"/>
              </a:lnSpc>
            </a:pPr>
            <a:r>
              <a:rPr lang="en-US" dirty="0" smtClean="0">
                <a:solidFill>
                  <a:srgbClr val="CC0000"/>
                </a:solidFill>
              </a:rPr>
              <a:t>routers</a:t>
            </a:r>
            <a:endParaRPr lang="en-US" dirty="0">
              <a:solidFill>
                <a:srgbClr val="CC0000"/>
              </a:solidFill>
            </a:endParaRPr>
          </a:p>
        </p:txBody>
      </p:sp>
      <p:sp>
        <p:nvSpPr>
          <p:cNvPr id="115745" name="Line 242"/>
          <p:cNvSpPr>
            <a:spLocks noChangeShapeType="1"/>
          </p:cNvSpPr>
          <p:nvPr/>
        </p:nvSpPr>
        <p:spPr bwMode="auto">
          <a:xfrm flipV="1">
            <a:off x="7023100" y="5018088"/>
            <a:ext cx="365760" cy="200025"/>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46" name="Line 243"/>
          <p:cNvSpPr>
            <a:spLocks noChangeShapeType="1"/>
          </p:cNvSpPr>
          <p:nvPr/>
        </p:nvSpPr>
        <p:spPr bwMode="auto">
          <a:xfrm flipH="1" flipV="1">
            <a:off x="5567361" y="4879129"/>
            <a:ext cx="457200" cy="250083"/>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47" name="Line 244"/>
          <p:cNvSpPr>
            <a:spLocks noChangeShapeType="1"/>
          </p:cNvSpPr>
          <p:nvPr/>
        </p:nvSpPr>
        <p:spPr bwMode="auto">
          <a:xfrm flipV="1">
            <a:off x="4862513" y="1081088"/>
            <a:ext cx="0" cy="7921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5748" name="Line 245"/>
          <p:cNvSpPr>
            <a:spLocks noChangeShapeType="1"/>
          </p:cNvSpPr>
          <p:nvPr/>
        </p:nvSpPr>
        <p:spPr bwMode="auto">
          <a:xfrm flipH="1">
            <a:off x="6534150" y="2039938"/>
            <a:ext cx="312738" cy="201612"/>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49" name="Line 246"/>
          <p:cNvSpPr>
            <a:spLocks noChangeShapeType="1"/>
          </p:cNvSpPr>
          <p:nvPr/>
        </p:nvSpPr>
        <p:spPr bwMode="auto">
          <a:xfrm flipH="1">
            <a:off x="5024438" y="1646238"/>
            <a:ext cx="312737" cy="201612"/>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50" name="Line 247"/>
          <p:cNvSpPr>
            <a:spLocks noChangeShapeType="1"/>
          </p:cNvSpPr>
          <p:nvPr/>
        </p:nvSpPr>
        <p:spPr bwMode="auto">
          <a:xfrm>
            <a:off x="4154488" y="3463925"/>
            <a:ext cx="334962" cy="55563"/>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51" name="Line 248"/>
          <p:cNvSpPr>
            <a:spLocks noChangeShapeType="1"/>
          </p:cNvSpPr>
          <p:nvPr/>
        </p:nvSpPr>
        <p:spPr bwMode="auto">
          <a:xfrm flipH="1" flipV="1">
            <a:off x="2968625" y="3270250"/>
            <a:ext cx="257175" cy="157163"/>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115752" name="Group 249"/>
          <p:cNvGrpSpPr>
            <a:grpSpLocks/>
          </p:cNvGrpSpPr>
          <p:nvPr/>
        </p:nvGrpSpPr>
        <p:grpSpPr bwMode="auto">
          <a:xfrm>
            <a:off x="5902325" y="2276475"/>
            <a:ext cx="644525" cy="282575"/>
            <a:chOff x="4396" y="1245"/>
            <a:chExt cx="672" cy="248"/>
          </a:xfrm>
        </p:grpSpPr>
        <p:sp>
          <p:nvSpPr>
            <p:cNvPr id="115880"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81"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82"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83" name="Group 253"/>
            <p:cNvGrpSpPr>
              <a:grpSpLocks/>
            </p:cNvGrpSpPr>
            <p:nvPr/>
          </p:nvGrpSpPr>
          <p:grpSpPr bwMode="auto">
            <a:xfrm>
              <a:off x="4530" y="1287"/>
              <a:ext cx="377" cy="75"/>
              <a:chOff x="2468" y="1332"/>
              <a:chExt cx="310" cy="60"/>
            </a:xfrm>
          </p:grpSpPr>
          <p:sp>
            <p:nvSpPr>
              <p:cNvPr id="115886" name="Freeform 25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87" name="Freeform 25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84" name="Line 256"/>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85" name="Line 257"/>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3" name="Group 258"/>
          <p:cNvGrpSpPr>
            <a:grpSpLocks/>
          </p:cNvGrpSpPr>
          <p:nvPr/>
        </p:nvGrpSpPr>
        <p:grpSpPr bwMode="auto">
          <a:xfrm>
            <a:off x="6824663" y="3119438"/>
            <a:ext cx="644525" cy="282575"/>
            <a:chOff x="4396" y="1245"/>
            <a:chExt cx="672" cy="248"/>
          </a:xfrm>
        </p:grpSpPr>
        <p:sp>
          <p:nvSpPr>
            <p:cNvPr id="115872"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73"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74"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75" name="Group 262"/>
            <p:cNvGrpSpPr>
              <a:grpSpLocks/>
            </p:cNvGrpSpPr>
            <p:nvPr/>
          </p:nvGrpSpPr>
          <p:grpSpPr bwMode="auto">
            <a:xfrm>
              <a:off x="4530" y="1287"/>
              <a:ext cx="377" cy="75"/>
              <a:chOff x="2468" y="1332"/>
              <a:chExt cx="310" cy="60"/>
            </a:xfrm>
          </p:grpSpPr>
          <p:sp>
            <p:nvSpPr>
              <p:cNvPr id="115878" name="Freeform 26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79" name="Freeform 26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76" name="Line 265"/>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77" name="Line 266"/>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4" name="Group 267"/>
          <p:cNvGrpSpPr>
            <a:grpSpLocks/>
          </p:cNvGrpSpPr>
          <p:nvPr/>
        </p:nvGrpSpPr>
        <p:grpSpPr bwMode="auto">
          <a:xfrm>
            <a:off x="6608763" y="3952875"/>
            <a:ext cx="644525" cy="282575"/>
            <a:chOff x="4396" y="1245"/>
            <a:chExt cx="672" cy="248"/>
          </a:xfrm>
        </p:grpSpPr>
        <p:sp>
          <p:nvSpPr>
            <p:cNvPr id="115864"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6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66"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67" name="Group 271"/>
            <p:cNvGrpSpPr>
              <a:grpSpLocks/>
            </p:cNvGrpSpPr>
            <p:nvPr/>
          </p:nvGrpSpPr>
          <p:grpSpPr bwMode="auto">
            <a:xfrm>
              <a:off x="4530" y="1287"/>
              <a:ext cx="377" cy="75"/>
              <a:chOff x="2468" y="1332"/>
              <a:chExt cx="310" cy="60"/>
            </a:xfrm>
          </p:grpSpPr>
          <p:sp>
            <p:nvSpPr>
              <p:cNvPr id="115870" name="Freeform 27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71" name="Freeform 27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68" name="Line 274"/>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69" name="Line 275"/>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5" name="Group 276"/>
          <p:cNvGrpSpPr>
            <a:grpSpLocks/>
          </p:cNvGrpSpPr>
          <p:nvPr/>
        </p:nvGrpSpPr>
        <p:grpSpPr bwMode="auto">
          <a:xfrm>
            <a:off x="7418388" y="4797425"/>
            <a:ext cx="644525" cy="282575"/>
            <a:chOff x="4396" y="1245"/>
            <a:chExt cx="672" cy="248"/>
          </a:xfrm>
        </p:grpSpPr>
        <p:sp>
          <p:nvSpPr>
            <p:cNvPr id="115856"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57"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58"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59" name="Group 280"/>
            <p:cNvGrpSpPr>
              <a:grpSpLocks/>
            </p:cNvGrpSpPr>
            <p:nvPr/>
          </p:nvGrpSpPr>
          <p:grpSpPr bwMode="auto">
            <a:xfrm>
              <a:off x="4530" y="1287"/>
              <a:ext cx="377" cy="75"/>
              <a:chOff x="2468" y="1332"/>
              <a:chExt cx="310" cy="60"/>
            </a:xfrm>
          </p:grpSpPr>
          <p:sp>
            <p:nvSpPr>
              <p:cNvPr id="115862" name="Freeform 28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63" name="Freeform 28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60" name="Line 283"/>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61" name="Line 284"/>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6" name="Group 285"/>
          <p:cNvGrpSpPr>
            <a:grpSpLocks/>
          </p:cNvGrpSpPr>
          <p:nvPr/>
        </p:nvGrpSpPr>
        <p:grpSpPr bwMode="auto">
          <a:xfrm>
            <a:off x="4548188" y="1871663"/>
            <a:ext cx="644525" cy="282575"/>
            <a:chOff x="4396" y="1245"/>
            <a:chExt cx="672" cy="248"/>
          </a:xfrm>
        </p:grpSpPr>
        <p:sp>
          <p:nvSpPr>
            <p:cNvPr id="115848"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49"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50"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51" name="Group 289"/>
            <p:cNvGrpSpPr>
              <a:grpSpLocks/>
            </p:cNvGrpSpPr>
            <p:nvPr/>
          </p:nvGrpSpPr>
          <p:grpSpPr bwMode="auto">
            <a:xfrm>
              <a:off x="4530" y="1287"/>
              <a:ext cx="377" cy="75"/>
              <a:chOff x="2468" y="1332"/>
              <a:chExt cx="310" cy="60"/>
            </a:xfrm>
          </p:grpSpPr>
          <p:sp>
            <p:nvSpPr>
              <p:cNvPr id="115854" name="Freeform 29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55" name="Freeform 29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52" name="Line 292"/>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53" name="Line 293"/>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7" name="Group 294"/>
          <p:cNvGrpSpPr>
            <a:grpSpLocks/>
          </p:cNvGrpSpPr>
          <p:nvPr/>
        </p:nvGrpSpPr>
        <p:grpSpPr bwMode="auto">
          <a:xfrm>
            <a:off x="4567238" y="3273425"/>
            <a:ext cx="644525" cy="282575"/>
            <a:chOff x="4396" y="1245"/>
            <a:chExt cx="672" cy="248"/>
          </a:xfrm>
        </p:grpSpPr>
        <p:sp>
          <p:nvSpPr>
            <p:cNvPr id="115840"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41"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42"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43" name="Group 298"/>
            <p:cNvGrpSpPr>
              <a:grpSpLocks/>
            </p:cNvGrpSpPr>
            <p:nvPr/>
          </p:nvGrpSpPr>
          <p:grpSpPr bwMode="auto">
            <a:xfrm>
              <a:off x="4530" y="1287"/>
              <a:ext cx="377" cy="75"/>
              <a:chOff x="2468" y="1332"/>
              <a:chExt cx="310" cy="60"/>
            </a:xfrm>
          </p:grpSpPr>
          <p:sp>
            <p:nvSpPr>
              <p:cNvPr id="115846" name="Freeform 29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47" name="Freeform 30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44" name="Line 301"/>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45" name="Line 302"/>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8" name="Group 303"/>
          <p:cNvGrpSpPr>
            <a:grpSpLocks/>
          </p:cNvGrpSpPr>
          <p:nvPr/>
        </p:nvGrpSpPr>
        <p:grpSpPr bwMode="auto">
          <a:xfrm>
            <a:off x="3314700" y="2276475"/>
            <a:ext cx="644525" cy="282575"/>
            <a:chOff x="4396" y="1245"/>
            <a:chExt cx="672" cy="248"/>
          </a:xfrm>
        </p:grpSpPr>
        <p:sp>
          <p:nvSpPr>
            <p:cNvPr id="115832"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33"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34"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35" name="Group 307"/>
            <p:cNvGrpSpPr>
              <a:grpSpLocks/>
            </p:cNvGrpSpPr>
            <p:nvPr/>
          </p:nvGrpSpPr>
          <p:grpSpPr bwMode="auto">
            <a:xfrm>
              <a:off x="4530" y="1287"/>
              <a:ext cx="377" cy="75"/>
              <a:chOff x="2468" y="1332"/>
              <a:chExt cx="310" cy="60"/>
            </a:xfrm>
          </p:grpSpPr>
          <p:sp>
            <p:nvSpPr>
              <p:cNvPr id="115838" name="Freeform 30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39" name="Freeform 30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36" name="Line 310"/>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37" name="Line 311"/>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59" name="Group 312"/>
          <p:cNvGrpSpPr>
            <a:grpSpLocks/>
          </p:cNvGrpSpPr>
          <p:nvPr/>
        </p:nvGrpSpPr>
        <p:grpSpPr bwMode="auto">
          <a:xfrm>
            <a:off x="2330450" y="3063875"/>
            <a:ext cx="644525" cy="282575"/>
            <a:chOff x="4396" y="1245"/>
            <a:chExt cx="672" cy="248"/>
          </a:xfrm>
        </p:grpSpPr>
        <p:sp>
          <p:nvSpPr>
            <p:cNvPr id="115824"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2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26"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27" name="Group 316"/>
            <p:cNvGrpSpPr>
              <a:grpSpLocks/>
            </p:cNvGrpSpPr>
            <p:nvPr/>
          </p:nvGrpSpPr>
          <p:grpSpPr bwMode="auto">
            <a:xfrm>
              <a:off x="4530" y="1287"/>
              <a:ext cx="377" cy="75"/>
              <a:chOff x="2468" y="1332"/>
              <a:chExt cx="310" cy="60"/>
            </a:xfrm>
          </p:grpSpPr>
          <p:sp>
            <p:nvSpPr>
              <p:cNvPr id="115830" name="Freeform 31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31" name="Freeform 31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28" name="Line 319"/>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29" name="Line 320"/>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0" name="Group 321"/>
          <p:cNvGrpSpPr>
            <a:grpSpLocks/>
          </p:cNvGrpSpPr>
          <p:nvPr/>
        </p:nvGrpSpPr>
        <p:grpSpPr bwMode="auto">
          <a:xfrm>
            <a:off x="1781175" y="3841750"/>
            <a:ext cx="644525" cy="282575"/>
            <a:chOff x="4396" y="1245"/>
            <a:chExt cx="672" cy="248"/>
          </a:xfrm>
        </p:grpSpPr>
        <p:sp>
          <p:nvSpPr>
            <p:cNvPr id="115816"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17"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18"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19" name="Group 325"/>
            <p:cNvGrpSpPr>
              <a:grpSpLocks/>
            </p:cNvGrpSpPr>
            <p:nvPr/>
          </p:nvGrpSpPr>
          <p:grpSpPr bwMode="auto">
            <a:xfrm>
              <a:off x="4530" y="1287"/>
              <a:ext cx="377" cy="75"/>
              <a:chOff x="2468" y="1332"/>
              <a:chExt cx="310" cy="60"/>
            </a:xfrm>
          </p:grpSpPr>
          <p:sp>
            <p:nvSpPr>
              <p:cNvPr id="115822" name="Freeform 32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23" name="Freeform 32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20" name="Line 328"/>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21" name="Line 329"/>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1" name="Group 330"/>
          <p:cNvGrpSpPr>
            <a:grpSpLocks/>
          </p:cNvGrpSpPr>
          <p:nvPr/>
        </p:nvGrpSpPr>
        <p:grpSpPr bwMode="auto">
          <a:xfrm>
            <a:off x="2368550" y="4362450"/>
            <a:ext cx="644525" cy="282575"/>
            <a:chOff x="4396" y="1245"/>
            <a:chExt cx="672" cy="248"/>
          </a:xfrm>
        </p:grpSpPr>
        <p:sp>
          <p:nvSpPr>
            <p:cNvPr id="115808"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09"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10"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11" name="Group 334"/>
            <p:cNvGrpSpPr>
              <a:grpSpLocks/>
            </p:cNvGrpSpPr>
            <p:nvPr/>
          </p:nvGrpSpPr>
          <p:grpSpPr bwMode="auto">
            <a:xfrm>
              <a:off x="4530" y="1287"/>
              <a:ext cx="377" cy="75"/>
              <a:chOff x="2468" y="1332"/>
              <a:chExt cx="310" cy="60"/>
            </a:xfrm>
          </p:grpSpPr>
          <p:sp>
            <p:nvSpPr>
              <p:cNvPr id="115814" name="Freeform 33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15" name="Freeform 33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12" name="Line 337"/>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13" name="Line 338"/>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2" name="Group 339"/>
          <p:cNvGrpSpPr>
            <a:grpSpLocks/>
          </p:cNvGrpSpPr>
          <p:nvPr/>
        </p:nvGrpSpPr>
        <p:grpSpPr bwMode="auto">
          <a:xfrm>
            <a:off x="2019300" y="5095875"/>
            <a:ext cx="644525" cy="282575"/>
            <a:chOff x="4396" y="1245"/>
            <a:chExt cx="672" cy="248"/>
          </a:xfrm>
        </p:grpSpPr>
        <p:sp>
          <p:nvSpPr>
            <p:cNvPr id="115800"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801"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802"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803" name="Group 343"/>
            <p:cNvGrpSpPr>
              <a:grpSpLocks/>
            </p:cNvGrpSpPr>
            <p:nvPr/>
          </p:nvGrpSpPr>
          <p:grpSpPr bwMode="auto">
            <a:xfrm>
              <a:off x="4530" y="1287"/>
              <a:ext cx="377" cy="75"/>
              <a:chOff x="2468" y="1332"/>
              <a:chExt cx="310" cy="60"/>
            </a:xfrm>
          </p:grpSpPr>
          <p:sp>
            <p:nvSpPr>
              <p:cNvPr id="115806" name="Freeform 34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807" name="Freeform 34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804" name="Line 346"/>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805" name="Line 347"/>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3" name="Group 348"/>
          <p:cNvGrpSpPr>
            <a:grpSpLocks/>
          </p:cNvGrpSpPr>
          <p:nvPr/>
        </p:nvGrpSpPr>
        <p:grpSpPr bwMode="auto">
          <a:xfrm>
            <a:off x="1189038" y="4511675"/>
            <a:ext cx="644525" cy="282575"/>
            <a:chOff x="4396" y="1245"/>
            <a:chExt cx="672" cy="248"/>
          </a:xfrm>
        </p:grpSpPr>
        <p:sp>
          <p:nvSpPr>
            <p:cNvPr id="115792"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793"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794"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795" name="Group 352"/>
            <p:cNvGrpSpPr>
              <a:grpSpLocks/>
            </p:cNvGrpSpPr>
            <p:nvPr/>
          </p:nvGrpSpPr>
          <p:grpSpPr bwMode="auto">
            <a:xfrm>
              <a:off x="4530" y="1287"/>
              <a:ext cx="377" cy="75"/>
              <a:chOff x="2468" y="1332"/>
              <a:chExt cx="310" cy="60"/>
            </a:xfrm>
          </p:grpSpPr>
          <p:sp>
            <p:nvSpPr>
              <p:cNvPr id="115798" name="Freeform 35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99" name="Freeform 35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796" name="Line 355"/>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797" name="Line 356"/>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4" name="Group 357"/>
          <p:cNvGrpSpPr>
            <a:grpSpLocks/>
          </p:cNvGrpSpPr>
          <p:nvPr/>
        </p:nvGrpSpPr>
        <p:grpSpPr bwMode="auto">
          <a:xfrm>
            <a:off x="4149725" y="4191000"/>
            <a:ext cx="644525" cy="282575"/>
            <a:chOff x="4396" y="1245"/>
            <a:chExt cx="672" cy="248"/>
          </a:xfrm>
        </p:grpSpPr>
        <p:sp>
          <p:nvSpPr>
            <p:cNvPr id="115784"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78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786"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787" name="Group 361"/>
            <p:cNvGrpSpPr>
              <a:grpSpLocks/>
            </p:cNvGrpSpPr>
            <p:nvPr/>
          </p:nvGrpSpPr>
          <p:grpSpPr bwMode="auto">
            <a:xfrm>
              <a:off x="4530" y="1287"/>
              <a:ext cx="377" cy="75"/>
              <a:chOff x="2468" y="1332"/>
              <a:chExt cx="310" cy="60"/>
            </a:xfrm>
          </p:grpSpPr>
          <p:sp>
            <p:nvSpPr>
              <p:cNvPr id="115790" name="Freeform 36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91" name="Freeform 36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788" name="Line 364"/>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789" name="Line 365"/>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5" name="Group 366"/>
          <p:cNvGrpSpPr>
            <a:grpSpLocks/>
          </p:cNvGrpSpPr>
          <p:nvPr/>
        </p:nvGrpSpPr>
        <p:grpSpPr bwMode="auto">
          <a:xfrm>
            <a:off x="4960938" y="4610100"/>
            <a:ext cx="644525" cy="282575"/>
            <a:chOff x="4396" y="1245"/>
            <a:chExt cx="672" cy="248"/>
          </a:xfrm>
        </p:grpSpPr>
        <p:sp>
          <p:nvSpPr>
            <p:cNvPr id="115776"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777"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778"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779" name="Group 370"/>
            <p:cNvGrpSpPr>
              <a:grpSpLocks/>
            </p:cNvGrpSpPr>
            <p:nvPr/>
          </p:nvGrpSpPr>
          <p:grpSpPr bwMode="auto">
            <a:xfrm>
              <a:off x="4530" y="1287"/>
              <a:ext cx="377" cy="75"/>
              <a:chOff x="2468" y="1332"/>
              <a:chExt cx="310" cy="60"/>
            </a:xfrm>
          </p:grpSpPr>
          <p:sp>
            <p:nvSpPr>
              <p:cNvPr id="115782" name="Freeform 37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83" name="Freeform 37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780" name="Line 373"/>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781" name="Line 374"/>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5766" name="Group 375"/>
          <p:cNvGrpSpPr>
            <a:grpSpLocks/>
          </p:cNvGrpSpPr>
          <p:nvPr/>
        </p:nvGrpSpPr>
        <p:grpSpPr bwMode="auto">
          <a:xfrm>
            <a:off x="4376738" y="5051425"/>
            <a:ext cx="644525" cy="282575"/>
            <a:chOff x="4396" y="1245"/>
            <a:chExt cx="672" cy="248"/>
          </a:xfrm>
        </p:grpSpPr>
        <p:sp>
          <p:nvSpPr>
            <p:cNvPr id="115768"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sp>
          <p:nvSpPr>
            <p:cNvPr id="115769"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a:latin typeface="Times New Roman" pitchFamily="18" charset="0"/>
                <a:cs typeface="Arial" pitchFamily="34" charset="0"/>
              </a:endParaRPr>
            </a:p>
          </p:txBody>
        </p:sp>
        <p:sp>
          <p:nvSpPr>
            <p:cNvPr id="115770"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2700">
              <a:solidFill>
                <a:srgbClr val="000000"/>
              </a:solidFill>
              <a:round/>
              <a:headEnd/>
              <a:tailEnd/>
            </a:ln>
          </p:spPr>
          <p:txBody>
            <a:bodyPr wrap="none" anchor="ctr"/>
            <a:lstStyle/>
            <a:p>
              <a:endParaRPr lang="en-US" sz="2400">
                <a:latin typeface="Times New Roman" pitchFamily="18" charset="0"/>
                <a:cs typeface="Arial" pitchFamily="34" charset="0"/>
              </a:endParaRPr>
            </a:p>
          </p:txBody>
        </p:sp>
        <p:grpSp>
          <p:nvGrpSpPr>
            <p:cNvPr id="115771" name="Group 379"/>
            <p:cNvGrpSpPr>
              <a:grpSpLocks/>
            </p:cNvGrpSpPr>
            <p:nvPr/>
          </p:nvGrpSpPr>
          <p:grpSpPr bwMode="auto">
            <a:xfrm>
              <a:off x="4530" y="1287"/>
              <a:ext cx="377" cy="75"/>
              <a:chOff x="2468" y="1332"/>
              <a:chExt cx="310" cy="60"/>
            </a:xfrm>
          </p:grpSpPr>
          <p:sp>
            <p:nvSpPr>
              <p:cNvPr id="115774" name="Freeform 38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775" name="Freeform 38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772" name="Line 382"/>
            <p:cNvSpPr>
              <a:spLocks noChangeShapeType="1"/>
            </p:cNvSpPr>
            <p:nvPr/>
          </p:nvSpPr>
          <p:spPr bwMode="auto">
            <a:xfrm>
              <a:off x="4399" y="1322"/>
              <a:ext cx="0" cy="11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773" name="Line 383"/>
            <p:cNvSpPr>
              <a:spLocks noChangeShapeType="1"/>
            </p:cNvSpPr>
            <p:nvPr/>
          </p:nvSpPr>
          <p:spPr bwMode="auto">
            <a:xfrm>
              <a:off x="5063" y="1326"/>
              <a:ext cx="0" cy="10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68</a:t>
            </a:fld>
            <a:endParaRPr lang="en-US" dirty="0"/>
          </a:p>
        </p:txBody>
      </p:sp>
    </p:spTree>
    <p:extLst>
      <p:ext uri="{BB962C8B-B14F-4D97-AF65-F5344CB8AC3E}">
        <p14:creationId xmlns:p14="http://schemas.microsoft.com/office/powerpoint/2010/main" val="7509004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2"/>
          <p:cNvSpPr>
            <a:spLocks noGrp="1" noChangeArrowheads="1"/>
          </p:cNvSpPr>
          <p:nvPr>
            <p:ph type="title" idx="4294967295"/>
          </p:nvPr>
        </p:nvSpPr>
        <p:spPr>
          <a:xfrm>
            <a:off x="-14808" y="15205"/>
            <a:ext cx="9158808" cy="914400"/>
          </a:xfrm>
        </p:spPr>
        <p:txBody>
          <a:bodyPr/>
          <a:lstStyle/>
          <a:p>
            <a:pPr rtl="1"/>
            <a:r>
              <a:rPr lang="en-US" dirty="0" smtClean="0">
                <a:ea typeface="ＭＳ Ｐゴシック" pitchFamily="34" charset="-128"/>
              </a:rPr>
              <a:t>Inter-AS routing in internet: BGP</a:t>
            </a:r>
            <a:endParaRPr lang="en-US" sz="3200" b="1" dirty="0" smtClean="0">
              <a:ea typeface="ＭＳ Ｐゴシック" pitchFamily="34" charset="-128"/>
            </a:endParaRPr>
          </a:p>
        </p:txBody>
      </p:sp>
      <p:sp>
        <p:nvSpPr>
          <p:cNvPr id="117766" name="Rectangle 3"/>
          <p:cNvSpPr>
            <a:spLocks noGrp="1" noChangeArrowheads="1"/>
          </p:cNvSpPr>
          <p:nvPr>
            <p:ph idx="1"/>
          </p:nvPr>
        </p:nvSpPr>
        <p:spPr>
          <a:xfrm>
            <a:off x="533400" y="1422400"/>
            <a:ext cx="7772400" cy="4927600"/>
          </a:xfrm>
        </p:spPr>
        <p:txBody>
          <a:bodyPr/>
          <a:lstStyle/>
          <a:p>
            <a:pPr marL="381000" indent="-381000" algn="l" rtl="0"/>
            <a:r>
              <a:rPr lang="en-US" dirty="0" smtClean="0">
                <a:solidFill>
                  <a:srgbClr val="CC0000"/>
                </a:solidFill>
                <a:ea typeface="ＭＳ Ｐゴシック" pitchFamily="34" charset="-128"/>
              </a:rPr>
              <a:t>Border Gateway Protocol (BGP): </a:t>
            </a:r>
            <a:r>
              <a:rPr lang="en-US" dirty="0" smtClean="0">
                <a:ea typeface="ＭＳ Ｐゴシック" pitchFamily="34" charset="-128"/>
              </a:rPr>
              <a:t>The de-facto internet standard for inter-AS routing</a:t>
            </a:r>
            <a:endParaRPr lang="en-US" dirty="0" smtClean="0">
              <a:solidFill>
                <a:srgbClr val="CC0000"/>
              </a:solidFill>
              <a:ea typeface="ＭＳ Ｐゴシック" pitchFamily="34" charset="-128"/>
            </a:endParaRPr>
          </a:p>
          <a:p>
            <a:pPr marL="381000" indent="-381000" algn="l" rtl="0"/>
            <a:r>
              <a:rPr lang="en-US" dirty="0" smtClean="0">
                <a:ea typeface="ＭＳ Ｐゴシック" pitchFamily="34" charset="-128"/>
              </a:rPr>
              <a:t>BGP lets the AS to:</a:t>
            </a:r>
            <a:endParaRPr lang="fa-IR" dirty="0" smtClean="0">
              <a:ea typeface="ＭＳ Ｐゴシック" pitchFamily="34" charset="-128"/>
            </a:endParaRPr>
          </a:p>
          <a:p>
            <a:pPr marL="800100" lvl="1" indent="-342900" algn="l" rtl="0"/>
            <a:r>
              <a:rPr lang="en-US" dirty="0" smtClean="0">
                <a:ea typeface="ＭＳ Ｐゴシック" pitchFamily="34" charset="-128"/>
              </a:rPr>
              <a:t>Access information is taken from neighbor AS: </a:t>
            </a:r>
            <a:r>
              <a:rPr lang="en-US" dirty="0" err="1" smtClean="0">
                <a:ea typeface="ＭＳ Ｐゴシック" pitchFamily="34" charset="-128"/>
              </a:rPr>
              <a:t>eBGP</a:t>
            </a:r>
            <a:endParaRPr lang="fa-IR" dirty="0" smtClean="0">
              <a:ea typeface="ＭＳ Ｐゴシック" pitchFamily="34" charset="-128"/>
            </a:endParaRPr>
          </a:p>
          <a:p>
            <a:pPr marL="800100" lvl="1" indent="-342900" algn="l" rtl="0"/>
            <a:r>
              <a:rPr lang="en-US" dirty="0" smtClean="0">
                <a:ea typeface="ＭＳ Ｐゴシック" pitchFamily="34" charset="-128"/>
              </a:rPr>
              <a:t>Access information to all routers in the AS: </a:t>
            </a:r>
            <a:r>
              <a:rPr lang="en-US" dirty="0" err="1" smtClean="0">
                <a:ea typeface="ＭＳ Ｐゴシック" pitchFamily="34" charset="-128"/>
              </a:rPr>
              <a:t>iBGP</a:t>
            </a:r>
            <a:endParaRPr lang="en-US" dirty="0" smtClean="0">
              <a:ea typeface="ＭＳ Ｐゴシック" pitchFamily="34" charset="-128"/>
            </a:endParaRPr>
          </a:p>
          <a:p>
            <a:pPr marL="800100" lvl="1" indent="-342900" algn="l" rtl="0"/>
            <a:r>
              <a:rPr lang="en-US" dirty="0" smtClean="0">
                <a:ea typeface="ＭＳ Ｐゴシック" pitchFamily="34" charset="-128"/>
              </a:rPr>
              <a:t>Determining good paths to other networks based on access information and policies</a:t>
            </a:r>
          </a:p>
          <a:p>
            <a:pPr marL="381000" indent="-381000" algn="l" rtl="0"/>
            <a:r>
              <a:rPr lang="en-US" dirty="0" smtClean="0">
                <a:ea typeface="ＭＳ Ｐゴシック" pitchFamily="34" charset="-128"/>
              </a:rPr>
              <a:t>BGP lets subnets to announce themselves to the internet: “I am here”</a:t>
            </a:r>
            <a:endParaRPr lang="fa-IR" dirty="0" smtClean="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69</a:t>
            </a:fld>
            <a:endParaRPr lang="en-US" dirty="0"/>
          </a:p>
        </p:txBody>
      </p:sp>
    </p:spTree>
    <p:extLst>
      <p:ext uri="{BB962C8B-B14F-4D97-AF65-F5344CB8AC3E}">
        <p14:creationId xmlns:p14="http://schemas.microsoft.com/office/powerpoint/2010/main" val="3342296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4"/>
          <p:cNvSpPr>
            <a:spLocks noGrp="1" noChangeArrowheads="1"/>
          </p:cNvSpPr>
          <p:nvPr>
            <p:ph type="title"/>
          </p:nvPr>
        </p:nvSpPr>
        <p:spPr>
          <a:xfrm>
            <a:off x="395536" y="62369"/>
            <a:ext cx="8424936" cy="852488"/>
          </a:xfrm>
        </p:spPr>
        <p:txBody>
          <a:bodyPr/>
          <a:lstStyle/>
          <a:p>
            <a:pPr algn="ctr" rtl="1"/>
            <a:r>
              <a:rPr lang="en-US" sz="3200" dirty="0" smtClean="0">
                <a:ea typeface="ＭＳ Ｐゴシック" pitchFamily="34" charset="-128"/>
                <a:cs typeface="B Titr" pitchFamily="2" charset="-78"/>
              </a:rPr>
              <a:t>Client-Server architecture</a:t>
            </a:r>
            <a:endParaRPr lang="fa-IR" sz="3200" dirty="0">
              <a:ea typeface="ＭＳ Ｐゴシック" pitchFamily="34" charset="-128"/>
              <a:cs typeface="B Titr" pitchFamily="2" charset="-78"/>
            </a:endParaRPr>
          </a:p>
        </p:txBody>
      </p:sp>
      <p:sp>
        <p:nvSpPr>
          <p:cNvPr id="37894" name="Rectangle 460"/>
          <p:cNvSpPr>
            <a:spLocks noGrp="1" noChangeArrowheads="1"/>
          </p:cNvSpPr>
          <p:nvPr>
            <p:ph type="body" sz="half" idx="2"/>
          </p:nvPr>
        </p:nvSpPr>
        <p:spPr>
          <a:xfrm>
            <a:off x="4020463" y="1416050"/>
            <a:ext cx="4643664" cy="4821262"/>
          </a:xfrm>
        </p:spPr>
        <p:txBody>
          <a:bodyPr>
            <a:normAutofit lnSpcReduction="10000"/>
          </a:bodyPr>
          <a:lstStyle/>
          <a:p>
            <a:pPr algn="l">
              <a:buFont typeface="Wingdings" pitchFamily="2" charset="2"/>
              <a:buNone/>
            </a:pPr>
            <a:r>
              <a:rPr lang="en-US" b="1" dirty="0" smtClean="0">
                <a:solidFill>
                  <a:srgbClr val="CC0000"/>
                </a:solidFill>
                <a:ea typeface="ＭＳ Ｐゴシック" pitchFamily="34" charset="-128"/>
              </a:rPr>
              <a:t>Service provider:</a:t>
            </a:r>
          </a:p>
          <a:p>
            <a:pPr algn="l"/>
            <a:r>
              <a:rPr lang="en-US" sz="2400" dirty="0" smtClean="0">
                <a:ea typeface="ＭＳ Ｐゴシック" pitchFamily="34" charset="-128"/>
              </a:rPr>
              <a:t>Host always up and running</a:t>
            </a:r>
          </a:p>
          <a:p>
            <a:pPr algn="l"/>
            <a:r>
              <a:rPr lang="en-US" sz="2400" dirty="0" smtClean="0">
                <a:ea typeface="ＭＳ Ｐゴシック" pitchFamily="34" charset="-128"/>
              </a:rPr>
              <a:t>Static IP address</a:t>
            </a:r>
            <a:endParaRPr lang="fa-IR" sz="2400" dirty="0" smtClean="0">
              <a:ea typeface="ＭＳ Ｐゴシック" pitchFamily="34" charset="-128"/>
            </a:endParaRPr>
          </a:p>
          <a:p>
            <a:pPr algn="l"/>
            <a:r>
              <a:rPr lang="en-US" dirty="0" smtClean="0">
                <a:ea typeface="ＭＳ Ｐゴシック" pitchFamily="34" charset="-128"/>
              </a:rPr>
              <a:t>Using datacenters in case of huge scale </a:t>
            </a:r>
            <a:r>
              <a:rPr lang="en-US" dirty="0" err="1" smtClean="0">
                <a:ea typeface="ＭＳ Ｐゴシック" pitchFamily="34" charset="-128"/>
              </a:rPr>
              <a:t>processings</a:t>
            </a:r>
            <a:endParaRPr lang="fa-IR" dirty="0" smtClean="0">
              <a:ea typeface="ＭＳ Ｐゴシック" pitchFamily="34" charset="-128"/>
            </a:endParaRPr>
          </a:p>
          <a:p>
            <a:pPr algn="l"/>
            <a:endParaRPr lang="fa-IR" dirty="0">
              <a:solidFill>
                <a:srgbClr val="CC0000"/>
              </a:solidFill>
              <a:ea typeface="ＭＳ Ｐゴシック" pitchFamily="34" charset="-128"/>
            </a:endParaRPr>
          </a:p>
          <a:p>
            <a:pPr marL="0" indent="0" algn="l">
              <a:buNone/>
            </a:pPr>
            <a:r>
              <a:rPr lang="en-US" b="1" dirty="0" smtClean="0">
                <a:solidFill>
                  <a:srgbClr val="CC0000"/>
                </a:solidFill>
                <a:ea typeface="ＭＳ Ｐゴシック" pitchFamily="34" charset="-128"/>
              </a:rPr>
              <a:t>Client:</a:t>
            </a:r>
          </a:p>
          <a:p>
            <a:pPr algn="l"/>
            <a:r>
              <a:rPr lang="en-US" sz="2400" dirty="0" smtClean="0">
                <a:ea typeface="ＭＳ Ｐゴシック" pitchFamily="34" charset="-128"/>
              </a:rPr>
              <a:t>Initiates connection with </a:t>
            </a:r>
            <a:r>
              <a:rPr lang="en-US" sz="2400" dirty="0" err="1" smtClean="0">
                <a:ea typeface="ＭＳ Ｐゴシック" pitchFamily="34" charset="-128"/>
              </a:rPr>
              <a:t>provier</a:t>
            </a:r>
            <a:endParaRPr lang="en-US" sz="2400" dirty="0" smtClean="0">
              <a:ea typeface="ＭＳ Ｐゴシック" pitchFamily="34" charset="-128"/>
            </a:endParaRPr>
          </a:p>
          <a:p>
            <a:pPr algn="l"/>
            <a:r>
              <a:rPr lang="en-US" sz="2400" dirty="0" smtClean="0">
                <a:ea typeface="ＭＳ Ｐゴシック" pitchFamily="34" charset="-128"/>
              </a:rPr>
              <a:t>Can have dynamic IP address</a:t>
            </a:r>
          </a:p>
          <a:p>
            <a:pPr algn="l"/>
            <a:r>
              <a:rPr lang="en-US" sz="2400" dirty="0" smtClean="0">
                <a:ea typeface="ＭＳ Ｐゴシック" pitchFamily="34" charset="-128"/>
              </a:rPr>
              <a:t>Do not connect directly</a:t>
            </a:r>
          </a:p>
        </p:txBody>
      </p:sp>
      <p:grpSp>
        <p:nvGrpSpPr>
          <p:cNvPr id="37892" name="Group 582"/>
          <p:cNvGrpSpPr>
            <a:grpSpLocks/>
          </p:cNvGrpSpPr>
          <p:nvPr/>
        </p:nvGrpSpPr>
        <p:grpSpPr bwMode="auto">
          <a:xfrm>
            <a:off x="542925" y="1492250"/>
            <a:ext cx="3540125" cy="4545013"/>
            <a:chOff x="3277" y="974"/>
            <a:chExt cx="2230" cy="2863"/>
          </a:xfrm>
        </p:grpSpPr>
        <p:sp>
          <p:nvSpPr>
            <p:cNvPr id="37899" name="Freeform 583"/>
            <p:cNvSpPr>
              <a:spLocks/>
            </p:cNvSpPr>
            <p:nvPr/>
          </p:nvSpPr>
          <p:spPr bwMode="auto">
            <a:xfrm>
              <a:off x="3277" y="1079"/>
              <a:ext cx="1094" cy="675"/>
            </a:xfrm>
            <a:custGeom>
              <a:avLst/>
              <a:gdLst>
                <a:gd name="T0" fmla="*/ 1178 w 1036"/>
                <a:gd name="T1" fmla="*/ 11 h 675"/>
                <a:gd name="T2" fmla="*/ 711 w 1036"/>
                <a:gd name="T3" fmla="*/ 53 h 675"/>
                <a:gd name="T4" fmla="*/ 376 w 1036"/>
                <a:gd name="T5" fmla="*/ 129 h 675"/>
                <a:gd name="T6" fmla="*/ 279 w 1036"/>
                <a:gd name="T7" fmla="*/ 229 h 675"/>
                <a:gd name="T8" fmla="*/ 39 w 1036"/>
                <a:gd name="T9" fmla="*/ 297 h 675"/>
                <a:gd name="T10" fmla="*/ 31 w 1036"/>
                <a:gd name="T11" fmla="*/ 459 h 675"/>
                <a:gd name="T12" fmla="*/ 240 w 1036"/>
                <a:gd name="T13" fmla="*/ 489 h 675"/>
                <a:gd name="T14" fmla="*/ 836 w 1036"/>
                <a:gd name="T15" fmla="*/ 489 h 675"/>
                <a:gd name="T16" fmla="*/ 1088 w 1036"/>
                <a:gd name="T17" fmla="*/ 555 h 675"/>
                <a:gd name="T18" fmla="*/ 1369 w 1036"/>
                <a:gd name="T19" fmla="*/ 657 h 675"/>
                <a:gd name="T20" fmla="*/ 1583 w 1036"/>
                <a:gd name="T21" fmla="*/ 661 h 675"/>
                <a:gd name="T22" fmla="*/ 1732 w 1036"/>
                <a:gd name="T23" fmla="*/ 603 h 675"/>
                <a:gd name="T24" fmla="*/ 1807 w 1036"/>
                <a:gd name="T25" fmla="*/ 445 h 675"/>
                <a:gd name="T26" fmla="*/ 1853 w 1036"/>
                <a:gd name="T27" fmla="*/ 291 h 675"/>
                <a:gd name="T28" fmla="*/ 1859 w 1036"/>
                <a:gd name="T29" fmla="*/ 107 h 675"/>
                <a:gd name="T30" fmla="*/ 1700 w 1036"/>
                <a:gd name="T31" fmla="*/ 17 h 675"/>
                <a:gd name="T32" fmla="*/ 1412 w 1036"/>
                <a:gd name="T33" fmla="*/ 3 h 675"/>
                <a:gd name="T34" fmla="*/ 1178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7900" name="Group 584"/>
            <p:cNvGrpSpPr>
              <a:grpSpLocks/>
            </p:cNvGrpSpPr>
            <p:nvPr/>
          </p:nvGrpSpPr>
          <p:grpSpPr bwMode="auto">
            <a:xfrm>
              <a:off x="3383" y="1920"/>
              <a:ext cx="919" cy="588"/>
              <a:chOff x="2889" y="1631"/>
              <a:chExt cx="980" cy="743"/>
            </a:xfrm>
          </p:grpSpPr>
          <p:sp>
            <p:nvSpPr>
              <p:cNvPr id="38274" name="Rectangle 585"/>
              <p:cNvSpPr>
                <a:spLocks noChangeArrowheads="1"/>
              </p:cNvSpPr>
              <p:nvPr/>
            </p:nvSpPr>
            <p:spPr bwMode="auto">
              <a:xfrm>
                <a:off x="3046" y="1841"/>
                <a:ext cx="663" cy="53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275" name="AutoShape 586"/>
              <p:cNvSpPr>
                <a:spLocks noChangeArrowheads="1"/>
              </p:cNvSpPr>
              <p:nvPr/>
            </p:nvSpPr>
            <p:spPr bwMode="auto">
              <a:xfrm>
                <a:off x="2889" y="1631"/>
                <a:ext cx="980" cy="253"/>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lang="en-US" sz="2400">
                  <a:solidFill>
                    <a:srgbClr val="00CCFF"/>
                  </a:solidFill>
                </a:endParaRPr>
              </a:p>
            </p:txBody>
          </p:sp>
        </p:grpSp>
        <p:sp>
          <p:nvSpPr>
            <p:cNvPr id="37901" name="Freeform 587"/>
            <p:cNvSpPr>
              <a:spLocks/>
            </p:cNvSpPr>
            <p:nvPr/>
          </p:nvSpPr>
          <p:spPr bwMode="auto">
            <a:xfrm>
              <a:off x="3379" y="2788"/>
              <a:ext cx="2032" cy="1049"/>
            </a:xfrm>
            <a:custGeom>
              <a:avLst/>
              <a:gdLst>
                <a:gd name="T0" fmla="*/ 1044 w 2032"/>
                <a:gd name="T1" fmla="*/ 26 h 1049"/>
                <a:gd name="T2" fmla="*/ 847 w 2032"/>
                <a:gd name="T3" fmla="*/ 125 h 1049"/>
                <a:gd name="T4" fmla="*/ 580 w 2032"/>
                <a:gd name="T5" fmla="*/ 68 h 1049"/>
                <a:gd name="T6" fmla="*/ 143 w 2032"/>
                <a:gd name="T7" fmla="*/ 170 h 1049"/>
                <a:gd name="T8" fmla="*/ 48 w 2032"/>
                <a:gd name="T9" fmla="*/ 374 h 1049"/>
                <a:gd name="T10" fmla="*/ 41 w 2032"/>
                <a:gd name="T11" fmla="*/ 680 h 1049"/>
                <a:gd name="T12" fmla="*/ 294 w 2032"/>
                <a:gd name="T13" fmla="*/ 744 h 1049"/>
                <a:gd name="T14" fmla="*/ 660 w 2032"/>
                <a:gd name="T15" fmla="*/ 893 h 1049"/>
                <a:gd name="T16" fmla="*/ 1088 w 2032"/>
                <a:gd name="T17" fmla="*/ 1014 h 1049"/>
                <a:gd name="T18" fmla="*/ 1525 w 2032"/>
                <a:gd name="T19" fmla="*/ 1031 h 1049"/>
                <a:gd name="T20" fmla="*/ 1831 w 2032"/>
                <a:gd name="T21" fmla="*/ 907 h 1049"/>
                <a:gd name="T22" fmla="*/ 2015 w 2032"/>
                <a:gd name="T23" fmla="*/ 714 h 1049"/>
                <a:gd name="T24" fmla="*/ 1931 w 2032"/>
                <a:gd name="T25" fmla="*/ 251 h 1049"/>
                <a:gd name="T26" fmla="*/ 1658 w 2032"/>
                <a:gd name="T27" fmla="*/ 114 h 1049"/>
                <a:gd name="T28" fmla="*/ 1355 w 2032"/>
                <a:gd name="T29" fmla="*/ 15 h 1049"/>
                <a:gd name="T30" fmla="*/ 1044 w 2032"/>
                <a:gd name="T31" fmla="*/ 2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2"/>
                <a:gd name="T49" fmla="*/ 0 h 1049"/>
                <a:gd name="T50" fmla="*/ 2032 w 2032"/>
                <a:gd name="T51" fmla="*/ 1049 h 10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2" name="Line 588"/>
            <p:cNvSpPr>
              <a:spLocks noChangeShapeType="1"/>
            </p:cNvSpPr>
            <p:nvPr/>
          </p:nvSpPr>
          <p:spPr bwMode="auto">
            <a:xfrm rot="16200000" flipV="1">
              <a:off x="4915" y="3313"/>
              <a:ext cx="285" cy="11"/>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3" name="Line 589"/>
            <p:cNvSpPr>
              <a:spLocks noChangeShapeType="1"/>
            </p:cNvSpPr>
            <p:nvPr/>
          </p:nvSpPr>
          <p:spPr bwMode="auto">
            <a:xfrm rot="5400000" flipV="1">
              <a:off x="5034" y="3429"/>
              <a:ext cx="2" cy="5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4" name="Line 590"/>
            <p:cNvSpPr>
              <a:spLocks noChangeShapeType="1"/>
            </p:cNvSpPr>
            <p:nvPr/>
          </p:nvSpPr>
          <p:spPr bwMode="auto">
            <a:xfrm rot="16200000" flipH="1">
              <a:off x="5116" y="3190"/>
              <a:ext cx="96" cy="4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5" name="Line 592"/>
            <p:cNvSpPr>
              <a:spLocks noChangeShapeType="1"/>
            </p:cNvSpPr>
            <p:nvPr/>
          </p:nvSpPr>
          <p:spPr bwMode="auto">
            <a:xfrm>
              <a:off x="3843" y="3009"/>
              <a:ext cx="94" cy="10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6" name="Line 593"/>
            <p:cNvSpPr>
              <a:spLocks noChangeShapeType="1"/>
            </p:cNvSpPr>
            <p:nvPr/>
          </p:nvSpPr>
          <p:spPr bwMode="auto">
            <a:xfrm flipV="1">
              <a:off x="3680" y="3150"/>
              <a:ext cx="261" cy="71"/>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7" name="Line 596"/>
            <p:cNvSpPr>
              <a:spLocks noChangeShapeType="1"/>
            </p:cNvSpPr>
            <p:nvPr/>
          </p:nvSpPr>
          <p:spPr bwMode="auto">
            <a:xfrm flipH="1">
              <a:off x="3948" y="3209"/>
              <a:ext cx="98" cy="11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8" name="Line 597"/>
            <p:cNvSpPr>
              <a:spLocks noChangeShapeType="1"/>
            </p:cNvSpPr>
            <p:nvPr/>
          </p:nvSpPr>
          <p:spPr bwMode="auto">
            <a:xfrm flipH="1" flipV="1">
              <a:off x="4132" y="3213"/>
              <a:ext cx="65" cy="109"/>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9" name="Line 598"/>
            <p:cNvSpPr>
              <a:spLocks noChangeShapeType="1"/>
            </p:cNvSpPr>
            <p:nvPr/>
          </p:nvSpPr>
          <p:spPr bwMode="auto">
            <a:xfrm>
              <a:off x="4248" y="3185"/>
              <a:ext cx="317" cy="17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0" name="Line 600"/>
            <p:cNvSpPr>
              <a:spLocks noChangeShapeType="1"/>
            </p:cNvSpPr>
            <p:nvPr/>
          </p:nvSpPr>
          <p:spPr bwMode="auto">
            <a:xfrm>
              <a:off x="3809" y="2257"/>
              <a:ext cx="148"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1" name="Line 601"/>
            <p:cNvSpPr>
              <a:spLocks noChangeShapeType="1"/>
            </p:cNvSpPr>
            <p:nvPr/>
          </p:nvSpPr>
          <p:spPr bwMode="auto">
            <a:xfrm flipV="1">
              <a:off x="3711" y="2354"/>
              <a:ext cx="106" cy="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7912" name="Group 602"/>
            <p:cNvGrpSpPr>
              <a:grpSpLocks/>
            </p:cNvGrpSpPr>
            <p:nvPr/>
          </p:nvGrpSpPr>
          <p:grpSpPr bwMode="auto">
            <a:xfrm>
              <a:off x="3535" y="2207"/>
              <a:ext cx="319" cy="222"/>
              <a:chOff x="2967" y="478"/>
              <a:chExt cx="788" cy="625"/>
            </a:xfrm>
          </p:grpSpPr>
          <p:pic>
            <p:nvPicPr>
              <p:cNvPr id="38272" name="Picture 603"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 y="559"/>
                <a:ext cx="57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273" name="Picture 604" descr="antenna_radiation_styliz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7" y="478"/>
                <a:ext cx="78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913" name="Freeform 605"/>
            <p:cNvSpPr>
              <a:spLocks/>
            </p:cNvSpPr>
            <p:nvPr/>
          </p:nvSpPr>
          <p:spPr bwMode="auto">
            <a:xfrm>
              <a:off x="4419" y="2224"/>
              <a:ext cx="828" cy="425"/>
            </a:xfrm>
            <a:custGeom>
              <a:avLst/>
              <a:gdLst>
                <a:gd name="T0" fmla="*/ 382 w 828"/>
                <a:gd name="T1" fmla="*/ 30 h 425"/>
                <a:gd name="T2" fmla="*/ 370 w 828"/>
                <a:gd name="T3" fmla="*/ 30 h 425"/>
                <a:gd name="T4" fmla="*/ 126 w 828"/>
                <a:gd name="T5" fmla="*/ 32 h 425"/>
                <a:gd name="T6" fmla="*/ 6 w 828"/>
                <a:gd name="T7" fmla="*/ 126 h 425"/>
                <a:gd name="T8" fmla="*/ 92 w 828"/>
                <a:gd name="T9" fmla="*/ 274 h 425"/>
                <a:gd name="T10" fmla="*/ 292 w 828"/>
                <a:gd name="T11" fmla="*/ 384 h 425"/>
                <a:gd name="T12" fmla="*/ 540 w 828"/>
                <a:gd name="T13" fmla="*/ 416 h 425"/>
                <a:gd name="T14" fmla="*/ 698 w 828"/>
                <a:gd name="T15" fmla="*/ 330 h 425"/>
                <a:gd name="T16" fmla="*/ 776 w 828"/>
                <a:gd name="T17" fmla="*/ 170 h 425"/>
                <a:gd name="T18" fmla="*/ 792 w 828"/>
                <a:gd name="T19" fmla="*/ 22 h 425"/>
                <a:gd name="T20" fmla="*/ 560 w 828"/>
                <a:gd name="T21" fmla="*/ 38 h 425"/>
                <a:gd name="T22" fmla="*/ 382 w 828"/>
                <a:gd name="T23" fmla="*/ 3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8"/>
                <a:gd name="T37" fmla="*/ 0 h 425"/>
                <a:gd name="T38" fmla="*/ 828 w 828"/>
                <a:gd name="T39" fmla="*/ 425 h 4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14" name="Freeform 606"/>
            <p:cNvSpPr>
              <a:spLocks/>
            </p:cNvSpPr>
            <p:nvPr/>
          </p:nvSpPr>
          <p:spPr bwMode="auto">
            <a:xfrm>
              <a:off x="4417" y="1263"/>
              <a:ext cx="1090" cy="709"/>
            </a:xfrm>
            <a:custGeom>
              <a:avLst/>
              <a:gdLst>
                <a:gd name="T0" fmla="*/ 20841 w 765"/>
                <a:gd name="T1" fmla="*/ 1179 h 459"/>
                <a:gd name="T2" fmla="*/ 14124 w 765"/>
                <a:gd name="T3" fmla="*/ 8372 h 459"/>
                <a:gd name="T4" fmla="*/ 4725 w 765"/>
                <a:gd name="T5" fmla="*/ 11916 h 459"/>
                <a:gd name="T6" fmla="*/ 675 w 765"/>
                <a:gd name="T7" fmla="*/ 40153 h 459"/>
                <a:gd name="T8" fmla="*/ 8837 w 765"/>
                <a:gd name="T9" fmla="*/ 53053 h 459"/>
                <a:gd name="T10" fmla="*/ 16987 w 765"/>
                <a:gd name="T11" fmla="*/ 50852 h 459"/>
                <a:gd name="T12" fmla="*/ 28673 w 765"/>
                <a:gd name="T13" fmla="*/ 53053 h 459"/>
                <a:gd name="T14" fmla="*/ 34311 w 765"/>
                <a:gd name="T15" fmla="*/ 51822 h 459"/>
                <a:gd name="T16" fmla="*/ 36933 w 765"/>
                <a:gd name="T17" fmla="*/ 44463 h 459"/>
                <a:gd name="T18" fmla="*/ 36868 w 765"/>
                <a:gd name="T19" fmla="*/ 18873 h 459"/>
                <a:gd name="T20" fmla="*/ 32538 w 765"/>
                <a:gd name="T21" fmla="*/ 4117 h 459"/>
                <a:gd name="T22" fmla="*/ 20841 w 765"/>
                <a:gd name="T23" fmla="*/ 1179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
                <a:gd name="T37" fmla="*/ 0 h 459"/>
                <a:gd name="T38" fmla="*/ 765 w 765"/>
                <a:gd name="T39" fmla="*/ 459 h 4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gradFill rotWithShape="1">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15" name="Line 607"/>
            <p:cNvSpPr>
              <a:spLocks noChangeShapeType="1"/>
            </p:cNvSpPr>
            <p:nvPr/>
          </p:nvSpPr>
          <p:spPr bwMode="auto">
            <a:xfrm>
              <a:off x="4659" y="2404"/>
              <a:ext cx="103" cy="7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6" name="Line 608"/>
            <p:cNvSpPr>
              <a:spLocks noChangeShapeType="1"/>
            </p:cNvSpPr>
            <p:nvPr/>
          </p:nvSpPr>
          <p:spPr bwMode="auto">
            <a:xfrm>
              <a:off x="4720" y="2354"/>
              <a:ext cx="176"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7" name="Line 609"/>
            <p:cNvSpPr>
              <a:spLocks noChangeShapeType="1"/>
            </p:cNvSpPr>
            <p:nvPr/>
          </p:nvSpPr>
          <p:spPr bwMode="auto">
            <a:xfrm flipV="1">
              <a:off x="4869" y="2408"/>
              <a:ext cx="85" cy="6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8" name="Line 610"/>
            <p:cNvSpPr>
              <a:spLocks noChangeShapeType="1"/>
            </p:cNvSpPr>
            <p:nvPr/>
          </p:nvSpPr>
          <p:spPr bwMode="auto">
            <a:xfrm>
              <a:off x="4235" y="1632"/>
              <a:ext cx="321" cy="2"/>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9" name="Line 611"/>
            <p:cNvSpPr>
              <a:spLocks noChangeShapeType="1"/>
            </p:cNvSpPr>
            <p:nvPr/>
          </p:nvSpPr>
          <p:spPr bwMode="auto">
            <a:xfrm>
              <a:off x="4635" y="2961"/>
              <a:ext cx="246" cy="11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0" name="Line 612"/>
            <p:cNvSpPr>
              <a:spLocks noChangeShapeType="1"/>
            </p:cNvSpPr>
            <p:nvPr/>
          </p:nvSpPr>
          <p:spPr bwMode="auto">
            <a:xfrm flipV="1">
              <a:off x="4244" y="2953"/>
              <a:ext cx="203" cy="12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1" name="Line 613"/>
            <p:cNvSpPr>
              <a:spLocks noChangeShapeType="1"/>
            </p:cNvSpPr>
            <p:nvPr/>
          </p:nvSpPr>
          <p:spPr bwMode="auto">
            <a:xfrm flipV="1">
              <a:off x="4271" y="3137"/>
              <a:ext cx="612"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2" name="Line 614"/>
            <p:cNvSpPr>
              <a:spLocks noChangeShapeType="1"/>
            </p:cNvSpPr>
            <p:nvPr/>
          </p:nvSpPr>
          <p:spPr bwMode="auto">
            <a:xfrm flipV="1">
              <a:off x="4773" y="1572"/>
              <a:ext cx="78" cy="5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3" name="Line 615"/>
            <p:cNvSpPr>
              <a:spLocks noChangeShapeType="1"/>
            </p:cNvSpPr>
            <p:nvPr/>
          </p:nvSpPr>
          <p:spPr bwMode="auto">
            <a:xfrm>
              <a:off x="4665" y="1681"/>
              <a:ext cx="0" cy="52"/>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4" name="Line 616"/>
            <p:cNvSpPr>
              <a:spLocks noChangeShapeType="1"/>
            </p:cNvSpPr>
            <p:nvPr/>
          </p:nvSpPr>
          <p:spPr bwMode="auto">
            <a:xfrm flipV="1">
              <a:off x="4773" y="1616"/>
              <a:ext cx="166" cy="18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5" name="Line 617"/>
            <p:cNvSpPr>
              <a:spLocks noChangeShapeType="1"/>
            </p:cNvSpPr>
            <p:nvPr/>
          </p:nvSpPr>
          <p:spPr bwMode="auto">
            <a:xfrm>
              <a:off x="5003" y="1615"/>
              <a:ext cx="0" cy="12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6" name="Line 618"/>
            <p:cNvSpPr>
              <a:spLocks noChangeShapeType="1"/>
            </p:cNvSpPr>
            <p:nvPr/>
          </p:nvSpPr>
          <p:spPr bwMode="auto">
            <a:xfrm>
              <a:off x="4785" y="1808"/>
              <a:ext cx="119"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7" name="Line 619"/>
            <p:cNvSpPr>
              <a:spLocks noChangeShapeType="1"/>
            </p:cNvSpPr>
            <p:nvPr/>
          </p:nvSpPr>
          <p:spPr bwMode="auto">
            <a:xfrm>
              <a:off x="5134" y="1802"/>
              <a:ext cx="112"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8" name="Line 620"/>
            <p:cNvSpPr>
              <a:spLocks noChangeShapeType="1"/>
            </p:cNvSpPr>
            <p:nvPr/>
          </p:nvSpPr>
          <p:spPr bwMode="auto">
            <a:xfrm flipH="1">
              <a:off x="4596" y="1850"/>
              <a:ext cx="62" cy="444"/>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9" name="Line 621"/>
            <p:cNvSpPr>
              <a:spLocks noChangeShapeType="1"/>
            </p:cNvSpPr>
            <p:nvPr/>
          </p:nvSpPr>
          <p:spPr bwMode="auto">
            <a:xfrm flipH="1">
              <a:off x="4969" y="1850"/>
              <a:ext cx="70" cy="458"/>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0" name="Line 622"/>
            <p:cNvSpPr>
              <a:spLocks noChangeShapeType="1"/>
            </p:cNvSpPr>
            <p:nvPr/>
          </p:nvSpPr>
          <p:spPr bwMode="auto">
            <a:xfrm flipV="1">
              <a:off x="4581" y="2569"/>
              <a:ext cx="143" cy="27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1" name="Line 623"/>
            <p:cNvSpPr>
              <a:spLocks noChangeShapeType="1"/>
            </p:cNvSpPr>
            <p:nvPr/>
          </p:nvSpPr>
          <p:spPr bwMode="auto">
            <a:xfrm>
              <a:off x="5257" y="1801"/>
              <a:ext cx="112" cy="0"/>
            </a:xfrm>
            <a:prstGeom prst="line">
              <a:avLst/>
            </a:prstGeom>
            <a:noFill/>
            <a:ln w="9525">
              <a:solidFill>
                <a:schemeClr val="bg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7932" name="Group 624"/>
            <p:cNvGrpSpPr>
              <a:grpSpLocks/>
            </p:cNvGrpSpPr>
            <p:nvPr/>
          </p:nvGrpSpPr>
          <p:grpSpPr bwMode="auto">
            <a:xfrm>
              <a:off x="3813" y="1163"/>
              <a:ext cx="295" cy="391"/>
              <a:chOff x="1653" y="3023"/>
              <a:chExt cx="622" cy="911"/>
            </a:xfrm>
          </p:grpSpPr>
          <p:sp>
            <p:nvSpPr>
              <p:cNvPr id="38255" name="Line 270"/>
              <p:cNvSpPr>
                <a:spLocks noChangeShapeType="1"/>
              </p:cNvSpPr>
              <p:nvPr/>
            </p:nvSpPr>
            <p:spPr bwMode="auto">
              <a:xfrm flipH="1">
                <a:off x="1766" y="3287"/>
                <a:ext cx="188" cy="586"/>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56" name="Line 271"/>
              <p:cNvSpPr>
                <a:spLocks noChangeShapeType="1"/>
              </p:cNvSpPr>
              <p:nvPr/>
            </p:nvSpPr>
            <p:spPr bwMode="auto">
              <a:xfrm>
                <a:off x="1954" y="3287"/>
                <a:ext cx="188" cy="58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57" name="Line 272"/>
              <p:cNvSpPr>
                <a:spLocks noChangeShapeType="1"/>
              </p:cNvSpPr>
              <p:nvPr/>
            </p:nvSpPr>
            <p:spPr bwMode="auto">
              <a:xfrm>
                <a:off x="1766"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58" name="Line 273"/>
              <p:cNvSpPr>
                <a:spLocks noChangeShapeType="1"/>
              </p:cNvSpPr>
              <p:nvPr/>
            </p:nvSpPr>
            <p:spPr bwMode="auto">
              <a:xfrm flipH="1">
                <a:off x="1954"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59" name="Line 274"/>
              <p:cNvSpPr>
                <a:spLocks noChangeShapeType="1"/>
              </p:cNvSpPr>
              <p:nvPr/>
            </p:nvSpPr>
            <p:spPr bwMode="auto">
              <a:xfrm>
                <a:off x="1954" y="3300"/>
                <a:ext cx="0" cy="63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0" name="Line 275"/>
              <p:cNvSpPr>
                <a:spLocks noChangeShapeType="1"/>
              </p:cNvSpPr>
              <p:nvPr/>
            </p:nvSpPr>
            <p:spPr bwMode="auto">
              <a:xfrm flipV="1">
                <a:off x="1766" y="3810"/>
                <a:ext cx="188" cy="6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1" name="Line 276"/>
              <p:cNvSpPr>
                <a:spLocks noChangeShapeType="1"/>
              </p:cNvSpPr>
              <p:nvPr/>
            </p:nvSpPr>
            <p:spPr bwMode="auto">
              <a:xfrm flipH="1" flipV="1">
                <a:off x="1954" y="3810"/>
                <a:ext cx="188" cy="60"/>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2" name="Line 277"/>
              <p:cNvSpPr>
                <a:spLocks noChangeShapeType="1"/>
              </p:cNvSpPr>
              <p:nvPr/>
            </p:nvSpPr>
            <p:spPr bwMode="auto">
              <a:xfrm>
                <a:off x="1846" y="3618"/>
                <a:ext cx="108"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3" name="Line 278"/>
              <p:cNvSpPr>
                <a:spLocks noChangeShapeType="1"/>
              </p:cNvSpPr>
              <p:nvPr/>
            </p:nvSpPr>
            <p:spPr bwMode="auto">
              <a:xfrm flipV="1">
                <a:off x="1954" y="3618"/>
                <a:ext cx="114"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4" name="Line 279"/>
              <p:cNvSpPr>
                <a:spLocks noChangeShapeType="1"/>
              </p:cNvSpPr>
              <p:nvPr/>
            </p:nvSpPr>
            <p:spPr bwMode="auto">
              <a:xfrm>
                <a:off x="1810" y="3704"/>
                <a:ext cx="139" cy="65"/>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5" name="Line 280"/>
              <p:cNvSpPr>
                <a:spLocks noChangeShapeType="1"/>
              </p:cNvSpPr>
              <p:nvPr/>
            </p:nvSpPr>
            <p:spPr bwMode="auto">
              <a:xfrm flipV="1">
                <a:off x="1954" y="3717"/>
                <a:ext cx="140" cy="57"/>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6" name="Line 281"/>
              <p:cNvSpPr>
                <a:spLocks noChangeShapeType="1"/>
              </p:cNvSpPr>
              <p:nvPr/>
            </p:nvSpPr>
            <p:spPr bwMode="auto">
              <a:xfrm flipV="1">
                <a:off x="1954" y="3530"/>
                <a:ext cx="72" cy="2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7" name="Line 282"/>
              <p:cNvSpPr>
                <a:spLocks noChangeShapeType="1"/>
              </p:cNvSpPr>
              <p:nvPr/>
            </p:nvSpPr>
            <p:spPr bwMode="auto">
              <a:xfrm flipV="1">
                <a:off x="1954" y="3409"/>
                <a:ext cx="45" cy="1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8" name="Line 283"/>
              <p:cNvSpPr>
                <a:spLocks noChangeShapeType="1"/>
              </p:cNvSpPr>
              <p:nvPr/>
            </p:nvSpPr>
            <p:spPr bwMode="auto">
              <a:xfrm>
                <a:off x="1873" y="3522"/>
                <a:ext cx="87" cy="32"/>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69" name="Line 284"/>
              <p:cNvSpPr>
                <a:spLocks noChangeShapeType="1"/>
              </p:cNvSpPr>
              <p:nvPr/>
            </p:nvSpPr>
            <p:spPr bwMode="auto">
              <a:xfrm>
                <a:off x="1912" y="3404"/>
                <a:ext cx="50" cy="31"/>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270" name="Oval 640"/>
              <p:cNvSpPr>
                <a:spLocks noChangeArrowheads="1"/>
              </p:cNvSpPr>
              <p:nvPr/>
            </p:nvSpPr>
            <p:spPr bwMode="auto">
              <a:xfrm>
                <a:off x="1921" y="3233"/>
                <a:ext cx="63" cy="68"/>
              </a:xfrm>
              <a:prstGeom prst="ellipse">
                <a:avLst/>
              </a:prstGeom>
              <a:solidFill>
                <a:srgbClr val="808080"/>
              </a:solidFill>
              <a:ln w="9525">
                <a:solidFill>
                  <a:srgbClr val="808080"/>
                </a:solidFill>
                <a:round/>
                <a:headEnd/>
                <a:tailEnd/>
              </a:ln>
            </p:spPr>
            <p:txBody>
              <a:bodyPr wrap="none" anchor="ctr"/>
              <a:lstStyle/>
              <a:p>
                <a:endParaRPr lang="en-US"/>
              </a:p>
            </p:txBody>
          </p:sp>
          <p:pic>
            <p:nvPicPr>
              <p:cNvPr id="38271" name="Picture 641" descr="cell_tower_radiation_gra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3" y="3023"/>
                <a:ext cx="622"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933" name="Group 642"/>
            <p:cNvGrpSpPr>
              <a:grpSpLocks/>
            </p:cNvGrpSpPr>
            <p:nvPr/>
          </p:nvGrpSpPr>
          <p:grpSpPr bwMode="auto">
            <a:xfrm>
              <a:off x="3962" y="1516"/>
              <a:ext cx="286" cy="160"/>
              <a:chOff x="3843" y="1516"/>
              <a:chExt cx="286" cy="160"/>
            </a:xfrm>
          </p:grpSpPr>
          <p:sp>
            <p:nvSpPr>
              <p:cNvPr id="38246" name="Line 643"/>
              <p:cNvSpPr>
                <a:spLocks noChangeShapeType="1"/>
              </p:cNvSpPr>
              <p:nvPr/>
            </p:nvSpPr>
            <p:spPr bwMode="auto">
              <a:xfrm>
                <a:off x="3843" y="1516"/>
                <a:ext cx="96" cy="60"/>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47" name="Oval 407"/>
              <p:cNvSpPr>
                <a:spLocks noChangeArrowheads="1"/>
              </p:cNvSpPr>
              <p:nvPr/>
            </p:nvSpPr>
            <p:spPr bwMode="auto">
              <a:xfrm>
                <a:off x="3884" y="1616"/>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248" name="Rectangle 410"/>
              <p:cNvSpPr>
                <a:spLocks noChangeArrowheads="1"/>
              </p:cNvSpPr>
              <p:nvPr/>
            </p:nvSpPr>
            <p:spPr bwMode="auto">
              <a:xfrm>
                <a:off x="3884" y="1610"/>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49" name="Oval 411"/>
              <p:cNvSpPr>
                <a:spLocks noChangeArrowheads="1"/>
              </p:cNvSpPr>
              <p:nvPr/>
            </p:nvSpPr>
            <p:spPr bwMode="auto">
              <a:xfrm>
                <a:off x="3883" y="1569"/>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50" name="Group 647"/>
              <p:cNvGrpSpPr>
                <a:grpSpLocks/>
              </p:cNvGrpSpPr>
              <p:nvPr/>
            </p:nvGrpSpPr>
            <p:grpSpPr bwMode="auto">
              <a:xfrm>
                <a:off x="3932" y="1587"/>
                <a:ext cx="138" cy="33"/>
                <a:chOff x="2468" y="1332"/>
                <a:chExt cx="310" cy="60"/>
              </a:xfrm>
            </p:grpSpPr>
            <p:sp>
              <p:nvSpPr>
                <p:cNvPr id="38253" name="Freeform 64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54" name="Freeform 64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51" name="Line 650"/>
              <p:cNvSpPr>
                <a:spLocks noChangeShapeType="1"/>
              </p:cNvSpPr>
              <p:nvPr/>
            </p:nvSpPr>
            <p:spPr bwMode="auto">
              <a:xfrm>
                <a:off x="3884" y="1602"/>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52" name="Line 651"/>
              <p:cNvSpPr>
                <a:spLocks noChangeShapeType="1"/>
              </p:cNvSpPr>
              <p:nvPr/>
            </p:nvSpPr>
            <p:spPr bwMode="auto">
              <a:xfrm>
                <a:off x="4127" y="1604"/>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34" name="Group 652"/>
            <p:cNvGrpSpPr>
              <a:grpSpLocks/>
            </p:cNvGrpSpPr>
            <p:nvPr/>
          </p:nvGrpSpPr>
          <p:grpSpPr bwMode="auto">
            <a:xfrm>
              <a:off x="4537" y="1571"/>
              <a:ext cx="246" cy="110"/>
              <a:chOff x="4334" y="1470"/>
              <a:chExt cx="246" cy="107"/>
            </a:xfrm>
          </p:grpSpPr>
          <p:sp>
            <p:nvSpPr>
              <p:cNvPr id="38238"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239"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40"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41" name="Group 656"/>
              <p:cNvGrpSpPr>
                <a:grpSpLocks/>
              </p:cNvGrpSpPr>
              <p:nvPr/>
            </p:nvGrpSpPr>
            <p:grpSpPr bwMode="auto">
              <a:xfrm>
                <a:off x="4383" y="1488"/>
                <a:ext cx="138" cy="33"/>
                <a:chOff x="2468" y="1332"/>
                <a:chExt cx="310" cy="60"/>
              </a:xfrm>
            </p:grpSpPr>
            <p:sp>
              <p:nvSpPr>
                <p:cNvPr id="38244" name="Freeform 65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45" name="Freeform 65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42" name="Line 659"/>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43" name="Line 660"/>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35" name="Group 661"/>
            <p:cNvGrpSpPr>
              <a:grpSpLocks/>
            </p:cNvGrpSpPr>
            <p:nvPr/>
          </p:nvGrpSpPr>
          <p:grpSpPr bwMode="auto">
            <a:xfrm>
              <a:off x="4544" y="1737"/>
              <a:ext cx="246" cy="110"/>
              <a:chOff x="4334" y="1470"/>
              <a:chExt cx="246" cy="107"/>
            </a:xfrm>
          </p:grpSpPr>
          <p:sp>
            <p:nvSpPr>
              <p:cNvPr id="38230"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231"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32"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33" name="Group 665"/>
              <p:cNvGrpSpPr>
                <a:grpSpLocks/>
              </p:cNvGrpSpPr>
              <p:nvPr/>
            </p:nvGrpSpPr>
            <p:grpSpPr bwMode="auto">
              <a:xfrm>
                <a:off x="4383" y="1488"/>
                <a:ext cx="138" cy="33"/>
                <a:chOff x="2468" y="1332"/>
                <a:chExt cx="310" cy="60"/>
              </a:xfrm>
            </p:grpSpPr>
            <p:sp>
              <p:nvSpPr>
                <p:cNvPr id="38236" name="Freeform 66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37" name="Freeform 66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34" name="Line 668"/>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35" name="Line 669"/>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36" name="Group 670"/>
            <p:cNvGrpSpPr>
              <a:grpSpLocks/>
            </p:cNvGrpSpPr>
            <p:nvPr/>
          </p:nvGrpSpPr>
          <p:grpSpPr bwMode="auto">
            <a:xfrm>
              <a:off x="4890" y="1738"/>
              <a:ext cx="246" cy="110"/>
              <a:chOff x="4334" y="1470"/>
              <a:chExt cx="246" cy="107"/>
            </a:xfrm>
          </p:grpSpPr>
          <p:sp>
            <p:nvSpPr>
              <p:cNvPr id="38222"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223"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24"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25" name="Group 674"/>
              <p:cNvGrpSpPr>
                <a:grpSpLocks/>
              </p:cNvGrpSpPr>
              <p:nvPr/>
            </p:nvGrpSpPr>
            <p:grpSpPr bwMode="auto">
              <a:xfrm>
                <a:off x="4383" y="1488"/>
                <a:ext cx="138" cy="33"/>
                <a:chOff x="2468" y="1332"/>
                <a:chExt cx="310" cy="60"/>
              </a:xfrm>
            </p:grpSpPr>
            <p:sp>
              <p:nvSpPr>
                <p:cNvPr id="38228" name="Freeform 67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29" name="Freeform 67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26" name="Line 677"/>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27" name="Line 678"/>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37" name="Group 679"/>
            <p:cNvGrpSpPr>
              <a:grpSpLocks/>
            </p:cNvGrpSpPr>
            <p:nvPr/>
          </p:nvGrpSpPr>
          <p:grpSpPr bwMode="auto">
            <a:xfrm>
              <a:off x="4844" y="1508"/>
              <a:ext cx="246" cy="110"/>
              <a:chOff x="4334" y="1470"/>
              <a:chExt cx="246" cy="107"/>
            </a:xfrm>
          </p:grpSpPr>
          <p:sp>
            <p:nvSpPr>
              <p:cNvPr id="38214"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215"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16"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17" name="Group 683"/>
              <p:cNvGrpSpPr>
                <a:grpSpLocks/>
              </p:cNvGrpSpPr>
              <p:nvPr/>
            </p:nvGrpSpPr>
            <p:grpSpPr bwMode="auto">
              <a:xfrm>
                <a:off x="4383" y="1488"/>
                <a:ext cx="138" cy="33"/>
                <a:chOff x="2468" y="1332"/>
                <a:chExt cx="310" cy="60"/>
              </a:xfrm>
            </p:grpSpPr>
            <p:sp>
              <p:nvSpPr>
                <p:cNvPr id="38220" name="Freeform 68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21" name="Freeform 68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18" name="Line 686"/>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19" name="Line 687"/>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38" name="Group 688"/>
            <p:cNvGrpSpPr>
              <a:grpSpLocks/>
            </p:cNvGrpSpPr>
            <p:nvPr/>
          </p:nvGrpSpPr>
          <p:grpSpPr bwMode="auto">
            <a:xfrm>
              <a:off x="4874" y="2296"/>
              <a:ext cx="310" cy="130"/>
              <a:chOff x="4334" y="1470"/>
              <a:chExt cx="246" cy="107"/>
            </a:xfrm>
          </p:grpSpPr>
          <p:sp>
            <p:nvSpPr>
              <p:cNvPr id="38206"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207"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08"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09" name="Group 692"/>
              <p:cNvGrpSpPr>
                <a:grpSpLocks/>
              </p:cNvGrpSpPr>
              <p:nvPr/>
            </p:nvGrpSpPr>
            <p:grpSpPr bwMode="auto">
              <a:xfrm>
                <a:off x="4383" y="1488"/>
                <a:ext cx="138" cy="33"/>
                <a:chOff x="2468" y="1332"/>
                <a:chExt cx="310" cy="60"/>
              </a:xfrm>
            </p:grpSpPr>
            <p:sp>
              <p:nvSpPr>
                <p:cNvPr id="38212" name="Freeform 69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13" name="Freeform 69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10" name="Line 695"/>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11" name="Line 696"/>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7939" name="Line 697"/>
            <p:cNvSpPr>
              <a:spLocks noChangeShapeType="1"/>
            </p:cNvSpPr>
            <p:nvPr/>
          </p:nvSpPr>
          <p:spPr bwMode="auto">
            <a:xfrm>
              <a:off x="4049" y="2358"/>
              <a:ext cx="428"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7940" name="Group 698"/>
            <p:cNvGrpSpPr>
              <a:grpSpLocks/>
            </p:cNvGrpSpPr>
            <p:nvPr/>
          </p:nvGrpSpPr>
          <p:grpSpPr bwMode="auto">
            <a:xfrm>
              <a:off x="4464" y="2288"/>
              <a:ext cx="310" cy="130"/>
              <a:chOff x="4334" y="1470"/>
              <a:chExt cx="246" cy="107"/>
            </a:xfrm>
          </p:grpSpPr>
          <p:sp>
            <p:nvSpPr>
              <p:cNvPr id="38198"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199"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200"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201" name="Group 702"/>
              <p:cNvGrpSpPr>
                <a:grpSpLocks/>
              </p:cNvGrpSpPr>
              <p:nvPr/>
            </p:nvGrpSpPr>
            <p:grpSpPr bwMode="auto">
              <a:xfrm>
                <a:off x="4383" y="1488"/>
                <a:ext cx="138" cy="33"/>
                <a:chOff x="2468" y="1332"/>
                <a:chExt cx="310" cy="60"/>
              </a:xfrm>
            </p:grpSpPr>
            <p:sp>
              <p:nvSpPr>
                <p:cNvPr id="38204" name="Freeform 70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205" name="Freeform 70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202" name="Line 705"/>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203" name="Line 706"/>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41" name="Group 707"/>
            <p:cNvGrpSpPr>
              <a:grpSpLocks/>
            </p:cNvGrpSpPr>
            <p:nvPr/>
          </p:nvGrpSpPr>
          <p:grpSpPr bwMode="auto">
            <a:xfrm>
              <a:off x="4660" y="2464"/>
              <a:ext cx="310" cy="130"/>
              <a:chOff x="4334" y="1470"/>
              <a:chExt cx="246" cy="107"/>
            </a:xfrm>
          </p:grpSpPr>
          <p:sp>
            <p:nvSpPr>
              <p:cNvPr id="38190"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191"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192"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193" name="Group 711"/>
              <p:cNvGrpSpPr>
                <a:grpSpLocks/>
              </p:cNvGrpSpPr>
              <p:nvPr/>
            </p:nvGrpSpPr>
            <p:grpSpPr bwMode="auto">
              <a:xfrm>
                <a:off x="4383" y="1488"/>
                <a:ext cx="138" cy="33"/>
                <a:chOff x="2468" y="1332"/>
                <a:chExt cx="310" cy="60"/>
              </a:xfrm>
            </p:grpSpPr>
            <p:sp>
              <p:nvSpPr>
                <p:cNvPr id="38196" name="Freeform 71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197" name="Freeform 71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194" name="Line 714"/>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95" name="Line 715"/>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42" name="Group 716"/>
            <p:cNvGrpSpPr>
              <a:grpSpLocks/>
            </p:cNvGrpSpPr>
            <p:nvPr/>
          </p:nvGrpSpPr>
          <p:grpSpPr bwMode="auto">
            <a:xfrm>
              <a:off x="4782" y="3028"/>
              <a:ext cx="392" cy="154"/>
              <a:chOff x="4334" y="1470"/>
              <a:chExt cx="246" cy="107"/>
            </a:xfrm>
          </p:grpSpPr>
          <p:sp>
            <p:nvSpPr>
              <p:cNvPr id="38182"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183"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184"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185" name="Group 720"/>
              <p:cNvGrpSpPr>
                <a:grpSpLocks/>
              </p:cNvGrpSpPr>
              <p:nvPr/>
            </p:nvGrpSpPr>
            <p:grpSpPr bwMode="auto">
              <a:xfrm>
                <a:off x="4383" y="1488"/>
                <a:ext cx="138" cy="33"/>
                <a:chOff x="2468" y="1332"/>
                <a:chExt cx="310" cy="60"/>
              </a:xfrm>
            </p:grpSpPr>
            <p:sp>
              <p:nvSpPr>
                <p:cNvPr id="38188" name="Freeform 72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189" name="Freeform 72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186" name="Line 723"/>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87" name="Line 724"/>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43" name="Group 725"/>
            <p:cNvGrpSpPr>
              <a:grpSpLocks/>
            </p:cNvGrpSpPr>
            <p:nvPr/>
          </p:nvGrpSpPr>
          <p:grpSpPr bwMode="auto">
            <a:xfrm>
              <a:off x="4388" y="2840"/>
              <a:ext cx="392" cy="154"/>
              <a:chOff x="4334" y="1470"/>
              <a:chExt cx="246" cy="107"/>
            </a:xfrm>
          </p:grpSpPr>
          <p:sp>
            <p:nvSpPr>
              <p:cNvPr id="38174"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175"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176"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177" name="Group 729"/>
              <p:cNvGrpSpPr>
                <a:grpSpLocks/>
              </p:cNvGrpSpPr>
              <p:nvPr/>
            </p:nvGrpSpPr>
            <p:grpSpPr bwMode="auto">
              <a:xfrm>
                <a:off x="4383" y="1488"/>
                <a:ext cx="138" cy="33"/>
                <a:chOff x="2468" y="1332"/>
                <a:chExt cx="310" cy="60"/>
              </a:xfrm>
            </p:grpSpPr>
            <p:sp>
              <p:nvSpPr>
                <p:cNvPr id="38180" name="Freeform 73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181" name="Freeform 73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178" name="Line 732"/>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9" name="Line 733"/>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44" name="Group 734"/>
            <p:cNvGrpSpPr>
              <a:grpSpLocks/>
            </p:cNvGrpSpPr>
            <p:nvPr/>
          </p:nvGrpSpPr>
          <p:grpSpPr bwMode="auto">
            <a:xfrm>
              <a:off x="3932" y="3056"/>
              <a:ext cx="392" cy="154"/>
              <a:chOff x="4334" y="1470"/>
              <a:chExt cx="246" cy="107"/>
            </a:xfrm>
          </p:grpSpPr>
          <p:sp>
            <p:nvSpPr>
              <p:cNvPr id="38166"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167"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168"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169" name="Group 738"/>
              <p:cNvGrpSpPr>
                <a:grpSpLocks/>
              </p:cNvGrpSpPr>
              <p:nvPr/>
            </p:nvGrpSpPr>
            <p:grpSpPr bwMode="auto">
              <a:xfrm>
                <a:off x="4383" y="1488"/>
                <a:ext cx="138" cy="33"/>
                <a:chOff x="2468" y="1332"/>
                <a:chExt cx="310" cy="60"/>
              </a:xfrm>
            </p:grpSpPr>
            <p:sp>
              <p:nvSpPr>
                <p:cNvPr id="38172" name="Freeform 73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173" name="Freeform 74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170" name="Line 741"/>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71" name="Line 742"/>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45" name="Group 743"/>
            <p:cNvGrpSpPr>
              <a:grpSpLocks/>
            </p:cNvGrpSpPr>
            <p:nvPr/>
          </p:nvGrpSpPr>
          <p:grpSpPr bwMode="auto">
            <a:xfrm>
              <a:off x="3812" y="2296"/>
              <a:ext cx="246" cy="108"/>
              <a:chOff x="4334" y="1470"/>
              <a:chExt cx="246" cy="107"/>
            </a:xfrm>
          </p:grpSpPr>
          <p:sp>
            <p:nvSpPr>
              <p:cNvPr id="38158"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8159"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8160"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8161" name="Group 747"/>
              <p:cNvGrpSpPr>
                <a:grpSpLocks/>
              </p:cNvGrpSpPr>
              <p:nvPr/>
            </p:nvGrpSpPr>
            <p:grpSpPr bwMode="auto">
              <a:xfrm>
                <a:off x="4383" y="1488"/>
                <a:ext cx="138" cy="33"/>
                <a:chOff x="2468" y="1332"/>
                <a:chExt cx="310" cy="60"/>
              </a:xfrm>
            </p:grpSpPr>
            <p:sp>
              <p:nvSpPr>
                <p:cNvPr id="38164" name="Freeform 74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8165" name="Freeform 74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8162" name="Line 750"/>
              <p:cNvSpPr>
                <a:spLocks noChangeShapeType="1"/>
              </p:cNvSpPr>
              <p:nvPr/>
            </p:nvSpPr>
            <p:spPr bwMode="auto">
              <a:xfrm>
                <a:off x="4335" y="1503"/>
                <a:ext cx="0" cy="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163" name="Line 751"/>
              <p:cNvSpPr>
                <a:spLocks noChangeShapeType="1"/>
              </p:cNvSpPr>
              <p:nvPr/>
            </p:nvSpPr>
            <p:spPr bwMode="auto">
              <a:xfrm>
                <a:off x="4578" y="1505"/>
                <a:ext cx="0" cy="49"/>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946" name="Group 752"/>
            <p:cNvGrpSpPr>
              <a:grpSpLocks/>
            </p:cNvGrpSpPr>
            <p:nvPr/>
          </p:nvGrpSpPr>
          <p:grpSpPr bwMode="auto">
            <a:xfrm>
              <a:off x="4511" y="3153"/>
              <a:ext cx="281" cy="266"/>
              <a:chOff x="5072" y="3611"/>
              <a:chExt cx="459" cy="380"/>
            </a:xfrm>
          </p:grpSpPr>
          <p:grpSp>
            <p:nvGrpSpPr>
              <p:cNvPr id="38144" name="Group 753"/>
              <p:cNvGrpSpPr>
                <a:grpSpLocks/>
              </p:cNvGrpSpPr>
              <p:nvPr/>
            </p:nvGrpSpPr>
            <p:grpSpPr bwMode="auto">
              <a:xfrm>
                <a:off x="5144" y="3611"/>
                <a:ext cx="387" cy="99"/>
                <a:chOff x="5030" y="2639"/>
                <a:chExt cx="387" cy="99"/>
              </a:xfrm>
            </p:grpSpPr>
            <p:sp>
              <p:nvSpPr>
                <p:cNvPr id="38146" name="Freeform 754"/>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47" name="Freeform 755"/>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48" name="Freeform 756"/>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49" name="Freeform 757"/>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50" name="Freeform 758"/>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51" name="Freeform 759"/>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52" name="Freeform 760"/>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8153" name="Freeform 761"/>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8154" name="Freeform 762"/>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8155" name="Freeform 763"/>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8156" name="Freeform 764"/>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8157" name="Freeform 765"/>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8145" name="Picture 766" descr="access_point_stylized_gray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947" name="Group 767"/>
            <p:cNvGrpSpPr>
              <a:grpSpLocks/>
            </p:cNvGrpSpPr>
            <p:nvPr/>
          </p:nvGrpSpPr>
          <p:grpSpPr bwMode="auto">
            <a:xfrm>
              <a:off x="3552" y="2211"/>
              <a:ext cx="251" cy="226"/>
              <a:chOff x="5072" y="3611"/>
              <a:chExt cx="459" cy="380"/>
            </a:xfrm>
          </p:grpSpPr>
          <p:grpSp>
            <p:nvGrpSpPr>
              <p:cNvPr id="38130" name="Group 768"/>
              <p:cNvGrpSpPr>
                <a:grpSpLocks/>
              </p:cNvGrpSpPr>
              <p:nvPr/>
            </p:nvGrpSpPr>
            <p:grpSpPr bwMode="auto">
              <a:xfrm>
                <a:off x="5144" y="3611"/>
                <a:ext cx="387" cy="99"/>
                <a:chOff x="5030" y="2639"/>
                <a:chExt cx="387" cy="99"/>
              </a:xfrm>
            </p:grpSpPr>
            <p:sp>
              <p:nvSpPr>
                <p:cNvPr id="38132" name="Freeform 769"/>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33" name="Freeform 770"/>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34" name="Freeform 771"/>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35" name="Freeform 772"/>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36" name="Freeform 773"/>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37" name="Freeform 774"/>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38" name="Freeform 775"/>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8139" name="Freeform 776"/>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8140" name="Freeform 777"/>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8141" name="Freeform 778"/>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8142" name="Freeform 779"/>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8143" name="Freeform 780"/>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8131" name="Picture 781" descr="access_point_stylized_gray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948" name="Line 782"/>
            <p:cNvSpPr>
              <a:spLocks noChangeShapeType="1"/>
            </p:cNvSpPr>
            <p:nvPr/>
          </p:nvSpPr>
          <p:spPr bwMode="auto">
            <a:xfrm rot="5400000" flipV="1">
              <a:off x="5034" y="3427"/>
              <a:ext cx="2" cy="5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7949" name="Group 783"/>
            <p:cNvGrpSpPr>
              <a:grpSpLocks/>
            </p:cNvGrpSpPr>
            <p:nvPr/>
          </p:nvGrpSpPr>
          <p:grpSpPr bwMode="auto">
            <a:xfrm flipH="1">
              <a:off x="3638" y="2856"/>
              <a:ext cx="261" cy="235"/>
              <a:chOff x="2839" y="3501"/>
              <a:chExt cx="755" cy="803"/>
            </a:xfrm>
          </p:grpSpPr>
          <p:pic>
            <p:nvPicPr>
              <p:cNvPr id="38128" name="Picture 784"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129" name="Freeform 785"/>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7950" name="Group 786"/>
            <p:cNvGrpSpPr>
              <a:grpSpLocks/>
            </p:cNvGrpSpPr>
            <p:nvPr/>
          </p:nvGrpSpPr>
          <p:grpSpPr bwMode="auto">
            <a:xfrm flipH="1">
              <a:off x="3438" y="3121"/>
              <a:ext cx="304" cy="256"/>
              <a:chOff x="2839" y="3501"/>
              <a:chExt cx="755" cy="803"/>
            </a:xfrm>
          </p:grpSpPr>
          <p:pic>
            <p:nvPicPr>
              <p:cNvPr id="38126" name="Picture 787" descr="desktop_computer_stylized_medi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127" name="Freeform 788"/>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7951" name="Group 789"/>
            <p:cNvGrpSpPr>
              <a:grpSpLocks/>
            </p:cNvGrpSpPr>
            <p:nvPr/>
          </p:nvGrpSpPr>
          <p:grpSpPr bwMode="auto">
            <a:xfrm flipH="1">
              <a:off x="3739" y="3311"/>
              <a:ext cx="269" cy="220"/>
              <a:chOff x="2839" y="3501"/>
              <a:chExt cx="755" cy="803"/>
            </a:xfrm>
          </p:grpSpPr>
          <p:pic>
            <p:nvPicPr>
              <p:cNvPr id="38124" name="Picture 790" descr="desktop_computer_stylized_mediu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125" name="Freeform 791"/>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7952" name="Group 792"/>
            <p:cNvGrpSpPr>
              <a:grpSpLocks/>
            </p:cNvGrpSpPr>
            <p:nvPr/>
          </p:nvGrpSpPr>
          <p:grpSpPr bwMode="auto">
            <a:xfrm>
              <a:off x="4126" y="3300"/>
              <a:ext cx="269" cy="221"/>
              <a:chOff x="2839" y="3501"/>
              <a:chExt cx="755" cy="803"/>
            </a:xfrm>
          </p:grpSpPr>
          <p:pic>
            <p:nvPicPr>
              <p:cNvPr id="38122" name="Picture 793" descr="desktop_computer_stylized_mediu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123" name="Freeform 794"/>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pic>
          <p:nvPicPr>
            <p:cNvPr id="37953" name="Picture 795" descr="car_icon_smal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95" y="1084"/>
              <a:ext cx="53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54" name="Group 796"/>
            <p:cNvGrpSpPr>
              <a:grpSpLocks/>
            </p:cNvGrpSpPr>
            <p:nvPr/>
          </p:nvGrpSpPr>
          <p:grpSpPr bwMode="auto">
            <a:xfrm>
              <a:off x="3536" y="974"/>
              <a:ext cx="262" cy="243"/>
              <a:chOff x="2751" y="1851"/>
              <a:chExt cx="462" cy="478"/>
            </a:xfrm>
          </p:grpSpPr>
          <p:pic>
            <p:nvPicPr>
              <p:cNvPr id="38120" name="Picture 797" descr="iphone_stylized_small"/>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121" name="Picture 798" descr="antenna_radiation_stylize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955" name="Group 799"/>
            <p:cNvGrpSpPr>
              <a:grpSpLocks/>
            </p:cNvGrpSpPr>
            <p:nvPr/>
          </p:nvGrpSpPr>
          <p:grpSpPr bwMode="auto">
            <a:xfrm>
              <a:off x="5191" y="3151"/>
              <a:ext cx="143" cy="303"/>
              <a:chOff x="4140" y="429"/>
              <a:chExt cx="1425" cy="2396"/>
            </a:xfrm>
          </p:grpSpPr>
          <p:sp>
            <p:nvSpPr>
              <p:cNvPr id="38088" name="Freeform 800"/>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89" name="Rectangle 801"/>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90" name="Freeform 802"/>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91" name="Freeform 803"/>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92" name="Rectangle 804"/>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8093" name="Group 805"/>
              <p:cNvGrpSpPr>
                <a:grpSpLocks/>
              </p:cNvGrpSpPr>
              <p:nvPr/>
            </p:nvGrpSpPr>
            <p:grpSpPr bwMode="auto">
              <a:xfrm>
                <a:off x="4749" y="668"/>
                <a:ext cx="581" cy="145"/>
                <a:chOff x="614" y="2568"/>
                <a:chExt cx="725" cy="139"/>
              </a:xfrm>
            </p:grpSpPr>
            <p:sp>
              <p:nvSpPr>
                <p:cNvPr id="38118" name="AutoShape 806"/>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19" name="AutoShape 807"/>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94" name="Rectangle 808"/>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8095" name="Group 809"/>
              <p:cNvGrpSpPr>
                <a:grpSpLocks/>
              </p:cNvGrpSpPr>
              <p:nvPr/>
            </p:nvGrpSpPr>
            <p:grpSpPr bwMode="auto">
              <a:xfrm>
                <a:off x="4747" y="994"/>
                <a:ext cx="581" cy="134"/>
                <a:chOff x="614" y="2568"/>
                <a:chExt cx="725" cy="139"/>
              </a:xfrm>
            </p:grpSpPr>
            <p:sp>
              <p:nvSpPr>
                <p:cNvPr id="38116" name="AutoShape 810"/>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17" name="AutoShape 811"/>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96" name="Rectangle 812"/>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8097" name="Rectangle 813"/>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8098" name="Group 814"/>
              <p:cNvGrpSpPr>
                <a:grpSpLocks/>
              </p:cNvGrpSpPr>
              <p:nvPr/>
            </p:nvGrpSpPr>
            <p:grpSpPr bwMode="auto">
              <a:xfrm>
                <a:off x="4735" y="1627"/>
                <a:ext cx="582" cy="151"/>
                <a:chOff x="614" y="2568"/>
                <a:chExt cx="725" cy="139"/>
              </a:xfrm>
            </p:grpSpPr>
            <p:sp>
              <p:nvSpPr>
                <p:cNvPr id="38114" name="AutoShape 815"/>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15" name="AutoShape 816"/>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99" name="Freeform 817"/>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100" name="Group 818"/>
              <p:cNvGrpSpPr>
                <a:grpSpLocks/>
              </p:cNvGrpSpPr>
              <p:nvPr/>
            </p:nvGrpSpPr>
            <p:grpSpPr bwMode="auto">
              <a:xfrm>
                <a:off x="4739" y="1327"/>
                <a:ext cx="582" cy="139"/>
                <a:chOff x="614" y="2568"/>
                <a:chExt cx="725" cy="139"/>
              </a:xfrm>
            </p:grpSpPr>
            <p:sp>
              <p:nvSpPr>
                <p:cNvPr id="38112" name="AutoShape 819"/>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13" name="AutoShape 820"/>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101" name="Rectangle 821"/>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38102" name="Freeform 822"/>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03" name="Freeform 823"/>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04" name="Oval 824"/>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05" name="Freeform 825"/>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06" name="AutoShape 826"/>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38107" name="AutoShape 827"/>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38108" name="Oval 828"/>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09" name="Oval 829"/>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38110" name="Oval 830"/>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111" name="Rectangle 831"/>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p>
                <a:endParaRPr lang="en-US"/>
              </a:p>
            </p:txBody>
          </p:sp>
        </p:grpSp>
        <p:grpSp>
          <p:nvGrpSpPr>
            <p:cNvPr id="37956" name="Group 832"/>
            <p:cNvGrpSpPr>
              <a:grpSpLocks/>
            </p:cNvGrpSpPr>
            <p:nvPr/>
          </p:nvGrpSpPr>
          <p:grpSpPr bwMode="auto">
            <a:xfrm>
              <a:off x="4992" y="3341"/>
              <a:ext cx="143" cy="303"/>
              <a:chOff x="4140" y="429"/>
              <a:chExt cx="1425" cy="2396"/>
            </a:xfrm>
          </p:grpSpPr>
          <p:sp>
            <p:nvSpPr>
              <p:cNvPr id="38056" name="Freeform 833"/>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7" name="Rectangle 834"/>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058" name="Freeform 835"/>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9" name="Freeform 836"/>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60" name="Rectangle 837"/>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8061" name="Group 838"/>
              <p:cNvGrpSpPr>
                <a:grpSpLocks/>
              </p:cNvGrpSpPr>
              <p:nvPr/>
            </p:nvGrpSpPr>
            <p:grpSpPr bwMode="auto">
              <a:xfrm>
                <a:off x="4749" y="668"/>
                <a:ext cx="581" cy="145"/>
                <a:chOff x="614" y="2568"/>
                <a:chExt cx="725" cy="139"/>
              </a:xfrm>
            </p:grpSpPr>
            <p:sp>
              <p:nvSpPr>
                <p:cNvPr id="38086" name="AutoShape 839"/>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87" name="AutoShape 840"/>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62" name="Rectangle 841"/>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8063" name="Group 842"/>
              <p:cNvGrpSpPr>
                <a:grpSpLocks/>
              </p:cNvGrpSpPr>
              <p:nvPr/>
            </p:nvGrpSpPr>
            <p:grpSpPr bwMode="auto">
              <a:xfrm>
                <a:off x="4747" y="994"/>
                <a:ext cx="581" cy="134"/>
                <a:chOff x="614" y="2568"/>
                <a:chExt cx="725" cy="139"/>
              </a:xfrm>
            </p:grpSpPr>
            <p:sp>
              <p:nvSpPr>
                <p:cNvPr id="38084" name="AutoShape 843"/>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85" name="AutoShape 844"/>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64" name="Rectangle 845"/>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8065" name="Rectangle 846"/>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8066" name="Group 847"/>
              <p:cNvGrpSpPr>
                <a:grpSpLocks/>
              </p:cNvGrpSpPr>
              <p:nvPr/>
            </p:nvGrpSpPr>
            <p:grpSpPr bwMode="auto">
              <a:xfrm>
                <a:off x="4735" y="1627"/>
                <a:ext cx="582" cy="151"/>
                <a:chOff x="614" y="2568"/>
                <a:chExt cx="725" cy="139"/>
              </a:xfrm>
            </p:grpSpPr>
            <p:sp>
              <p:nvSpPr>
                <p:cNvPr id="38082" name="AutoShape 848"/>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83" name="AutoShape 849"/>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67" name="Freeform 850"/>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068" name="Group 851"/>
              <p:cNvGrpSpPr>
                <a:grpSpLocks/>
              </p:cNvGrpSpPr>
              <p:nvPr/>
            </p:nvGrpSpPr>
            <p:grpSpPr bwMode="auto">
              <a:xfrm>
                <a:off x="4739" y="1327"/>
                <a:ext cx="582" cy="139"/>
                <a:chOff x="614" y="2568"/>
                <a:chExt cx="725" cy="139"/>
              </a:xfrm>
            </p:grpSpPr>
            <p:sp>
              <p:nvSpPr>
                <p:cNvPr id="38080" name="AutoShape 852"/>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81" name="AutoShape 853"/>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8069" name="Rectangle 854"/>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38070" name="Freeform 855"/>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71" name="Freeform 856"/>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72" name="Oval 857"/>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73" name="Freeform 858"/>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74" name="AutoShape 859"/>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38075" name="AutoShape 860"/>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38076" name="Oval 861"/>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77" name="Oval 862"/>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38078" name="Oval 863"/>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079" name="Rectangle 864"/>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p>
                <a:endParaRPr lang="en-US"/>
              </a:p>
            </p:txBody>
          </p:sp>
        </p:grpSp>
        <p:grpSp>
          <p:nvGrpSpPr>
            <p:cNvPr id="37957" name="Group 865"/>
            <p:cNvGrpSpPr>
              <a:grpSpLocks/>
            </p:cNvGrpSpPr>
            <p:nvPr/>
          </p:nvGrpSpPr>
          <p:grpSpPr bwMode="auto">
            <a:xfrm>
              <a:off x="3340" y="1287"/>
              <a:ext cx="337" cy="257"/>
              <a:chOff x="877" y="1008"/>
              <a:chExt cx="2747" cy="2591"/>
            </a:xfrm>
          </p:grpSpPr>
          <p:pic>
            <p:nvPicPr>
              <p:cNvPr id="38033" name="Picture 866" descr="antenna_stylized"/>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34" name="Picture 867" descr="laptop_keyboa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035" name="Freeform 868"/>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8036" name="Picture 869" descr="scree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037" name="Freeform 870"/>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38" name="Freeform 871"/>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39" name="Freeform 872"/>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0" name="Freeform 873"/>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1" name="Freeform 874"/>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2" name="Freeform 875"/>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043" name="Group 876"/>
              <p:cNvGrpSpPr>
                <a:grpSpLocks/>
              </p:cNvGrpSpPr>
              <p:nvPr/>
            </p:nvGrpSpPr>
            <p:grpSpPr bwMode="auto">
              <a:xfrm>
                <a:off x="1709" y="3008"/>
                <a:ext cx="507" cy="234"/>
                <a:chOff x="1740" y="2642"/>
                <a:chExt cx="752" cy="327"/>
              </a:xfrm>
            </p:grpSpPr>
            <p:sp>
              <p:nvSpPr>
                <p:cNvPr id="38050" name="Freeform 877"/>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1" name="Freeform 878"/>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2" name="Freeform 879"/>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3" name="Freeform 880"/>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4" name="Freeform 881"/>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55" name="Freeform 882"/>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8044" name="Freeform 883"/>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5" name="Freeform 884"/>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6" name="Freeform 885"/>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7" name="Freeform 886"/>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8" name="Freeform 887"/>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49" name="Freeform 888"/>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7958" name="Group 889"/>
            <p:cNvGrpSpPr>
              <a:grpSpLocks/>
            </p:cNvGrpSpPr>
            <p:nvPr/>
          </p:nvGrpSpPr>
          <p:grpSpPr bwMode="auto">
            <a:xfrm>
              <a:off x="4329" y="3456"/>
              <a:ext cx="299" cy="257"/>
              <a:chOff x="877" y="1008"/>
              <a:chExt cx="2747" cy="2591"/>
            </a:xfrm>
          </p:grpSpPr>
          <p:pic>
            <p:nvPicPr>
              <p:cNvPr id="38010" name="Picture 890" descr="antenna_stylize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1" name="Picture 891" descr="laptop_keyboar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012" name="Freeform 892"/>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8013" name="Picture 893" descr="sc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014" name="Freeform 894"/>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15" name="Freeform 895"/>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16" name="Freeform 896"/>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17" name="Freeform 897"/>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18" name="Freeform 898"/>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19" name="Freeform 899"/>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020" name="Group 900"/>
              <p:cNvGrpSpPr>
                <a:grpSpLocks/>
              </p:cNvGrpSpPr>
              <p:nvPr/>
            </p:nvGrpSpPr>
            <p:grpSpPr bwMode="auto">
              <a:xfrm>
                <a:off x="1709" y="3008"/>
                <a:ext cx="507" cy="234"/>
                <a:chOff x="1740" y="2642"/>
                <a:chExt cx="752" cy="327"/>
              </a:xfrm>
            </p:grpSpPr>
            <p:sp>
              <p:nvSpPr>
                <p:cNvPr id="38027" name="Freeform 901"/>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8" name="Freeform 902"/>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9" name="Freeform 903"/>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30" name="Freeform 904"/>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31" name="Freeform 905"/>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32" name="Freeform 906"/>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8021" name="Freeform 907"/>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2" name="Freeform 908"/>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3" name="Freeform 909"/>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4" name="Freeform 910"/>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5" name="Freeform 911"/>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26" name="Freeform 912"/>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7959" name="Group 913"/>
            <p:cNvGrpSpPr>
              <a:grpSpLocks/>
            </p:cNvGrpSpPr>
            <p:nvPr/>
          </p:nvGrpSpPr>
          <p:grpSpPr bwMode="auto">
            <a:xfrm>
              <a:off x="3503" y="1916"/>
              <a:ext cx="280" cy="257"/>
              <a:chOff x="877" y="1008"/>
              <a:chExt cx="2747" cy="2591"/>
            </a:xfrm>
          </p:grpSpPr>
          <p:pic>
            <p:nvPicPr>
              <p:cNvPr id="37987" name="Picture 914" descr="antenna_stylized"/>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88" name="Picture 915" descr="laptop_keyboard"/>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89" name="Freeform 916"/>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7990" name="Picture 917" descr="screen"/>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91" name="Freeform 918"/>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92" name="Freeform 919"/>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93" name="Freeform 920"/>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94" name="Freeform 921"/>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95" name="Freeform 922"/>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96" name="Freeform 923"/>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7997" name="Group 924"/>
              <p:cNvGrpSpPr>
                <a:grpSpLocks/>
              </p:cNvGrpSpPr>
              <p:nvPr/>
            </p:nvGrpSpPr>
            <p:grpSpPr bwMode="auto">
              <a:xfrm>
                <a:off x="1709" y="3008"/>
                <a:ext cx="507" cy="234"/>
                <a:chOff x="1740" y="2642"/>
                <a:chExt cx="752" cy="327"/>
              </a:xfrm>
            </p:grpSpPr>
            <p:sp>
              <p:nvSpPr>
                <p:cNvPr id="38004" name="Freeform 925"/>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5" name="Freeform 926"/>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6" name="Freeform 927"/>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7" name="Freeform 928"/>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8" name="Freeform 929"/>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9" name="Freeform 930"/>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7998" name="Freeform 931"/>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99" name="Freeform 932"/>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0" name="Freeform 933"/>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1" name="Freeform 934"/>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2" name="Freeform 935"/>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03" name="Freeform 936"/>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7960" name="Group 937"/>
            <p:cNvGrpSpPr>
              <a:grpSpLocks/>
            </p:cNvGrpSpPr>
            <p:nvPr/>
          </p:nvGrpSpPr>
          <p:grpSpPr bwMode="auto">
            <a:xfrm flipH="1">
              <a:off x="3742" y="2030"/>
              <a:ext cx="261" cy="235"/>
              <a:chOff x="2839" y="3501"/>
              <a:chExt cx="755" cy="803"/>
            </a:xfrm>
          </p:grpSpPr>
          <p:pic>
            <p:nvPicPr>
              <p:cNvPr id="37985" name="Picture 938"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86" name="Freeform 939"/>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7961" name="Group 940"/>
            <p:cNvGrpSpPr>
              <a:grpSpLocks/>
            </p:cNvGrpSpPr>
            <p:nvPr/>
          </p:nvGrpSpPr>
          <p:grpSpPr bwMode="auto">
            <a:xfrm>
              <a:off x="4603" y="3416"/>
              <a:ext cx="299" cy="257"/>
              <a:chOff x="877" y="1008"/>
              <a:chExt cx="2747" cy="2591"/>
            </a:xfrm>
          </p:grpSpPr>
          <p:pic>
            <p:nvPicPr>
              <p:cNvPr id="37962" name="Picture 941" descr="antenna_stylize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3" name="Picture 942" descr="laptop_keyboar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4" name="Freeform 943"/>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7965" name="Picture 944" descr="sc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6" name="Freeform 945"/>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67" name="Freeform 946"/>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68" name="Freeform 947"/>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69" name="Freeform 948"/>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0" name="Freeform 949"/>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1" name="Freeform 950"/>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7972" name="Group 951"/>
              <p:cNvGrpSpPr>
                <a:grpSpLocks/>
              </p:cNvGrpSpPr>
              <p:nvPr/>
            </p:nvGrpSpPr>
            <p:grpSpPr bwMode="auto">
              <a:xfrm>
                <a:off x="1709" y="3008"/>
                <a:ext cx="507" cy="234"/>
                <a:chOff x="1740" y="2642"/>
                <a:chExt cx="752" cy="327"/>
              </a:xfrm>
            </p:grpSpPr>
            <p:sp>
              <p:nvSpPr>
                <p:cNvPr id="37979" name="Freeform 952"/>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80" name="Freeform 953"/>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81" name="Freeform 954"/>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82" name="Freeform 955"/>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83" name="Freeform 956"/>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84" name="Freeform 957"/>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7973" name="Freeform 958"/>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4" name="Freeform 959"/>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5" name="Freeform 960"/>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6" name="Freeform 961"/>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7" name="Freeform 962"/>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78" name="Freeform 963"/>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37896" name="Line 913"/>
          <p:cNvSpPr>
            <a:spLocks noChangeShapeType="1"/>
          </p:cNvSpPr>
          <p:nvPr/>
        </p:nvSpPr>
        <p:spPr bwMode="auto">
          <a:xfrm>
            <a:off x="1249363" y="3235325"/>
            <a:ext cx="2006600" cy="1978025"/>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7" name="Line 800"/>
          <p:cNvSpPr>
            <a:spLocks noChangeShapeType="1"/>
          </p:cNvSpPr>
          <p:nvPr/>
        </p:nvSpPr>
        <p:spPr bwMode="auto">
          <a:xfrm>
            <a:off x="2211388" y="1844675"/>
            <a:ext cx="1481137" cy="3109913"/>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8" name="Text Box 803"/>
          <p:cNvSpPr txBox="1">
            <a:spLocks noChangeArrowheads="1"/>
          </p:cNvSpPr>
          <p:nvPr/>
        </p:nvSpPr>
        <p:spPr bwMode="auto">
          <a:xfrm>
            <a:off x="269757" y="4067175"/>
            <a:ext cx="16674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lgn="r" rtl="1">
              <a:spcBef>
                <a:spcPct val="0"/>
              </a:spcBef>
              <a:buClrTx/>
              <a:buSzTx/>
              <a:buFontTx/>
              <a:buNone/>
            </a:pPr>
            <a:r>
              <a:rPr lang="en-US" dirty="0" smtClean="0">
                <a:solidFill>
                  <a:srgbClr val="CC0000"/>
                </a:solidFill>
                <a:cs typeface="B Nazanin" pitchFamily="2" charset="-78"/>
              </a:rPr>
              <a:t>Client/Server</a:t>
            </a:r>
            <a:endParaRPr lang="en-US" dirty="0">
              <a:solidFill>
                <a:srgbClr val="CC0000"/>
              </a:solidFill>
              <a:cs typeface="B Nazanin" pitchFamily="2" charset="-78"/>
            </a:endParaRPr>
          </a:p>
        </p:txBody>
      </p:sp>
      <p:sp>
        <p:nvSpPr>
          <p:cNvPr id="4" name="Slide Number Placeholder 3"/>
          <p:cNvSpPr>
            <a:spLocks noGrp="1"/>
          </p:cNvSpPr>
          <p:nvPr>
            <p:ph type="sldNum" sz="quarter" idx="12"/>
          </p:nvPr>
        </p:nvSpPr>
        <p:spPr/>
        <p:txBody>
          <a:bodyPr/>
          <a:lstStyle/>
          <a:p>
            <a:pPr>
              <a:defRPr/>
            </a:pPr>
            <a:fld id="{383D1DA5-57B7-4B16-BA41-F3703B6D532E}" type="slidenum">
              <a:rPr lang="en-US" smtClean="0"/>
              <a:pPr>
                <a:defRPr/>
              </a:pPr>
              <a:t>7</a:t>
            </a:fld>
            <a:endParaRPr lang="en-US" dirty="0"/>
          </a:p>
        </p:txBody>
      </p:sp>
    </p:spTree>
    <p:extLst>
      <p:ext uri="{BB962C8B-B14F-4D97-AF65-F5344CB8AC3E}">
        <p14:creationId xmlns:p14="http://schemas.microsoft.com/office/powerpoint/2010/main" val="101274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9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89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89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3"/>
          <p:cNvSpPr>
            <a:spLocks noGrp="1" noChangeArrowheads="1"/>
          </p:cNvSpPr>
          <p:nvPr>
            <p:ph type="title" idx="4294967295"/>
          </p:nvPr>
        </p:nvSpPr>
        <p:spPr>
          <a:xfrm>
            <a:off x="554037" y="44624"/>
            <a:ext cx="7757449" cy="878907"/>
          </a:xfrm>
        </p:spPr>
        <p:txBody>
          <a:bodyPr/>
          <a:lstStyle/>
          <a:p>
            <a:pPr rtl="1">
              <a:defRPr/>
            </a:pPr>
            <a:r>
              <a:rPr lang="en-US" dirty="0" smtClean="0"/>
              <a:t>BGP basics</a:t>
            </a:r>
            <a:endParaRPr lang="en-US" b="1" dirty="0">
              <a:cs typeface="+mj-cs"/>
            </a:endParaRPr>
          </a:p>
        </p:txBody>
      </p:sp>
      <p:sp>
        <p:nvSpPr>
          <p:cNvPr id="753668" name="Rectangle 4"/>
          <p:cNvSpPr>
            <a:spLocks noGrp="1" noChangeArrowheads="1"/>
          </p:cNvSpPr>
          <p:nvPr>
            <p:ph idx="1"/>
          </p:nvPr>
        </p:nvSpPr>
        <p:spPr>
          <a:xfrm>
            <a:off x="579438" y="2665484"/>
            <a:ext cx="7733399" cy="1442965"/>
          </a:xfrm>
        </p:spPr>
        <p:txBody>
          <a:bodyPr>
            <a:normAutofit fontScale="92500" lnSpcReduction="10000"/>
          </a:bodyPr>
          <a:lstStyle/>
          <a:p>
            <a:pPr algn="l" rtl="0"/>
            <a:r>
              <a:rPr lang="en-US" sz="2400" dirty="0" smtClean="0">
                <a:ea typeface="ＭＳ Ｐゴシック" pitchFamily="34" charset="-128"/>
              </a:rPr>
              <a:t>When AS3 advertises a prefix to AS1 (using 1c router):</a:t>
            </a:r>
            <a:endParaRPr lang="fa-IR" sz="2400" dirty="0" smtClean="0">
              <a:ea typeface="ＭＳ Ｐゴシック" pitchFamily="34" charset="-128"/>
            </a:endParaRPr>
          </a:p>
          <a:p>
            <a:pPr lvl="1" algn="l" rtl="0"/>
            <a:r>
              <a:rPr lang="en-US" sz="2000" dirty="0" smtClean="0">
                <a:ea typeface="ＭＳ Ｐゴシック" pitchFamily="34" charset="-128"/>
              </a:rPr>
              <a:t>AS3 promises to forward the packets to that prefix</a:t>
            </a:r>
            <a:endParaRPr lang="fa-IR" sz="2000" dirty="0" smtClean="0">
              <a:ea typeface="ＭＳ Ｐゴシック" pitchFamily="34" charset="-128"/>
            </a:endParaRPr>
          </a:p>
          <a:p>
            <a:pPr lvl="1" algn="l" rtl="0"/>
            <a:r>
              <a:rPr lang="en-US" sz="2000" dirty="0" smtClean="0">
                <a:ea typeface="ＭＳ Ｐゴシック" pitchFamily="34" charset="-128"/>
              </a:rPr>
              <a:t>AS3 can aggregate the prefixes in it’s advertisement (It can advertise multiple subnets)</a:t>
            </a:r>
            <a:endParaRPr lang="fa-IR" sz="2000" dirty="0" smtClean="0">
              <a:ea typeface="ＭＳ Ｐゴシック" pitchFamily="34" charset="-128"/>
            </a:endParaRPr>
          </a:p>
        </p:txBody>
      </p:sp>
      <p:sp>
        <p:nvSpPr>
          <p:cNvPr id="118788" name="Freeform 2"/>
          <p:cNvSpPr>
            <a:spLocks/>
          </p:cNvSpPr>
          <p:nvPr/>
        </p:nvSpPr>
        <p:spPr bwMode="auto">
          <a:xfrm>
            <a:off x="7277100" y="4562475"/>
            <a:ext cx="1171575" cy="1758950"/>
          </a:xfrm>
          <a:custGeom>
            <a:avLst/>
            <a:gdLst>
              <a:gd name="T0" fmla="*/ 2147483647 w 738"/>
              <a:gd name="T1" fmla="*/ 2147483647 h 1108"/>
              <a:gd name="T2" fmla="*/ 2147483647 w 738"/>
              <a:gd name="T3" fmla="*/ 2147483647 h 1108"/>
              <a:gd name="T4" fmla="*/ 2147483647 w 738"/>
              <a:gd name="T5" fmla="*/ 2147483647 h 1108"/>
              <a:gd name="T6" fmla="*/ 2147483647 w 738"/>
              <a:gd name="T7" fmla="*/ 2147483647 h 1108"/>
              <a:gd name="T8" fmla="*/ 2147483647 w 738"/>
              <a:gd name="T9" fmla="*/ 2147483647 h 1108"/>
              <a:gd name="T10" fmla="*/ 2147483647 w 738"/>
              <a:gd name="T11" fmla="*/ 2147483647 h 1108"/>
              <a:gd name="T12" fmla="*/ 2147483647 w 738"/>
              <a:gd name="T13" fmla="*/ 2147483647 h 1108"/>
              <a:gd name="T14" fmla="*/ 2147483647 w 738"/>
              <a:gd name="T15" fmla="*/ 2147483647 h 1108"/>
              <a:gd name="T16" fmla="*/ 0 60000 65536"/>
              <a:gd name="T17" fmla="*/ 0 60000 65536"/>
              <a:gd name="T18" fmla="*/ 0 60000 65536"/>
              <a:gd name="T19" fmla="*/ 0 60000 65536"/>
              <a:gd name="T20" fmla="*/ 0 60000 65536"/>
              <a:gd name="T21" fmla="*/ 0 60000 65536"/>
              <a:gd name="T22" fmla="*/ 0 60000 65536"/>
              <a:gd name="T23" fmla="*/ 0 60000 65536"/>
              <a:gd name="T24" fmla="*/ 0 w 738"/>
              <a:gd name="T25" fmla="*/ 0 h 1108"/>
              <a:gd name="T26" fmla="*/ 738 w 738"/>
              <a:gd name="T27" fmla="*/ 1108 h 11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8" h="1108">
                <a:moveTo>
                  <a:pt x="32" y="394"/>
                </a:moveTo>
                <a:cubicBezTo>
                  <a:pt x="66" y="301"/>
                  <a:pt x="108" y="228"/>
                  <a:pt x="213" y="172"/>
                </a:cubicBezTo>
                <a:cubicBezTo>
                  <a:pt x="318" y="116"/>
                  <a:pt x="588" y="0"/>
                  <a:pt x="663" y="56"/>
                </a:cubicBezTo>
                <a:cubicBezTo>
                  <a:pt x="738" y="112"/>
                  <a:pt x="659" y="346"/>
                  <a:pt x="661" y="509"/>
                </a:cubicBezTo>
                <a:cubicBezTo>
                  <a:pt x="663" y="672"/>
                  <a:pt x="731" y="956"/>
                  <a:pt x="677" y="1032"/>
                </a:cubicBezTo>
                <a:cubicBezTo>
                  <a:pt x="623" y="1108"/>
                  <a:pt x="442" y="999"/>
                  <a:pt x="338" y="962"/>
                </a:cubicBezTo>
                <a:cubicBezTo>
                  <a:pt x="234" y="925"/>
                  <a:pt x="102" y="904"/>
                  <a:pt x="51" y="809"/>
                </a:cubicBezTo>
                <a:cubicBezTo>
                  <a:pt x="0" y="715"/>
                  <a:pt x="36" y="481"/>
                  <a:pt x="32" y="394"/>
                </a:cubicBezTo>
                <a:close/>
              </a:path>
            </a:pathLst>
          </a:custGeom>
          <a:gradFill rotWithShape="1">
            <a:gsLst>
              <a:gs pos="0">
                <a:srgbClr val="66CCFF"/>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791" name="Freeform 5"/>
          <p:cNvSpPr>
            <a:spLocks/>
          </p:cNvSpPr>
          <p:nvPr/>
        </p:nvSpPr>
        <p:spPr bwMode="auto">
          <a:xfrm>
            <a:off x="5230813" y="4872038"/>
            <a:ext cx="1944687" cy="1292225"/>
          </a:xfrm>
          <a:custGeom>
            <a:avLst/>
            <a:gdLst>
              <a:gd name="T0" fmla="*/ 2147483647 w 1162"/>
              <a:gd name="T1" fmla="*/ 2147483647 h 543"/>
              <a:gd name="T2" fmla="*/ 2147483647 w 1162"/>
              <a:gd name="T3" fmla="*/ 2147483647 h 543"/>
              <a:gd name="T4" fmla="*/ 2147483647 w 1162"/>
              <a:gd name="T5" fmla="*/ 2147483647 h 543"/>
              <a:gd name="T6" fmla="*/ 2147483647 w 1162"/>
              <a:gd name="T7" fmla="*/ 2147483647 h 543"/>
              <a:gd name="T8" fmla="*/ 2147483647 w 1162"/>
              <a:gd name="T9" fmla="*/ 2147483647 h 543"/>
              <a:gd name="T10" fmla="*/ 2147483647 w 1162"/>
              <a:gd name="T11" fmla="*/ 2147483647 h 543"/>
              <a:gd name="T12" fmla="*/ 2147483647 w 1162"/>
              <a:gd name="T13" fmla="*/ 2147483647 h 543"/>
              <a:gd name="T14" fmla="*/ 2147483647 w 1162"/>
              <a:gd name="T15" fmla="*/ 2147483647 h 543"/>
              <a:gd name="T16" fmla="*/ 0 60000 65536"/>
              <a:gd name="T17" fmla="*/ 0 60000 65536"/>
              <a:gd name="T18" fmla="*/ 0 60000 65536"/>
              <a:gd name="T19" fmla="*/ 0 60000 65536"/>
              <a:gd name="T20" fmla="*/ 0 60000 65536"/>
              <a:gd name="T21" fmla="*/ 0 60000 65536"/>
              <a:gd name="T22" fmla="*/ 0 60000 65536"/>
              <a:gd name="T23" fmla="*/ 0 60000 65536"/>
              <a:gd name="T24" fmla="*/ 0 w 1162"/>
              <a:gd name="T25" fmla="*/ 0 h 543"/>
              <a:gd name="T26" fmla="*/ 1162 w 1162"/>
              <a:gd name="T27" fmla="*/ 543 h 5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2" h="543">
                <a:moveTo>
                  <a:pt x="56" y="162"/>
                </a:moveTo>
                <a:cubicBezTo>
                  <a:pt x="115" y="100"/>
                  <a:pt x="221" y="28"/>
                  <a:pt x="368" y="14"/>
                </a:cubicBezTo>
                <a:cubicBezTo>
                  <a:pt x="515" y="0"/>
                  <a:pt x="811" y="42"/>
                  <a:pt x="940" y="79"/>
                </a:cubicBezTo>
                <a:cubicBezTo>
                  <a:pt x="1069" y="116"/>
                  <a:pt x="1126" y="177"/>
                  <a:pt x="1144" y="239"/>
                </a:cubicBezTo>
                <a:cubicBezTo>
                  <a:pt x="1162" y="301"/>
                  <a:pt x="1141" y="401"/>
                  <a:pt x="1048" y="451"/>
                </a:cubicBezTo>
                <a:cubicBezTo>
                  <a:pt x="955" y="501"/>
                  <a:pt x="746" y="543"/>
                  <a:pt x="586" y="541"/>
                </a:cubicBezTo>
                <a:cubicBezTo>
                  <a:pt x="426" y="539"/>
                  <a:pt x="176" y="502"/>
                  <a:pt x="88" y="439"/>
                </a:cubicBezTo>
                <a:cubicBezTo>
                  <a:pt x="0" y="376"/>
                  <a:pt x="63" y="220"/>
                  <a:pt x="56" y="162"/>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792" name="Freeform 6"/>
          <p:cNvSpPr>
            <a:spLocks/>
          </p:cNvSpPr>
          <p:nvPr/>
        </p:nvSpPr>
        <p:spPr bwMode="auto">
          <a:xfrm>
            <a:off x="1477963" y="4164013"/>
            <a:ext cx="1679575" cy="1411287"/>
          </a:xfrm>
          <a:custGeom>
            <a:avLst/>
            <a:gdLst>
              <a:gd name="T0" fmla="*/ 2147483647 w 1198"/>
              <a:gd name="T1" fmla="*/ 2147483647 h 451"/>
              <a:gd name="T2" fmla="*/ 2147483647 w 1198"/>
              <a:gd name="T3" fmla="*/ 2147483647 h 451"/>
              <a:gd name="T4" fmla="*/ 2147483647 w 1198"/>
              <a:gd name="T5" fmla="*/ 2147483647 h 451"/>
              <a:gd name="T6" fmla="*/ 2147483647 w 1198"/>
              <a:gd name="T7" fmla="*/ 2147483647 h 451"/>
              <a:gd name="T8" fmla="*/ 2147483647 w 1198"/>
              <a:gd name="T9" fmla="*/ 2147483647 h 451"/>
              <a:gd name="T10" fmla="*/ 2147483647 w 1198"/>
              <a:gd name="T11" fmla="*/ 2147483647 h 451"/>
              <a:gd name="T12" fmla="*/ 2147483647 w 1198"/>
              <a:gd name="T13" fmla="*/ 2147483647 h 451"/>
              <a:gd name="T14" fmla="*/ 2147483647 w 1198"/>
              <a:gd name="T15" fmla="*/ 2147483647 h 451"/>
              <a:gd name="T16" fmla="*/ 2147483647 w 1198"/>
              <a:gd name="T17" fmla="*/ 2147483647 h 4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98"/>
              <a:gd name="T28" fmla="*/ 0 h 451"/>
              <a:gd name="T29" fmla="*/ 1198 w 1198"/>
              <a:gd name="T30" fmla="*/ 451 h 4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98" h="451">
                <a:moveTo>
                  <a:pt x="88" y="181"/>
                </a:moveTo>
                <a:cubicBezTo>
                  <a:pt x="159" y="143"/>
                  <a:pt x="120" y="111"/>
                  <a:pt x="180" y="89"/>
                </a:cubicBezTo>
                <a:cubicBezTo>
                  <a:pt x="240" y="67"/>
                  <a:pt x="313" y="60"/>
                  <a:pt x="448" y="49"/>
                </a:cubicBezTo>
                <a:cubicBezTo>
                  <a:pt x="583" y="38"/>
                  <a:pt x="866" y="0"/>
                  <a:pt x="988" y="25"/>
                </a:cubicBezTo>
                <a:cubicBezTo>
                  <a:pt x="1110" y="50"/>
                  <a:pt x="1198" y="132"/>
                  <a:pt x="1181" y="197"/>
                </a:cubicBezTo>
                <a:cubicBezTo>
                  <a:pt x="1164" y="262"/>
                  <a:pt x="1034" y="375"/>
                  <a:pt x="889" y="413"/>
                </a:cubicBezTo>
                <a:cubicBezTo>
                  <a:pt x="744" y="451"/>
                  <a:pt x="449" y="438"/>
                  <a:pt x="307" y="425"/>
                </a:cubicBezTo>
                <a:cubicBezTo>
                  <a:pt x="165" y="412"/>
                  <a:pt x="72" y="378"/>
                  <a:pt x="36" y="337"/>
                </a:cubicBezTo>
                <a:cubicBezTo>
                  <a:pt x="0" y="296"/>
                  <a:pt x="77" y="213"/>
                  <a:pt x="88" y="181"/>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793" name="Freeform 7"/>
          <p:cNvSpPr>
            <a:spLocks/>
          </p:cNvSpPr>
          <p:nvPr/>
        </p:nvSpPr>
        <p:spPr bwMode="auto">
          <a:xfrm>
            <a:off x="2108200" y="4908550"/>
            <a:ext cx="400050" cy="180975"/>
          </a:xfrm>
          <a:custGeom>
            <a:avLst/>
            <a:gdLst>
              <a:gd name="T0" fmla="*/ 0 w 252"/>
              <a:gd name="T1" fmla="*/ 2147483647 h 114"/>
              <a:gd name="T2" fmla="*/ 2147483647 w 252"/>
              <a:gd name="T3" fmla="*/ 0 h 114"/>
              <a:gd name="T4" fmla="*/ 0 60000 65536"/>
              <a:gd name="T5" fmla="*/ 0 60000 65536"/>
              <a:gd name="T6" fmla="*/ 0 w 252"/>
              <a:gd name="T7" fmla="*/ 0 h 114"/>
              <a:gd name="T8" fmla="*/ 252 w 252"/>
              <a:gd name="T9" fmla="*/ 114 h 114"/>
            </a:gdLst>
            <a:ahLst/>
            <a:cxnLst>
              <a:cxn ang="T4">
                <a:pos x="T0" y="T1"/>
              </a:cxn>
              <a:cxn ang="T5">
                <a:pos x="T2" y="T3"/>
              </a:cxn>
            </a:cxnLst>
            <a:rect l="T6" t="T7" r="T8" b="T9"/>
            <a:pathLst>
              <a:path w="252" h="114">
                <a:moveTo>
                  <a:pt x="0" y="114"/>
                </a:moveTo>
                <a:lnTo>
                  <a:pt x="252" y="0"/>
                </a:lnTo>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8794" name="Freeform 8"/>
          <p:cNvSpPr>
            <a:spLocks/>
          </p:cNvSpPr>
          <p:nvPr/>
        </p:nvSpPr>
        <p:spPr bwMode="auto">
          <a:xfrm>
            <a:off x="2800350" y="5014913"/>
            <a:ext cx="704850" cy="409575"/>
          </a:xfrm>
          <a:custGeom>
            <a:avLst/>
            <a:gdLst>
              <a:gd name="T0" fmla="*/ 0 w 444"/>
              <a:gd name="T1" fmla="*/ 0 h 258"/>
              <a:gd name="T2" fmla="*/ 2147483647 w 444"/>
              <a:gd name="T3" fmla="*/ 2147483647 h 258"/>
              <a:gd name="T4" fmla="*/ 0 60000 65536"/>
              <a:gd name="T5" fmla="*/ 0 60000 65536"/>
              <a:gd name="T6" fmla="*/ 0 w 444"/>
              <a:gd name="T7" fmla="*/ 0 h 258"/>
              <a:gd name="T8" fmla="*/ 444 w 444"/>
              <a:gd name="T9" fmla="*/ 258 h 258"/>
            </a:gdLst>
            <a:ahLst/>
            <a:cxnLst>
              <a:cxn ang="T4">
                <a:pos x="T0" y="T1"/>
              </a:cxn>
              <a:cxn ang="T5">
                <a:pos x="T2" y="T3"/>
              </a:cxn>
            </a:cxnLst>
            <a:rect l="T6" t="T7" r="T8" b="T9"/>
            <a:pathLst>
              <a:path w="444" h="258">
                <a:moveTo>
                  <a:pt x="0" y="0"/>
                </a:moveTo>
                <a:lnTo>
                  <a:pt x="444" y="258"/>
                </a:lnTo>
              </a:path>
            </a:pathLst>
          </a:custGeom>
          <a:noFill/>
          <a:ln w="1905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8795" name="Text Box 9"/>
          <p:cNvSpPr txBox="1">
            <a:spLocks noChangeArrowheads="1"/>
          </p:cNvSpPr>
          <p:nvPr/>
        </p:nvSpPr>
        <p:spPr bwMode="auto">
          <a:xfrm>
            <a:off x="2052638" y="5129213"/>
            <a:ext cx="665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AS3</a:t>
            </a:r>
            <a:endParaRPr lang="en-US"/>
          </a:p>
        </p:txBody>
      </p:sp>
      <p:sp>
        <p:nvSpPr>
          <p:cNvPr id="118796" name="Text Box 10"/>
          <p:cNvSpPr txBox="1">
            <a:spLocks noChangeArrowheads="1"/>
          </p:cNvSpPr>
          <p:nvPr/>
        </p:nvSpPr>
        <p:spPr bwMode="auto">
          <a:xfrm>
            <a:off x="5867400" y="57943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AS2</a:t>
            </a:r>
          </a:p>
        </p:txBody>
      </p:sp>
      <p:sp>
        <p:nvSpPr>
          <p:cNvPr id="118797" name="Line 11"/>
          <p:cNvSpPr>
            <a:spLocks noChangeShapeType="1"/>
          </p:cNvSpPr>
          <p:nvPr/>
        </p:nvSpPr>
        <p:spPr bwMode="auto">
          <a:xfrm flipV="1">
            <a:off x="5746750" y="5283200"/>
            <a:ext cx="434975" cy="1920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798" name="Line 12"/>
          <p:cNvSpPr>
            <a:spLocks noChangeShapeType="1"/>
          </p:cNvSpPr>
          <p:nvPr/>
        </p:nvSpPr>
        <p:spPr bwMode="auto">
          <a:xfrm flipH="1" flipV="1">
            <a:off x="2324100" y="4641850"/>
            <a:ext cx="241300" cy="1746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799" name="Line 13"/>
          <p:cNvSpPr>
            <a:spLocks noChangeShapeType="1"/>
          </p:cNvSpPr>
          <p:nvPr/>
        </p:nvSpPr>
        <p:spPr bwMode="auto">
          <a:xfrm flipH="1">
            <a:off x="1882775" y="4635500"/>
            <a:ext cx="147638" cy="3762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8800" name="Group 14"/>
          <p:cNvGrpSpPr>
            <a:grpSpLocks/>
          </p:cNvGrpSpPr>
          <p:nvPr/>
        </p:nvGrpSpPr>
        <p:grpSpPr bwMode="auto">
          <a:xfrm>
            <a:off x="1619250" y="4903788"/>
            <a:ext cx="501650" cy="396875"/>
            <a:chOff x="873" y="3243"/>
            <a:chExt cx="316" cy="250"/>
          </a:xfrm>
        </p:grpSpPr>
        <p:sp>
          <p:nvSpPr>
            <p:cNvPr id="118901" name="Oval 15"/>
            <p:cNvSpPr>
              <a:spLocks noChangeArrowheads="1"/>
            </p:cNvSpPr>
            <p:nvPr/>
          </p:nvSpPr>
          <p:spPr bwMode="auto">
            <a:xfrm>
              <a:off x="876" y="3361"/>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902" name="Line 16"/>
            <p:cNvSpPr>
              <a:spLocks noChangeShapeType="1"/>
            </p:cNvSpPr>
            <p:nvPr/>
          </p:nvSpPr>
          <p:spPr bwMode="auto">
            <a:xfrm>
              <a:off x="876" y="335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903" name="Line 17"/>
            <p:cNvSpPr>
              <a:spLocks noChangeShapeType="1"/>
            </p:cNvSpPr>
            <p:nvPr/>
          </p:nvSpPr>
          <p:spPr bwMode="auto">
            <a:xfrm>
              <a:off x="1189" y="335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904" name="Rectangle 18"/>
            <p:cNvSpPr>
              <a:spLocks noChangeArrowheads="1"/>
            </p:cNvSpPr>
            <p:nvPr/>
          </p:nvSpPr>
          <p:spPr bwMode="auto">
            <a:xfrm>
              <a:off x="876" y="3354"/>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905" name="Oval 19"/>
            <p:cNvSpPr>
              <a:spLocks noChangeArrowheads="1"/>
            </p:cNvSpPr>
            <p:nvPr/>
          </p:nvSpPr>
          <p:spPr bwMode="auto">
            <a:xfrm>
              <a:off x="873" y="3295"/>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906" name="Rectangle 20"/>
            <p:cNvSpPr>
              <a:spLocks noChangeArrowheads="1"/>
            </p:cNvSpPr>
            <p:nvPr/>
          </p:nvSpPr>
          <p:spPr bwMode="auto">
            <a:xfrm>
              <a:off x="960" y="3308"/>
              <a:ext cx="141" cy="124"/>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907" name="Text Box 21"/>
            <p:cNvSpPr txBox="1">
              <a:spLocks noChangeArrowheads="1"/>
            </p:cNvSpPr>
            <p:nvPr/>
          </p:nvSpPr>
          <p:spPr bwMode="auto">
            <a:xfrm>
              <a:off x="887" y="3243"/>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3b</a:t>
              </a:r>
              <a:endParaRPr lang="en-US" sz="2400"/>
            </a:p>
          </p:txBody>
        </p:sp>
      </p:grpSp>
      <p:grpSp>
        <p:nvGrpSpPr>
          <p:cNvPr id="118801" name="Group 22"/>
          <p:cNvGrpSpPr>
            <a:grpSpLocks/>
          </p:cNvGrpSpPr>
          <p:nvPr/>
        </p:nvGrpSpPr>
        <p:grpSpPr bwMode="auto">
          <a:xfrm>
            <a:off x="1889125" y="4327525"/>
            <a:ext cx="501650" cy="396875"/>
            <a:chOff x="2016" y="1976"/>
            <a:chExt cx="316" cy="250"/>
          </a:xfrm>
        </p:grpSpPr>
        <p:sp>
          <p:nvSpPr>
            <p:cNvPr id="118893" name="Oval 23"/>
            <p:cNvSpPr>
              <a:spLocks noChangeArrowheads="1"/>
            </p:cNvSpPr>
            <p:nvPr/>
          </p:nvSpPr>
          <p:spPr bwMode="auto">
            <a:xfrm>
              <a:off x="2019" y="210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94" name="Line 24"/>
            <p:cNvSpPr>
              <a:spLocks noChangeShapeType="1"/>
            </p:cNvSpPr>
            <p:nvPr/>
          </p:nvSpPr>
          <p:spPr bwMode="auto">
            <a:xfrm>
              <a:off x="2019"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95" name="Line 25"/>
            <p:cNvSpPr>
              <a:spLocks noChangeShapeType="1"/>
            </p:cNvSpPr>
            <p:nvPr/>
          </p:nvSpPr>
          <p:spPr bwMode="auto">
            <a:xfrm>
              <a:off x="2332"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96" name="Rectangle 26"/>
            <p:cNvSpPr>
              <a:spLocks noChangeArrowheads="1"/>
            </p:cNvSpPr>
            <p:nvPr/>
          </p:nvSpPr>
          <p:spPr bwMode="auto">
            <a:xfrm>
              <a:off x="2019" y="209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97" name="Oval 27"/>
            <p:cNvSpPr>
              <a:spLocks noChangeArrowheads="1"/>
            </p:cNvSpPr>
            <p:nvPr/>
          </p:nvSpPr>
          <p:spPr bwMode="auto">
            <a:xfrm>
              <a:off x="2016" y="2036"/>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8898" name="Group 28"/>
            <p:cNvGrpSpPr>
              <a:grpSpLocks/>
            </p:cNvGrpSpPr>
            <p:nvPr/>
          </p:nvGrpSpPr>
          <p:grpSpPr bwMode="auto">
            <a:xfrm>
              <a:off x="2032" y="1976"/>
              <a:ext cx="285" cy="250"/>
              <a:chOff x="2912" y="2425"/>
              <a:chExt cx="290" cy="250"/>
            </a:xfrm>
          </p:grpSpPr>
          <p:sp>
            <p:nvSpPr>
              <p:cNvPr id="118899" name="Rectangle 29"/>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900" name="Text Box 30"/>
              <p:cNvSpPr txBox="1">
                <a:spLocks noChangeArrowheads="1"/>
              </p:cNvSpPr>
              <p:nvPr/>
            </p:nvSpPr>
            <p:spPr bwMode="auto">
              <a:xfrm>
                <a:off x="2912" y="2425"/>
                <a:ext cx="29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3c</a:t>
                </a:r>
                <a:endParaRPr lang="en-US" sz="2400"/>
              </a:p>
            </p:txBody>
          </p:sp>
        </p:grpSp>
      </p:grpSp>
      <p:grpSp>
        <p:nvGrpSpPr>
          <p:cNvPr id="118802" name="Group 31"/>
          <p:cNvGrpSpPr>
            <a:grpSpLocks/>
          </p:cNvGrpSpPr>
          <p:nvPr/>
        </p:nvGrpSpPr>
        <p:grpSpPr bwMode="auto">
          <a:xfrm>
            <a:off x="2466975" y="4702175"/>
            <a:ext cx="501650" cy="396875"/>
            <a:chOff x="1434" y="3104"/>
            <a:chExt cx="316" cy="250"/>
          </a:xfrm>
        </p:grpSpPr>
        <p:grpSp>
          <p:nvGrpSpPr>
            <p:cNvPr id="118885" name="Group 32"/>
            <p:cNvGrpSpPr>
              <a:grpSpLocks/>
            </p:cNvGrpSpPr>
            <p:nvPr/>
          </p:nvGrpSpPr>
          <p:grpSpPr bwMode="auto">
            <a:xfrm>
              <a:off x="1434" y="3163"/>
              <a:ext cx="316" cy="147"/>
              <a:chOff x="1434" y="3163"/>
              <a:chExt cx="316" cy="147"/>
            </a:xfrm>
          </p:grpSpPr>
          <p:sp>
            <p:nvSpPr>
              <p:cNvPr id="118887" name="Oval 33"/>
              <p:cNvSpPr>
                <a:spLocks noChangeArrowheads="1"/>
              </p:cNvSpPr>
              <p:nvPr/>
            </p:nvSpPr>
            <p:spPr bwMode="auto">
              <a:xfrm>
                <a:off x="1437" y="322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88" name="Line 34"/>
              <p:cNvSpPr>
                <a:spLocks noChangeShapeType="1"/>
              </p:cNvSpPr>
              <p:nvPr/>
            </p:nvSpPr>
            <p:spPr bwMode="auto">
              <a:xfrm>
                <a:off x="1437" y="322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89" name="Line 35"/>
              <p:cNvSpPr>
                <a:spLocks noChangeShapeType="1"/>
              </p:cNvSpPr>
              <p:nvPr/>
            </p:nvSpPr>
            <p:spPr bwMode="auto">
              <a:xfrm>
                <a:off x="1750" y="322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90" name="Rectangle 36"/>
              <p:cNvSpPr>
                <a:spLocks noChangeArrowheads="1"/>
              </p:cNvSpPr>
              <p:nvPr/>
            </p:nvSpPr>
            <p:spPr bwMode="auto">
              <a:xfrm>
                <a:off x="1437" y="322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91" name="Oval 37"/>
              <p:cNvSpPr>
                <a:spLocks noChangeArrowheads="1"/>
              </p:cNvSpPr>
              <p:nvPr/>
            </p:nvSpPr>
            <p:spPr bwMode="auto">
              <a:xfrm>
                <a:off x="1434" y="316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92" name="Rectangle 38"/>
              <p:cNvSpPr>
                <a:spLocks noChangeArrowheads="1"/>
              </p:cNvSpPr>
              <p:nvPr/>
            </p:nvSpPr>
            <p:spPr bwMode="auto">
              <a:xfrm>
                <a:off x="1521" y="3176"/>
                <a:ext cx="142" cy="11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18886" name="Text Box 39"/>
            <p:cNvSpPr txBox="1">
              <a:spLocks noChangeArrowheads="1"/>
            </p:cNvSpPr>
            <p:nvPr/>
          </p:nvSpPr>
          <p:spPr bwMode="auto">
            <a:xfrm>
              <a:off x="1448" y="3104"/>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3a</a:t>
              </a:r>
              <a:endParaRPr lang="en-US" sz="2400"/>
            </a:p>
          </p:txBody>
        </p:sp>
      </p:grpSp>
      <p:grpSp>
        <p:nvGrpSpPr>
          <p:cNvPr id="118803" name="Group 40"/>
          <p:cNvGrpSpPr>
            <a:grpSpLocks/>
          </p:cNvGrpSpPr>
          <p:nvPr/>
        </p:nvGrpSpPr>
        <p:grpSpPr bwMode="auto">
          <a:xfrm>
            <a:off x="2495550" y="5227638"/>
            <a:ext cx="2660650" cy="1122362"/>
            <a:chOff x="1572" y="3293"/>
            <a:chExt cx="1676" cy="707"/>
          </a:xfrm>
        </p:grpSpPr>
        <p:sp>
          <p:nvSpPr>
            <p:cNvPr id="118842" name="Freeform 41"/>
            <p:cNvSpPr>
              <a:spLocks/>
            </p:cNvSpPr>
            <p:nvPr/>
          </p:nvSpPr>
          <p:spPr bwMode="auto">
            <a:xfrm>
              <a:off x="1572" y="3293"/>
              <a:ext cx="1676" cy="707"/>
            </a:xfrm>
            <a:custGeom>
              <a:avLst/>
              <a:gdLst>
                <a:gd name="T0" fmla="*/ 259 w 1583"/>
                <a:gd name="T1" fmla="*/ 310 h 682"/>
                <a:gd name="T2" fmla="*/ 681 w 1583"/>
                <a:gd name="T3" fmla="*/ 102 h 682"/>
                <a:gd name="T4" fmla="*/ 1313 w 1583"/>
                <a:gd name="T5" fmla="*/ 29 h 682"/>
                <a:gd name="T6" fmla="*/ 1933 w 1583"/>
                <a:gd name="T7" fmla="*/ 268 h 682"/>
                <a:gd name="T8" fmla="*/ 2613 w 1583"/>
                <a:gd name="T9" fmla="*/ 591 h 682"/>
                <a:gd name="T10" fmla="*/ 2126 w 1583"/>
                <a:gd name="T11" fmla="*/ 888 h 682"/>
                <a:gd name="T12" fmla="*/ 1153 w 1583"/>
                <a:gd name="T13" fmla="*/ 908 h 682"/>
                <a:gd name="T14" fmla="*/ 149 w 1583"/>
                <a:gd name="T15" fmla="*/ 823 h 682"/>
                <a:gd name="T16" fmla="*/ 259 w 1583"/>
                <a:gd name="T17" fmla="*/ 310 h 6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3"/>
                <a:gd name="T28" fmla="*/ 0 h 682"/>
                <a:gd name="T29" fmla="*/ 1583 w 1583"/>
                <a:gd name="T30" fmla="*/ 682 h 6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3" h="682">
                  <a:moveTo>
                    <a:pt x="155" y="224"/>
                  </a:moveTo>
                  <a:cubicBezTo>
                    <a:pt x="208" y="137"/>
                    <a:pt x="302" y="108"/>
                    <a:pt x="407" y="74"/>
                  </a:cubicBezTo>
                  <a:cubicBezTo>
                    <a:pt x="512" y="40"/>
                    <a:pt x="660" y="0"/>
                    <a:pt x="785" y="20"/>
                  </a:cubicBezTo>
                  <a:cubicBezTo>
                    <a:pt x="910" y="40"/>
                    <a:pt x="1027" y="126"/>
                    <a:pt x="1157" y="194"/>
                  </a:cubicBezTo>
                  <a:cubicBezTo>
                    <a:pt x="1287" y="262"/>
                    <a:pt x="1545" y="353"/>
                    <a:pt x="1564" y="428"/>
                  </a:cubicBezTo>
                  <a:cubicBezTo>
                    <a:pt x="1583" y="503"/>
                    <a:pt x="1417" y="606"/>
                    <a:pt x="1272" y="644"/>
                  </a:cubicBezTo>
                  <a:cubicBezTo>
                    <a:pt x="1127" y="682"/>
                    <a:pt x="887" y="664"/>
                    <a:pt x="690" y="656"/>
                  </a:cubicBezTo>
                  <a:cubicBezTo>
                    <a:pt x="493" y="648"/>
                    <a:pt x="178" y="668"/>
                    <a:pt x="89" y="596"/>
                  </a:cubicBezTo>
                  <a:cubicBezTo>
                    <a:pt x="0" y="524"/>
                    <a:pt x="102" y="311"/>
                    <a:pt x="155" y="224"/>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843" name="Text Box 42"/>
            <p:cNvSpPr txBox="1">
              <a:spLocks noChangeArrowheads="1"/>
            </p:cNvSpPr>
            <p:nvPr/>
          </p:nvSpPr>
          <p:spPr bwMode="auto">
            <a:xfrm>
              <a:off x="1719" y="3724"/>
              <a:ext cx="41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AS1</a:t>
              </a:r>
              <a:endParaRPr lang="en-US"/>
            </a:p>
          </p:txBody>
        </p:sp>
        <p:sp>
          <p:nvSpPr>
            <p:cNvPr id="118844" name="Line 43"/>
            <p:cNvSpPr>
              <a:spLocks noChangeShapeType="1"/>
            </p:cNvSpPr>
            <p:nvPr/>
          </p:nvSpPr>
          <p:spPr bwMode="auto">
            <a:xfrm flipH="1">
              <a:off x="2134" y="3469"/>
              <a:ext cx="93" cy="10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45" name="Line 44"/>
            <p:cNvSpPr>
              <a:spLocks noChangeShapeType="1"/>
            </p:cNvSpPr>
            <p:nvPr/>
          </p:nvSpPr>
          <p:spPr bwMode="auto">
            <a:xfrm>
              <a:off x="2388" y="3491"/>
              <a:ext cx="3" cy="28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46" name="Line 45"/>
            <p:cNvSpPr>
              <a:spLocks noChangeShapeType="1"/>
            </p:cNvSpPr>
            <p:nvPr/>
          </p:nvSpPr>
          <p:spPr bwMode="auto">
            <a:xfrm>
              <a:off x="2490" y="3461"/>
              <a:ext cx="313" cy="21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47" name="Line 46"/>
            <p:cNvSpPr>
              <a:spLocks noChangeShapeType="1"/>
            </p:cNvSpPr>
            <p:nvPr/>
          </p:nvSpPr>
          <p:spPr bwMode="auto">
            <a:xfrm flipH="1">
              <a:off x="2566" y="3749"/>
              <a:ext cx="237" cy="7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48" name="Line 47"/>
            <p:cNvSpPr>
              <a:spLocks noChangeShapeType="1"/>
            </p:cNvSpPr>
            <p:nvPr/>
          </p:nvSpPr>
          <p:spPr bwMode="auto">
            <a:xfrm flipH="1" flipV="1">
              <a:off x="2202" y="3638"/>
              <a:ext cx="568" cy="5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49" name="Line 48"/>
            <p:cNvSpPr>
              <a:spLocks noChangeShapeType="1"/>
            </p:cNvSpPr>
            <p:nvPr/>
          </p:nvSpPr>
          <p:spPr bwMode="auto">
            <a:xfrm>
              <a:off x="2143" y="3689"/>
              <a:ext cx="127" cy="8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8850" name="Group 49"/>
            <p:cNvGrpSpPr>
              <a:grpSpLocks/>
            </p:cNvGrpSpPr>
            <p:nvPr/>
          </p:nvGrpSpPr>
          <p:grpSpPr bwMode="auto">
            <a:xfrm>
              <a:off x="2202" y="3293"/>
              <a:ext cx="316" cy="250"/>
              <a:chOff x="2055" y="3447"/>
              <a:chExt cx="316" cy="250"/>
            </a:xfrm>
          </p:grpSpPr>
          <p:sp>
            <p:nvSpPr>
              <p:cNvPr id="118877" name="Oval 50"/>
              <p:cNvSpPr>
                <a:spLocks noChangeArrowheads="1"/>
              </p:cNvSpPr>
              <p:nvPr/>
            </p:nvSpPr>
            <p:spPr bwMode="auto">
              <a:xfrm>
                <a:off x="2058" y="3571"/>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78" name="Line 51"/>
              <p:cNvSpPr>
                <a:spLocks noChangeShapeType="1"/>
              </p:cNvSpPr>
              <p:nvPr/>
            </p:nvSpPr>
            <p:spPr bwMode="auto">
              <a:xfrm>
                <a:off x="2058" y="356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79" name="Line 52"/>
              <p:cNvSpPr>
                <a:spLocks noChangeShapeType="1"/>
              </p:cNvSpPr>
              <p:nvPr/>
            </p:nvSpPr>
            <p:spPr bwMode="auto">
              <a:xfrm>
                <a:off x="2371" y="356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80" name="Rectangle 53"/>
              <p:cNvSpPr>
                <a:spLocks noChangeArrowheads="1"/>
              </p:cNvSpPr>
              <p:nvPr/>
            </p:nvSpPr>
            <p:spPr bwMode="auto">
              <a:xfrm>
                <a:off x="2058" y="3564"/>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81" name="Oval 54"/>
              <p:cNvSpPr>
                <a:spLocks noChangeArrowheads="1"/>
              </p:cNvSpPr>
              <p:nvPr/>
            </p:nvSpPr>
            <p:spPr bwMode="auto">
              <a:xfrm>
                <a:off x="2055" y="3505"/>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8882" name="Group 55"/>
              <p:cNvGrpSpPr>
                <a:grpSpLocks/>
              </p:cNvGrpSpPr>
              <p:nvPr/>
            </p:nvGrpSpPr>
            <p:grpSpPr bwMode="auto">
              <a:xfrm>
                <a:off x="2072" y="3447"/>
                <a:ext cx="285" cy="250"/>
                <a:chOff x="2912" y="2425"/>
                <a:chExt cx="292" cy="250"/>
              </a:xfrm>
            </p:grpSpPr>
            <p:sp>
              <p:nvSpPr>
                <p:cNvPr id="118883" name="Rectangle 56"/>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84" name="Text Box 57"/>
                <p:cNvSpPr txBox="1">
                  <a:spLocks noChangeArrowheads="1"/>
                </p:cNvSpPr>
                <p:nvPr/>
              </p:nvSpPr>
              <p:spPr bwMode="auto">
                <a:xfrm>
                  <a:off x="2912" y="2425"/>
                  <a:ext cx="29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1c</a:t>
                  </a:r>
                </a:p>
              </p:txBody>
            </p:sp>
          </p:grpSp>
        </p:grpSp>
        <p:grpSp>
          <p:nvGrpSpPr>
            <p:cNvPr id="118851" name="Group 58"/>
            <p:cNvGrpSpPr>
              <a:grpSpLocks/>
            </p:cNvGrpSpPr>
            <p:nvPr/>
          </p:nvGrpSpPr>
          <p:grpSpPr bwMode="auto">
            <a:xfrm>
              <a:off x="1896" y="3507"/>
              <a:ext cx="316" cy="250"/>
              <a:chOff x="1749" y="3661"/>
              <a:chExt cx="316" cy="250"/>
            </a:xfrm>
          </p:grpSpPr>
          <p:sp>
            <p:nvSpPr>
              <p:cNvPr id="118870" name="Oval 59"/>
              <p:cNvSpPr>
                <a:spLocks noChangeArrowheads="1"/>
              </p:cNvSpPr>
              <p:nvPr/>
            </p:nvSpPr>
            <p:spPr bwMode="auto">
              <a:xfrm>
                <a:off x="1752" y="3781"/>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71" name="Line 60"/>
              <p:cNvSpPr>
                <a:spLocks noChangeShapeType="1"/>
              </p:cNvSpPr>
              <p:nvPr/>
            </p:nvSpPr>
            <p:spPr bwMode="auto">
              <a:xfrm>
                <a:off x="1752" y="377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72" name="Line 61"/>
              <p:cNvSpPr>
                <a:spLocks noChangeShapeType="1"/>
              </p:cNvSpPr>
              <p:nvPr/>
            </p:nvSpPr>
            <p:spPr bwMode="auto">
              <a:xfrm>
                <a:off x="2065" y="377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73" name="Rectangle 62"/>
              <p:cNvSpPr>
                <a:spLocks noChangeArrowheads="1"/>
              </p:cNvSpPr>
              <p:nvPr/>
            </p:nvSpPr>
            <p:spPr bwMode="auto">
              <a:xfrm>
                <a:off x="1752" y="3774"/>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74" name="Oval 63"/>
              <p:cNvSpPr>
                <a:spLocks noChangeArrowheads="1"/>
              </p:cNvSpPr>
              <p:nvPr/>
            </p:nvSpPr>
            <p:spPr bwMode="auto">
              <a:xfrm>
                <a:off x="1749" y="3719"/>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75" name="Rectangle 64"/>
              <p:cNvSpPr>
                <a:spLocks noChangeArrowheads="1"/>
              </p:cNvSpPr>
              <p:nvPr/>
            </p:nvSpPr>
            <p:spPr bwMode="auto">
              <a:xfrm>
                <a:off x="1834" y="3746"/>
                <a:ext cx="142" cy="96"/>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76" name="Text Box 65"/>
              <p:cNvSpPr txBox="1">
                <a:spLocks noChangeArrowheads="1"/>
              </p:cNvSpPr>
              <p:nvPr/>
            </p:nvSpPr>
            <p:spPr bwMode="auto">
              <a:xfrm>
                <a:off x="1765" y="3661"/>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1a</a:t>
                </a:r>
                <a:endParaRPr lang="en-US" sz="2400"/>
              </a:p>
            </p:txBody>
          </p:sp>
        </p:grpSp>
        <p:grpSp>
          <p:nvGrpSpPr>
            <p:cNvPr id="118852" name="Group 66"/>
            <p:cNvGrpSpPr>
              <a:grpSpLocks/>
            </p:cNvGrpSpPr>
            <p:nvPr/>
          </p:nvGrpSpPr>
          <p:grpSpPr bwMode="auto">
            <a:xfrm>
              <a:off x="2238" y="3689"/>
              <a:ext cx="316" cy="250"/>
              <a:chOff x="2091" y="3843"/>
              <a:chExt cx="316" cy="250"/>
            </a:xfrm>
          </p:grpSpPr>
          <p:sp>
            <p:nvSpPr>
              <p:cNvPr id="118862" name="Oval 67"/>
              <p:cNvSpPr>
                <a:spLocks noChangeArrowheads="1"/>
              </p:cNvSpPr>
              <p:nvPr/>
            </p:nvSpPr>
            <p:spPr bwMode="auto">
              <a:xfrm>
                <a:off x="2094" y="3967"/>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63" name="Line 68"/>
              <p:cNvSpPr>
                <a:spLocks noChangeShapeType="1"/>
              </p:cNvSpPr>
              <p:nvPr/>
            </p:nvSpPr>
            <p:spPr bwMode="auto">
              <a:xfrm>
                <a:off x="2094" y="3960"/>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64" name="Line 69"/>
              <p:cNvSpPr>
                <a:spLocks noChangeShapeType="1"/>
              </p:cNvSpPr>
              <p:nvPr/>
            </p:nvSpPr>
            <p:spPr bwMode="auto">
              <a:xfrm>
                <a:off x="2407" y="3960"/>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65" name="Rectangle 70"/>
              <p:cNvSpPr>
                <a:spLocks noChangeArrowheads="1"/>
              </p:cNvSpPr>
              <p:nvPr/>
            </p:nvSpPr>
            <p:spPr bwMode="auto">
              <a:xfrm>
                <a:off x="2094" y="3960"/>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66" name="Oval 71"/>
              <p:cNvSpPr>
                <a:spLocks noChangeArrowheads="1"/>
              </p:cNvSpPr>
              <p:nvPr/>
            </p:nvSpPr>
            <p:spPr bwMode="auto">
              <a:xfrm>
                <a:off x="2091" y="3901"/>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8867" name="Group 72"/>
              <p:cNvGrpSpPr>
                <a:grpSpLocks/>
              </p:cNvGrpSpPr>
              <p:nvPr/>
            </p:nvGrpSpPr>
            <p:grpSpPr bwMode="auto">
              <a:xfrm>
                <a:off x="2106" y="3843"/>
                <a:ext cx="294" cy="250"/>
                <a:chOff x="2910" y="2425"/>
                <a:chExt cx="296" cy="250"/>
              </a:xfrm>
            </p:grpSpPr>
            <p:sp>
              <p:nvSpPr>
                <p:cNvPr id="118868" name="Rectangle 73"/>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69" name="Text Box 74"/>
                <p:cNvSpPr txBox="1">
                  <a:spLocks noChangeArrowheads="1"/>
                </p:cNvSpPr>
                <p:nvPr/>
              </p:nvSpPr>
              <p:spPr bwMode="auto">
                <a:xfrm>
                  <a:off x="2910" y="2425"/>
                  <a:ext cx="2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1d</a:t>
                  </a:r>
                </a:p>
              </p:txBody>
            </p:sp>
          </p:grpSp>
        </p:grpSp>
        <p:grpSp>
          <p:nvGrpSpPr>
            <p:cNvPr id="118853" name="Group 75"/>
            <p:cNvGrpSpPr>
              <a:grpSpLocks/>
            </p:cNvGrpSpPr>
            <p:nvPr/>
          </p:nvGrpSpPr>
          <p:grpSpPr bwMode="auto">
            <a:xfrm>
              <a:off x="2778" y="3573"/>
              <a:ext cx="316" cy="250"/>
              <a:chOff x="2016" y="1976"/>
              <a:chExt cx="316" cy="250"/>
            </a:xfrm>
          </p:grpSpPr>
          <p:sp>
            <p:nvSpPr>
              <p:cNvPr id="118854" name="Oval 76"/>
              <p:cNvSpPr>
                <a:spLocks noChangeArrowheads="1"/>
              </p:cNvSpPr>
              <p:nvPr/>
            </p:nvSpPr>
            <p:spPr bwMode="auto">
              <a:xfrm>
                <a:off x="2019" y="210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55" name="Line 77"/>
              <p:cNvSpPr>
                <a:spLocks noChangeShapeType="1"/>
              </p:cNvSpPr>
              <p:nvPr/>
            </p:nvSpPr>
            <p:spPr bwMode="auto">
              <a:xfrm>
                <a:off x="2019"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56" name="Line 78"/>
              <p:cNvSpPr>
                <a:spLocks noChangeShapeType="1"/>
              </p:cNvSpPr>
              <p:nvPr/>
            </p:nvSpPr>
            <p:spPr bwMode="auto">
              <a:xfrm>
                <a:off x="2332"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57" name="Rectangle 79"/>
              <p:cNvSpPr>
                <a:spLocks noChangeArrowheads="1"/>
              </p:cNvSpPr>
              <p:nvPr/>
            </p:nvSpPr>
            <p:spPr bwMode="auto">
              <a:xfrm>
                <a:off x="2019" y="209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58" name="Oval 80"/>
              <p:cNvSpPr>
                <a:spLocks noChangeArrowheads="1"/>
              </p:cNvSpPr>
              <p:nvPr/>
            </p:nvSpPr>
            <p:spPr bwMode="auto">
              <a:xfrm>
                <a:off x="2016" y="2036"/>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8859" name="Group 81"/>
              <p:cNvGrpSpPr>
                <a:grpSpLocks/>
              </p:cNvGrpSpPr>
              <p:nvPr/>
            </p:nvGrpSpPr>
            <p:grpSpPr bwMode="auto">
              <a:xfrm>
                <a:off x="2029" y="1976"/>
                <a:ext cx="294" cy="250"/>
                <a:chOff x="2909" y="2425"/>
                <a:chExt cx="299" cy="250"/>
              </a:xfrm>
            </p:grpSpPr>
            <p:sp>
              <p:nvSpPr>
                <p:cNvPr id="118860" name="Rectangle 82"/>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61" name="Text Box 83"/>
                <p:cNvSpPr txBox="1">
                  <a:spLocks noChangeArrowheads="1"/>
                </p:cNvSpPr>
                <p:nvPr/>
              </p:nvSpPr>
              <p:spPr bwMode="auto">
                <a:xfrm>
                  <a:off x="2909" y="2425"/>
                  <a:ext cx="2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1b</a:t>
                  </a:r>
                  <a:endParaRPr lang="en-US" sz="2400"/>
                </a:p>
              </p:txBody>
            </p:sp>
          </p:grpSp>
        </p:grpSp>
      </p:grpSp>
      <p:grpSp>
        <p:nvGrpSpPr>
          <p:cNvPr id="118804" name="Group 84"/>
          <p:cNvGrpSpPr>
            <a:grpSpLocks/>
          </p:cNvGrpSpPr>
          <p:nvPr/>
        </p:nvGrpSpPr>
        <p:grpSpPr bwMode="auto">
          <a:xfrm>
            <a:off x="5414963" y="5324475"/>
            <a:ext cx="501650" cy="396875"/>
            <a:chOff x="3537" y="3473"/>
            <a:chExt cx="316" cy="250"/>
          </a:xfrm>
        </p:grpSpPr>
        <p:sp>
          <p:nvSpPr>
            <p:cNvPr id="118835" name="Oval 85"/>
            <p:cNvSpPr>
              <a:spLocks noChangeArrowheads="1"/>
            </p:cNvSpPr>
            <p:nvPr/>
          </p:nvSpPr>
          <p:spPr bwMode="auto">
            <a:xfrm>
              <a:off x="3540" y="359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36" name="Line 86"/>
            <p:cNvSpPr>
              <a:spLocks noChangeShapeType="1"/>
            </p:cNvSpPr>
            <p:nvPr/>
          </p:nvSpPr>
          <p:spPr bwMode="auto">
            <a:xfrm>
              <a:off x="3540" y="359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37" name="Line 87"/>
            <p:cNvSpPr>
              <a:spLocks noChangeShapeType="1"/>
            </p:cNvSpPr>
            <p:nvPr/>
          </p:nvSpPr>
          <p:spPr bwMode="auto">
            <a:xfrm>
              <a:off x="3853" y="359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38" name="Rectangle 88"/>
            <p:cNvSpPr>
              <a:spLocks noChangeArrowheads="1"/>
            </p:cNvSpPr>
            <p:nvPr/>
          </p:nvSpPr>
          <p:spPr bwMode="auto">
            <a:xfrm>
              <a:off x="3540" y="359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39" name="Oval 89"/>
            <p:cNvSpPr>
              <a:spLocks noChangeArrowheads="1"/>
            </p:cNvSpPr>
            <p:nvPr/>
          </p:nvSpPr>
          <p:spPr bwMode="auto">
            <a:xfrm>
              <a:off x="3537" y="353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40" name="Rectangle 90"/>
            <p:cNvSpPr>
              <a:spLocks noChangeArrowheads="1"/>
            </p:cNvSpPr>
            <p:nvPr/>
          </p:nvSpPr>
          <p:spPr bwMode="auto">
            <a:xfrm>
              <a:off x="3624" y="3545"/>
              <a:ext cx="141" cy="12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41" name="Text Box 91"/>
            <p:cNvSpPr txBox="1">
              <a:spLocks noChangeArrowheads="1"/>
            </p:cNvSpPr>
            <p:nvPr/>
          </p:nvSpPr>
          <p:spPr bwMode="auto">
            <a:xfrm>
              <a:off x="3551" y="3473"/>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2a</a:t>
              </a:r>
              <a:endParaRPr lang="en-US" sz="2400"/>
            </a:p>
          </p:txBody>
        </p:sp>
      </p:grpSp>
      <p:sp>
        <p:nvSpPr>
          <p:cNvPr id="118805" name="Line 92"/>
          <p:cNvSpPr>
            <a:spLocks noChangeShapeType="1"/>
          </p:cNvSpPr>
          <p:nvPr/>
        </p:nvSpPr>
        <p:spPr bwMode="auto">
          <a:xfrm>
            <a:off x="6635750" y="5241925"/>
            <a:ext cx="857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8806" name="Line 93"/>
          <p:cNvSpPr>
            <a:spLocks noChangeShapeType="1"/>
          </p:cNvSpPr>
          <p:nvPr/>
        </p:nvSpPr>
        <p:spPr bwMode="auto">
          <a:xfrm>
            <a:off x="6889750" y="5707063"/>
            <a:ext cx="7350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8807" name="Line 94"/>
          <p:cNvSpPr>
            <a:spLocks noChangeShapeType="1"/>
          </p:cNvSpPr>
          <p:nvPr/>
        </p:nvSpPr>
        <p:spPr bwMode="auto">
          <a:xfrm>
            <a:off x="5921375" y="5553075"/>
            <a:ext cx="488950" cy="152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08" name="Line 95"/>
          <p:cNvSpPr>
            <a:spLocks noChangeShapeType="1"/>
          </p:cNvSpPr>
          <p:nvPr/>
        </p:nvSpPr>
        <p:spPr bwMode="auto">
          <a:xfrm>
            <a:off x="6530975" y="5351463"/>
            <a:ext cx="68263" cy="228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8809" name="Group 96"/>
          <p:cNvGrpSpPr>
            <a:grpSpLocks/>
          </p:cNvGrpSpPr>
          <p:nvPr/>
        </p:nvGrpSpPr>
        <p:grpSpPr bwMode="auto">
          <a:xfrm>
            <a:off x="6142038" y="5046663"/>
            <a:ext cx="501650" cy="396875"/>
            <a:chOff x="4320" y="1936"/>
            <a:chExt cx="316" cy="250"/>
          </a:xfrm>
        </p:grpSpPr>
        <p:sp>
          <p:nvSpPr>
            <p:cNvPr id="118828" name="Oval 97"/>
            <p:cNvSpPr>
              <a:spLocks noChangeArrowheads="1"/>
            </p:cNvSpPr>
            <p:nvPr/>
          </p:nvSpPr>
          <p:spPr bwMode="auto">
            <a:xfrm>
              <a:off x="4323" y="2054"/>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29" name="Line 98"/>
            <p:cNvSpPr>
              <a:spLocks noChangeShapeType="1"/>
            </p:cNvSpPr>
            <p:nvPr/>
          </p:nvSpPr>
          <p:spPr bwMode="auto">
            <a:xfrm>
              <a:off x="4323" y="2047"/>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30" name="Line 99"/>
            <p:cNvSpPr>
              <a:spLocks noChangeShapeType="1"/>
            </p:cNvSpPr>
            <p:nvPr/>
          </p:nvSpPr>
          <p:spPr bwMode="auto">
            <a:xfrm>
              <a:off x="4636" y="2047"/>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31" name="Rectangle 100"/>
            <p:cNvSpPr>
              <a:spLocks noChangeArrowheads="1"/>
            </p:cNvSpPr>
            <p:nvPr/>
          </p:nvSpPr>
          <p:spPr bwMode="auto">
            <a:xfrm>
              <a:off x="4323" y="2047"/>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32" name="Oval 101"/>
            <p:cNvSpPr>
              <a:spLocks noChangeArrowheads="1"/>
            </p:cNvSpPr>
            <p:nvPr/>
          </p:nvSpPr>
          <p:spPr bwMode="auto">
            <a:xfrm>
              <a:off x="4320" y="1988"/>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33" name="Rectangle 102"/>
            <p:cNvSpPr>
              <a:spLocks noChangeArrowheads="1"/>
            </p:cNvSpPr>
            <p:nvPr/>
          </p:nvSpPr>
          <p:spPr bwMode="auto">
            <a:xfrm>
              <a:off x="4407" y="2001"/>
              <a:ext cx="141" cy="11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34" name="Text Box 103"/>
            <p:cNvSpPr txBox="1">
              <a:spLocks noChangeArrowheads="1"/>
            </p:cNvSpPr>
            <p:nvPr/>
          </p:nvSpPr>
          <p:spPr bwMode="auto">
            <a:xfrm>
              <a:off x="4338" y="1936"/>
              <a:ext cx="2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2c</a:t>
              </a:r>
              <a:endParaRPr lang="en-US" sz="2400"/>
            </a:p>
          </p:txBody>
        </p:sp>
      </p:grpSp>
      <p:grpSp>
        <p:nvGrpSpPr>
          <p:cNvPr id="118810" name="Group 104"/>
          <p:cNvGrpSpPr>
            <a:grpSpLocks/>
          </p:cNvGrpSpPr>
          <p:nvPr/>
        </p:nvGrpSpPr>
        <p:grpSpPr bwMode="auto">
          <a:xfrm>
            <a:off x="6405563" y="5502275"/>
            <a:ext cx="501650" cy="396875"/>
            <a:chOff x="4596" y="2158"/>
            <a:chExt cx="316" cy="250"/>
          </a:xfrm>
        </p:grpSpPr>
        <p:sp>
          <p:nvSpPr>
            <p:cNvPr id="118821" name="Oval 105"/>
            <p:cNvSpPr>
              <a:spLocks noChangeArrowheads="1"/>
            </p:cNvSpPr>
            <p:nvPr/>
          </p:nvSpPr>
          <p:spPr bwMode="auto">
            <a:xfrm>
              <a:off x="4599" y="227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22" name="Line 106"/>
            <p:cNvSpPr>
              <a:spLocks noChangeShapeType="1"/>
            </p:cNvSpPr>
            <p:nvPr/>
          </p:nvSpPr>
          <p:spPr bwMode="auto">
            <a:xfrm>
              <a:off x="4599" y="226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23" name="Line 107"/>
            <p:cNvSpPr>
              <a:spLocks noChangeShapeType="1"/>
            </p:cNvSpPr>
            <p:nvPr/>
          </p:nvSpPr>
          <p:spPr bwMode="auto">
            <a:xfrm>
              <a:off x="4912" y="226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8824" name="Rectangle 108"/>
            <p:cNvSpPr>
              <a:spLocks noChangeArrowheads="1"/>
            </p:cNvSpPr>
            <p:nvPr/>
          </p:nvSpPr>
          <p:spPr bwMode="auto">
            <a:xfrm>
              <a:off x="4599" y="2269"/>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8825" name="Oval 109"/>
            <p:cNvSpPr>
              <a:spLocks noChangeArrowheads="1"/>
            </p:cNvSpPr>
            <p:nvPr/>
          </p:nvSpPr>
          <p:spPr bwMode="auto">
            <a:xfrm>
              <a:off x="4596" y="221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8826" name="Rectangle 110"/>
            <p:cNvSpPr>
              <a:spLocks noChangeArrowheads="1"/>
            </p:cNvSpPr>
            <p:nvPr/>
          </p:nvSpPr>
          <p:spPr bwMode="auto">
            <a:xfrm>
              <a:off x="4683" y="2223"/>
              <a:ext cx="142" cy="11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27" name="Text Box 111"/>
            <p:cNvSpPr txBox="1">
              <a:spLocks noChangeArrowheads="1"/>
            </p:cNvSpPr>
            <p:nvPr/>
          </p:nvSpPr>
          <p:spPr bwMode="auto">
            <a:xfrm>
              <a:off x="4610" y="2158"/>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2b</a:t>
              </a:r>
              <a:endParaRPr lang="en-US" sz="2400"/>
            </a:p>
          </p:txBody>
        </p:sp>
      </p:grpSp>
      <p:sp>
        <p:nvSpPr>
          <p:cNvPr id="118811" name="Text Box 112"/>
          <p:cNvSpPr txBox="1">
            <a:spLocks noChangeArrowheads="1"/>
          </p:cNvSpPr>
          <p:nvPr/>
        </p:nvSpPr>
        <p:spPr bwMode="auto">
          <a:xfrm>
            <a:off x="7656513" y="5159375"/>
            <a:ext cx="10198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dirty="0" smtClean="0"/>
              <a:t>Other nets</a:t>
            </a:r>
            <a:endParaRPr lang="en-US" sz="1400" dirty="0"/>
          </a:p>
        </p:txBody>
      </p:sp>
      <p:sp>
        <p:nvSpPr>
          <p:cNvPr id="118812" name="Freeform 113"/>
          <p:cNvSpPr>
            <a:spLocks/>
          </p:cNvSpPr>
          <p:nvPr/>
        </p:nvSpPr>
        <p:spPr bwMode="auto">
          <a:xfrm flipH="1">
            <a:off x="292100" y="4772025"/>
            <a:ext cx="1171575" cy="1758950"/>
          </a:xfrm>
          <a:custGeom>
            <a:avLst/>
            <a:gdLst>
              <a:gd name="T0" fmla="*/ 2147483647 w 738"/>
              <a:gd name="T1" fmla="*/ 2147483647 h 1108"/>
              <a:gd name="T2" fmla="*/ 2147483647 w 738"/>
              <a:gd name="T3" fmla="*/ 2147483647 h 1108"/>
              <a:gd name="T4" fmla="*/ 2147483647 w 738"/>
              <a:gd name="T5" fmla="*/ 2147483647 h 1108"/>
              <a:gd name="T6" fmla="*/ 2147483647 w 738"/>
              <a:gd name="T7" fmla="*/ 2147483647 h 1108"/>
              <a:gd name="T8" fmla="*/ 2147483647 w 738"/>
              <a:gd name="T9" fmla="*/ 2147483647 h 1108"/>
              <a:gd name="T10" fmla="*/ 2147483647 w 738"/>
              <a:gd name="T11" fmla="*/ 2147483647 h 1108"/>
              <a:gd name="T12" fmla="*/ 2147483647 w 738"/>
              <a:gd name="T13" fmla="*/ 2147483647 h 1108"/>
              <a:gd name="T14" fmla="*/ 2147483647 w 738"/>
              <a:gd name="T15" fmla="*/ 2147483647 h 1108"/>
              <a:gd name="T16" fmla="*/ 0 60000 65536"/>
              <a:gd name="T17" fmla="*/ 0 60000 65536"/>
              <a:gd name="T18" fmla="*/ 0 60000 65536"/>
              <a:gd name="T19" fmla="*/ 0 60000 65536"/>
              <a:gd name="T20" fmla="*/ 0 60000 65536"/>
              <a:gd name="T21" fmla="*/ 0 60000 65536"/>
              <a:gd name="T22" fmla="*/ 0 60000 65536"/>
              <a:gd name="T23" fmla="*/ 0 60000 65536"/>
              <a:gd name="T24" fmla="*/ 0 w 738"/>
              <a:gd name="T25" fmla="*/ 0 h 1108"/>
              <a:gd name="T26" fmla="*/ 738 w 738"/>
              <a:gd name="T27" fmla="*/ 1108 h 11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8" h="1108">
                <a:moveTo>
                  <a:pt x="32" y="394"/>
                </a:moveTo>
                <a:cubicBezTo>
                  <a:pt x="66" y="301"/>
                  <a:pt x="108" y="228"/>
                  <a:pt x="213" y="172"/>
                </a:cubicBezTo>
                <a:cubicBezTo>
                  <a:pt x="318" y="116"/>
                  <a:pt x="588" y="0"/>
                  <a:pt x="663" y="56"/>
                </a:cubicBezTo>
                <a:cubicBezTo>
                  <a:pt x="738" y="112"/>
                  <a:pt x="659" y="346"/>
                  <a:pt x="661" y="509"/>
                </a:cubicBezTo>
                <a:cubicBezTo>
                  <a:pt x="663" y="672"/>
                  <a:pt x="731" y="956"/>
                  <a:pt x="677" y="1032"/>
                </a:cubicBezTo>
                <a:cubicBezTo>
                  <a:pt x="623" y="1108"/>
                  <a:pt x="442" y="999"/>
                  <a:pt x="338" y="962"/>
                </a:cubicBezTo>
                <a:cubicBezTo>
                  <a:pt x="234" y="925"/>
                  <a:pt x="102" y="904"/>
                  <a:pt x="51" y="809"/>
                </a:cubicBezTo>
                <a:cubicBezTo>
                  <a:pt x="0" y="715"/>
                  <a:pt x="36" y="481"/>
                  <a:pt x="32" y="394"/>
                </a:cubicBezTo>
                <a:close/>
              </a:path>
            </a:pathLst>
          </a:custGeom>
          <a:gradFill rotWithShape="1">
            <a:gsLst>
              <a:gs pos="0">
                <a:srgbClr val="66CCFF"/>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813" name="Text Box 114"/>
          <p:cNvSpPr txBox="1">
            <a:spLocks noChangeArrowheads="1"/>
          </p:cNvSpPr>
          <p:nvPr/>
        </p:nvSpPr>
        <p:spPr bwMode="auto">
          <a:xfrm>
            <a:off x="349250" y="5556250"/>
            <a:ext cx="10198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dirty="0" smtClean="0"/>
              <a:t>Other nets</a:t>
            </a:r>
            <a:endParaRPr lang="en-US" sz="1400" dirty="0"/>
          </a:p>
        </p:txBody>
      </p:sp>
      <p:sp>
        <p:nvSpPr>
          <p:cNvPr id="118814" name="Line 115"/>
          <p:cNvSpPr>
            <a:spLocks noChangeShapeType="1"/>
          </p:cNvSpPr>
          <p:nvPr/>
        </p:nvSpPr>
        <p:spPr bwMode="auto">
          <a:xfrm flipH="1">
            <a:off x="1149350" y="5118100"/>
            <a:ext cx="468313" cy="2682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8815" name="Rectangle 116"/>
          <p:cNvSpPr>
            <a:spLocks noChangeArrowheads="1"/>
          </p:cNvSpPr>
          <p:nvPr/>
        </p:nvSpPr>
        <p:spPr bwMode="auto">
          <a:xfrm>
            <a:off x="292100" y="1166955"/>
            <a:ext cx="8020737" cy="149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lnSpc>
                <a:spcPct val="85000"/>
              </a:lnSpc>
              <a:spcBef>
                <a:spcPct val="20000"/>
              </a:spcBef>
              <a:buClr>
                <a:srgbClr val="000099"/>
              </a:buClr>
              <a:buSzPct val="65000"/>
              <a:buFont typeface="Wingdings" pitchFamily="2" charset="2"/>
              <a:buChar char="v"/>
            </a:pPr>
            <a:r>
              <a:rPr lang="en-US" sz="2400" dirty="0" smtClean="0">
                <a:solidFill>
                  <a:srgbClr val="CC0000"/>
                </a:solidFill>
                <a:latin typeface="Gill Sans MT" pitchFamily="34" charset="0"/>
              </a:rPr>
              <a:t>BGP session: </a:t>
            </a:r>
            <a:r>
              <a:rPr lang="en-US" sz="2400" dirty="0" smtClean="0">
                <a:latin typeface="Gill Sans MT" pitchFamily="34" charset="0"/>
              </a:rPr>
              <a:t>a set of TCP connections between two routers and the BGP messages that are transfers in between them</a:t>
            </a:r>
            <a:endParaRPr lang="en-US" sz="2400" dirty="0" smtClean="0">
              <a:solidFill>
                <a:srgbClr val="CC0000"/>
              </a:solidFill>
              <a:latin typeface="Gill Sans MT" pitchFamily="34" charset="0"/>
            </a:endParaRPr>
          </a:p>
          <a:p>
            <a:pPr marL="742950" lvl="1" indent="-285750" algn="l">
              <a:lnSpc>
                <a:spcPct val="85000"/>
              </a:lnSpc>
              <a:spcBef>
                <a:spcPct val="20000"/>
              </a:spcBef>
              <a:buClr>
                <a:srgbClr val="000099"/>
              </a:buClr>
              <a:buFont typeface="Wingdings" pitchFamily="2" charset="2"/>
              <a:buChar char="§"/>
            </a:pPr>
            <a:r>
              <a:rPr lang="en-US" sz="2000" dirty="0" smtClean="0">
                <a:latin typeface="Gill Sans MT" pitchFamily="34" charset="0"/>
              </a:rPr>
              <a:t>Path advertisement based on the prefix network addresses</a:t>
            </a:r>
            <a:endParaRPr lang="fa-IR" sz="2000" dirty="0" smtClean="0">
              <a:latin typeface="Gill Sans MT" pitchFamily="34" charset="0"/>
            </a:endParaRPr>
          </a:p>
          <a:p>
            <a:pPr marL="742950" lvl="1" indent="-285750" algn="l">
              <a:lnSpc>
                <a:spcPct val="85000"/>
              </a:lnSpc>
              <a:spcBef>
                <a:spcPct val="20000"/>
              </a:spcBef>
              <a:buClr>
                <a:srgbClr val="000099"/>
              </a:buClr>
              <a:buFont typeface="Wingdings" pitchFamily="2" charset="2"/>
              <a:buChar char="§"/>
            </a:pPr>
            <a:r>
              <a:rPr lang="en-US" sz="2000" dirty="0" smtClean="0">
                <a:latin typeface="Gill Sans MT" pitchFamily="34" charset="0"/>
              </a:rPr>
              <a:t>Data transfer is done on semi-permanent TCP connections</a:t>
            </a:r>
            <a:endParaRPr lang="en-US" altLang="ja-JP" sz="2000" dirty="0">
              <a:latin typeface="Gill Sans MT" pitchFamily="34" charset="0"/>
            </a:endParaRPr>
          </a:p>
        </p:txBody>
      </p:sp>
      <p:grpSp>
        <p:nvGrpSpPr>
          <p:cNvPr id="18" name="Group 117"/>
          <p:cNvGrpSpPr>
            <a:grpSpLocks/>
          </p:cNvGrpSpPr>
          <p:nvPr/>
        </p:nvGrpSpPr>
        <p:grpSpPr bwMode="auto">
          <a:xfrm>
            <a:off x="2692401" y="4657725"/>
            <a:ext cx="1889126" cy="657225"/>
            <a:chOff x="2047" y="2695"/>
            <a:chExt cx="1190" cy="414"/>
          </a:xfrm>
        </p:grpSpPr>
        <p:sp>
          <p:nvSpPr>
            <p:cNvPr id="118819" name="AutoShape 118"/>
            <p:cNvSpPr>
              <a:spLocks noChangeArrowheads="1"/>
            </p:cNvSpPr>
            <p:nvPr/>
          </p:nvSpPr>
          <p:spPr bwMode="auto">
            <a:xfrm rot="-9091425">
              <a:off x="2171" y="2935"/>
              <a:ext cx="484" cy="174"/>
            </a:xfrm>
            <a:prstGeom prst="leftArrow">
              <a:avLst>
                <a:gd name="adj1" fmla="val 50000"/>
                <a:gd name="adj2" fmla="val 69540"/>
              </a:avLst>
            </a:prstGeom>
            <a:gradFill rotWithShape="1">
              <a:gsLst>
                <a:gs pos="0">
                  <a:srgbClr val="FF0000"/>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8820" name="Text Box 119"/>
            <p:cNvSpPr txBox="1">
              <a:spLocks noChangeArrowheads="1"/>
            </p:cNvSpPr>
            <p:nvPr/>
          </p:nvSpPr>
          <p:spPr bwMode="auto">
            <a:xfrm>
              <a:off x="2047" y="2695"/>
              <a:ext cx="119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rtl="1">
                <a:lnSpc>
                  <a:spcPct val="85000"/>
                </a:lnSpc>
              </a:pPr>
              <a:r>
                <a:rPr lang="en-US" sz="1600" i="1" dirty="0" smtClean="0">
                  <a:solidFill>
                    <a:srgbClr val="CC0000"/>
                  </a:solidFill>
                </a:rPr>
                <a:t>BGP message</a:t>
              </a:r>
              <a:endParaRPr lang="en-US" sz="1600" i="1" dirty="0">
                <a:solidFill>
                  <a:srgbClr val="CC0000"/>
                </a:solidFill>
              </a:endParaRPr>
            </a:p>
          </p:txBody>
        </p:sp>
      </p:grpSp>
      <p:sp>
        <p:nvSpPr>
          <p:cNvPr id="118817" name="Freeform 120"/>
          <p:cNvSpPr>
            <a:spLocks/>
          </p:cNvSpPr>
          <p:nvPr/>
        </p:nvSpPr>
        <p:spPr bwMode="auto">
          <a:xfrm>
            <a:off x="4913313" y="5607050"/>
            <a:ext cx="523875" cy="261938"/>
          </a:xfrm>
          <a:custGeom>
            <a:avLst/>
            <a:gdLst>
              <a:gd name="T0" fmla="*/ 0 w 654"/>
              <a:gd name="T1" fmla="*/ 2147483647 h 420"/>
              <a:gd name="T2" fmla="*/ 2147483647 w 654"/>
              <a:gd name="T3" fmla="*/ 0 h 420"/>
              <a:gd name="T4" fmla="*/ 0 60000 65536"/>
              <a:gd name="T5" fmla="*/ 0 60000 65536"/>
              <a:gd name="T6" fmla="*/ 0 w 654"/>
              <a:gd name="T7" fmla="*/ 0 h 420"/>
              <a:gd name="T8" fmla="*/ 654 w 654"/>
              <a:gd name="T9" fmla="*/ 420 h 420"/>
            </a:gdLst>
            <a:ahLst/>
            <a:cxnLst>
              <a:cxn ang="T4">
                <a:pos x="T0" y="T1"/>
              </a:cxn>
              <a:cxn ang="T5">
                <a:pos x="T2" y="T3"/>
              </a:cxn>
            </a:cxnLst>
            <a:rect l="T6" t="T7" r="T8" b="T9"/>
            <a:pathLst>
              <a:path w="654" h="420">
                <a:moveTo>
                  <a:pt x="0" y="420"/>
                </a:moveTo>
                <a:lnTo>
                  <a:pt x="654" y="0"/>
                </a:lnTo>
              </a:path>
            </a:pathLst>
          </a:custGeom>
          <a:noFill/>
          <a:ln w="1905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70</a:t>
            </a:fld>
            <a:endParaRPr lang="en-US" dirty="0"/>
          </a:p>
        </p:txBody>
      </p:sp>
    </p:spTree>
    <p:extLst>
      <p:ext uri="{BB962C8B-B14F-4D97-AF65-F5344CB8AC3E}">
        <p14:creationId xmlns:p14="http://schemas.microsoft.com/office/powerpoint/2010/main" val="12643859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753668">
                                            <p:txEl>
                                              <p:pRg st="0" end="0"/>
                                            </p:txEl>
                                          </p:spTgt>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753668">
                                            <p:txEl>
                                              <p:pRg st="1" end="1"/>
                                            </p:txEl>
                                          </p:spTgt>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75366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0" name="Rectangle 3"/>
          <p:cNvSpPr>
            <a:spLocks noGrp="1" noChangeArrowheads="1"/>
          </p:cNvSpPr>
          <p:nvPr>
            <p:ph type="title" idx="4294967295"/>
          </p:nvPr>
        </p:nvSpPr>
        <p:spPr>
          <a:xfrm>
            <a:off x="196874" y="44624"/>
            <a:ext cx="8087317" cy="859810"/>
          </a:xfrm>
        </p:spPr>
        <p:txBody>
          <a:bodyPr/>
          <a:lstStyle/>
          <a:p>
            <a:pPr rtl="1">
              <a:defRPr/>
            </a:pPr>
            <a:r>
              <a:rPr lang="en-US" dirty="0" smtClean="0"/>
              <a:t>BGP basics: path information distribution</a:t>
            </a:r>
            <a:endParaRPr lang="en-US" dirty="0">
              <a:cs typeface="+mj-cs"/>
            </a:endParaRPr>
          </a:p>
        </p:txBody>
      </p:sp>
      <p:sp>
        <p:nvSpPr>
          <p:cNvPr id="118825" name="Rectangle 105"/>
          <p:cNvSpPr>
            <a:spLocks noGrp="1" noChangeArrowheads="1"/>
          </p:cNvSpPr>
          <p:nvPr>
            <p:ph idx="1"/>
          </p:nvPr>
        </p:nvSpPr>
        <p:spPr>
          <a:xfrm>
            <a:off x="547357" y="1230906"/>
            <a:ext cx="7764130" cy="2899769"/>
          </a:xfrm>
        </p:spPr>
        <p:txBody>
          <a:bodyPr>
            <a:normAutofit fontScale="92500" lnSpcReduction="10000"/>
          </a:bodyPr>
          <a:lstStyle/>
          <a:p>
            <a:pPr algn="l" rtl="0">
              <a:lnSpc>
                <a:spcPct val="90000"/>
              </a:lnSpc>
              <a:buFont typeface="Wingdings" charset="0"/>
              <a:buChar char="v"/>
              <a:defRPr/>
            </a:pPr>
            <a:r>
              <a:rPr lang="en-US" dirty="0" smtClean="0"/>
              <a:t>Using </a:t>
            </a:r>
            <a:r>
              <a:rPr lang="en-US" dirty="0" err="1" smtClean="0"/>
              <a:t>eBGP</a:t>
            </a:r>
            <a:r>
              <a:rPr lang="en-US" dirty="0" smtClean="0"/>
              <a:t> session between 3a and 1c routers, AS3 sends the access information to AS1</a:t>
            </a:r>
            <a:endParaRPr lang="fa-IR" dirty="0"/>
          </a:p>
          <a:p>
            <a:pPr lvl="1" algn="l" rtl="0">
              <a:lnSpc>
                <a:spcPct val="90000"/>
              </a:lnSpc>
              <a:buFont typeface="Wingdings" charset="0"/>
              <a:buChar char="§"/>
              <a:defRPr/>
            </a:pPr>
            <a:r>
              <a:rPr lang="en-US" sz="2000" dirty="0" smtClean="0"/>
              <a:t>Then 1c router can use </a:t>
            </a:r>
            <a:r>
              <a:rPr lang="en-US" sz="2000" dirty="0" err="1" smtClean="0"/>
              <a:t>iBGP</a:t>
            </a:r>
            <a:r>
              <a:rPr lang="en-US" sz="2000" dirty="0" smtClean="0"/>
              <a:t> session to distribute the new prefix information to all routers in AS1</a:t>
            </a:r>
            <a:endParaRPr lang="fa-IR" sz="2000" dirty="0"/>
          </a:p>
          <a:p>
            <a:pPr lvl="1" algn="l" rtl="0">
              <a:lnSpc>
                <a:spcPct val="90000"/>
              </a:lnSpc>
              <a:buFont typeface="Wingdings" charset="0"/>
              <a:buChar char="§"/>
              <a:defRPr/>
            </a:pPr>
            <a:r>
              <a:rPr lang="en-US" sz="2000" dirty="0" smtClean="0"/>
              <a:t>1b router also uses </a:t>
            </a:r>
            <a:r>
              <a:rPr lang="en-US" sz="2000" dirty="0" err="1" smtClean="0"/>
              <a:t>eBGP</a:t>
            </a:r>
            <a:r>
              <a:rPr lang="en-US" sz="2000" dirty="0" smtClean="0"/>
              <a:t> session on the link 1b-2a to advertise the new access information to AS2</a:t>
            </a:r>
            <a:endParaRPr lang="en-US" sz="2000" dirty="0"/>
          </a:p>
          <a:p>
            <a:pPr algn="l" rtl="0">
              <a:lnSpc>
                <a:spcPct val="90000"/>
              </a:lnSpc>
              <a:buFont typeface="Wingdings" charset="0"/>
              <a:buChar char="v"/>
              <a:defRPr/>
            </a:pPr>
            <a:r>
              <a:rPr lang="en-US" dirty="0" smtClean="0"/>
              <a:t>When router learns the new prefix, it creates an entry in it’s forward table</a:t>
            </a:r>
            <a:endParaRPr lang="fa-IR" dirty="0"/>
          </a:p>
        </p:txBody>
      </p:sp>
      <p:sp>
        <p:nvSpPr>
          <p:cNvPr id="119813" name="Freeform 2"/>
          <p:cNvSpPr>
            <a:spLocks/>
          </p:cNvSpPr>
          <p:nvPr/>
        </p:nvSpPr>
        <p:spPr bwMode="auto">
          <a:xfrm>
            <a:off x="7277100" y="4562475"/>
            <a:ext cx="1171575" cy="1758950"/>
          </a:xfrm>
          <a:custGeom>
            <a:avLst/>
            <a:gdLst>
              <a:gd name="T0" fmla="*/ 2147483647 w 738"/>
              <a:gd name="T1" fmla="*/ 2147483647 h 1108"/>
              <a:gd name="T2" fmla="*/ 2147483647 w 738"/>
              <a:gd name="T3" fmla="*/ 2147483647 h 1108"/>
              <a:gd name="T4" fmla="*/ 2147483647 w 738"/>
              <a:gd name="T5" fmla="*/ 2147483647 h 1108"/>
              <a:gd name="T6" fmla="*/ 2147483647 w 738"/>
              <a:gd name="T7" fmla="*/ 2147483647 h 1108"/>
              <a:gd name="T8" fmla="*/ 2147483647 w 738"/>
              <a:gd name="T9" fmla="*/ 2147483647 h 1108"/>
              <a:gd name="T10" fmla="*/ 2147483647 w 738"/>
              <a:gd name="T11" fmla="*/ 2147483647 h 1108"/>
              <a:gd name="T12" fmla="*/ 2147483647 w 738"/>
              <a:gd name="T13" fmla="*/ 2147483647 h 1108"/>
              <a:gd name="T14" fmla="*/ 2147483647 w 738"/>
              <a:gd name="T15" fmla="*/ 2147483647 h 1108"/>
              <a:gd name="T16" fmla="*/ 0 60000 65536"/>
              <a:gd name="T17" fmla="*/ 0 60000 65536"/>
              <a:gd name="T18" fmla="*/ 0 60000 65536"/>
              <a:gd name="T19" fmla="*/ 0 60000 65536"/>
              <a:gd name="T20" fmla="*/ 0 60000 65536"/>
              <a:gd name="T21" fmla="*/ 0 60000 65536"/>
              <a:gd name="T22" fmla="*/ 0 60000 65536"/>
              <a:gd name="T23" fmla="*/ 0 60000 65536"/>
              <a:gd name="T24" fmla="*/ 0 w 738"/>
              <a:gd name="T25" fmla="*/ 0 h 1108"/>
              <a:gd name="T26" fmla="*/ 738 w 738"/>
              <a:gd name="T27" fmla="*/ 1108 h 11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8" h="1108">
                <a:moveTo>
                  <a:pt x="32" y="394"/>
                </a:moveTo>
                <a:cubicBezTo>
                  <a:pt x="66" y="301"/>
                  <a:pt x="108" y="228"/>
                  <a:pt x="213" y="172"/>
                </a:cubicBezTo>
                <a:cubicBezTo>
                  <a:pt x="318" y="116"/>
                  <a:pt x="588" y="0"/>
                  <a:pt x="663" y="56"/>
                </a:cubicBezTo>
                <a:cubicBezTo>
                  <a:pt x="738" y="112"/>
                  <a:pt x="659" y="346"/>
                  <a:pt x="661" y="509"/>
                </a:cubicBezTo>
                <a:cubicBezTo>
                  <a:pt x="663" y="672"/>
                  <a:pt x="731" y="956"/>
                  <a:pt x="677" y="1032"/>
                </a:cubicBezTo>
                <a:cubicBezTo>
                  <a:pt x="623" y="1108"/>
                  <a:pt x="442" y="999"/>
                  <a:pt x="338" y="962"/>
                </a:cubicBezTo>
                <a:cubicBezTo>
                  <a:pt x="234" y="925"/>
                  <a:pt x="102" y="904"/>
                  <a:pt x="51" y="809"/>
                </a:cubicBezTo>
                <a:cubicBezTo>
                  <a:pt x="0" y="715"/>
                  <a:pt x="36" y="481"/>
                  <a:pt x="32" y="394"/>
                </a:cubicBezTo>
                <a:close/>
              </a:path>
            </a:pathLst>
          </a:custGeom>
          <a:gradFill rotWithShape="1">
            <a:gsLst>
              <a:gs pos="0">
                <a:srgbClr val="66CCFF"/>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9815" name="Freeform 4"/>
          <p:cNvSpPr>
            <a:spLocks/>
          </p:cNvSpPr>
          <p:nvPr/>
        </p:nvSpPr>
        <p:spPr bwMode="auto">
          <a:xfrm>
            <a:off x="5230813" y="4872038"/>
            <a:ext cx="1944687" cy="1292225"/>
          </a:xfrm>
          <a:custGeom>
            <a:avLst/>
            <a:gdLst>
              <a:gd name="T0" fmla="*/ 2147483647 w 1162"/>
              <a:gd name="T1" fmla="*/ 2147483647 h 543"/>
              <a:gd name="T2" fmla="*/ 2147483647 w 1162"/>
              <a:gd name="T3" fmla="*/ 2147483647 h 543"/>
              <a:gd name="T4" fmla="*/ 2147483647 w 1162"/>
              <a:gd name="T5" fmla="*/ 2147483647 h 543"/>
              <a:gd name="T6" fmla="*/ 2147483647 w 1162"/>
              <a:gd name="T7" fmla="*/ 2147483647 h 543"/>
              <a:gd name="T8" fmla="*/ 2147483647 w 1162"/>
              <a:gd name="T9" fmla="*/ 2147483647 h 543"/>
              <a:gd name="T10" fmla="*/ 2147483647 w 1162"/>
              <a:gd name="T11" fmla="*/ 2147483647 h 543"/>
              <a:gd name="T12" fmla="*/ 2147483647 w 1162"/>
              <a:gd name="T13" fmla="*/ 2147483647 h 543"/>
              <a:gd name="T14" fmla="*/ 2147483647 w 1162"/>
              <a:gd name="T15" fmla="*/ 2147483647 h 543"/>
              <a:gd name="T16" fmla="*/ 0 60000 65536"/>
              <a:gd name="T17" fmla="*/ 0 60000 65536"/>
              <a:gd name="T18" fmla="*/ 0 60000 65536"/>
              <a:gd name="T19" fmla="*/ 0 60000 65536"/>
              <a:gd name="T20" fmla="*/ 0 60000 65536"/>
              <a:gd name="T21" fmla="*/ 0 60000 65536"/>
              <a:gd name="T22" fmla="*/ 0 60000 65536"/>
              <a:gd name="T23" fmla="*/ 0 60000 65536"/>
              <a:gd name="T24" fmla="*/ 0 w 1162"/>
              <a:gd name="T25" fmla="*/ 0 h 543"/>
              <a:gd name="T26" fmla="*/ 1162 w 1162"/>
              <a:gd name="T27" fmla="*/ 543 h 5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2" h="543">
                <a:moveTo>
                  <a:pt x="56" y="162"/>
                </a:moveTo>
                <a:cubicBezTo>
                  <a:pt x="115" y="100"/>
                  <a:pt x="221" y="28"/>
                  <a:pt x="368" y="14"/>
                </a:cubicBezTo>
                <a:cubicBezTo>
                  <a:pt x="515" y="0"/>
                  <a:pt x="811" y="42"/>
                  <a:pt x="940" y="79"/>
                </a:cubicBezTo>
                <a:cubicBezTo>
                  <a:pt x="1069" y="116"/>
                  <a:pt x="1126" y="177"/>
                  <a:pt x="1144" y="239"/>
                </a:cubicBezTo>
                <a:cubicBezTo>
                  <a:pt x="1162" y="301"/>
                  <a:pt x="1141" y="401"/>
                  <a:pt x="1048" y="451"/>
                </a:cubicBezTo>
                <a:cubicBezTo>
                  <a:pt x="955" y="501"/>
                  <a:pt x="746" y="543"/>
                  <a:pt x="586" y="541"/>
                </a:cubicBezTo>
                <a:cubicBezTo>
                  <a:pt x="426" y="539"/>
                  <a:pt x="176" y="502"/>
                  <a:pt x="88" y="439"/>
                </a:cubicBezTo>
                <a:cubicBezTo>
                  <a:pt x="0" y="376"/>
                  <a:pt x="63" y="220"/>
                  <a:pt x="56" y="162"/>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9816" name="Freeform 5"/>
          <p:cNvSpPr>
            <a:spLocks/>
          </p:cNvSpPr>
          <p:nvPr/>
        </p:nvSpPr>
        <p:spPr bwMode="auto">
          <a:xfrm>
            <a:off x="1477963" y="4164013"/>
            <a:ext cx="1679575" cy="1411287"/>
          </a:xfrm>
          <a:custGeom>
            <a:avLst/>
            <a:gdLst>
              <a:gd name="T0" fmla="*/ 2147483647 w 1198"/>
              <a:gd name="T1" fmla="*/ 2147483647 h 451"/>
              <a:gd name="T2" fmla="*/ 2147483647 w 1198"/>
              <a:gd name="T3" fmla="*/ 2147483647 h 451"/>
              <a:gd name="T4" fmla="*/ 2147483647 w 1198"/>
              <a:gd name="T5" fmla="*/ 2147483647 h 451"/>
              <a:gd name="T6" fmla="*/ 2147483647 w 1198"/>
              <a:gd name="T7" fmla="*/ 2147483647 h 451"/>
              <a:gd name="T8" fmla="*/ 2147483647 w 1198"/>
              <a:gd name="T9" fmla="*/ 2147483647 h 451"/>
              <a:gd name="T10" fmla="*/ 2147483647 w 1198"/>
              <a:gd name="T11" fmla="*/ 2147483647 h 451"/>
              <a:gd name="T12" fmla="*/ 2147483647 w 1198"/>
              <a:gd name="T13" fmla="*/ 2147483647 h 451"/>
              <a:gd name="T14" fmla="*/ 2147483647 w 1198"/>
              <a:gd name="T15" fmla="*/ 2147483647 h 451"/>
              <a:gd name="T16" fmla="*/ 2147483647 w 1198"/>
              <a:gd name="T17" fmla="*/ 2147483647 h 4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98"/>
              <a:gd name="T28" fmla="*/ 0 h 451"/>
              <a:gd name="T29" fmla="*/ 1198 w 1198"/>
              <a:gd name="T30" fmla="*/ 451 h 4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98" h="451">
                <a:moveTo>
                  <a:pt x="88" y="181"/>
                </a:moveTo>
                <a:cubicBezTo>
                  <a:pt x="159" y="143"/>
                  <a:pt x="120" y="111"/>
                  <a:pt x="180" y="89"/>
                </a:cubicBezTo>
                <a:cubicBezTo>
                  <a:pt x="240" y="67"/>
                  <a:pt x="313" y="60"/>
                  <a:pt x="448" y="49"/>
                </a:cubicBezTo>
                <a:cubicBezTo>
                  <a:pt x="583" y="38"/>
                  <a:pt x="866" y="0"/>
                  <a:pt x="988" y="25"/>
                </a:cubicBezTo>
                <a:cubicBezTo>
                  <a:pt x="1110" y="50"/>
                  <a:pt x="1198" y="132"/>
                  <a:pt x="1181" y="197"/>
                </a:cubicBezTo>
                <a:cubicBezTo>
                  <a:pt x="1164" y="262"/>
                  <a:pt x="1034" y="375"/>
                  <a:pt x="889" y="413"/>
                </a:cubicBezTo>
                <a:cubicBezTo>
                  <a:pt x="744" y="451"/>
                  <a:pt x="449" y="438"/>
                  <a:pt x="307" y="425"/>
                </a:cubicBezTo>
                <a:cubicBezTo>
                  <a:pt x="165" y="412"/>
                  <a:pt x="72" y="378"/>
                  <a:pt x="36" y="337"/>
                </a:cubicBezTo>
                <a:cubicBezTo>
                  <a:pt x="0" y="296"/>
                  <a:pt x="77" y="213"/>
                  <a:pt x="88" y="181"/>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9817" name="Freeform 6"/>
          <p:cNvSpPr>
            <a:spLocks/>
          </p:cNvSpPr>
          <p:nvPr/>
        </p:nvSpPr>
        <p:spPr bwMode="auto">
          <a:xfrm>
            <a:off x="2108200" y="4908550"/>
            <a:ext cx="400050" cy="180975"/>
          </a:xfrm>
          <a:custGeom>
            <a:avLst/>
            <a:gdLst>
              <a:gd name="T0" fmla="*/ 0 w 252"/>
              <a:gd name="T1" fmla="*/ 2147483647 h 114"/>
              <a:gd name="T2" fmla="*/ 2147483647 w 252"/>
              <a:gd name="T3" fmla="*/ 0 h 114"/>
              <a:gd name="T4" fmla="*/ 0 60000 65536"/>
              <a:gd name="T5" fmla="*/ 0 60000 65536"/>
              <a:gd name="T6" fmla="*/ 0 w 252"/>
              <a:gd name="T7" fmla="*/ 0 h 114"/>
              <a:gd name="T8" fmla="*/ 252 w 252"/>
              <a:gd name="T9" fmla="*/ 114 h 114"/>
            </a:gdLst>
            <a:ahLst/>
            <a:cxnLst>
              <a:cxn ang="T4">
                <a:pos x="T0" y="T1"/>
              </a:cxn>
              <a:cxn ang="T5">
                <a:pos x="T2" y="T3"/>
              </a:cxn>
            </a:cxnLst>
            <a:rect l="T6" t="T7" r="T8" b="T9"/>
            <a:pathLst>
              <a:path w="252" h="114">
                <a:moveTo>
                  <a:pt x="0" y="114"/>
                </a:moveTo>
                <a:lnTo>
                  <a:pt x="252" y="0"/>
                </a:lnTo>
              </a:path>
            </a:pathLst>
          </a:custGeom>
          <a:noFill/>
          <a:ln w="12700" cap="flat" cmpd="sng">
            <a:solidFill>
              <a:schemeClr val="tx1"/>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9818" name="Text Box 7"/>
          <p:cNvSpPr txBox="1">
            <a:spLocks noChangeArrowheads="1"/>
          </p:cNvSpPr>
          <p:nvPr/>
        </p:nvSpPr>
        <p:spPr bwMode="auto">
          <a:xfrm>
            <a:off x="2052638" y="5129213"/>
            <a:ext cx="665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AS3</a:t>
            </a:r>
            <a:endParaRPr lang="en-US"/>
          </a:p>
        </p:txBody>
      </p:sp>
      <p:sp>
        <p:nvSpPr>
          <p:cNvPr id="119819" name="Text Box 8"/>
          <p:cNvSpPr txBox="1">
            <a:spLocks noChangeArrowheads="1"/>
          </p:cNvSpPr>
          <p:nvPr/>
        </p:nvSpPr>
        <p:spPr bwMode="auto">
          <a:xfrm>
            <a:off x="5867400" y="57943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a:t>AS2</a:t>
            </a:r>
          </a:p>
        </p:txBody>
      </p:sp>
      <p:sp>
        <p:nvSpPr>
          <p:cNvPr id="119820" name="Line 9"/>
          <p:cNvSpPr>
            <a:spLocks noChangeShapeType="1"/>
          </p:cNvSpPr>
          <p:nvPr/>
        </p:nvSpPr>
        <p:spPr bwMode="auto">
          <a:xfrm flipV="1">
            <a:off x="5746750" y="5278438"/>
            <a:ext cx="434975" cy="19208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21" name="Line 10"/>
          <p:cNvSpPr>
            <a:spLocks noChangeShapeType="1"/>
          </p:cNvSpPr>
          <p:nvPr/>
        </p:nvSpPr>
        <p:spPr bwMode="auto">
          <a:xfrm flipH="1" flipV="1">
            <a:off x="2324100" y="4641850"/>
            <a:ext cx="241300" cy="17462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22" name="Line 11"/>
          <p:cNvSpPr>
            <a:spLocks noChangeShapeType="1"/>
          </p:cNvSpPr>
          <p:nvPr/>
        </p:nvSpPr>
        <p:spPr bwMode="auto">
          <a:xfrm flipH="1">
            <a:off x="1882775" y="4635500"/>
            <a:ext cx="147638" cy="376238"/>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9823" name="Group 12"/>
          <p:cNvGrpSpPr>
            <a:grpSpLocks/>
          </p:cNvGrpSpPr>
          <p:nvPr/>
        </p:nvGrpSpPr>
        <p:grpSpPr bwMode="auto">
          <a:xfrm>
            <a:off x="1619250" y="4903788"/>
            <a:ext cx="501650" cy="396875"/>
            <a:chOff x="873" y="3243"/>
            <a:chExt cx="316" cy="250"/>
          </a:xfrm>
        </p:grpSpPr>
        <p:sp>
          <p:nvSpPr>
            <p:cNvPr id="119915" name="Oval 13"/>
            <p:cNvSpPr>
              <a:spLocks noChangeArrowheads="1"/>
            </p:cNvSpPr>
            <p:nvPr/>
          </p:nvSpPr>
          <p:spPr bwMode="auto">
            <a:xfrm>
              <a:off x="876" y="3361"/>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916" name="Line 14"/>
            <p:cNvSpPr>
              <a:spLocks noChangeShapeType="1"/>
            </p:cNvSpPr>
            <p:nvPr/>
          </p:nvSpPr>
          <p:spPr bwMode="auto">
            <a:xfrm>
              <a:off x="876" y="335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917" name="Line 15"/>
            <p:cNvSpPr>
              <a:spLocks noChangeShapeType="1"/>
            </p:cNvSpPr>
            <p:nvPr/>
          </p:nvSpPr>
          <p:spPr bwMode="auto">
            <a:xfrm>
              <a:off x="1189" y="335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918" name="Rectangle 16"/>
            <p:cNvSpPr>
              <a:spLocks noChangeArrowheads="1"/>
            </p:cNvSpPr>
            <p:nvPr/>
          </p:nvSpPr>
          <p:spPr bwMode="auto">
            <a:xfrm>
              <a:off x="876" y="3354"/>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919" name="Oval 17"/>
            <p:cNvSpPr>
              <a:spLocks noChangeArrowheads="1"/>
            </p:cNvSpPr>
            <p:nvPr/>
          </p:nvSpPr>
          <p:spPr bwMode="auto">
            <a:xfrm>
              <a:off x="873" y="3295"/>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920" name="Rectangle 18"/>
            <p:cNvSpPr>
              <a:spLocks noChangeArrowheads="1"/>
            </p:cNvSpPr>
            <p:nvPr/>
          </p:nvSpPr>
          <p:spPr bwMode="auto">
            <a:xfrm>
              <a:off x="960" y="3308"/>
              <a:ext cx="141" cy="124"/>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921" name="Text Box 19"/>
            <p:cNvSpPr txBox="1">
              <a:spLocks noChangeArrowheads="1"/>
            </p:cNvSpPr>
            <p:nvPr/>
          </p:nvSpPr>
          <p:spPr bwMode="auto">
            <a:xfrm>
              <a:off x="887" y="3243"/>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3b</a:t>
              </a:r>
              <a:endParaRPr lang="en-US" sz="2400"/>
            </a:p>
          </p:txBody>
        </p:sp>
      </p:grpSp>
      <p:grpSp>
        <p:nvGrpSpPr>
          <p:cNvPr id="119824" name="Group 20"/>
          <p:cNvGrpSpPr>
            <a:grpSpLocks/>
          </p:cNvGrpSpPr>
          <p:nvPr/>
        </p:nvGrpSpPr>
        <p:grpSpPr bwMode="auto">
          <a:xfrm>
            <a:off x="2466975" y="4702175"/>
            <a:ext cx="501650" cy="396875"/>
            <a:chOff x="1434" y="3104"/>
            <a:chExt cx="316" cy="250"/>
          </a:xfrm>
        </p:grpSpPr>
        <p:grpSp>
          <p:nvGrpSpPr>
            <p:cNvPr id="119907" name="Group 21"/>
            <p:cNvGrpSpPr>
              <a:grpSpLocks/>
            </p:cNvGrpSpPr>
            <p:nvPr/>
          </p:nvGrpSpPr>
          <p:grpSpPr bwMode="auto">
            <a:xfrm>
              <a:off x="1434" y="3163"/>
              <a:ext cx="316" cy="147"/>
              <a:chOff x="1434" y="3163"/>
              <a:chExt cx="316" cy="147"/>
            </a:xfrm>
          </p:grpSpPr>
          <p:sp>
            <p:nvSpPr>
              <p:cNvPr id="119909" name="Oval 22"/>
              <p:cNvSpPr>
                <a:spLocks noChangeArrowheads="1"/>
              </p:cNvSpPr>
              <p:nvPr/>
            </p:nvSpPr>
            <p:spPr bwMode="auto">
              <a:xfrm>
                <a:off x="1437" y="3229"/>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910" name="Line 23"/>
              <p:cNvSpPr>
                <a:spLocks noChangeShapeType="1"/>
              </p:cNvSpPr>
              <p:nvPr/>
            </p:nvSpPr>
            <p:spPr bwMode="auto">
              <a:xfrm>
                <a:off x="1437" y="322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911" name="Line 24"/>
              <p:cNvSpPr>
                <a:spLocks noChangeShapeType="1"/>
              </p:cNvSpPr>
              <p:nvPr/>
            </p:nvSpPr>
            <p:spPr bwMode="auto">
              <a:xfrm>
                <a:off x="1750" y="322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912" name="Rectangle 25"/>
              <p:cNvSpPr>
                <a:spLocks noChangeArrowheads="1"/>
              </p:cNvSpPr>
              <p:nvPr/>
            </p:nvSpPr>
            <p:spPr bwMode="auto">
              <a:xfrm>
                <a:off x="1437" y="322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913" name="Oval 26"/>
              <p:cNvSpPr>
                <a:spLocks noChangeArrowheads="1"/>
              </p:cNvSpPr>
              <p:nvPr/>
            </p:nvSpPr>
            <p:spPr bwMode="auto">
              <a:xfrm>
                <a:off x="1434" y="3163"/>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914" name="Rectangle 27"/>
              <p:cNvSpPr>
                <a:spLocks noChangeArrowheads="1"/>
              </p:cNvSpPr>
              <p:nvPr/>
            </p:nvSpPr>
            <p:spPr bwMode="auto">
              <a:xfrm>
                <a:off x="1521" y="3176"/>
                <a:ext cx="142" cy="11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19908" name="Text Box 28"/>
            <p:cNvSpPr txBox="1">
              <a:spLocks noChangeArrowheads="1"/>
            </p:cNvSpPr>
            <p:nvPr/>
          </p:nvSpPr>
          <p:spPr bwMode="auto">
            <a:xfrm>
              <a:off x="1448" y="3104"/>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3a</a:t>
              </a:r>
              <a:endParaRPr lang="en-US" sz="2400"/>
            </a:p>
          </p:txBody>
        </p:sp>
      </p:grpSp>
      <p:sp>
        <p:nvSpPr>
          <p:cNvPr id="119825" name="Freeform 29"/>
          <p:cNvSpPr>
            <a:spLocks/>
          </p:cNvSpPr>
          <p:nvPr/>
        </p:nvSpPr>
        <p:spPr bwMode="auto">
          <a:xfrm>
            <a:off x="2495550" y="5227638"/>
            <a:ext cx="2660650" cy="1122362"/>
          </a:xfrm>
          <a:custGeom>
            <a:avLst/>
            <a:gdLst>
              <a:gd name="T0" fmla="*/ 2147483647 w 1583"/>
              <a:gd name="T1" fmla="*/ 2147483647 h 682"/>
              <a:gd name="T2" fmla="*/ 2147483647 w 1583"/>
              <a:gd name="T3" fmla="*/ 2147483647 h 682"/>
              <a:gd name="T4" fmla="*/ 2147483647 w 1583"/>
              <a:gd name="T5" fmla="*/ 2147483647 h 682"/>
              <a:gd name="T6" fmla="*/ 2147483647 w 1583"/>
              <a:gd name="T7" fmla="*/ 2147483647 h 682"/>
              <a:gd name="T8" fmla="*/ 2147483647 w 1583"/>
              <a:gd name="T9" fmla="*/ 2147483647 h 682"/>
              <a:gd name="T10" fmla="*/ 2147483647 w 1583"/>
              <a:gd name="T11" fmla="*/ 2147483647 h 682"/>
              <a:gd name="T12" fmla="*/ 2147483647 w 1583"/>
              <a:gd name="T13" fmla="*/ 2147483647 h 682"/>
              <a:gd name="T14" fmla="*/ 2147483647 w 1583"/>
              <a:gd name="T15" fmla="*/ 2147483647 h 682"/>
              <a:gd name="T16" fmla="*/ 2147483647 w 1583"/>
              <a:gd name="T17" fmla="*/ 2147483647 h 6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3"/>
              <a:gd name="T28" fmla="*/ 0 h 682"/>
              <a:gd name="T29" fmla="*/ 1583 w 1583"/>
              <a:gd name="T30" fmla="*/ 682 h 6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3" h="682">
                <a:moveTo>
                  <a:pt x="155" y="224"/>
                </a:moveTo>
                <a:cubicBezTo>
                  <a:pt x="208" y="137"/>
                  <a:pt x="302" y="108"/>
                  <a:pt x="407" y="74"/>
                </a:cubicBezTo>
                <a:cubicBezTo>
                  <a:pt x="512" y="40"/>
                  <a:pt x="660" y="0"/>
                  <a:pt x="785" y="20"/>
                </a:cubicBezTo>
                <a:cubicBezTo>
                  <a:pt x="910" y="40"/>
                  <a:pt x="1027" y="126"/>
                  <a:pt x="1157" y="194"/>
                </a:cubicBezTo>
                <a:cubicBezTo>
                  <a:pt x="1287" y="262"/>
                  <a:pt x="1545" y="353"/>
                  <a:pt x="1564" y="428"/>
                </a:cubicBezTo>
                <a:cubicBezTo>
                  <a:pt x="1583" y="503"/>
                  <a:pt x="1417" y="606"/>
                  <a:pt x="1272" y="644"/>
                </a:cubicBezTo>
                <a:cubicBezTo>
                  <a:pt x="1127" y="682"/>
                  <a:pt x="887" y="664"/>
                  <a:pt x="690" y="656"/>
                </a:cubicBezTo>
                <a:cubicBezTo>
                  <a:pt x="493" y="648"/>
                  <a:pt x="178" y="668"/>
                  <a:pt x="89" y="596"/>
                </a:cubicBezTo>
                <a:cubicBezTo>
                  <a:pt x="0" y="524"/>
                  <a:pt x="102" y="311"/>
                  <a:pt x="155" y="224"/>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9826" name="Text Box 30"/>
          <p:cNvSpPr txBox="1">
            <a:spLocks noChangeArrowheads="1"/>
          </p:cNvSpPr>
          <p:nvPr/>
        </p:nvSpPr>
        <p:spPr bwMode="auto">
          <a:xfrm>
            <a:off x="2728913" y="5911850"/>
            <a:ext cx="665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000"/>
              <a:t>AS1</a:t>
            </a:r>
            <a:endParaRPr lang="en-US"/>
          </a:p>
        </p:txBody>
      </p:sp>
      <p:sp>
        <p:nvSpPr>
          <p:cNvPr id="119827" name="Line 31"/>
          <p:cNvSpPr>
            <a:spLocks noChangeShapeType="1"/>
          </p:cNvSpPr>
          <p:nvPr/>
        </p:nvSpPr>
        <p:spPr bwMode="auto">
          <a:xfrm flipH="1">
            <a:off x="3387725" y="5507038"/>
            <a:ext cx="147638" cy="16192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28" name="Line 32"/>
          <p:cNvSpPr>
            <a:spLocks noChangeShapeType="1"/>
          </p:cNvSpPr>
          <p:nvPr/>
        </p:nvSpPr>
        <p:spPr bwMode="auto">
          <a:xfrm>
            <a:off x="3790950" y="5541963"/>
            <a:ext cx="4763" cy="45243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29" name="Line 33"/>
          <p:cNvSpPr>
            <a:spLocks noChangeShapeType="1"/>
          </p:cNvSpPr>
          <p:nvPr/>
        </p:nvSpPr>
        <p:spPr bwMode="auto">
          <a:xfrm>
            <a:off x="3952875" y="5494338"/>
            <a:ext cx="496888" cy="334962"/>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30" name="Line 34"/>
          <p:cNvSpPr>
            <a:spLocks noChangeShapeType="1"/>
          </p:cNvSpPr>
          <p:nvPr/>
        </p:nvSpPr>
        <p:spPr bwMode="auto">
          <a:xfrm flipH="1">
            <a:off x="4054475" y="5951538"/>
            <a:ext cx="376238" cy="12065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31" name="Line 35"/>
          <p:cNvSpPr>
            <a:spLocks noChangeShapeType="1"/>
          </p:cNvSpPr>
          <p:nvPr/>
        </p:nvSpPr>
        <p:spPr bwMode="auto">
          <a:xfrm flipH="1" flipV="1">
            <a:off x="3495675" y="5775325"/>
            <a:ext cx="901700" cy="80963"/>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32" name="Line 36"/>
          <p:cNvSpPr>
            <a:spLocks noChangeShapeType="1"/>
          </p:cNvSpPr>
          <p:nvPr/>
        </p:nvSpPr>
        <p:spPr bwMode="auto">
          <a:xfrm>
            <a:off x="3402013" y="5856288"/>
            <a:ext cx="201612" cy="13493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9833" name="Group 37"/>
          <p:cNvGrpSpPr>
            <a:grpSpLocks/>
          </p:cNvGrpSpPr>
          <p:nvPr/>
        </p:nvGrpSpPr>
        <p:grpSpPr bwMode="auto">
          <a:xfrm>
            <a:off x="3495675" y="5227638"/>
            <a:ext cx="501650" cy="396875"/>
            <a:chOff x="2055" y="3447"/>
            <a:chExt cx="316" cy="250"/>
          </a:xfrm>
        </p:grpSpPr>
        <p:sp>
          <p:nvSpPr>
            <p:cNvPr id="119899" name="Oval 38"/>
            <p:cNvSpPr>
              <a:spLocks noChangeArrowheads="1"/>
            </p:cNvSpPr>
            <p:nvPr/>
          </p:nvSpPr>
          <p:spPr bwMode="auto">
            <a:xfrm>
              <a:off x="2058" y="3571"/>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900" name="Line 39"/>
            <p:cNvSpPr>
              <a:spLocks noChangeShapeType="1"/>
            </p:cNvSpPr>
            <p:nvPr/>
          </p:nvSpPr>
          <p:spPr bwMode="auto">
            <a:xfrm>
              <a:off x="2058" y="356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901" name="Line 40"/>
            <p:cNvSpPr>
              <a:spLocks noChangeShapeType="1"/>
            </p:cNvSpPr>
            <p:nvPr/>
          </p:nvSpPr>
          <p:spPr bwMode="auto">
            <a:xfrm>
              <a:off x="2371" y="356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902" name="Rectangle 41"/>
            <p:cNvSpPr>
              <a:spLocks noChangeArrowheads="1"/>
            </p:cNvSpPr>
            <p:nvPr/>
          </p:nvSpPr>
          <p:spPr bwMode="auto">
            <a:xfrm>
              <a:off x="2058" y="3564"/>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903" name="Oval 42"/>
            <p:cNvSpPr>
              <a:spLocks noChangeArrowheads="1"/>
            </p:cNvSpPr>
            <p:nvPr/>
          </p:nvSpPr>
          <p:spPr bwMode="auto">
            <a:xfrm>
              <a:off x="2055" y="3505"/>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9904" name="Group 43"/>
            <p:cNvGrpSpPr>
              <a:grpSpLocks/>
            </p:cNvGrpSpPr>
            <p:nvPr/>
          </p:nvGrpSpPr>
          <p:grpSpPr bwMode="auto">
            <a:xfrm>
              <a:off x="2072" y="3447"/>
              <a:ext cx="285" cy="250"/>
              <a:chOff x="2912" y="2425"/>
              <a:chExt cx="292" cy="250"/>
            </a:xfrm>
          </p:grpSpPr>
          <p:sp>
            <p:nvSpPr>
              <p:cNvPr id="119905" name="Rectangle 44"/>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906" name="Text Box 45"/>
              <p:cNvSpPr txBox="1">
                <a:spLocks noChangeArrowheads="1"/>
              </p:cNvSpPr>
              <p:nvPr/>
            </p:nvSpPr>
            <p:spPr bwMode="auto">
              <a:xfrm>
                <a:off x="2912" y="2425"/>
                <a:ext cx="29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1c</a:t>
                </a:r>
              </a:p>
            </p:txBody>
          </p:sp>
        </p:grpSp>
      </p:grpSp>
      <p:grpSp>
        <p:nvGrpSpPr>
          <p:cNvPr id="119834" name="Group 46"/>
          <p:cNvGrpSpPr>
            <a:grpSpLocks/>
          </p:cNvGrpSpPr>
          <p:nvPr/>
        </p:nvGrpSpPr>
        <p:grpSpPr bwMode="auto">
          <a:xfrm>
            <a:off x="3009900" y="5567363"/>
            <a:ext cx="501650" cy="396875"/>
            <a:chOff x="1749" y="3661"/>
            <a:chExt cx="316" cy="250"/>
          </a:xfrm>
        </p:grpSpPr>
        <p:sp>
          <p:nvSpPr>
            <p:cNvPr id="119892" name="Oval 47"/>
            <p:cNvSpPr>
              <a:spLocks noChangeArrowheads="1"/>
            </p:cNvSpPr>
            <p:nvPr/>
          </p:nvSpPr>
          <p:spPr bwMode="auto">
            <a:xfrm>
              <a:off x="1752" y="3781"/>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93" name="Line 48"/>
            <p:cNvSpPr>
              <a:spLocks noChangeShapeType="1"/>
            </p:cNvSpPr>
            <p:nvPr/>
          </p:nvSpPr>
          <p:spPr bwMode="auto">
            <a:xfrm>
              <a:off x="1752" y="377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94" name="Line 49"/>
            <p:cNvSpPr>
              <a:spLocks noChangeShapeType="1"/>
            </p:cNvSpPr>
            <p:nvPr/>
          </p:nvSpPr>
          <p:spPr bwMode="auto">
            <a:xfrm>
              <a:off x="2065" y="3774"/>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95" name="Rectangle 50"/>
            <p:cNvSpPr>
              <a:spLocks noChangeArrowheads="1"/>
            </p:cNvSpPr>
            <p:nvPr/>
          </p:nvSpPr>
          <p:spPr bwMode="auto">
            <a:xfrm>
              <a:off x="1752" y="3774"/>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896" name="Oval 51"/>
            <p:cNvSpPr>
              <a:spLocks noChangeArrowheads="1"/>
            </p:cNvSpPr>
            <p:nvPr/>
          </p:nvSpPr>
          <p:spPr bwMode="auto">
            <a:xfrm>
              <a:off x="1749" y="3719"/>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97" name="Rectangle 52"/>
            <p:cNvSpPr>
              <a:spLocks noChangeArrowheads="1"/>
            </p:cNvSpPr>
            <p:nvPr/>
          </p:nvSpPr>
          <p:spPr bwMode="auto">
            <a:xfrm>
              <a:off x="1834" y="3746"/>
              <a:ext cx="142" cy="96"/>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898" name="Text Box 53"/>
            <p:cNvSpPr txBox="1">
              <a:spLocks noChangeArrowheads="1"/>
            </p:cNvSpPr>
            <p:nvPr/>
          </p:nvSpPr>
          <p:spPr bwMode="auto">
            <a:xfrm>
              <a:off x="1765" y="3661"/>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1a</a:t>
              </a:r>
              <a:endParaRPr lang="en-US" sz="2400"/>
            </a:p>
          </p:txBody>
        </p:sp>
      </p:grpSp>
      <p:grpSp>
        <p:nvGrpSpPr>
          <p:cNvPr id="119835" name="Group 54"/>
          <p:cNvGrpSpPr>
            <a:grpSpLocks/>
          </p:cNvGrpSpPr>
          <p:nvPr/>
        </p:nvGrpSpPr>
        <p:grpSpPr bwMode="auto">
          <a:xfrm>
            <a:off x="3552825" y="5856288"/>
            <a:ext cx="501650" cy="396875"/>
            <a:chOff x="2091" y="3843"/>
            <a:chExt cx="316" cy="250"/>
          </a:xfrm>
        </p:grpSpPr>
        <p:sp>
          <p:nvSpPr>
            <p:cNvPr id="119884" name="Oval 55"/>
            <p:cNvSpPr>
              <a:spLocks noChangeArrowheads="1"/>
            </p:cNvSpPr>
            <p:nvPr/>
          </p:nvSpPr>
          <p:spPr bwMode="auto">
            <a:xfrm>
              <a:off x="2094" y="3967"/>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85" name="Line 56"/>
            <p:cNvSpPr>
              <a:spLocks noChangeShapeType="1"/>
            </p:cNvSpPr>
            <p:nvPr/>
          </p:nvSpPr>
          <p:spPr bwMode="auto">
            <a:xfrm>
              <a:off x="2094" y="3960"/>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86" name="Line 57"/>
            <p:cNvSpPr>
              <a:spLocks noChangeShapeType="1"/>
            </p:cNvSpPr>
            <p:nvPr/>
          </p:nvSpPr>
          <p:spPr bwMode="auto">
            <a:xfrm>
              <a:off x="2407" y="3960"/>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87" name="Rectangle 58"/>
            <p:cNvSpPr>
              <a:spLocks noChangeArrowheads="1"/>
            </p:cNvSpPr>
            <p:nvPr/>
          </p:nvSpPr>
          <p:spPr bwMode="auto">
            <a:xfrm>
              <a:off x="2094" y="3960"/>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888" name="Oval 59"/>
            <p:cNvSpPr>
              <a:spLocks noChangeArrowheads="1"/>
            </p:cNvSpPr>
            <p:nvPr/>
          </p:nvSpPr>
          <p:spPr bwMode="auto">
            <a:xfrm>
              <a:off x="2091" y="3901"/>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9889" name="Group 60"/>
            <p:cNvGrpSpPr>
              <a:grpSpLocks/>
            </p:cNvGrpSpPr>
            <p:nvPr/>
          </p:nvGrpSpPr>
          <p:grpSpPr bwMode="auto">
            <a:xfrm>
              <a:off x="2106" y="3843"/>
              <a:ext cx="294" cy="250"/>
              <a:chOff x="2910" y="2425"/>
              <a:chExt cx="296" cy="250"/>
            </a:xfrm>
          </p:grpSpPr>
          <p:sp>
            <p:nvSpPr>
              <p:cNvPr id="119890" name="Rectangle 61"/>
              <p:cNvSpPr>
                <a:spLocks noChangeArrowheads="1"/>
              </p:cNvSpPr>
              <p:nvPr/>
            </p:nvSpPr>
            <p:spPr bwMode="auto">
              <a:xfrm>
                <a:off x="2982" y="2490"/>
                <a:ext cx="144"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891" name="Text Box 62"/>
              <p:cNvSpPr txBox="1">
                <a:spLocks noChangeArrowheads="1"/>
              </p:cNvSpPr>
              <p:nvPr/>
            </p:nvSpPr>
            <p:spPr bwMode="auto">
              <a:xfrm>
                <a:off x="2910" y="2425"/>
                <a:ext cx="2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1d</a:t>
                </a:r>
              </a:p>
            </p:txBody>
          </p:sp>
        </p:grpSp>
      </p:grpSp>
      <p:grpSp>
        <p:nvGrpSpPr>
          <p:cNvPr id="119836" name="Group 63"/>
          <p:cNvGrpSpPr>
            <a:grpSpLocks/>
          </p:cNvGrpSpPr>
          <p:nvPr/>
        </p:nvGrpSpPr>
        <p:grpSpPr bwMode="auto">
          <a:xfrm>
            <a:off x="4410075" y="5672138"/>
            <a:ext cx="501650" cy="396875"/>
            <a:chOff x="2016" y="1976"/>
            <a:chExt cx="316" cy="250"/>
          </a:xfrm>
        </p:grpSpPr>
        <p:sp>
          <p:nvSpPr>
            <p:cNvPr id="119876" name="Oval 64"/>
            <p:cNvSpPr>
              <a:spLocks noChangeArrowheads="1"/>
            </p:cNvSpPr>
            <p:nvPr/>
          </p:nvSpPr>
          <p:spPr bwMode="auto">
            <a:xfrm>
              <a:off x="2019" y="2102"/>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77" name="Line 65"/>
            <p:cNvSpPr>
              <a:spLocks noChangeShapeType="1"/>
            </p:cNvSpPr>
            <p:nvPr/>
          </p:nvSpPr>
          <p:spPr bwMode="auto">
            <a:xfrm>
              <a:off x="2019"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78" name="Line 66"/>
            <p:cNvSpPr>
              <a:spLocks noChangeShapeType="1"/>
            </p:cNvSpPr>
            <p:nvPr/>
          </p:nvSpPr>
          <p:spPr bwMode="auto">
            <a:xfrm>
              <a:off x="2332" y="2095"/>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79" name="Rectangle 67"/>
            <p:cNvSpPr>
              <a:spLocks noChangeArrowheads="1"/>
            </p:cNvSpPr>
            <p:nvPr/>
          </p:nvSpPr>
          <p:spPr bwMode="auto">
            <a:xfrm>
              <a:off x="2019" y="2095"/>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880" name="Oval 68"/>
            <p:cNvSpPr>
              <a:spLocks noChangeArrowheads="1"/>
            </p:cNvSpPr>
            <p:nvPr/>
          </p:nvSpPr>
          <p:spPr bwMode="auto">
            <a:xfrm>
              <a:off x="2016" y="2036"/>
              <a:ext cx="313" cy="95"/>
            </a:xfrm>
            <a:prstGeom prst="ellipse">
              <a:avLst/>
            </a:prstGeom>
            <a:solidFill>
              <a:schemeClr val="hlink"/>
            </a:solidFill>
            <a:ln w="12700">
              <a:solidFill>
                <a:schemeClr val="tx1"/>
              </a:solidFill>
              <a:round/>
              <a:headEnd/>
              <a:tailEnd/>
            </a:ln>
          </p:spPr>
          <p:txBody>
            <a:bodyPr wrap="none" anchor="ctr"/>
            <a:lstStyle/>
            <a:p>
              <a:endParaRPr lang="en-US"/>
            </a:p>
          </p:txBody>
        </p:sp>
        <p:grpSp>
          <p:nvGrpSpPr>
            <p:cNvPr id="119881" name="Group 69"/>
            <p:cNvGrpSpPr>
              <a:grpSpLocks/>
            </p:cNvGrpSpPr>
            <p:nvPr/>
          </p:nvGrpSpPr>
          <p:grpSpPr bwMode="auto">
            <a:xfrm>
              <a:off x="2029" y="1976"/>
              <a:ext cx="294" cy="250"/>
              <a:chOff x="2909" y="2425"/>
              <a:chExt cx="299" cy="250"/>
            </a:xfrm>
          </p:grpSpPr>
          <p:sp>
            <p:nvSpPr>
              <p:cNvPr id="119882" name="Rectangle 70"/>
              <p:cNvSpPr>
                <a:spLocks noChangeArrowheads="1"/>
              </p:cNvSpPr>
              <p:nvPr/>
            </p:nvSpPr>
            <p:spPr bwMode="auto">
              <a:xfrm>
                <a:off x="2982" y="2490"/>
                <a:ext cx="142"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883" name="Text Box 71"/>
              <p:cNvSpPr txBox="1">
                <a:spLocks noChangeArrowheads="1"/>
              </p:cNvSpPr>
              <p:nvPr/>
            </p:nvSpPr>
            <p:spPr bwMode="auto">
              <a:xfrm>
                <a:off x="2909" y="2425"/>
                <a:ext cx="2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1b</a:t>
                </a:r>
                <a:endParaRPr lang="en-US" sz="2400"/>
              </a:p>
            </p:txBody>
          </p:sp>
        </p:grpSp>
      </p:grpSp>
      <p:grpSp>
        <p:nvGrpSpPr>
          <p:cNvPr id="119837" name="Group 72"/>
          <p:cNvGrpSpPr>
            <a:grpSpLocks/>
          </p:cNvGrpSpPr>
          <p:nvPr/>
        </p:nvGrpSpPr>
        <p:grpSpPr bwMode="auto">
          <a:xfrm>
            <a:off x="5414963" y="5324475"/>
            <a:ext cx="501650" cy="396875"/>
            <a:chOff x="3537" y="3473"/>
            <a:chExt cx="316" cy="250"/>
          </a:xfrm>
        </p:grpSpPr>
        <p:sp>
          <p:nvSpPr>
            <p:cNvPr id="119869" name="Oval 73"/>
            <p:cNvSpPr>
              <a:spLocks noChangeArrowheads="1"/>
            </p:cNvSpPr>
            <p:nvPr/>
          </p:nvSpPr>
          <p:spPr bwMode="auto">
            <a:xfrm>
              <a:off x="3540" y="3598"/>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70" name="Line 74"/>
            <p:cNvSpPr>
              <a:spLocks noChangeShapeType="1"/>
            </p:cNvSpPr>
            <p:nvPr/>
          </p:nvSpPr>
          <p:spPr bwMode="auto">
            <a:xfrm>
              <a:off x="3540" y="359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71" name="Line 75"/>
            <p:cNvSpPr>
              <a:spLocks noChangeShapeType="1"/>
            </p:cNvSpPr>
            <p:nvPr/>
          </p:nvSpPr>
          <p:spPr bwMode="auto">
            <a:xfrm>
              <a:off x="3853" y="3591"/>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72" name="Rectangle 76"/>
            <p:cNvSpPr>
              <a:spLocks noChangeArrowheads="1"/>
            </p:cNvSpPr>
            <p:nvPr/>
          </p:nvSpPr>
          <p:spPr bwMode="auto">
            <a:xfrm>
              <a:off x="3540" y="3591"/>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873" name="Oval 77"/>
            <p:cNvSpPr>
              <a:spLocks noChangeArrowheads="1"/>
            </p:cNvSpPr>
            <p:nvPr/>
          </p:nvSpPr>
          <p:spPr bwMode="auto">
            <a:xfrm>
              <a:off x="3537" y="3532"/>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74" name="Rectangle 78"/>
            <p:cNvSpPr>
              <a:spLocks noChangeArrowheads="1"/>
            </p:cNvSpPr>
            <p:nvPr/>
          </p:nvSpPr>
          <p:spPr bwMode="auto">
            <a:xfrm>
              <a:off x="3624" y="3545"/>
              <a:ext cx="141" cy="12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875" name="Text Box 79"/>
            <p:cNvSpPr txBox="1">
              <a:spLocks noChangeArrowheads="1"/>
            </p:cNvSpPr>
            <p:nvPr/>
          </p:nvSpPr>
          <p:spPr bwMode="auto">
            <a:xfrm>
              <a:off x="3551" y="3473"/>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2a</a:t>
              </a:r>
              <a:endParaRPr lang="en-US" sz="2400"/>
            </a:p>
          </p:txBody>
        </p:sp>
      </p:grpSp>
      <p:sp>
        <p:nvSpPr>
          <p:cNvPr id="119838" name="Line 80"/>
          <p:cNvSpPr>
            <a:spLocks noChangeShapeType="1"/>
          </p:cNvSpPr>
          <p:nvPr/>
        </p:nvSpPr>
        <p:spPr bwMode="auto">
          <a:xfrm>
            <a:off x="6635750" y="5241925"/>
            <a:ext cx="857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9839" name="Line 81"/>
          <p:cNvSpPr>
            <a:spLocks noChangeShapeType="1"/>
          </p:cNvSpPr>
          <p:nvPr/>
        </p:nvSpPr>
        <p:spPr bwMode="auto">
          <a:xfrm>
            <a:off x="6889750" y="5707063"/>
            <a:ext cx="7350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9840" name="Line 82"/>
          <p:cNvSpPr>
            <a:spLocks noChangeShapeType="1"/>
          </p:cNvSpPr>
          <p:nvPr/>
        </p:nvSpPr>
        <p:spPr bwMode="auto">
          <a:xfrm>
            <a:off x="5916613" y="5553075"/>
            <a:ext cx="488950" cy="15240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41" name="Line 83"/>
          <p:cNvSpPr>
            <a:spLocks noChangeShapeType="1"/>
          </p:cNvSpPr>
          <p:nvPr/>
        </p:nvSpPr>
        <p:spPr bwMode="auto">
          <a:xfrm>
            <a:off x="6530975" y="5351463"/>
            <a:ext cx="68263" cy="22860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9842" name="Group 84"/>
          <p:cNvGrpSpPr>
            <a:grpSpLocks/>
          </p:cNvGrpSpPr>
          <p:nvPr/>
        </p:nvGrpSpPr>
        <p:grpSpPr bwMode="auto">
          <a:xfrm>
            <a:off x="6142038" y="5046663"/>
            <a:ext cx="501650" cy="396875"/>
            <a:chOff x="4320" y="1936"/>
            <a:chExt cx="316" cy="250"/>
          </a:xfrm>
        </p:grpSpPr>
        <p:sp>
          <p:nvSpPr>
            <p:cNvPr id="119862" name="Oval 85"/>
            <p:cNvSpPr>
              <a:spLocks noChangeArrowheads="1"/>
            </p:cNvSpPr>
            <p:nvPr/>
          </p:nvSpPr>
          <p:spPr bwMode="auto">
            <a:xfrm>
              <a:off x="4323" y="2054"/>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63" name="Line 86"/>
            <p:cNvSpPr>
              <a:spLocks noChangeShapeType="1"/>
            </p:cNvSpPr>
            <p:nvPr/>
          </p:nvSpPr>
          <p:spPr bwMode="auto">
            <a:xfrm>
              <a:off x="4323" y="2047"/>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64" name="Line 87"/>
            <p:cNvSpPr>
              <a:spLocks noChangeShapeType="1"/>
            </p:cNvSpPr>
            <p:nvPr/>
          </p:nvSpPr>
          <p:spPr bwMode="auto">
            <a:xfrm>
              <a:off x="4636" y="2047"/>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65" name="Rectangle 88"/>
            <p:cNvSpPr>
              <a:spLocks noChangeArrowheads="1"/>
            </p:cNvSpPr>
            <p:nvPr/>
          </p:nvSpPr>
          <p:spPr bwMode="auto">
            <a:xfrm>
              <a:off x="4323" y="2047"/>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866" name="Oval 89"/>
            <p:cNvSpPr>
              <a:spLocks noChangeArrowheads="1"/>
            </p:cNvSpPr>
            <p:nvPr/>
          </p:nvSpPr>
          <p:spPr bwMode="auto">
            <a:xfrm>
              <a:off x="4320" y="1988"/>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67" name="Rectangle 90"/>
            <p:cNvSpPr>
              <a:spLocks noChangeArrowheads="1"/>
            </p:cNvSpPr>
            <p:nvPr/>
          </p:nvSpPr>
          <p:spPr bwMode="auto">
            <a:xfrm>
              <a:off x="4407" y="2001"/>
              <a:ext cx="141" cy="11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868" name="Text Box 91"/>
            <p:cNvSpPr txBox="1">
              <a:spLocks noChangeArrowheads="1"/>
            </p:cNvSpPr>
            <p:nvPr/>
          </p:nvSpPr>
          <p:spPr bwMode="auto">
            <a:xfrm>
              <a:off x="4338" y="1936"/>
              <a:ext cx="2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2c</a:t>
              </a:r>
              <a:endParaRPr lang="en-US" sz="2400"/>
            </a:p>
          </p:txBody>
        </p:sp>
      </p:grpSp>
      <p:grpSp>
        <p:nvGrpSpPr>
          <p:cNvPr id="119843" name="Group 92"/>
          <p:cNvGrpSpPr>
            <a:grpSpLocks/>
          </p:cNvGrpSpPr>
          <p:nvPr/>
        </p:nvGrpSpPr>
        <p:grpSpPr bwMode="auto">
          <a:xfrm>
            <a:off x="6405563" y="5502275"/>
            <a:ext cx="501650" cy="396875"/>
            <a:chOff x="4596" y="2158"/>
            <a:chExt cx="316" cy="250"/>
          </a:xfrm>
        </p:grpSpPr>
        <p:sp>
          <p:nvSpPr>
            <p:cNvPr id="119855" name="Oval 93"/>
            <p:cNvSpPr>
              <a:spLocks noChangeArrowheads="1"/>
            </p:cNvSpPr>
            <p:nvPr/>
          </p:nvSpPr>
          <p:spPr bwMode="auto">
            <a:xfrm>
              <a:off x="4599" y="2276"/>
              <a:ext cx="313" cy="81"/>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56" name="Line 94"/>
            <p:cNvSpPr>
              <a:spLocks noChangeShapeType="1"/>
            </p:cNvSpPr>
            <p:nvPr/>
          </p:nvSpPr>
          <p:spPr bwMode="auto">
            <a:xfrm>
              <a:off x="4599" y="226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57" name="Line 95"/>
            <p:cNvSpPr>
              <a:spLocks noChangeShapeType="1"/>
            </p:cNvSpPr>
            <p:nvPr/>
          </p:nvSpPr>
          <p:spPr bwMode="auto">
            <a:xfrm>
              <a:off x="4912" y="2269"/>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9858" name="Rectangle 96"/>
            <p:cNvSpPr>
              <a:spLocks noChangeArrowheads="1"/>
            </p:cNvSpPr>
            <p:nvPr/>
          </p:nvSpPr>
          <p:spPr bwMode="auto">
            <a:xfrm>
              <a:off x="4599" y="2269"/>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19859" name="Oval 97"/>
            <p:cNvSpPr>
              <a:spLocks noChangeArrowheads="1"/>
            </p:cNvSpPr>
            <p:nvPr/>
          </p:nvSpPr>
          <p:spPr bwMode="auto">
            <a:xfrm>
              <a:off x="4596" y="2210"/>
              <a:ext cx="313" cy="95"/>
            </a:xfrm>
            <a:prstGeom prst="ellipse">
              <a:avLst/>
            </a:prstGeom>
            <a:solidFill>
              <a:schemeClr val="hlink"/>
            </a:solidFill>
            <a:ln w="12700">
              <a:solidFill>
                <a:schemeClr val="tx1"/>
              </a:solidFill>
              <a:round/>
              <a:headEnd/>
              <a:tailEnd/>
            </a:ln>
          </p:spPr>
          <p:txBody>
            <a:bodyPr wrap="none" anchor="ctr"/>
            <a:lstStyle/>
            <a:p>
              <a:endParaRPr lang="en-US"/>
            </a:p>
          </p:txBody>
        </p:sp>
        <p:sp>
          <p:nvSpPr>
            <p:cNvPr id="119860" name="Rectangle 98"/>
            <p:cNvSpPr>
              <a:spLocks noChangeArrowheads="1"/>
            </p:cNvSpPr>
            <p:nvPr/>
          </p:nvSpPr>
          <p:spPr bwMode="auto">
            <a:xfrm>
              <a:off x="4683" y="2223"/>
              <a:ext cx="142" cy="11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9861" name="Text Box 99"/>
            <p:cNvSpPr txBox="1">
              <a:spLocks noChangeArrowheads="1"/>
            </p:cNvSpPr>
            <p:nvPr/>
          </p:nvSpPr>
          <p:spPr bwMode="auto">
            <a:xfrm>
              <a:off x="4610" y="2158"/>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000"/>
                <a:t>2b</a:t>
              </a:r>
              <a:endParaRPr lang="en-US" sz="2400"/>
            </a:p>
          </p:txBody>
        </p:sp>
      </p:grpSp>
      <p:sp>
        <p:nvSpPr>
          <p:cNvPr id="119845" name="Freeform 101"/>
          <p:cNvSpPr>
            <a:spLocks/>
          </p:cNvSpPr>
          <p:nvPr/>
        </p:nvSpPr>
        <p:spPr bwMode="auto">
          <a:xfrm flipH="1">
            <a:off x="292100" y="4772025"/>
            <a:ext cx="1171575" cy="1758950"/>
          </a:xfrm>
          <a:custGeom>
            <a:avLst/>
            <a:gdLst>
              <a:gd name="T0" fmla="*/ 2147483647 w 738"/>
              <a:gd name="T1" fmla="*/ 2147483647 h 1108"/>
              <a:gd name="T2" fmla="*/ 2147483647 w 738"/>
              <a:gd name="T3" fmla="*/ 2147483647 h 1108"/>
              <a:gd name="T4" fmla="*/ 2147483647 w 738"/>
              <a:gd name="T5" fmla="*/ 2147483647 h 1108"/>
              <a:gd name="T6" fmla="*/ 2147483647 w 738"/>
              <a:gd name="T7" fmla="*/ 2147483647 h 1108"/>
              <a:gd name="T8" fmla="*/ 2147483647 w 738"/>
              <a:gd name="T9" fmla="*/ 2147483647 h 1108"/>
              <a:gd name="T10" fmla="*/ 2147483647 w 738"/>
              <a:gd name="T11" fmla="*/ 2147483647 h 1108"/>
              <a:gd name="T12" fmla="*/ 2147483647 w 738"/>
              <a:gd name="T13" fmla="*/ 2147483647 h 1108"/>
              <a:gd name="T14" fmla="*/ 2147483647 w 738"/>
              <a:gd name="T15" fmla="*/ 2147483647 h 1108"/>
              <a:gd name="T16" fmla="*/ 0 60000 65536"/>
              <a:gd name="T17" fmla="*/ 0 60000 65536"/>
              <a:gd name="T18" fmla="*/ 0 60000 65536"/>
              <a:gd name="T19" fmla="*/ 0 60000 65536"/>
              <a:gd name="T20" fmla="*/ 0 60000 65536"/>
              <a:gd name="T21" fmla="*/ 0 60000 65536"/>
              <a:gd name="T22" fmla="*/ 0 60000 65536"/>
              <a:gd name="T23" fmla="*/ 0 60000 65536"/>
              <a:gd name="T24" fmla="*/ 0 w 738"/>
              <a:gd name="T25" fmla="*/ 0 h 1108"/>
              <a:gd name="T26" fmla="*/ 738 w 738"/>
              <a:gd name="T27" fmla="*/ 1108 h 11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8" h="1108">
                <a:moveTo>
                  <a:pt x="32" y="394"/>
                </a:moveTo>
                <a:cubicBezTo>
                  <a:pt x="66" y="301"/>
                  <a:pt x="108" y="228"/>
                  <a:pt x="213" y="172"/>
                </a:cubicBezTo>
                <a:cubicBezTo>
                  <a:pt x="318" y="116"/>
                  <a:pt x="588" y="0"/>
                  <a:pt x="663" y="56"/>
                </a:cubicBezTo>
                <a:cubicBezTo>
                  <a:pt x="738" y="112"/>
                  <a:pt x="659" y="346"/>
                  <a:pt x="661" y="509"/>
                </a:cubicBezTo>
                <a:cubicBezTo>
                  <a:pt x="663" y="672"/>
                  <a:pt x="731" y="956"/>
                  <a:pt x="677" y="1032"/>
                </a:cubicBezTo>
                <a:cubicBezTo>
                  <a:pt x="623" y="1108"/>
                  <a:pt x="442" y="999"/>
                  <a:pt x="338" y="962"/>
                </a:cubicBezTo>
                <a:cubicBezTo>
                  <a:pt x="234" y="925"/>
                  <a:pt x="102" y="904"/>
                  <a:pt x="51" y="809"/>
                </a:cubicBezTo>
                <a:cubicBezTo>
                  <a:pt x="0" y="715"/>
                  <a:pt x="36" y="481"/>
                  <a:pt x="32" y="394"/>
                </a:cubicBezTo>
                <a:close/>
              </a:path>
            </a:pathLst>
          </a:custGeom>
          <a:gradFill rotWithShape="1">
            <a:gsLst>
              <a:gs pos="0">
                <a:srgbClr val="66CCFF"/>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9847" name="Line 103"/>
          <p:cNvSpPr>
            <a:spLocks noChangeShapeType="1"/>
          </p:cNvSpPr>
          <p:nvPr/>
        </p:nvSpPr>
        <p:spPr bwMode="auto">
          <a:xfrm flipH="1">
            <a:off x="1149350" y="5118100"/>
            <a:ext cx="468313" cy="2682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9848" name="Freeform 104"/>
          <p:cNvSpPr>
            <a:spLocks/>
          </p:cNvSpPr>
          <p:nvPr/>
        </p:nvSpPr>
        <p:spPr bwMode="auto">
          <a:xfrm>
            <a:off x="4913313" y="5607050"/>
            <a:ext cx="523875" cy="261938"/>
          </a:xfrm>
          <a:custGeom>
            <a:avLst/>
            <a:gdLst>
              <a:gd name="T0" fmla="*/ 0 w 654"/>
              <a:gd name="T1" fmla="*/ 2147483647 h 420"/>
              <a:gd name="T2" fmla="*/ 2147483647 w 654"/>
              <a:gd name="T3" fmla="*/ 0 h 420"/>
              <a:gd name="T4" fmla="*/ 0 60000 65536"/>
              <a:gd name="T5" fmla="*/ 0 60000 65536"/>
              <a:gd name="T6" fmla="*/ 0 w 654"/>
              <a:gd name="T7" fmla="*/ 0 h 420"/>
              <a:gd name="T8" fmla="*/ 654 w 654"/>
              <a:gd name="T9" fmla="*/ 420 h 420"/>
            </a:gdLst>
            <a:ahLst/>
            <a:cxnLst>
              <a:cxn ang="T4">
                <a:pos x="T0" y="T1"/>
              </a:cxn>
              <a:cxn ang="T5">
                <a:pos x="T2" y="T3"/>
              </a:cxn>
            </a:cxnLst>
            <a:rect l="T6" t="T7" r="T8" b="T9"/>
            <a:pathLst>
              <a:path w="654" h="420">
                <a:moveTo>
                  <a:pt x="0" y="420"/>
                </a:moveTo>
                <a:lnTo>
                  <a:pt x="654" y="0"/>
                </a:lnTo>
              </a:path>
            </a:pathLst>
          </a:custGeom>
          <a:noFill/>
          <a:ln w="1905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9850" name="Line 106"/>
          <p:cNvSpPr>
            <a:spLocks noChangeShapeType="1"/>
          </p:cNvSpPr>
          <p:nvPr/>
        </p:nvSpPr>
        <p:spPr bwMode="auto">
          <a:xfrm>
            <a:off x="3322638" y="4725988"/>
            <a:ext cx="76676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851" name="Line 107"/>
          <p:cNvSpPr>
            <a:spLocks noChangeShapeType="1"/>
          </p:cNvSpPr>
          <p:nvPr/>
        </p:nvSpPr>
        <p:spPr bwMode="auto">
          <a:xfrm>
            <a:off x="3341688" y="5040313"/>
            <a:ext cx="766762"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852" name="Text Box 108"/>
          <p:cNvSpPr txBox="1">
            <a:spLocks noChangeArrowheads="1"/>
          </p:cNvSpPr>
          <p:nvPr/>
        </p:nvSpPr>
        <p:spPr bwMode="auto">
          <a:xfrm>
            <a:off x="4171950" y="4508500"/>
            <a:ext cx="13096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400"/>
              <a:t>eBGP session</a:t>
            </a:r>
          </a:p>
        </p:txBody>
      </p:sp>
      <p:sp>
        <p:nvSpPr>
          <p:cNvPr id="119853" name="Text Box 109"/>
          <p:cNvSpPr txBox="1">
            <a:spLocks noChangeArrowheads="1"/>
          </p:cNvSpPr>
          <p:nvPr/>
        </p:nvSpPr>
        <p:spPr bwMode="auto">
          <a:xfrm>
            <a:off x="4198938" y="4857750"/>
            <a:ext cx="125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400"/>
              <a:t>iBGP session</a:t>
            </a:r>
          </a:p>
        </p:txBody>
      </p:sp>
      <p:sp>
        <p:nvSpPr>
          <p:cNvPr id="119854" name="Freeform 110"/>
          <p:cNvSpPr>
            <a:spLocks/>
          </p:cNvSpPr>
          <p:nvPr/>
        </p:nvSpPr>
        <p:spPr bwMode="auto">
          <a:xfrm>
            <a:off x="2800350" y="5014913"/>
            <a:ext cx="704850" cy="409575"/>
          </a:xfrm>
          <a:custGeom>
            <a:avLst/>
            <a:gdLst>
              <a:gd name="T0" fmla="*/ 0 w 444"/>
              <a:gd name="T1" fmla="*/ 0 h 258"/>
              <a:gd name="T2" fmla="*/ 2147483647 w 444"/>
              <a:gd name="T3" fmla="*/ 2147483647 h 258"/>
              <a:gd name="T4" fmla="*/ 0 60000 65536"/>
              <a:gd name="T5" fmla="*/ 0 60000 65536"/>
              <a:gd name="T6" fmla="*/ 0 w 444"/>
              <a:gd name="T7" fmla="*/ 0 h 258"/>
              <a:gd name="T8" fmla="*/ 444 w 444"/>
              <a:gd name="T9" fmla="*/ 258 h 258"/>
            </a:gdLst>
            <a:ahLst/>
            <a:cxnLst>
              <a:cxn ang="T4">
                <a:pos x="T0" y="T1"/>
              </a:cxn>
              <a:cxn ang="T5">
                <a:pos x="T2" y="T3"/>
              </a:cxn>
            </a:cxnLst>
            <a:rect l="T6" t="T7" r="T8" b="T9"/>
            <a:pathLst>
              <a:path w="444" h="258">
                <a:moveTo>
                  <a:pt x="0" y="0"/>
                </a:moveTo>
                <a:lnTo>
                  <a:pt x="444" y="258"/>
                </a:lnTo>
              </a:path>
            </a:pathLst>
          </a:custGeom>
          <a:noFill/>
          <a:ln w="1905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 name="Text Box 114"/>
          <p:cNvSpPr txBox="1">
            <a:spLocks noChangeArrowheads="1"/>
          </p:cNvSpPr>
          <p:nvPr/>
        </p:nvSpPr>
        <p:spPr bwMode="auto">
          <a:xfrm>
            <a:off x="349250" y="5556250"/>
            <a:ext cx="10198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dirty="0" smtClean="0"/>
              <a:t>Other nets</a:t>
            </a:r>
            <a:endParaRPr lang="en-US" sz="1400" dirty="0"/>
          </a:p>
        </p:txBody>
      </p:sp>
      <p:sp>
        <p:nvSpPr>
          <p:cNvPr id="114" name="Text Box 112"/>
          <p:cNvSpPr txBox="1">
            <a:spLocks noChangeArrowheads="1"/>
          </p:cNvSpPr>
          <p:nvPr/>
        </p:nvSpPr>
        <p:spPr bwMode="auto">
          <a:xfrm>
            <a:off x="7656513" y="5159375"/>
            <a:ext cx="10198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dirty="0" smtClean="0"/>
              <a:t>Other nets</a:t>
            </a:r>
            <a:endParaRPr lang="en-US" sz="1400" dirty="0"/>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71</a:t>
            </a:fld>
            <a:endParaRPr lang="en-US" dirty="0"/>
          </a:p>
        </p:txBody>
      </p:sp>
    </p:spTree>
    <p:extLst>
      <p:ext uri="{BB962C8B-B14F-4D97-AF65-F5344CB8AC3E}">
        <p14:creationId xmlns:p14="http://schemas.microsoft.com/office/powerpoint/2010/main" val="12324342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449263" y="66919"/>
            <a:ext cx="7791450" cy="769793"/>
          </a:xfrm>
        </p:spPr>
        <p:txBody>
          <a:bodyPr/>
          <a:lstStyle/>
          <a:p>
            <a:pPr>
              <a:defRPr/>
            </a:pPr>
            <a:r>
              <a:rPr lang="en-US" dirty="0" smtClean="0"/>
              <a:t>Datalink layer</a:t>
            </a:r>
            <a:endParaRPr lang="en-US" dirty="0">
              <a:cs typeface="+mj-cs"/>
            </a:endParaRPr>
          </a:p>
        </p:txBody>
      </p:sp>
      <p:sp>
        <p:nvSpPr>
          <p:cNvPr id="4102" name="Rectangle 3"/>
          <p:cNvSpPr>
            <a:spLocks noGrp="1" noChangeArrowheads="1"/>
          </p:cNvSpPr>
          <p:nvPr>
            <p:ph sz="half" idx="1"/>
          </p:nvPr>
        </p:nvSpPr>
        <p:spPr>
          <a:xfrm>
            <a:off x="422275" y="1330326"/>
            <a:ext cx="4267200" cy="3637600"/>
          </a:xfrm>
        </p:spPr>
        <p:txBody>
          <a:bodyPr>
            <a:normAutofit lnSpcReduction="10000"/>
          </a:bodyPr>
          <a:lstStyle/>
          <a:p>
            <a:pPr algn="l">
              <a:spcBef>
                <a:spcPts val="1000"/>
              </a:spcBef>
              <a:spcAft>
                <a:spcPts val="1200"/>
              </a:spcAft>
              <a:buFont typeface="Wingdings" charset="0"/>
              <a:buNone/>
              <a:defRPr/>
            </a:pPr>
            <a:r>
              <a:rPr lang="en-US" i="1" dirty="0" smtClean="0">
                <a:solidFill>
                  <a:srgbClr val="CC0000"/>
                </a:solidFill>
              </a:rPr>
              <a:t>Jargons:</a:t>
            </a:r>
            <a:endParaRPr lang="fa-IR" i="1" dirty="0">
              <a:solidFill>
                <a:srgbClr val="CC0000"/>
              </a:solidFill>
            </a:endParaRPr>
          </a:p>
          <a:p>
            <a:pPr algn="l">
              <a:spcBef>
                <a:spcPts val="1000"/>
              </a:spcBef>
              <a:buFont typeface="Wingdings" charset="0"/>
              <a:buChar char="v"/>
              <a:defRPr/>
            </a:pPr>
            <a:r>
              <a:rPr lang="en-US" sz="2400" dirty="0" smtClean="0">
                <a:solidFill>
                  <a:srgbClr val="C00000"/>
                </a:solidFill>
              </a:rPr>
              <a:t>Nodes: </a:t>
            </a:r>
            <a:r>
              <a:rPr lang="en-US" sz="2400" dirty="0" smtClean="0"/>
              <a:t>Hosts, routers, switches</a:t>
            </a:r>
            <a:endParaRPr lang="fa-IR" sz="2400" dirty="0"/>
          </a:p>
          <a:p>
            <a:pPr algn="l">
              <a:spcBef>
                <a:spcPts val="1800"/>
              </a:spcBef>
              <a:buFont typeface="Wingdings" charset="0"/>
              <a:buChar char="v"/>
              <a:defRPr/>
            </a:pPr>
            <a:r>
              <a:rPr lang="en-US" sz="2400" dirty="0" smtClean="0">
                <a:solidFill>
                  <a:srgbClr val="C00000"/>
                </a:solidFill>
              </a:rPr>
              <a:t>Links: </a:t>
            </a:r>
            <a:r>
              <a:rPr lang="en-US" sz="2400" dirty="0" smtClean="0"/>
              <a:t>channels that connect two neighbor nodes</a:t>
            </a:r>
            <a:endParaRPr lang="fa-IR" sz="2400" dirty="0"/>
          </a:p>
          <a:p>
            <a:pPr lvl="1" algn="l">
              <a:spcBef>
                <a:spcPts val="1000"/>
              </a:spcBef>
              <a:buFont typeface="Wingdings" charset="0"/>
              <a:buChar char="§"/>
              <a:defRPr/>
            </a:pPr>
            <a:r>
              <a:rPr lang="en-US" dirty="0" smtClean="0"/>
              <a:t>Wired links</a:t>
            </a:r>
            <a:endParaRPr lang="en-US" dirty="0"/>
          </a:p>
          <a:p>
            <a:pPr lvl="1" algn="l">
              <a:spcBef>
                <a:spcPts val="1000"/>
              </a:spcBef>
              <a:buFont typeface="Wingdings" charset="0"/>
              <a:buChar char="§"/>
              <a:defRPr/>
            </a:pPr>
            <a:r>
              <a:rPr lang="en-US" dirty="0" smtClean="0"/>
              <a:t>Wireless links</a:t>
            </a:r>
            <a:endParaRPr lang="en-US" dirty="0"/>
          </a:p>
          <a:p>
            <a:pPr algn="l">
              <a:spcBef>
                <a:spcPts val="1800"/>
              </a:spcBef>
              <a:buFont typeface="Wingdings" charset="0"/>
              <a:buChar char="v"/>
              <a:defRPr/>
            </a:pPr>
            <a:r>
              <a:rPr lang="en-US" sz="2400" dirty="0" smtClean="0">
                <a:solidFill>
                  <a:srgbClr val="C00000"/>
                </a:solidFill>
              </a:rPr>
              <a:t>Frame: </a:t>
            </a:r>
            <a:r>
              <a:rPr lang="en-US" sz="2400" dirty="0" smtClean="0"/>
              <a:t>Layer 2 packet</a:t>
            </a:r>
            <a:endParaRPr lang="en-US" sz="2400" dirty="0"/>
          </a:p>
        </p:txBody>
      </p:sp>
      <p:sp>
        <p:nvSpPr>
          <p:cNvPr id="46087" name="Freeform 666"/>
          <p:cNvSpPr>
            <a:spLocks/>
          </p:cNvSpPr>
          <p:nvPr/>
        </p:nvSpPr>
        <p:spPr bwMode="auto">
          <a:xfrm>
            <a:off x="5202238" y="1712913"/>
            <a:ext cx="1736725" cy="1071562"/>
          </a:xfrm>
          <a:custGeom>
            <a:avLst/>
            <a:gdLst>
              <a:gd name="T0" fmla="*/ 2147483647 w 1036"/>
              <a:gd name="T1" fmla="*/ 2147483647 h 675"/>
              <a:gd name="T2" fmla="*/ 2147483647 w 1036"/>
              <a:gd name="T3" fmla="*/ 2147483647 h 675"/>
              <a:gd name="T4" fmla="*/ 2147483647 w 1036"/>
              <a:gd name="T5" fmla="*/ 2147483647 h 675"/>
              <a:gd name="T6" fmla="*/ 2147483647 w 1036"/>
              <a:gd name="T7" fmla="*/ 2147483647 h 675"/>
              <a:gd name="T8" fmla="*/ 2147483647 w 1036"/>
              <a:gd name="T9" fmla="*/ 2147483647 h 675"/>
              <a:gd name="T10" fmla="*/ 2147483647 w 1036"/>
              <a:gd name="T11" fmla="*/ 2147483647 h 675"/>
              <a:gd name="T12" fmla="*/ 2147483647 w 1036"/>
              <a:gd name="T13" fmla="*/ 2147483647 h 675"/>
              <a:gd name="T14" fmla="*/ 2147483647 w 1036"/>
              <a:gd name="T15" fmla="*/ 2147483647 h 675"/>
              <a:gd name="T16" fmla="*/ 2147483647 w 1036"/>
              <a:gd name="T17" fmla="*/ 2147483647 h 675"/>
              <a:gd name="T18" fmla="*/ 2147483647 w 1036"/>
              <a:gd name="T19" fmla="*/ 2147483647 h 675"/>
              <a:gd name="T20" fmla="*/ 2147483647 w 1036"/>
              <a:gd name="T21" fmla="*/ 2147483647 h 675"/>
              <a:gd name="T22" fmla="*/ 2147483647 w 1036"/>
              <a:gd name="T23" fmla="*/ 2147483647 h 675"/>
              <a:gd name="T24" fmla="*/ 2147483647 w 1036"/>
              <a:gd name="T25" fmla="*/ 2147483647 h 675"/>
              <a:gd name="T26" fmla="*/ 2147483647 w 1036"/>
              <a:gd name="T27" fmla="*/ 2147483647 h 675"/>
              <a:gd name="T28" fmla="*/ 2147483647 w 1036"/>
              <a:gd name="T29" fmla="*/ 2147483647 h 675"/>
              <a:gd name="T30" fmla="*/ 2147483647 w 1036"/>
              <a:gd name="T31" fmla="*/ 2147483647 h 675"/>
              <a:gd name="T32" fmla="*/ 2147483647 w 1036"/>
              <a:gd name="T33" fmla="*/ 2147483647 h 675"/>
              <a:gd name="T34" fmla="*/ 2147483647 w 1036"/>
              <a:gd name="T35" fmla="*/ 2147483647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088" name="Group 667"/>
          <p:cNvGrpSpPr>
            <a:grpSpLocks/>
          </p:cNvGrpSpPr>
          <p:nvPr/>
        </p:nvGrpSpPr>
        <p:grpSpPr bwMode="auto">
          <a:xfrm>
            <a:off x="5370513" y="3048000"/>
            <a:ext cx="1458912" cy="933450"/>
            <a:chOff x="2889" y="1631"/>
            <a:chExt cx="980" cy="743"/>
          </a:xfrm>
        </p:grpSpPr>
        <p:sp>
          <p:nvSpPr>
            <p:cNvPr id="4552" name="Rectangle 668"/>
            <p:cNvSpPr>
              <a:spLocks noChangeArrowheads="1"/>
            </p:cNvSpPr>
            <p:nvPr/>
          </p:nvSpPr>
          <p:spPr bwMode="auto">
            <a:xfrm>
              <a:off x="3046" y="1841"/>
              <a:ext cx="663" cy="533"/>
            </a:xfrm>
            <a:prstGeom prst="rect">
              <a:avLst/>
            </a:prstGeom>
            <a:solidFill>
              <a:srgbClr val="00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553" name="AutoShape 669"/>
            <p:cNvSpPr>
              <a:spLocks noChangeArrowheads="1"/>
            </p:cNvSpPr>
            <p:nvPr/>
          </p:nvSpPr>
          <p:spPr bwMode="auto">
            <a:xfrm>
              <a:off x="2889" y="1631"/>
              <a:ext cx="980" cy="253"/>
            </a:xfrm>
            <a:prstGeom prst="triangle">
              <a:avLst>
                <a:gd name="adj" fmla="val 50000"/>
              </a:avLst>
            </a:prstGeom>
            <a:solidFill>
              <a:srgbClr val="00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2400" i="0">
                <a:solidFill>
                  <a:srgbClr val="00CCFF"/>
                </a:solidFill>
                <a:latin typeface="Arial" charset="0"/>
                <a:ea typeface="ＭＳ Ｐゴシック" charset="0"/>
              </a:endParaRPr>
            </a:p>
          </p:txBody>
        </p:sp>
      </p:grpSp>
      <p:sp>
        <p:nvSpPr>
          <p:cNvPr id="46089" name="Freeform 670"/>
          <p:cNvSpPr>
            <a:spLocks/>
          </p:cNvSpPr>
          <p:nvPr/>
        </p:nvSpPr>
        <p:spPr bwMode="auto">
          <a:xfrm>
            <a:off x="5364163" y="4425950"/>
            <a:ext cx="3225800" cy="1665288"/>
          </a:xfrm>
          <a:custGeom>
            <a:avLst/>
            <a:gdLst>
              <a:gd name="T0" fmla="*/ 2147483647 w 2032"/>
              <a:gd name="T1" fmla="*/ 2147483647 h 1049"/>
              <a:gd name="T2" fmla="*/ 2147483647 w 2032"/>
              <a:gd name="T3" fmla="*/ 2147483647 h 1049"/>
              <a:gd name="T4" fmla="*/ 2147483647 w 2032"/>
              <a:gd name="T5" fmla="*/ 2147483647 h 1049"/>
              <a:gd name="T6" fmla="*/ 2147483647 w 2032"/>
              <a:gd name="T7" fmla="*/ 2147483647 h 1049"/>
              <a:gd name="T8" fmla="*/ 2147483647 w 2032"/>
              <a:gd name="T9" fmla="*/ 2147483647 h 1049"/>
              <a:gd name="T10" fmla="*/ 2147483647 w 2032"/>
              <a:gd name="T11" fmla="*/ 2147483647 h 1049"/>
              <a:gd name="T12" fmla="*/ 2147483647 w 2032"/>
              <a:gd name="T13" fmla="*/ 2147483647 h 1049"/>
              <a:gd name="T14" fmla="*/ 2147483647 w 2032"/>
              <a:gd name="T15" fmla="*/ 2147483647 h 1049"/>
              <a:gd name="T16" fmla="*/ 2147483647 w 2032"/>
              <a:gd name="T17" fmla="*/ 2147483647 h 1049"/>
              <a:gd name="T18" fmla="*/ 2147483647 w 2032"/>
              <a:gd name="T19" fmla="*/ 2147483647 h 1049"/>
              <a:gd name="T20" fmla="*/ 2147483647 w 2032"/>
              <a:gd name="T21" fmla="*/ 2147483647 h 1049"/>
              <a:gd name="T22" fmla="*/ 2147483647 w 2032"/>
              <a:gd name="T23" fmla="*/ 2147483647 h 1049"/>
              <a:gd name="T24" fmla="*/ 2147483647 w 2032"/>
              <a:gd name="T25" fmla="*/ 2147483647 h 1049"/>
              <a:gd name="T26" fmla="*/ 2147483647 w 2032"/>
              <a:gd name="T27" fmla="*/ 2147483647 h 1049"/>
              <a:gd name="T28" fmla="*/ 2147483647 w 2032"/>
              <a:gd name="T29" fmla="*/ 2147483647 h 1049"/>
              <a:gd name="T30" fmla="*/ 2147483647 w 2032"/>
              <a:gd name="T31" fmla="*/ 2147483647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00C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7" name="Line 671"/>
          <p:cNvSpPr>
            <a:spLocks noChangeShapeType="1"/>
          </p:cNvSpPr>
          <p:nvPr/>
        </p:nvSpPr>
        <p:spPr bwMode="auto">
          <a:xfrm rot="16200000" flipV="1">
            <a:off x="7791450" y="5248275"/>
            <a:ext cx="471488" cy="2063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108" name="Line 672"/>
          <p:cNvSpPr>
            <a:spLocks noChangeShapeType="1"/>
          </p:cNvSpPr>
          <p:nvPr/>
        </p:nvSpPr>
        <p:spPr bwMode="auto">
          <a:xfrm rot="5400000" flipV="1">
            <a:off x="7991475" y="5443538"/>
            <a:ext cx="3175" cy="8572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109" name="Line 673"/>
          <p:cNvSpPr>
            <a:spLocks noChangeShapeType="1"/>
          </p:cNvSpPr>
          <p:nvPr/>
        </p:nvSpPr>
        <p:spPr bwMode="auto">
          <a:xfrm rot="16200000" flipH="1">
            <a:off x="8110537" y="5040313"/>
            <a:ext cx="182563" cy="12858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111" name="Line 675"/>
          <p:cNvSpPr>
            <a:spLocks noChangeShapeType="1"/>
          </p:cNvSpPr>
          <p:nvPr/>
        </p:nvSpPr>
        <p:spPr bwMode="auto">
          <a:xfrm>
            <a:off x="6100763" y="4776788"/>
            <a:ext cx="244475" cy="9683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12" name="Line 676"/>
          <p:cNvSpPr>
            <a:spLocks noChangeShapeType="1"/>
          </p:cNvSpPr>
          <p:nvPr/>
        </p:nvSpPr>
        <p:spPr bwMode="auto">
          <a:xfrm flipV="1">
            <a:off x="5842000" y="5030788"/>
            <a:ext cx="396875" cy="825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15" name="Line 679"/>
          <p:cNvSpPr>
            <a:spLocks noChangeShapeType="1"/>
          </p:cNvSpPr>
          <p:nvPr/>
        </p:nvSpPr>
        <p:spPr bwMode="auto">
          <a:xfrm flipH="1">
            <a:off x="6267450" y="5075238"/>
            <a:ext cx="123825" cy="1968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16" name="Line 680"/>
          <p:cNvSpPr>
            <a:spLocks noChangeShapeType="1"/>
          </p:cNvSpPr>
          <p:nvPr/>
        </p:nvSpPr>
        <p:spPr bwMode="auto">
          <a:xfrm flipH="1" flipV="1">
            <a:off x="6573838" y="5054600"/>
            <a:ext cx="88900" cy="2190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17" name="Line 681"/>
          <p:cNvSpPr>
            <a:spLocks noChangeShapeType="1"/>
          </p:cNvSpPr>
          <p:nvPr/>
        </p:nvSpPr>
        <p:spPr bwMode="auto">
          <a:xfrm>
            <a:off x="6743700" y="5056188"/>
            <a:ext cx="503238" cy="2698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19" name="Line 683"/>
          <p:cNvSpPr>
            <a:spLocks noChangeShapeType="1"/>
          </p:cNvSpPr>
          <p:nvPr/>
        </p:nvSpPr>
        <p:spPr bwMode="auto">
          <a:xfrm>
            <a:off x="6284913" y="3551238"/>
            <a:ext cx="0" cy="10636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20" name="Line 684"/>
          <p:cNvSpPr>
            <a:spLocks noChangeShapeType="1"/>
          </p:cNvSpPr>
          <p:nvPr/>
        </p:nvSpPr>
        <p:spPr bwMode="auto">
          <a:xfrm flipV="1">
            <a:off x="5891213" y="3736975"/>
            <a:ext cx="168275" cy="31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pic>
        <p:nvPicPr>
          <p:cNvPr id="46100" name="Picture 685"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0388" y="3548063"/>
            <a:ext cx="3698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2" name="Line 686"/>
          <p:cNvSpPr>
            <a:spLocks noChangeShapeType="1"/>
          </p:cNvSpPr>
          <p:nvPr/>
        </p:nvSpPr>
        <p:spPr bwMode="auto">
          <a:xfrm rot="5400000" flipV="1">
            <a:off x="7994650" y="5440363"/>
            <a:ext cx="3175" cy="8572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123" name="Line 687"/>
          <p:cNvSpPr>
            <a:spLocks noChangeShapeType="1"/>
          </p:cNvSpPr>
          <p:nvPr/>
        </p:nvSpPr>
        <p:spPr bwMode="auto">
          <a:xfrm flipV="1">
            <a:off x="5894388" y="3733800"/>
            <a:ext cx="168275" cy="31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pic>
        <p:nvPicPr>
          <p:cNvPr id="46103" name="Picture 688"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1975" y="3546475"/>
            <a:ext cx="3698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5" name="Line 695"/>
          <p:cNvSpPr>
            <a:spLocks noChangeShapeType="1"/>
          </p:cNvSpPr>
          <p:nvPr/>
        </p:nvSpPr>
        <p:spPr bwMode="auto">
          <a:xfrm>
            <a:off x="7358063" y="4700588"/>
            <a:ext cx="390525" cy="1841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26" name="Line 696"/>
          <p:cNvSpPr>
            <a:spLocks noChangeShapeType="1"/>
          </p:cNvSpPr>
          <p:nvPr/>
        </p:nvSpPr>
        <p:spPr bwMode="auto">
          <a:xfrm flipV="1">
            <a:off x="6737350" y="4687888"/>
            <a:ext cx="322263" cy="19843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27" name="Line 697"/>
          <p:cNvSpPr>
            <a:spLocks noChangeShapeType="1"/>
          </p:cNvSpPr>
          <p:nvPr/>
        </p:nvSpPr>
        <p:spPr bwMode="auto">
          <a:xfrm flipV="1">
            <a:off x="6780213" y="4979988"/>
            <a:ext cx="9715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28" name="Line 708"/>
          <p:cNvSpPr>
            <a:spLocks noChangeShapeType="1"/>
          </p:cNvSpPr>
          <p:nvPr/>
        </p:nvSpPr>
        <p:spPr bwMode="auto">
          <a:xfrm>
            <a:off x="6289675" y="2406650"/>
            <a:ext cx="152400" cy="952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6108" name="Oval 407"/>
          <p:cNvSpPr>
            <a:spLocks noChangeArrowheads="1"/>
          </p:cNvSpPr>
          <p:nvPr/>
        </p:nvSpPr>
        <p:spPr bwMode="auto">
          <a:xfrm>
            <a:off x="6354763" y="2565400"/>
            <a:ext cx="387350" cy="9525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sp>
        <p:nvSpPr>
          <p:cNvPr id="46109" name="Rectangle 410"/>
          <p:cNvSpPr>
            <a:spLocks noChangeArrowheads="1"/>
          </p:cNvSpPr>
          <p:nvPr/>
        </p:nvSpPr>
        <p:spPr bwMode="auto">
          <a:xfrm>
            <a:off x="6354763" y="2555875"/>
            <a:ext cx="388937" cy="58738"/>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110" name="Oval 411"/>
          <p:cNvSpPr>
            <a:spLocks noChangeArrowheads="1"/>
          </p:cNvSpPr>
          <p:nvPr/>
        </p:nvSpPr>
        <p:spPr bwMode="auto">
          <a:xfrm>
            <a:off x="6353175" y="2490788"/>
            <a:ext cx="387350" cy="111125"/>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grpSp>
        <p:nvGrpSpPr>
          <p:cNvPr id="46111" name="Group 712"/>
          <p:cNvGrpSpPr>
            <a:grpSpLocks/>
          </p:cNvGrpSpPr>
          <p:nvPr/>
        </p:nvGrpSpPr>
        <p:grpSpPr bwMode="auto">
          <a:xfrm>
            <a:off x="6430963" y="2519363"/>
            <a:ext cx="219075" cy="52387"/>
            <a:chOff x="2468" y="1332"/>
            <a:chExt cx="310" cy="60"/>
          </a:xfrm>
        </p:grpSpPr>
        <p:sp>
          <p:nvSpPr>
            <p:cNvPr id="46529" name="Freeform 71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530" name="Freeform 71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133" name="Line 715"/>
          <p:cNvSpPr>
            <a:spLocks noChangeShapeType="1"/>
          </p:cNvSpPr>
          <p:nvPr/>
        </p:nvSpPr>
        <p:spPr bwMode="auto">
          <a:xfrm>
            <a:off x="6354763" y="2543175"/>
            <a:ext cx="0" cy="74613"/>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134" name="Line 762"/>
          <p:cNvSpPr>
            <a:spLocks noChangeShapeType="1"/>
          </p:cNvSpPr>
          <p:nvPr/>
        </p:nvSpPr>
        <p:spPr bwMode="auto">
          <a:xfrm>
            <a:off x="6427788" y="3743325"/>
            <a:ext cx="6794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nvGrpSpPr>
          <p:cNvPr id="46114" name="Group 781"/>
          <p:cNvGrpSpPr>
            <a:grpSpLocks/>
          </p:cNvGrpSpPr>
          <p:nvPr/>
        </p:nvGrpSpPr>
        <p:grpSpPr bwMode="auto">
          <a:xfrm>
            <a:off x="7591425" y="4806950"/>
            <a:ext cx="622300" cy="244475"/>
            <a:chOff x="4334" y="1470"/>
            <a:chExt cx="246" cy="107"/>
          </a:xfrm>
        </p:grpSpPr>
        <p:sp>
          <p:nvSpPr>
            <p:cNvPr id="4652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sp>
          <p:nvSpPr>
            <p:cNvPr id="4652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52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grpSp>
          <p:nvGrpSpPr>
            <p:cNvPr id="46524" name="Group 785"/>
            <p:cNvGrpSpPr>
              <a:grpSpLocks/>
            </p:cNvGrpSpPr>
            <p:nvPr/>
          </p:nvGrpSpPr>
          <p:grpSpPr bwMode="auto">
            <a:xfrm>
              <a:off x="4383" y="1488"/>
              <a:ext cx="138" cy="33"/>
              <a:chOff x="2468" y="1332"/>
              <a:chExt cx="310" cy="60"/>
            </a:xfrm>
          </p:grpSpPr>
          <p:sp>
            <p:nvSpPr>
              <p:cNvPr id="46527" name="Freeform 78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528" name="Freeform 78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546" name="Line 788"/>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547" name="Line 789"/>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15" name="Group 790"/>
          <p:cNvGrpSpPr>
            <a:grpSpLocks/>
          </p:cNvGrpSpPr>
          <p:nvPr/>
        </p:nvGrpSpPr>
        <p:grpSpPr bwMode="auto">
          <a:xfrm>
            <a:off x="6965950" y="4508500"/>
            <a:ext cx="622300" cy="244475"/>
            <a:chOff x="4334" y="1470"/>
            <a:chExt cx="246" cy="107"/>
          </a:xfrm>
        </p:grpSpPr>
        <p:sp>
          <p:nvSpPr>
            <p:cNvPr id="4651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sp>
          <p:nvSpPr>
            <p:cNvPr id="4651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51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grpSp>
          <p:nvGrpSpPr>
            <p:cNvPr id="46516" name="Group 794"/>
            <p:cNvGrpSpPr>
              <a:grpSpLocks/>
            </p:cNvGrpSpPr>
            <p:nvPr/>
          </p:nvGrpSpPr>
          <p:grpSpPr bwMode="auto">
            <a:xfrm>
              <a:off x="4383" y="1488"/>
              <a:ext cx="138" cy="33"/>
              <a:chOff x="2468" y="1332"/>
              <a:chExt cx="310" cy="60"/>
            </a:xfrm>
          </p:grpSpPr>
          <p:sp>
            <p:nvSpPr>
              <p:cNvPr id="46519" name="Freeform 79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520" name="Freeform 79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538" name="Line 797"/>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539" name="Line 798"/>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16" name="Group 799"/>
          <p:cNvGrpSpPr>
            <a:grpSpLocks/>
          </p:cNvGrpSpPr>
          <p:nvPr/>
        </p:nvGrpSpPr>
        <p:grpSpPr bwMode="auto">
          <a:xfrm>
            <a:off x="6242050" y="4851400"/>
            <a:ext cx="622300" cy="244475"/>
            <a:chOff x="4334" y="1470"/>
            <a:chExt cx="246" cy="107"/>
          </a:xfrm>
        </p:grpSpPr>
        <p:sp>
          <p:nvSpPr>
            <p:cNvPr id="4650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sp>
          <p:nvSpPr>
            <p:cNvPr id="4650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50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grpSp>
          <p:nvGrpSpPr>
            <p:cNvPr id="46508" name="Group 803"/>
            <p:cNvGrpSpPr>
              <a:grpSpLocks/>
            </p:cNvGrpSpPr>
            <p:nvPr/>
          </p:nvGrpSpPr>
          <p:grpSpPr bwMode="auto">
            <a:xfrm>
              <a:off x="4383" y="1488"/>
              <a:ext cx="138" cy="33"/>
              <a:chOff x="2468" y="1332"/>
              <a:chExt cx="310" cy="60"/>
            </a:xfrm>
          </p:grpSpPr>
          <p:sp>
            <p:nvSpPr>
              <p:cNvPr id="46511" name="Freeform 80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512" name="Freeform 80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530" name="Line 806"/>
            <p:cNvSpPr>
              <a:spLocks noChangeShapeType="1"/>
            </p:cNvSpPr>
            <p:nvPr/>
          </p:nvSpPr>
          <p:spPr bwMode="auto">
            <a:xfrm>
              <a:off x="4335" y="1503"/>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531" name="Line 807"/>
            <p:cNvSpPr>
              <a:spLocks noChangeShapeType="1"/>
            </p:cNvSpPr>
            <p:nvPr/>
          </p:nvSpPr>
          <p:spPr bwMode="auto">
            <a:xfrm>
              <a:off x="4578" y="1505"/>
              <a:ext cx="0" cy="47"/>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17" name="Group 808"/>
          <p:cNvGrpSpPr>
            <a:grpSpLocks/>
          </p:cNvGrpSpPr>
          <p:nvPr/>
        </p:nvGrpSpPr>
        <p:grpSpPr bwMode="auto">
          <a:xfrm>
            <a:off x="6051550" y="3644900"/>
            <a:ext cx="390525" cy="171450"/>
            <a:chOff x="4334" y="1470"/>
            <a:chExt cx="246" cy="107"/>
          </a:xfrm>
        </p:grpSpPr>
        <p:sp>
          <p:nvSpPr>
            <p:cNvPr id="4649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sp>
          <p:nvSpPr>
            <p:cNvPr id="4649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49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endParaRPr lang="en-US" sz="2400" i="0">
                <a:latin typeface="Times New Roman" pitchFamily="18" charset="0"/>
                <a:cs typeface="Arial" pitchFamily="34" charset="0"/>
              </a:endParaRPr>
            </a:p>
          </p:txBody>
        </p:sp>
        <p:grpSp>
          <p:nvGrpSpPr>
            <p:cNvPr id="46500" name="Group 812"/>
            <p:cNvGrpSpPr>
              <a:grpSpLocks/>
            </p:cNvGrpSpPr>
            <p:nvPr/>
          </p:nvGrpSpPr>
          <p:grpSpPr bwMode="auto">
            <a:xfrm>
              <a:off x="4383" y="1488"/>
              <a:ext cx="138" cy="33"/>
              <a:chOff x="2468" y="1332"/>
              <a:chExt cx="310" cy="60"/>
            </a:xfrm>
          </p:grpSpPr>
          <p:sp>
            <p:nvSpPr>
              <p:cNvPr id="46503" name="Freeform 81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504" name="Freeform 81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522" name="Line 815"/>
            <p:cNvSpPr>
              <a:spLocks noChangeShapeType="1"/>
            </p:cNvSpPr>
            <p:nvPr/>
          </p:nvSpPr>
          <p:spPr bwMode="auto">
            <a:xfrm>
              <a:off x="4335" y="1503"/>
              <a:ext cx="0" cy="5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523" name="Line 816"/>
            <p:cNvSpPr>
              <a:spLocks noChangeShapeType="1"/>
            </p:cNvSpPr>
            <p:nvPr/>
          </p:nvSpPr>
          <p:spPr bwMode="auto">
            <a:xfrm>
              <a:off x="4578" y="1505"/>
              <a:ext cx="0" cy="49"/>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18" name="Group 817"/>
          <p:cNvGrpSpPr>
            <a:grpSpLocks/>
          </p:cNvGrpSpPr>
          <p:nvPr/>
        </p:nvGrpSpPr>
        <p:grpSpPr bwMode="auto">
          <a:xfrm>
            <a:off x="6027738" y="1738313"/>
            <a:ext cx="517525" cy="508000"/>
            <a:chOff x="2920" y="1424"/>
            <a:chExt cx="326" cy="320"/>
          </a:xfrm>
        </p:grpSpPr>
        <p:sp>
          <p:nvSpPr>
            <p:cNvPr id="4510" name="Oval 818"/>
            <p:cNvSpPr>
              <a:spLocks noChangeArrowheads="1"/>
            </p:cNvSpPr>
            <p:nvPr/>
          </p:nvSpPr>
          <p:spPr bwMode="auto">
            <a:xfrm>
              <a:off x="2920" y="1445"/>
              <a:ext cx="326" cy="289"/>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490" name="Group 819"/>
            <p:cNvGrpSpPr>
              <a:grpSpLocks/>
            </p:cNvGrpSpPr>
            <p:nvPr/>
          </p:nvGrpSpPr>
          <p:grpSpPr bwMode="auto">
            <a:xfrm>
              <a:off x="2949" y="1424"/>
              <a:ext cx="265" cy="280"/>
              <a:chOff x="2949" y="1424"/>
              <a:chExt cx="265" cy="280"/>
            </a:xfrm>
          </p:grpSpPr>
          <p:sp>
            <p:nvSpPr>
              <p:cNvPr id="4513" name="Oval 820"/>
              <p:cNvSpPr>
                <a:spLocks noChangeArrowheads="1"/>
              </p:cNvSpPr>
              <p:nvPr/>
            </p:nvSpPr>
            <p:spPr bwMode="auto">
              <a:xfrm>
                <a:off x="3030" y="1545"/>
                <a:ext cx="107" cy="92"/>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514" name="Oval 821"/>
              <p:cNvSpPr>
                <a:spLocks noChangeArrowheads="1"/>
              </p:cNvSpPr>
              <p:nvPr/>
            </p:nvSpPr>
            <p:spPr bwMode="auto">
              <a:xfrm>
                <a:off x="3006" y="1525"/>
                <a:ext cx="154" cy="131"/>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515" name="Oval 822"/>
              <p:cNvSpPr>
                <a:spLocks noChangeArrowheads="1"/>
              </p:cNvSpPr>
              <p:nvPr/>
            </p:nvSpPr>
            <p:spPr bwMode="auto">
              <a:xfrm>
                <a:off x="2983" y="1501"/>
                <a:ext cx="203" cy="179"/>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516" name="Oval 823"/>
              <p:cNvSpPr>
                <a:spLocks noChangeArrowheads="1"/>
              </p:cNvSpPr>
              <p:nvPr/>
            </p:nvSpPr>
            <p:spPr bwMode="auto">
              <a:xfrm>
                <a:off x="2949" y="1476"/>
                <a:ext cx="265" cy="228"/>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496" name="Freeform 824"/>
              <p:cNvSpPr>
                <a:spLocks/>
              </p:cNvSpPr>
              <p:nvPr/>
            </p:nvSpPr>
            <p:spPr bwMode="auto">
              <a:xfrm flipV="1">
                <a:off x="2987" y="1424"/>
                <a:ext cx="205" cy="143"/>
              </a:xfrm>
              <a:custGeom>
                <a:avLst/>
                <a:gdLst>
                  <a:gd name="T0" fmla="*/ 0 w 1180"/>
                  <a:gd name="T1" fmla="*/ 0 h 956"/>
                  <a:gd name="T2" fmla="*/ 0 w 1180"/>
                  <a:gd name="T3" fmla="*/ 0 h 956"/>
                  <a:gd name="T4" fmla="*/ 0 w 1180"/>
                  <a:gd name="T5" fmla="*/ 0 h 956"/>
                  <a:gd name="T6" fmla="*/ 0 w 1180"/>
                  <a:gd name="T7" fmla="*/ 0 h 956"/>
                  <a:gd name="T8" fmla="*/ 0 w 1180"/>
                  <a:gd name="T9" fmla="*/ 0 h 956"/>
                  <a:gd name="T10" fmla="*/ 0 w 1180"/>
                  <a:gd name="T11" fmla="*/ 0 h 956"/>
                  <a:gd name="T12" fmla="*/ 0 w 1180"/>
                  <a:gd name="T13" fmla="*/ 0 h 956"/>
                  <a:gd name="T14" fmla="*/ 0 w 1180"/>
                  <a:gd name="T15" fmla="*/ 0 h 956"/>
                  <a:gd name="T16" fmla="*/ 0 w 1180"/>
                  <a:gd name="T17" fmla="*/ 0 h 956"/>
                  <a:gd name="T18" fmla="*/ 0 w 1180"/>
                  <a:gd name="T19" fmla="*/ 0 h 9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80" h="956">
                    <a:moveTo>
                      <a:pt x="499" y="7"/>
                    </a:moveTo>
                    <a:lnTo>
                      <a:pt x="0" y="780"/>
                    </a:lnTo>
                    <a:lnTo>
                      <a:pt x="134" y="885"/>
                    </a:lnTo>
                    <a:lnTo>
                      <a:pt x="366" y="920"/>
                    </a:lnTo>
                    <a:lnTo>
                      <a:pt x="534" y="956"/>
                    </a:lnTo>
                    <a:lnTo>
                      <a:pt x="829" y="949"/>
                    </a:lnTo>
                    <a:lnTo>
                      <a:pt x="1096" y="850"/>
                    </a:lnTo>
                    <a:lnTo>
                      <a:pt x="1180" y="801"/>
                    </a:lnTo>
                    <a:lnTo>
                      <a:pt x="668" y="0"/>
                    </a:lnTo>
                    <a:lnTo>
                      <a:pt x="499" y="7"/>
                    </a:lnTo>
                    <a:close/>
                  </a:path>
                </a:pathLst>
              </a:custGeom>
              <a:solidFill>
                <a:srgbClr val="DDDDDD"/>
              </a:solidFill>
              <a:ln>
                <a:noFill/>
              </a:ln>
              <a:effectLst/>
              <a:extLst>
                <a:ext uri="{91240B29-F687-4F45-9708-019B960494DF}">
                  <a14:hiddenLine xmlns:a14="http://schemas.microsoft.com/office/drawing/2010/main" w="19050"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491" name="Freeform 825"/>
            <p:cNvSpPr>
              <a:spLocks/>
            </p:cNvSpPr>
            <p:nvPr/>
          </p:nvSpPr>
          <p:spPr bwMode="auto">
            <a:xfrm>
              <a:off x="2995" y="1615"/>
              <a:ext cx="178" cy="129"/>
            </a:xfrm>
            <a:custGeom>
              <a:avLst/>
              <a:gdLst>
                <a:gd name="T0" fmla="*/ 0 w 1180"/>
                <a:gd name="T1" fmla="*/ 0 h 956"/>
                <a:gd name="T2" fmla="*/ 0 w 1180"/>
                <a:gd name="T3" fmla="*/ 0 h 956"/>
                <a:gd name="T4" fmla="*/ 0 w 1180"/>
                <a:gd name="T5" fmla="*/ 0 h 956"/>
                <a:gd name="T6" fmla="*/ 0 w 1180"/>
                <a:gd name="T7" fmla="*/ 0 h 956"/>
                <a:gd name="T8" fmla="*/ 0 w 1180"/>
                <a:gd name="T9" fmla="*/ 0 h 956"/>
                <a:gd name="T10" fmla="*/ 0 w 1180"/>
                <a:gd name="T11" fmla="*/ 0 h 956"/>
                <a:gd name="T12" fmla="*/ 0 w 1180"/>
                <a:gd name="T13" fmla="*/ 0 h 956"/>
                <a:gd name="T14" fmla="*/ 0 w 1180"/>
                <a:gd name="T15" fmla="*/ 0 h 956"/>
                <a:gd name="T16" fmla="*/ 0 w 1180"/>
                <a:gd name="T17" fmla="*/ 0 h 956"/>
                <a:gd name="T18" fmla="*/ 0 w 1180"/>
                <a:gd name="T19" fmla="*/ 0 h 9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80" h="956">
                  <a:moveTo>
                    <a:pt x="499" y="7"/>
                  </a:moveTo>
                  <a:lnTo>
                    <a:pt x="0" y="780"/>
                  </a:lnTo>
                  <a:lnTo>
                    <a:pt x="134" y="885"/>
                  </a:lnTo>
                  <a:lnTo>
                    <a:pt x="366" y="920"/>
                  </a:lnTo>
                  <a:lnTo>
                    <a:pt x="534" y="956"/>
                  </a:lnTo>
                  <a:lnTo>
                    <a:pt x="829" y="949"/>
                  </a:lnTo>
                  <a:lnTo>
                    <a:pt x="1096" y="850"/>
                  </a:lnTo>
                  <a:lnTo>
                    <a:pt x="1180" y="801"/>
                  </a:lnTo>
                  <a:lnTo>
                    <a:pt x="668" y="0"/>
                  </a:lnTo>
                  <a:lnTo>
                    <a:pt x="499" y="7"/>
                  </a:lnTo>
                  <a:close/>
                </a:path>
              </a:pathLst>
            </a:custGeom>
            <a:solidFill>
              <a:srgbClr val="DDDDDD"/>
            </a:solidFill>
            <a:ln>
              <a:noFill/>
            </a:ln>
            <a:effectLst/>
            <a:extLst>
              <a:ext uri="{91240B29-F687-4F45-9708-019B960494DF}">
                <a14:hiddenLine xmlns:a14="http://schemas.microsoft.com/office/drawing/2010/main" w="19050"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6119" name="Group 826"/>
          <p:cNvGrpSpPr>
            <a:grpSpLocks/>
          </p:cNvGrpSpPr>
          <p:nvPr/>
        </p:nvGrpSpPr>
        <p:grpSpPr bwMode="auto">
          <a:xfrm>
            <a:off x="6138863" y="1989138"/>
            <a:ext cx="282575" cy="477837"/>
            <a:chOff x="3748" y="1253"/>
            <a:chExt cx="178" cy="301"/>
          </a:xfrm>
        </p:grpSpPr>
        <p:sp>
          <p:nvSpPr>
            <p:cNvPr id="46473" name="Line 270"/>
            <p:cNvSpPr>
              <a:spLocks noChangeShapeType="1"/>
            </p:cNvSpPr>
            <p:nvPr/>
          </p:nvSpPr>
          <p:spPr bwMode="auto">
            <a:xfrm flipH="1">
              <a:off x="3748" y="1276"/>
              <a:ext cx="89" cy="25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74" name="Line 271"/>
            <p:cNvSpPr>
              <a:spLocks noChangeShapeType="1"/>
            </p:cNvSpPr>
            <p:nvPr/>
          </p:nvSpPr>
          <p:spPr bwMode="auto">
            <a:xfrm>
              <a:off x="3837" y="1276"/>
              <a:ext cx="89" cy="25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75" name="Line 272"/>
            <p:cNvSpPr>
              <a:spLocks noChangeShapeType="1"/>
            </p:cNvSpPr>
            <p:nvPr/>
          </p:nvSpPr>
          <p:spPr bwMode="auto">
            <a:xfrm>
              <a:off x="3748" y="1527"/>
              <a:ext cx="89" cy="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76" name="Line 273"/>
            <p:cNvSpPr>
              <a:spLocks noChangeShapeType="1"/>
            </p:cNvSpPr>
            <p:nvPr/>
          </p:nvSpPr>
          <p:spPr bwMode="auto">
            <a:xfrm flipH="1">
              <a:off x="3837" y="1527"/>
              <a:ext cx="89" cy="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77" name="Line 274"/>
            <p:cNvSpPr>
              <a:spLocks noChangeShapeType="1"/>
            </p:cNvSpPr>
            <p:nvPr/>
          </p:nvSpPr>
          <p:spPr bwMode="auto">
            <a:xfrm>
              <a:off x="3837" y="1282"/>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78" name="Line 275"/>
            <p:cNvSpPr>
              <a:spLocks noChangeShapeType="1"/>
            </p:cNvSpPr>
            <p:nvPr/>
          </p:nvSpPr>
          <p:spPr bwMode="auto">
            <a:xfrm flipV="1">
              <a:off x="3748" y="1501"/>
              <a:ext cx="89" cy="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79" name="Line 276"/>
            <p:cNvSpPr>
              <a:spLocks noChangeShapeType="1"/>
            </p:cNvSpPr>
            <p:nvPr/>
          </p:nvSpPr>
          <p:spPr bwMode="auto">
            <a:xfrm flipH="1" flipV="1">
              <a:off x="3837" y="1501"/>
              <a:ext cx="89" cy="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0" name="Line 277"/>
            <p:cNvSpPr>
              <a:spLocks noChangeShapeType="1"/>
            </p:cNvSpPr>
            <p:nvPr/>
          </p:nvSpPr>
          <p:spPr bwMode="auto">
            <a:xfrm>
              <a:off x="3786" y="1418"/>
              <a:ext cx="51" cy="2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1" name="Line 278"/>
            <p:cNvSpPr>
              <a:spLocks noChangeShapeType="1"/>
            </p:cNvSpPr>
            <p:nvPr/>
          </p:nvSpPr>
          <p:spPr bwMode="auto">
            <a:xfrm flipV="1">
              <a:off x="3837" y="1418"/>
              <a:ext cx="54" cy="2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2" name="Line 279"/>
            <p:cNvSpPr>
              <a:spLocks noChangeShapeType="1"/>
            </p:cNvSpPr>
            <p:nvPr/>
          </p:nvSpPr>
          <p:spPr bwMode="auto">
            <a:xfrm>
              <a:off x="3768" y="1455"/>
              <a:ext cx="66" cy="2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3" name="Line 280"/>
            <p:cNvSpPr>
              <a:spLocks noChangeShapeType="1"/>
            </p:cNvSpPr>
            <p:nvPr/>
          </p:nvSpPr>
          <p:spPr bwMode="auto">
            <a:xfrm flipV="1">
              <a:off x="3837" y="1461"/>
              <a:ext cx="66"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4" name="Line 281"/>
            <p:cNvSpPr>
              <a:spLocks noChangeShapeType="1"/>
            </p:cNvSpPr>
            <p:nvPr/>
          </p:nvSpPr>
          <p:spPr bwMode="auto">
            <a:xfrm flipV="1">
              <a:off x="3837" y="1381"/>
              <a:ext cx="34" cy="1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5" name="Line 282"/>
            <p:cNvSpPr>
              <a:spLocks noChangeShapeType="1"/>
            </p:cNvSpPr>
            <p:nvPr/>
          </p:nvSpPr>
          <p:spPr bwMode="auto">
            <a:xfrm flipV="1">
              <a:off x="3837" y="1329"/>
              <a:ext cx="21" cy="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6" name="Line 283"/>
            <p:cNvSpPr>
              <a:spLocks noChangeShapeType="1"/>
            </p:cNvSpPr>
            <p:nvPr/>
          </p:nvSpPr>
          <p:spPr bwMode="auto">
            <a:xfrm>
              <a:off x="3798" y="1377"/>
              <a:ext cx="42" cy="1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6487" name="Line 284"/>
            <p:cNvSpPr>
              <a:spLocks noChangeShapeType="1"/>
            </p:cNvSpPr>
            <p:nvPr/>
          </p:nvSpPr>
          <p:spPr bwMode="auto">
            <a:xfrm>
              <a:off x="3817" y="1327"/>
              <a:ext cx="24" cy="1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509" name="Oval 842"/>
            <p:cNvSpPr>
              <a:spLocks noChangeArrowheads="1"/>
            </p:cNvSpPr>
            <p:nvPr/>
          </p:nvSpPr>
          <p:spPr bwMode="auto">
            <a:xfrm>
              <a:off x="3821" y="1253"/>
              <a:ext cx="30" cy="29"/>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grpSp>
        <p:nvGrpSpPr>
          <p:cNvPr id="46120" name="Group 843"/>
          <p:cNvGrpSpPr>
            <a:grpSpLocks/>
          </p:cNvGrpSpPr>
          <p:nvPr/>
        </p:nvGrpSpPr>
        <p:grpSpPr bwMode="auto">
          <a:xfrm>
            <a:off x="5387975" y="1963738"/>
            <a:ext cx="519113" cy="128587"/>
            <a:chOff x="2199" y="955"/>
            <a:chExt cx="2547" cy="506"/>
          </a:xfrm>
        </p:grpSpPr>
        <p:sp>
          <p:nvSpPr>
            <p:cNvPr id="46467" name="Freeform 844"/>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8" name="Freeform 845"/>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9" name="Freeform 846"/>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70" name="Freeform 847"/>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71" name="Freeform 848"/>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72" name="Freeform 849"/>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6121" name="Group 850"/>
          <p:cNvGrpSpPr>
            <a:grpSpLocks/>
          </p:cNvGrpSpPr>
          <p:nvPr/>
        </p:nvGrpSpPr>
        <p:grpSpPr bwMode="auto">
          <a:xfrm>
            <a:off x="5541963" y="1539875"/>
            <a:ext cx="519112" cy="128588"/>
            <a:chOff x="2199" y="955"/>
            <a:chExt cx="2547" cy="506"/>
          </a:xfrm>
        </p:grpSpPr>
        <p:sp>
          <p:nvSpPr>
            <p:cNvPr id="46461" name="Freeform 851"/>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2" name="Freeform 852"/>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3" name="Freeform 853"/>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4" name="Freeform 854"/>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5" name="Freeform 855"/>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6" name="Freeform 856"/>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143" name="Line 857"/>
          <p:cNvSpPr>
            <a:spLocks noChangeShapeType="1"/>
          </p:cNvSpPr>
          <p:nvPr/>
        </p:nvSpPr>
        <p:spPr bwMode="auto">
          <a:xfrm flipH="1" flipV="1">
            <a:off x="5626100" y="2027238"/>
            <a:ext cx="39688" cy="63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nvGrpSpPr>
          <p:cNvPr id="46123" name="Group 858"/>
          <p:cNvGrpSpPr>
            <a:grpSpLocks/>
          </p:cNvGrpSpPr>
          <p:nvPr/>
        </p:nvGrpSpPr>
        <p:grpSpPr bwMode="auto">
          <a:xfrm>
            <a:off x="5392738" y="3527425"/>
            <a:ext cx="519112" cy="128588"/>
            <a:chOff x="2199" y="955"/>
            <a:chExt cx="2547" cy="506"/>
          </a:xfrm>
        </p:grpSpPr>
        <p:sp>
          <p:nvSpPr>
            <p:cNvPr id="46455" name="Freeform 859"/>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6" name="Freeform 860"/>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7" name="Freeform 861"/>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8" name="Freeform 862"/>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9" name="Freeform 863"/>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60" name="Freeform 864"/>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145" name="Line 865"/>
          <p:cNvSpPr>
            <a:spLocks noChangeShapeType="1"/>
          </p:cNvSpPr>
          <p:nvPr/>
        </p:nvSpPr>
        <p:spPr bwMode="auto">
          <a:xfrm>
            <a:off x="5778500" y="3119438"/>
            <a:ext cx="20638" cy="555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nvGrpSpPr>
          <p:cNvPr id="46125" name="Group 866"/>
          <p:cNvGrpSpPr>
            <a:grpSpLocks/>
          </p:cNvGrpSpPr>
          <p:nvPr/>
        </p:nvGrpSpPr>
        <p:grpSpPr bwMode="auto">
          <a:xfrm>
            <a:off x="7007225" y="5005388"/>
            <a:ext cx="519113" cy="128587"/>
            <a:chOff x="2199" y="955"/>
            <a:chExt cx="2547" cy="506"/>
          </a:xfrm>
        </p:grpSpPr>
        <p:sp>
          <p:nvSpPr>
            <p:cNvPr id="46449" name="Freeform 867"/>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0" name="Freeform 868"/>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1" name="Freeform 869"/>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2" name="Freeform 870"/>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3" name="Freeform 871"/>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54" name="Freeform 872"/>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6126" name="Group 873"/>
          <p:cNvGrpSpPr>
            <a:grpSpLocks/>
          </p:cNvGrpSpPr>
          <p:nvPr/>
        </p:nvGrpSpPr>
        <p:grpSpPr bwMode="auto">
          <a:xfrm>
            <a:off x="7245350" y="5429250"/>
            <a:ext cx="519113" cy="128588"/>
            <a:chOff x="2199" y="955"/>
            <a:chExt cx="2547" cy="506"/>
          </a:xfrm>
        </p:grpSpPr>
        <p:sp>
          <p:nvSpPr>
            <p:cNvPr id="46443" name="Freeform 874"/>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4" name="Freeform 875"/>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5" name="Freeform 876"/>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6" name="Freeform 877"/>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7" name="Freeform 878"/>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8" name="Freeform 879"/>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6127" name="Group 880"/>
          <p:cNvGrpSpPr>
            <a:grpSpLocks/>
          </p:cNvGrpSpPr>
          <p:nvPr/>
        </p:nvGrpSpPr>
        <p:grpSpPr bwMode="auto">
          <a:xfrm>
            <a:off x="6821488" y="5408613"/>
            <a:ext cx="519112" cy="128587"/>
            <a:chOff x="2199" y="955"/>
            <a:chExt cx="2547" cy="506"/>
          </a:xfrm>
        </p:grpSpPr>
        <p:sp>
          <p:nvSpPr>
            <p:cNvPr id="46437" name="Freeform 881"/>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38" name="Freeform 882"/>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39" name="Freeform 883"/>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0" name="Freeform 884"/>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1" name="Freeform 885"/>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42" name="Freeform 886"/>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46128" name="Picture 887"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9625" y="5056188"/>
            <a:ext cx="433388"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50" name="Line 888"/>
          <p:cNvSpPr>
            <a:spLocks noChangeShapeType="1"/>
          </p:cNvSpPr>
          <p:nvPr/>
        </p:nvSpPr>
        <p:spPr bwMode="auto">
          <a:xfrm rot="5400000" flipV="1">
            <a:off x="7991475" y="5440363"/>
            <a:ext cx="3175" cy="8572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130" name="Group 889"/>
          <p:cNvGrpSpPr>
            <a:grpSpLocks/>
          </p:cNvGrpSpPr>
          <p:nvPr/>
        </p:nvGrpSpPr>
        <p:grpSpPr bwMode="auto">
          <a:xfrm flipH="1">
            <a:off x="5775325" y="4533900"/>
            <a:ext cx="414338" cy="373063"/>
            <a:chOff x="2839" y="3501"/>
            <a:chExt cx="755" cy="803"/>
          </a:xfrm>
        </p:grpSpPr>
        <p:pic>
          <p:nvPicPr>
            <p:cNvPr id="46435" name="Picture 890" descr="desktop_computer_stylized_mediu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436" name="Freeform 891"/>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46131" name="Group 892"/>
          <p:cNvGrpSpPr>
            <a:grpSpLocks/>
          </p:cNvGrpSpPr>
          <p:nvPr/>
        </p:nvGrpSpPr>
        <p:grpSpPr bwMode="auto">
          <a:xfrm flipH="1">
            <a:off x="5457825" y="4954588"/>
            <a:ext cx="482600" cy="406400"/>
            <a:chOff x="2839" y="3501"/>
            <a:chExt cx="755" cy="803"/>
          </a:xfrm>
        </p:grpSpPr>
        <p:pic>
          <p:nvPicPr>
            <p:cNvPr id="46433" name="Picture 893" descr="desktop_computer_stylized_mediu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434" name="Freeform 894"/>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46132" name="Group 895"/>
          <p:cNvGrpSpPr>
            <a:grpSpLocks/>
          </p:cNvGrpSpPr>
          <p:nvPr/>
        </p:nvGrpSpPr>
        <p:grpSpPr bwMode="auto">
          <a:xfrm flipH="1">
            <a:off x="5935663" y="5256213"/>
            <a:ext cx="427037" cy="349250"/>
            <a:chOff x="2839" y="3501"/>
            <a:chExt cx="755" cy="803"/>
          </a:xfrm>
        </p:grpSpPr>
        <p:pic>
          <p:nvPicPr>
            <p:cNvPr id="46431" name="Picture 896" descr="desktop_computer_stylized_mediu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432" name="Freeform 897"/>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46133" name="Group 898"/>
          <p:cNvGrpSpPr>
            <a:grpSpLocks/>
          </p:cNvGrpSpPr>
          <p:nvPr/>
        </p:nvGrpSpPr>
        <p:grpSpPr bwMode="auto">
          <a:xfrm>
            <a:off x="6550025" y="5238750"/>
            <a:ext cx="427038" cy="350838"/>
            <a:chOff x="2839" y="3501"/>
            <a:chExt cx="755" cy="803"/>
          </a:xfrm>
        </p:grpSpPr>
        <p:pic>
          <p:nvPicPr>
            <p:cNvPr id="46429" name="Picture 899"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430" name="Freeform 900"/>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pic>
        <p:nvPicPr>
          <p:cNvPr id="46134" name="Picture 901" descr="car_icon_sm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42063" y="1720850"/>
            <a:ext cx="8493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135" name="Group 902"/>
          <p:cNvGrpSpPr>
            <a:grpSpLocks/>
          </p:cNvGrpSpPr>
          <p:nvPr/>
        </p:nvGrpSpPr>
        <p:grpSpPr bwMode="auto">
          <a:xfrm>
            <a:off x="5613400" y="1546225"/>
            <a:ext cx="415925" cy="385763"/>
            <a:chOff x="2751" y="1851"/>
            <a:chExt cx="462" cy="478"/>
          </a:xfrm>
        </p:grpSpPr>
        <p:pic>
          <p:nvPicPr>
            <p:cNvPr id="46427" name="Picture 903" descr="iphone_stylized_smal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428" name="Picture 904" descr="antenna_radiation_stylize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136" name="Picture 905"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5057775"/>
            <a:ext cx="412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137" name="Group 906"/>
          <p:cNvGrpSpPr>
            <a:grpSpLocks/>
          </p:cNvGrpSpPr>
          <p:nvPr/>
        </p:nvGrpSpPr>
        <p:grpSpPr bwMode="auto">
          <a:xfrm>
            <a:off x="8240713" y="5002213"/>
            <a:ext cx="227012" cy="481012"/>
            <a:chOff x="4140" y="429"/>
            <a:chExt cx="1425" cy="2396"/>
          </a:xfrm>
        </p:grpSpPr>
        <p:sp>
          <p:nvSpPr>
            <p:cNvPr id="46395" name="Freeform 907"/>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7" name="Rectangle 908"/>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397" name="Freeform 909"/>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98" name="Freeform 910"/>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20" name="Rectangle 911"/>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400" name="Group 912"/>
            <p:cNvGrpSpPr>
              <a:grpSpLocks/>
            </p:cNvGrpSpPr>
            <p:nvPr/>
          </p:nvGrpSpPr>
          <p:grpSpPr bwMode="auto">
            <a:xfrm>
              <a:off x="4749" y="668"/>
              <a:ext cx="581" cy="145"/>
              <a:chOff x="614" y="2568"/>
              <a:chExt cx="725" cy="139"/>
            </a:xfrm>
          </p:grpSpPr>
          <p:sp>
            <p:nvSpPr>
              <p:cNvPr id="4446" name="AutoShape 913"/>
              <p:cNvSpPr>
                <a:spLocks noChangeArrowheads="1"/>
              </p:cNvSpPr>
              <p:nvPr/>
            </p:nvSpPr>
            <p:spPr bwMode="auto">
              <a:xfrm>
                <a:off x="613" y="2566"/>
                <a:ext cx="721"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47" name="AutoShape 914"/>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422" name="Rectangle 915"/>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402" name="Group 916"/>
            <p:cNvGrpSpPr>
              <a:grpSpLocks/>
            </p:cNvGrpSpPr>
            <p:nvPr/>
          </p:nvGrpSpPr>
          <p:grpSpPr bwMode="auto">
            <a:xfrm>
              <a:off x="4747" y="994"/>
              <a:ext cx="581" cy="134"/>
              <a:chOff x="614" y="2568"/>
              <a:chExt cx="725" cy="139"/>
            </a:xfrm>
          </p:grpSpPr>
          <p:sp>
            <p:nvSpPr>
              <p:cNvPr id="4444" name="AutoShape 917"/>
              <p:cNvSpPr>
                <a:spLocks noChangeArrowheads="1"/>
              </p:cNvSpPr>
              <p:nvPr/>
            </p:nvSpPr>
            <p:spPr bwMode="auto">
              <a:xfrm>
                <a:off x="615" y="2564"/>
                <a:ext cx="721"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45" name="AutoShape 918"/>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424" name="Rectangle 919"/>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25" name="Rectangle 920"/>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405" name="Group 921"/>
            <p:cNvGrpSpPr>
              <a:grpSpLocks/>
            </p:cNvGrpSpPr>
            <p:nvPr/>
          </p:nvGrpSpPr>
          <p:grpSpPr bwMode="auto">
            <a:xfrm>
              <a:off x="4735" y="1627"/>
              <a:ext cx="582" cy="151"/>
              <a:chOff x="614" y="2568"/>
              <a:chExt cx="725" cy="139"/>
            </a:xfrm>
          </p:grpSpPr>
          <p:sp>
            <p:nvSpPr>
              <p:cNvPr id="4442" name="AutoShape 922"/>
              <p:cNvSpPr>
                <a:spLocks noChangeArrowheads="1"/>
              </p:cNvSpPr>
              <p:nvPr/>
            </p:nvSpPr>
            <p:spPr bwMode="auto">
              <a:xfrm>
                <a:off x="618" y="2586"/>
                <a:ext cx="720" cy="12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43" name="AutoShape 923"/>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6406" name="Freeform 924"/>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407" name="Group 925"/>
            <p:cNvGrpSpPr>
              <a:grpSpLocks/>
            </p:cNvGrpSpPr>
            <p:nvPr/>
          </p:nvGrpSpPr>
          <p:grpSpPr bwMode="auto">
            <a:xfrm>
              <a:off x="4739" y="1327"/>
              <a:ext cx="582" cy="139"/>
              <a:chOff x="614" y="2568"/>
              <a:chExt cx="725" cy="139"/>
            </a:xfrm>
          </p:grpSpPr>
          <p:sp>
            <p:nvSpPr>
              <p:cNvPr id="4440" name="AutoShape 926"/>
              <p:cNvSpPr>
                <a:spLocks noChangeArrowheads="1"/>
              </p:cNvSpPr>
              <p:nvPr/>
            </p:nvSpPr>
            <p:spPr bwMode="auto">
              <a:xfrm>
                <a:off x="613" y="2571"/>
                <a:ext cx="73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41" name="AutoShape 927"/>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429" name="Rectangle 928"/>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409" name="Freeform 929"/>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10" name="Freeform 930"/>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32" name="Oval 931"/>
            <p:cNvSpPr>
              <a:spLocks noChangeArrowheads="1"/>
            </p:cNvSpPr>
            <p:nvPr/>
          </p:nvSpPr>
          <p:spPr bwMode="auto">
            <a:xfrm>
              <a:off x="5515" y="2611"/>
              <a:ext cx="50" cy="95"/>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412" name="Freeform 932"/>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34" name="AutoShape 933"/>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35" name="AutoShape 934"/>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36" name="Oval 935"/>
            <p:cNvSpPr>
              <a:spLocks noChangeArrowheads="1"/>
            </p:cNvSpPr>
            <p:nvPr/>
          </p:nvSpPr>
          <p:spPr bwMode="auto">
            <a:xfrm>
              <a:off x="4309"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37" name="Oval 936"/>
            <p:cNvSpPr>
              <a:spLocks noChangeArrowheads="1"/>
            </p:cNvSpPr>
            <p:nvPr/>
          </p:nvSpPr>
          <p:spPr bwMode="auto">
            <a:xfrm>
              <a:off x="4489" y="2382"/>
              <a:ext cx="159" cy="14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i="0">
                <a:solidFill>
                  <a:srgbClr val="FF0000"/>
                </a:solidFill>
                <a:latin typeface="Arial" charset="0"/>
                <a:ea typeface="ＭＳ Ｐゴシック" charset="0"/>
                <a:cs typeface="Arial" charset="0"/>
              </a:endParaRPr>
            </a:p>
          </p:txBody>
        </p:sp>
        <p:sp>
          <p:nvSpPr>
            <p:cNvPr id="4438" name="Oval 937"/>
            <p:cNvSpPr>
              <a:spLocks noChangeArrowheads="1"/>
            </p:cNvSpPr>
            <p:nvPr/>
          </p:nvSpPr>
          <p:spPr bwMode="auto">
            <a:xfrm>
              <a:off x="4658"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39" name="Rectangle 938"/>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grpSp>
        <p:nvGrpSpPr>
          <p:cNvPr id="46138" name="Group 939"/>
          <p:cNvGrpSpPr>
            <a:grpSpLocks/>
          </p:cNvGrpSpPr>
          <p:nvPr/>
        </p:nvGrpSpPr>
        <p:grpSpPr bwMode="auto">
          <a:xfrm>
            <a:off x="7924800" y="5303838"/>
            <a:ext cx="227013" cy="481012"/>
            <a:chOff x="4140" y="429"/>
            <a:chExt cx="1425" cy="2396"/>
          </a:xfrm>
        </p:grpSpPr>
        <p:sp>
          <p:nvSpPr>
            <p:cNvPr id="46363" name="Freeform 940"/>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85" name="Rectangle 941"/>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365" name="Freeform 942"/>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66" name="Freeform 943"/>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88" name="Rectangle 944"/>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368" name="Group 945"/>
            <p:cNvGrpSpPr>
              <a:grpSpLocks/>
            </p:cNvGrpSpPr>
            <p:nvPr/>
          </p:nvGrpSpPr>
          <p:grpSpPr bwMode="auto">
            <a:xfrm>
              <a:off x="4749" y="668"/>
              <a:ext cx="581" cy="145"/>
              <a:chOff x="614" y="2568"/>
              <a:chExt cx="725" cy="139"/>
            </a:xfrm>
          </p:grpSpPr>
          <p:sp>
            <p:nvSpPr>
              <p:cNvPr id="4414" name="AutoShape 946"/>
              <p:cNvSpPr>
                <a:spLocks noChangeArrowheads="1"/>
              </p:cNvSpPr>
              <p:nvPr/>
            </p:nvSpPr>
            <p:spPr bwMode="auto">
              <a:xfrm>
                <a:off x="613" y="2566"/>
                <a:ext cx="721" cy="14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15" name="AutoShape 947"/>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390" name="Rectangle 948"/>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370" name="Group 949"/>
            <p:cNvGrpSpPr>
              <a:grpSpLocks/>
            </p:cNvGrpSpPr>
            <p:nvPr/>
          </p:nvGrpSpPr>
          <p:grpSpPr bwMode="auto">
            <a:xfrm>
              <a:off x="4747" y="994"/>
              <a:ext cx="581" cy="134"/>
              <a:chOff x="614" y="2568"/>
              <a:chExt cx="725" cy="139"/>
            </a:xfrm>
          </p:grpSpPr>
          <p:sp>
            <p:nvSpPr>
              <p:cNvPr id="4412" name="AutoShape 950"/>
              <p:cNvSpPr>
                <a:spLocks noChangeArrowheads="1"/>
              </p:cNvSpPr>
              <p:nvPr/>
            </p:nvSpPr>
            <p:spPr bwMode="auto">
              <a:xfrm>
                <a:off x="615" y="2564"/>
                <a:ext cx="721" cy="139"/>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13" name="AutoShape 951"/>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392" name="Rectangle 952"/>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393" name="Rectangle 953"/>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46373" name="Group 954"/>
            <p:cNvGrpSpPr>
              <a:grpSpLocks/>
            </p:cNvGrpSpPr>
            <p:nvPr/>
          </p:nvGrpSpPr>
          <p:grpSpPr bwMode="auto">
            <a:xfrm>
              <a:off x="4735" y="1627"/>
              <a:ext cx="582" cy="151"/>
              <a:chOff x="614" y="2568"/>
              <a:chExt cx="725" cy="139"/>
            </a:xfrm>
          </p:grpSpPr>
          <p:sp>
            <p:nvSpPr>
              <p:cNvPr id="4410" name="AutoShape 955"/>
              <p:cNvSpPr>
                <a:spLocks noChangeArrowheads="1"/>
              </p:cNvSpPr>
              <p:nvPr/>
            </p:nvSpPr>
            <p:spPr bwMode="auto">
              <a:xfrm>
                <a:off x="618" y="2586"/>
                <a:ext cx="720" cy="12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11" name="AutoShape 956"/>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6374" name="Freeform 957"/>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375" name="Group 958"/>
            <p:cNvGrpSpPr>
              <a:grpSpLocks/>
            </p:cNvGrpSpPr>
            <p:nvPr/>
          </p:nvGrpSpPr>
          <p:grpSpPr bwMode="auto">
            <a:xfrm>
              <a:off x="4739" y="1327"/>
              <a:ext cx="582" cy="139"/>
              <a:chOff x="614" y="2568"/>
              <a:chExt cx="725" cy="139"/>
            </a:xfrm>
          </p:grpSpPr>
          <p:sp>
            <p:nvSpPr>
              <p:cNvPr id="4408" name="AutoShape 959"/>
              <p:cNvSpPr>
                <a:spLocks noChangeArrowheads="1"/>
              </p:cNvSpPr>
              <p:nvPr/>
            </p:nvSpPr>
            <p:spPr bwMode="auto">
              <a:xfrm>
                <a:off x="613" y="2571"/>
                <a:ext cx="732" cy="134"/>
              </a:xfrm>
              <a:prstGeom prst="roundRect">
                <a:avLst>
                  <a:gd name="adj" fmla="val 50000"/>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09" name="AutoShape 960"/>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sp>
          <p:nvSpPr>
            <p:cNvPr id="4397" name="Rectangle 961"/>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377" name="Freeform 962"/>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78" name="Freeform 963"/>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0" name="Oval 964"/>
            <p:cNvSpPr>
              <a:spLocks noChangeArrowheads="1"/>
            </p:cNvSpPr>
            <p:nvPr/>
          </p:nvSpPr>
          <p:spPr bwMode="auto">
            <a:xfrm>
              <a:off x="5515" y="2611"/>
              <a:ext cx="50" cy="95"/>
            </a:xfrm>
            <a:prstGeom prst="ellipse">
              <a:avLst/>
            </a:pr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6380" name="Freeform 965"/>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2" name="AutoShape 966"/>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03" name="AutoShape 967"/>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04" name="Oval 968"/>
            <p:cNvSpPr>
              <a:spLocks noChangeArrowheads="1"/>
            </p:cNvSpPr>
            <p:nvPr/>
          </p:nvSpPr>
          <p:spPr bwMode="auto">
            <a:xfrm>
              <a:off x="4309"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05" name="Oval 969"/>
            <p:cNvSpPr>
              <a:spLocks noChangeArrowheads="1"/>
            </p:cNvSpPr>
            <p:nvPr/>
          </p:nvSpPr>
          <p:spPr bwMode="auto">
            <a:xfrm>
              <a:off x="4489" y="2382"/>
              <a:ext cx="159" cy="14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i="0">
                <a:solidFill>
                  <a:srgbClr val="FF0000"/>
                </a:solidFill>
                <a:latin typeface="Arial" charset="0"/>
                <a:ea typeface="ＭＳ Ｐゴシック" charset="0"/>
                <a:cs typeface="Arial" charset="0"/>
              </a:endParaRPr>
            </a:p>
          </p:txBody>
        </p:sp>
        <p:sp>
          <p:nvSpPr>
            <p:cNvPr id="4406" name="Oval 970"/>
            <p:cNvSpPr>
              <a:spLocks noChangeArrowheads="1"/>
            </p:cNvSpPr>
            <p:nvPr/>
          </p:nvSpPr>
          <p:spPr bwMode="auto">
            <a:xfrm>
              <a:off x="4658" y="2382"/>
              <a:ext cx="159" cy="142"/>
            </a:xfrm>
            <a:prstGeom prst="ellipse">
              <a:avLst/>
            </a:prstGeom>
            <a:solidFill>
              <a:srgbClr val="33CC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4407" name="Rectangle 971"/>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grpSp>
        <p:nvGrpSpPr>
          <p:cNvPr id="46139" name="Group 972"/>
          <p:cNvGrpSpPr>
            <a:grpSpLocks/>
          </p:cNvGrpSpPr>
          <p:nvPr/>
        </p:nvGrpSpPr>
        <p:grpSpPr bwMode="auto">
          <a:xfrm>
            <a:off x="5302250" y="2043113"/>
            <a:ext cx="534988" cy="407987"/>
            <a:chOff x="877" y="1008"/>
            <a:chExt cx="2747" cy="2591"/>
          </a:xfrm>
        </p:grpSpPr>
        <p:pic>
          <p:nvPicPr>
            <p:cNvPr id="46340" name="Picture 973" descr="antenna_stylized"/>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341" name="Picture 974" descr="laptop_keyboar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342" name="Freeform 975"/>
            <p:cNvSpPr>
              <a:spLocks/>
            </p:cNvSpPr>
            <p:nvPr/>
          </p:nvSpPr>
          <p:spPr bwMode="auto">
            <a:xfrm>
              <a:off x="1753" y="1603"/>
              <a:ext cx="1807" cy="1322"/>
            </a:xfrm>
            <a:custGeom>
              <a:avLst/>
              <a:gdLst>
                <a:gd name="T0" fmla="*/ 44 w 2982"/>
                <a:gd name="T1" fmla="*/ 0 h 2442"/>
                <a:gd name="T2" fmla="*/ 0 w 2982"/>
                <a:gd name="T3" fmla="*/ 81 h 2442"/>
                <a:gd name="T4" fmla="*/ 196 w 2982"/>
                <a:gd name="T5" fmla="*/ 114 h 2442"/>
                <a:gd name="T6" fmla="*/ 244 w 2982"/>
                <a:gd name="T7" fmla="*/ 15 h 2442"/>
                <a:gd name="T8" fmla="*/ 44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6343" name="Picture 976" descr="scree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344" name="Freeform 977"/>
            <p:cNvSpPr>
              <a:spLocks/>
            </p:cNvSpPr>
            <p:nvPr/>
          </p:nvSpPr>
          <p:spPr bwMode="auto">
            <a:xfrm>
              <a:off x="2082" y="1564"/>
              <a:ext cx="1531" cy="246"/>
            </a:xfrm>
            <a:custGeom>
              <a:avLst/>
              <a:gdLst>
                <a:gd name="T0" fmla="*/ 1 w 2528"/>
                <a:gd name="T1" fmla="*/ 0 h 455"/>
                <a:gd name="T2" fmla="*/ 206 w 2528"/>
                <a:gd name="T3" fmla="*/ 16 h 455"/>
                <a:gd name="T4" fmla="*/ 202 w 2528"/>
                <a:gd name="T5" fmla="*/ 21 h 455"/>
                <a:gd name="T6" fmla="*/ 0 w 2528"/>
                <a:gd name="T7" fmla="*/ 4 h 455"/>
                <a:gd name="T8" fmla="*/ 1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45" name="Freeform 978"/>
            <p:cNvSpPr>
              <a:spLocks/>
            </p:cNvSpPr>
            <p:nvPr/>
          </p:nvSpPr>
          <p:spPr bwMode="auto">
            <a:xfrm>
              <a:off x="1737" y="1562"/>
              <a:ext cx="425" cy="1024"/>
            </a:xfrm>
            <a:custGeom>
              <a:avLst/>
              <a:gdLst>
                <a:gd name="T0" fmla="*/ 47 w 702"/>
                <a:gd name="T1" fmla="*/ 0 h 1893"/>
                <a:gd name="T2" fmla="*/ 0 w 702"/>
                <a:gd name="T3" fmla="*/ 87 h 1893"/>
                <a:gd name="T4" fmla="*/ 9 w 702"/>
                <a:gd name="T5" fmla="*/ 88 h 1893"/>
                <a:gd name="T6" fmla="*/ 57 w 702"/>
                <a:gd name="T7" fmla="*/ 2 h 1893"/>
                <a:gd name="T8" fmla="*/ 47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46" name="Freeform 979"/>
            <p:cNvSpPr>
              <a:spLocks/>
            </p:cNvSpPr>
            <p:nvPr/>
          </p:nvSpPr>
          <p:spPr bwMode="auto">
            <a:xfrm>
              <a:off x="3144" y="1745"/>
              <a:ext cx="458" cy="1182"/>
            </a:xfrm>
            <a:custGeom>
              <a:avLst/>
              <a:gdLst>
                <a:gd name="T0" fmla="*/ 62 w 756"/>
                <a:gd name="T1" fmla="*/ 0 h 2184"/>
                <a:gd name="T2" fmla="*/ 12 w 756"/>
                <a:gd name="T3" fmla="*/ 101 h 2184"/>
                <a:gd name="T4" fmla="*/ 0 w 756"/>
                <a:gd name="T5" fmla="*/ 100 h 2184"/>
                <a:gd name="T6" fmla="*/ 49 w 756"/>
                <a:gd name="T7" fmla="*/ 3 h 2184"/>
                <a:gd name="T8" fmla="*/ 62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47" name="Freeform 980"/>
            <p:cNvSpPr>
              <a:spLocks/>
            </p:cNvSpPr>
            <p:nvPr/>
          </p:nvSpPr>
          <p:spPr bwMode="auto">
            <a:xfrm>
              <a:off x="1732" y="2534"/>
              <a:ext cx="1680" cy="399"/>
            </a:xfrm>
            <a:custGeom>
              <a:avLst/>
              <a:gdLst>
                <a:gd name="T0" fmla="*/ 2 w 2773"/>
                <a:gd name="T1" fmla="*/ 0 h 738"/>
                <a:gd name="T2" fmla="*/ 0 w 2773"/>
                <a:gd name="T3" fmla="*/ 5 h 738"/>
                <a:gd name="T4" fmla="*/ 199 w 2773"/>
                <a:gd name="T5" fmla="*/ 34 h 738"/>
                <a:gd name="T6" fmla="*/ 194 w 2773"/>
                <a:gd name="T7" fmla="*/ 28 h 738"/>
                <a:gd name="T8" fmla="*/ 2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48" name="Freeform 981"/>
            <p:cNvSpPr>
              <a:spLocks/>
            </p:cNvSpPr>
            <p:nvPr/>
          </p:nvSpPr>
          <p:spPr bwMode="auto">
            <a:xfrm>
              <a:off x="3195" y="1755"/>
              <a:ext cx="429" cy="1187"/>
            </a:xfrm>
            <a:custGeom>
              <a:avLst/>
              <a:gdLst>
                <a:gd name="T0" fmla="*/ 86 w 637"/>
                <a:gd name="T1" fmla="*/ 0 h 1659"/>
                <a:gd name="T2" fmla="*/ 88 w 637"/>
                <a:gd name="T3" fmla="*/ 0 h 1659"/>
                <a:gd name="T4" fmla="*/ 9 w 637"/>
                <a:gd name="T5" fmla="*/ 311 h 1659"/>
                <a:gd name="T6" fmla="*/ 0 w 637"/>
                <a:gd name="T7" fmla="*/ 308 h 1659"/>
                <a:gd name="T8" fmla="*/ 86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49" name="Freeform 982"/>
            <p:cNvSpPr>
              <a:spLocks/>
            </p:cNvSpPr>
            <p:nvPr/>
          </p:nvSpPr>
          <p:spPr bwMode="auto">
            <a:xfrm>
              <a:off x="1734" y="2587"/>
              <a:ext cx="1494" cy="394"/>
            </a:xfrm>
            <a:custGeom>
              <a:avLst/>
              <a:gdLst>
                <a:gd name="T0" fmla="*/ 0 w 2216"/>
                <a:gd name="T1" fmla="*/ 0 h 550"/>
                <a:gd name="T2" fmla="*/ 1 w 2216"/>
                <a:gd name="T3" fmla="*/ 11 h 550"/>
                <a:gd name="T4" fmla="*/ 301 w 2216"/>
                <a:gd name="T5" fmla="*/ 104 h 550"/>
                <a:gd name="T6" fmla="*/ 309 w 2216"/>
                <a:gd name="T7" fmla="*/ 93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350" name="Group 983"/>
            <p:cNvGrpSpPr>
              <a:grpSpLocks/>
            </p:cNvGrpSpPr>
            <p:nvPr/>
          </p:nvGrpSpPr>
          <p:grpSpPr bwMode="auto">
            <a:xfrm>
              <a:off x="1709" y="3008"/>
              <a:ext cx="507" cy="234"/>
              <a:chOff x="1740" y="2642"/>
              <a:chExt cx="752" cy="327"/>
            </a:xfrm>
          </p:grpSpPr>
          <p:sp>
            <p:nvSpPr>
              <p:cNvPr id="46357" name="Freeform 984"/>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8" name="Freeform 985"/>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9" name="Freeform 986"/>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60" name="Freeform 987"/>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61" name="Freeform 988"/>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62" name="Freeform 989"/>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351" name="Freeform 990"/>
            <p:cNvSpPr>
              <a:spLocks/>
            </p:cNvSpPr>
            <p:nvPr/>
          </p:nvSpPr>
          <p:spPr bwMode="auto">
            <a:xfrm>
              <a:off x="2577" y="3043"/>
              <a:ext cx="614" cy="514"/>
            </a:xfrm>
            <a:custGeom>
              <a:avLst/>
              <a:gdLst>
                <a:gd name="T0" fmla="*/ 1 w 990"/>
                <a:gd name="T1" fmla="*/ 85 h 792"/>
                <a:gd name="T2" fmla="*/ 91 w 990"/>
                <a:gd name="T3" fmla="*/ 0 h 792"/>
                <a:gd name="T4" fmla="*/ 91 w 990"/>
                <a:gd name="T5" fmla="*/ 6 h 792"/>
                <a:gd name="T6" fmla="*/ 0 w 990"/>
                <a:gd name="T7" fmla="*/ 92 h 792"/>
                <a:gd name="T8" fmla="*/ 1 w 990"/>
                <a:gd name="T9" fmla="*/ 85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2" name="Freeform 991"/>
            <p:cNvSpPr>
              <a:spLocks/>
            </p:cNvSpPr>
            <p:nvPr/>
          </p:nvSpPr>
          <p:spPr bwMode="auto">
            <a:xfrm>
              <a:off x="1010" y="3084"/>
              <a:ext cx="1571" cy="469"/>
            </a:xfrm>
            <a:custGeom>
              <a:avLst/>
              <a:gdLst>
                <a:gd name="T0" fmla="*/ 1 w 2532"/>
                <a:gd name="T1" fmla="*/ 0 h 723"/>
                <a:gd name="T2" fmla="*/ 4 w 2532"/>
                <a:gd name="T3" fmla="*/ 0 h 723"/>
                <a:gd name="T4" fmla="*/ 233 w 2532"/>
                <a:gd name="T5" fmla="*/ 78 h 723"/>
                <a:gd name="T6" fmla="*/ 233 w 2532"/>
                <a:gd name="T7" fmla="*/ 83 h 723"/>
                <a:gd name="T8" fmla="*/ 0 w 2532"/>
                <a:gd name="T9" fmla="*/ 3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3" name="Freeform 992"/>
            <p:cNvSpPr>
              <a:spLocks/>
            </p:cNvSpPr>
            <p:nvPr/>
          </p:nvSpPr>
          <p:spPr bwMode="auto">
            <a:xfrm>
              <a:off x="1011" y="2998"/>
              <a:ext cx="17" cy="95"/>
            </a:xfrm>
            <a:custGeom>
              <a:avLst/>
              <a:gdLst>
                <a:gd name="T0" fmla="*/ 3 w 26"/>
                <a:gd name="T1" fmla="*/ 1 h 147"/>
                <a:gd name="T2" fmla="*/ 3 w 26"/>
                <a:gd name="T3" fmla="*/ 16 h 147"/>
                <a:gd name="T4" fmla="*/ 0 w 26"/>
                <a:gd name="T5" fmla="*/ 16 h 147"/>
                <a:gd name="T6" fmla="*/ 1 w 26"/>
                <a:gd name="T7" fmla="*/ 0 h 147"/>
                <a:gd name="T8" fmla="*/ 3 w 26"/>
                <a:gd name="T9" fmla="*/ 1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4" name="Freeform 993"/>
            <p:cNvSpPr>
              <a:spLocks/>
            </p:cNvSpPr>
            <p:nvPr/>
          </p:nvSpPr>
          <p:spPr bwMode="auto">
            <a:xfrm>
              <a:off x="1012" y="2611"/>
              <a:ext cx="730" cy="393"/>
            </a:xfrm>
            <a:custGeom>
              <a:avLst/>
              <a:gdLst>
                <a:gd name="T0" fmla="*/ 108 w 1176"/>
                <a:gd name="T1" fmla="*/ 0 h 606"/>
                <a:gd name="T2" fmla="*/ 0 w 1176"/>
                <a:gd name="T3" fmla="*/ 69 h 606"/>
                <a:gd name="T4" fmla="*/ 2 w 1176"/>
                <a:gd name="T5" fmla="*/ 69 h 606"/>
                <a:gd name="T6" fmla="*/ 108 w 1176"/>
                <a:gd name="T7" fmla="*/ 2 h 606"/>
                <a:gd name="T8" fmla="*/ 108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5" name="Freeform 994"/>
            <p:cNvSpPr>
              <a:spLocks/>
            </p:cNvSpPr>
            <p:nvPr/>
          </p:nvSpPr>
          <p:spPr bwMode="auto">
            <a:xfrm>
              <a:off x="1061" y="3018"/>
              <a:ext cx="1490" cy="451"/>
            </a:xfrm>
            <a:custGeom>
              <a:avLst/>
              <a:gdLst>
                <a:gd name="T0" fmla="*/ 1 w 2532"/>
                <a:gd name="T1" fmla="*/ 0 h 723"/>
                <a:gd name="T2" fmla="*/ 2 w 2532"/>
                <a:gd name="T3" fmla="*/ 0 h 723"/>
                <a:gd name="T4" fmla="*/ 179 w 2532"/>
                <a:gd name="T5" fmla="*/ 64 h 723"/>
                <a:gd name="T6" fmla="*/ 178 w 2532"/>
                <a:gd name="T7" fmla="*/ 68 h 723"/>
                <a:gd name="T8" fmla="*/ 0 w 2532"/>
                <a:gd name="T9" fmla="*/ 2 h 723"/>
                <a:gd name="T10" fmla="*/ 1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56" name="Freeform 995"/>
            <p:cNvSpPr>
              <a:spLocks/>
            </p:cNvSpPr>
            <p:nvPr/>
          </p:nvSpPr>
          <p:spPr bwMode="auto">
            <a:xfrm flipV="1">
              <a:off x="2549" y="2986"/>
              <a:ext cx="608" cy="467"/>
            </a:xfrm>
            <a:custGeom>
              <a:avLst/>
              <a:gdLst>
                <a:gd name="T0" fmla="*/ 0 w 2532"/>
                <a:gd name="T1" fmla="*/ 0 h 723"/>
                <a:gd name="T2" fmla="*/ 0 w 2532"/>
                <a:gd name="T3" fmla="*/ 0 h 723"/>
                <a:gd name="T4" fmla="*/ 2 w 2532"/>
                <a:gd name="T5" fmla="*/ 76 h 723"/>
                <a:gd name="T6" fmla="*/ 2 w 2532"/>
                <a:gd name="T7" fmla="*/ 81 h 723"/>
                <a:gd name="T8" fmla="*/ 0 w 2532"/>
                <a:gd name="T9" fmla="*/ 3 h 723"/>
                <a:gd name="T10" fmla="*/ 0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46140" name="Picture 996" descr="laptop_keyboar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9064" flipH="1">
            <a:off x="6897688" y="5735638"/>
            <a:ext cx="388937"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41" name="Freeform 997"/>
          <p:cNvSpPr>
            <a:spLocks/>
          </p:cNvSpPr>
          <p:nvPr/>
        </p:nvSpPr>
        <p:spPr bwMode="auto">
          <a:xfrm>
            <a:off x="7026275" y="5580063"/>
            <a:ext cx="312738" cy="207962"/>
          </a:xfrm>
          <a:custGeom>
            <a:avLst/>
            <a:gdLst>
              <a:gd name="T0" fmla="*/ 2147483647 w 2982"/>
              <a:gd name="T1" fmla="*/ 0 h 2442"/>
              <a:gd name="T2" fmla="*/ 0 w 2982"/>
              <a:gd name="T3" fmla="*/ 2147483647 h 2442"/>
              <a:gd name="T4" fmla="*/ 2147483647 w 2982"/>
              <a:gd name="T5" fmla="*/ 2147483647 h 2442"/>
              <a:gd name="T6" fmla="*/ 2147483647 w 2982"/>
              <a:gd name="T7" fmla="*/ 2147483647 h 2442"/>
              <a:gd name="T8" fmla="*/ 2147483647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6142" name="Picture 998" descr="sc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42150" y="5584825"/>
            <a:ext cx="28416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43" name="Freeform 999"/>
          <p:cNvSpPr>
            <a:spLocks/>
          </p:cNvSpPr>
          <p:nvPr/>
        </p:nvSpPr>
        <p:spPr bwMode="auto">
          <a:xfrm>
            <a:off x="7083425" y="5573713"/>
            <a:ext cx="265113" cy="39687"/>
          </a:xfrm>
          <a:custGeom>
            <a:avLst/>
            <a:gdLst>
              <a:gd name="T0" fmla="*/ 2147483647 w 2528"/>
              <a:gd name="T1" fmla="*/ 0 h 455"/>
              <a:gd name="T2" fmla="*/ 2147483647 w 2528"/>
              <a:gd name="T3" fmla="*/ 2147483647 h 455"/>
              <a:gd name="T4" fmla="*/ 2147483647 w 2528"/>
              <a:gd name="T5" fmla="*/ 2147483647 h 455"/>
              <a:gd name="T6" fmla="*/ 0 w 2528"/>
              <a:gd name="T7" fmla="*/ 2147483647 h 455"/>
              <a:gd name="T8" fmla="*/ 2147483647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44" name="Freeform 1000"/>
          <p:cNvSpPr>
            <a:spLocks/>
          </p:cNvSpPr>
          <p:nvPr/>
        </p:nvSpPr>
        <p:spPr bwMode="auto">
          <a:xfrm>
            <a:off x="7024688" y="5573713"/>
            <a:ext cx="73025" cy="161925"/>
          </a:xfrm>
          <a:custGeom>
            <a:avLst/>
            <a:gdLst>
              <a:gd name="T0" fmla="*/ 2147483647 w 702"/>
              <a:gd name="T1" fmla="*/ 0 h 1893"/>
              <a:gd name="T2" fmla="*/ 0 w 702"/>
              <a:gd name="T3" fmla="*/ 2147483647 h 1893"/>
              <a:gd name="T4" fmla="*/ 2147483647 w 702"/>
              <a:gd name="T5" fmla="*/ 2147483647 h 1893"/>
              <a:gd name="T6" fmla="*/ 2147483647 w 702"/>
              <a:gd name="T7" fmla="*/ 2147483647 h 1893"/>
              <a:gd name="T8" fmla="*/ 2147483647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45" name="Freeform 1001"/>
          <p:cNvSpPr>
            <a:spLocks/>
          </p:cNvSpPr>
          <p:nvPr/>
        </p:nvSpPr>
        <p:spPr bwMode="auto">
          <a:xfrm>
            <a:off x="7267575" y="5602288"/>
            <a:ext cx="79375" cy="185737"/>
          </a:xfrm>
          <a:custGeom>
            <a:avLst/>
            <a:gdLst>
              <a:gd name="T0" fmla="*/ 2147483647 w 756"/>
              <a:gd name="T1" fmla="*/ 0 h 2184"/>
              <a:gd name="T2" fmla="*/ 2147483647 w 756"/>
              <a:gd name="T3" fmla="*/ 2147483647 h 2184"/>
              <a:gd name="T4" fmla="*/ 0 w 756"/>
              <a:gd name="T5" fmla="*/ 2147483647 h 2184"/>
              <a:gd name="T6" fmla="*/ 2147483647 w 756"/>
              <a:gd name="T7" fmla="*/ 2147483647 h 2184"/>
              <a:gd name="T8" fmla="*/ 2147483647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46" name="Freeform 1002"/>
          <p:cNvSpPr>
            <a:spLocks/>
          </p:cNvSpPr>
          <p:nvPr/>
        </p:nvSpPr>
        <p:spPr bwMode="auto">
          <a:xfrm>
            <a:off x="7023100" y="5726113"/>
            <a:ext cx="290513" cy="63500"/>
          </a:xfrm>
          <a:custGeom>
            <a:avLst/>
            <a:gdLst>
              <a:gd name="T0" fmla="*/ 2147483647 w 2773"/>
              <a:gd name="T1" fmla="*/ 0 h 738"/>
              <a:gd name="T2" fmla="*/ 0 w 2773"/>
              <a:gd name="T3" fmla="*/ 2147483647 h 738"/>
              <a:gd name="T4" fmla="*/ 2147483647 w 2773"/>
              <a:gd name="T5" fmla="*/ 2147483647 h 738"/>
              <a:gd name="T6" fmla="*/ 2147483647 w 2773"/>
              <a:gd name="T7" fmla="*/ 2147483647 h 738"/>
              <a:gd name="T8" fmla="*/ 2147483647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47" name="Freeform 1003"/>
          <p:cNvSpPr>
            <a:spLocks/>
          </p:cNvSpPr>
          <p:nvPr/>
        </p:nvSpPr>
        <p:spPr bwMode="auto">
          <a:xfrm>
            <a:off x="7275513" y="5603875"/>
            <a:ext cx="74612" cy="187325"/>
          </a:xfrm>
          <a:custGeom>
            <a:avLst/>
            <a:gdLst>
              <a:gd name="T0" fmla="*/ 2147483647 w 637"/>
              <a:gd name="T1" fmla="*/ 0 h 1659"/>
              <a:gd name="T2" fmla="*/ 2147483647 w 637"/>
              <a:gd name="T3" fmla="*/ 0 h 1659"/>
              <a:gd name="T4" fmla="*/ 2147483647 w 637"/>
              <a:gd name="T5" fmla="*/ 2147483647 h 1659"/>
              <a:gd name="T6" fmla="*/ 0 w 637"/>
              <a:gd name="T7" fmla="*/ 2147483647 h 1659"/>
              <a:gd name="T8" fmla="*/ 214748364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48" name="Freeform 1004"/>
          <p:cNvSpPr>
            <a:spLocks/>
          </p:cNvSpPr>
          <p:nvPr/>
        </p:nvSpPr>
        <p:spPr bwMode="auto">
          <a:xfrm>
            <a:off x="7023100" y="5735638"/>
            <a:ext cx="258763" cy="61912"/>
          </a:xfrm>
          <a:custGeom>
            <a:avLst/>
            <a:gdLst>
              <a:gd name="T0" fmla="*/ 0 w 2216"/>
              <a:gd name="T1" fmla="*/ 0 h 550"/>
              <a:gd name="T2" fmla="*/ 2147483647 w 2216"/>
              <a:gd name="T3" fmla="*/ 2147483647 h 550"/>
              <a:gd name="T4" fmla="*/ 2147483647 w 2216"/>
              <a:gd name="T5" fmla="*/ 2147483647 h 550"/>
              <a:gd name="T6" fmla="*/ 2147483647 w 2216"/>
              <a:gd name="T7" fmla="*/ 2147483647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149" name="Group 1005"/>
          <p:cNvGrpSpPr>
            <a:grpSpLocks/>
          </p:cNvGrpSpPr>
          <p:nvPr/>
        </p:nvGrpSpPr>
        <p:grpSpPr bwMode="auto">
          <a:xfrm>
            <a:off x="7019925" y="5800725"/>
            <a:ext cx="87313" cy="38100"/>
            <a:chOff x="1740" y="2642"/>
            <a:chExt cx="752" cy="327"/>
          </a:xfrm>
        </p:grpSpPr>
        <p:sp>
          <p:nvSpPr>
            <p:cNvPr id="46334" name="Freeform 1006"/>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5" name="Freeform 1007"/>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6" name="Freeform 1008"/>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7" name="Freeform 1009"/>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8" name="Freeform 1010"/>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9" name="Freeform 1011"/>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150" name="Freeform 1012"/>
          <p:cNvSpPr>
            <a:spLocks/>
          </p:cNvSpPr>
          <p:nvPr/>
        </p:nvSpPr>
        <p:spPr bwMode="auto">
          <a:xfrm>
            <a:off x="7169150" y="5807075"/>
            <a:ext cx="106363" cy="80963"/>
          </a:xfrm>
          <a:custGeom>
            <a:avLst/>
            <a:gdLst>
              <a:gd name="T0" fmla="*/ 2147483647 w 990"/>
              <a:gd name="T1" fmla="*/ 2147483647 h 792"/>
              <a:gd name="T2" fmla="*/ 2147483647 w 990"/>
              <a:gd name="T3" fmla="*/ 0 h 792"/>
              <a:gd name="T4" fmla="*/ 2147483647 w 990"/>
              <a:gd name="T5" fmla="*/ 2147483647 h 792"/>
              <a:gd name="T6" fmla="*/ 0 w 990"/>
              <a:gd name="T7" fmla="*/ 2147483647 h 792"/>
              <a:gd name="T8" fmla="*/ 2147483647 w 990"/>
              <a:gd name="T9" fmla="*/ 2147483647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51" name="Freeform 1013"/>
          <p:cNvSpPr>
            <a:spLocks/>
          </p:cNvSpPr>
          <p:nvPr/>
        </p:nvSpPr>
        <p:spPr bwMode="auto">
          <a:xfrm>
            <a:off x="6897688" y="5813425"/>
            <a:ext cx="271462" cy="73025"/>
          </a:xfrm>
          <a:custGeom>
            <a:avLst/>
            <a:gdLst>
              <a:gd name="T0" fmla="*/ 2147483647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2147483647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52" name="Freeform 1014"/>
          <p:cNvSpPr>
            <a:spLocks/>
          </p:cNvSpPr>
          <p:nvPr/>
        </p:nvSpPr>
        <p:spPr bwMode="auto">
          <a:xfrm>
            <a:off x="6899275" y="5799138"/>
            <a:ext cx="1588" cy="15875"/>
          </a:xfrm>
          <a:custGeom>
            <a:avLst/>
            <a:gdLst>
              <a:gd name="T0" fmla="*/ 2147483647 w 26"/>
              <a:gd name="T1" fmla="*/ 2147483647 h 147"/>
              <a:gd name="T2" fmla="*/ 2147483647 w 26"/>
              <a:gd name="T3" fmla="*/ 2147483647 h 147"/>
              <a:gd name="T4" fmla="*/ 0 w 26"/>
              <a:gd name="T5" fmla="*/ 2147483647 h 147"/>
              <a:gd name="T6" fmla="*/ 2147483647 w 26"/>
              <a:gd name="T7" fmla="*/ 0 h 147"/>
              <a:gd name="T8" fmla="*/ 2147483647 w 26"/>
              <a:gd name="T9" fmla="*/ 2147483647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53" name="Freeform 1015"/>
          <p:cNvSpPr>
            <a:spLocks/>
          </p:cNvSpPr>
          <p:nvPr/>
        </p:nvSpPr>
        <p:spPr bwMode="auto">
          <a:xfrm>
            <a:off x="6899275" y="5738813"/>
            <a:ext cx="125413" cy="61912"/>
          </a:xfrm>
          <a:custGeom>
            <a:avLst/>
            <a:gdLst>
              <a:gd name="T0" fmla="*/ 2147483647 w 1176"/>
              <a:gd name="T1" fmla="*/ 0 h 606"/>
              <a:gd name="T2" fmla="*/ 0 w 1176"/>
              <a:gd name="T3" fmla="*/ 2147483647 h 606"/>
              <a:gd name="T4" fmla="*/ 2147483647 w 1176"/>
              <a:gd name="T5" fmla="*/ 2147483647 h 606"/>
              <a:gd name="T6" fmla="*/ 2147483647 w 1176"/>
              <a:gd name="T7" fmla="*/ 2147483647 h 606"/>
              <a:gd name="T8" fmla="*/ 2147483647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54" name="Freeform 1016"/>
          <p:cNvSpPr>
            <a:spLocks/>
          </p:cNvSpPr>
          <p:nvPr/>
        </p:nvSpPr>
        <p:spPr bwMode="auto">
          <a:xfrm>
            <a:off x="6907213" y="5802313"/>
            <a:ext cx="257175" cy="71437"/>
          </a:xfrm>
          <a:custGeom>
            <a:avLst/>
            <a:gdLst>
              <a:gd name="T0" fmla="*/ 2147483647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2147483647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55" name="Freeform 1017"/>
          <p:cNvSpPr>
            <a:spLocks/>
          </p:cNvSpPr>
          <p:nvPr/>
        </p:nvSpPr>
        <p:spPr bwMode="auto">
          <a:xfrm flipV="1">
            <a:off x="7164388" y="5797550"/>
            <a:ext cx="104775" cy="74613"/>
          </a:xfrm>
          <a:custGeom>
            <a:avLst/>
            <a:gdLst>
              <a:gd name="T0" fmla="*/ 727133162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727133162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6156" name="Picture 1018" descr="laptop_keyboar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09064" flipH="1">
            <a:off x="5581650" y="3290888"/>
            <a:ext cx="36353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57" name="Freeform 1019"/>
          <p:cNvSpPr>
            <a:spLocks/>
          </p:cNvSpPr>
          <p:nvPr/>
        </p:nvSpPr>
        <p:spPr bwMode="auto">
          <a:xfrm>
            <a:off x="5702300" y="3135313"/>
            <a:ext cx="292100" cy="207962"/>
          </a:xfrm>
          <a:custGeom>
            <a:avLst/>
            <a:gdLst>
              <a:gd name="T0" fmla="*/ 2147483647 w 2982"/>
              <a:gd name="T1" fmla="*/ 0 h 2442"/>
              <a:gd name="T2" fmla="*/ 0 w 2982"/>
              <a:gd name="T3" fmla="*/ 2147483647 h 2442"/>
              <a:gd name="T4" fmla="*/ 2147483647 w 2982"/>
              <a:gd name="T5" fmla="*/ 2147483647 h 2442"/>
              <a:gd name="T6" fmla="*/ 2147483647 w 2982"/>
              <a:gd name="T7" fmla="*/ 2147483647 h 2442"/>
              <a:gd name="T8" fmla="*/ 2147483647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6158" name="Picture 1020" descr="screen"/>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16588" y="3140075"/>
            <a:ext cx="2667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59" name="Freeform 1021"/>
          <p:cNvSpPr>
            <a:spLocks/>
          </p:cNvSpPr>
          <p:nvPr/>
        </p:nvSpPr>
        <p:spPr bwMode="auto">
          <a:xfrm>
            <a:off x="5756275" y="3128963"/>
            <a:ext cx="247650" cy="39687"/>
          </a:xfrm>
          <a:custGeom>
            <a:avLst/>
            <a:gdLst>
              <a:gd name="T0" fmla="*/ 2147483647 w 2528"/>
              <a:gd name="T1" fmla="*/ 0 h 455"/>
              <a:gd name="T2" fmla="*/ 2147483647 w 2528"/>
              <a:gd name="T3" fmla="*/ 2147483647 h 455"/>
              <a:gd name="T4" fmla="*/ 2147483647 w 2528"/>
              <a:gd name="T5" fmla="*/ 2147483647 h 455"/>
              <a:gd name="T6" fmla="*/ 0 w 2528"/>
              <a:gd name="T7" fmla="*/ 2147483647 h 455"/>
              <a:gd name="T8" fmla="*/ 2147483647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0" name="Freeform 1022"/>
          <p:cNvSpPr>
            <a:spLocks/>
          </p:cNvSpPr>
          <p:nvPr/>
        </p:nvSpPr>
        <p:spPr bwMode="auto">
          <a:xfrm>
            <a:off x="5700713" y="3128963"/>
            <a:ext cx="68262" cy="161925"/>
          </a:xfrm>
          <a:custGeom>
            <a:avLst/>
            <a:gdLst>
              <a:gd name="T0" fmla="*/ 2147483647 w 702"/>
              <a:gd name="T1" fmla="*/ 0 h 1893"/>
              <a:gd name="T2" fmla="*/ 0 w 702"/>
              <a:gd name="T3" fmla="*/ 2147483647 h 1893"/>
              <a:gd name="T4" fmla="*/ 2147483647 w 702"/>
              <a:gd name="T5" fmla="*/ 2147483647 h 1893"/>
              <a:gd name="T6" fmla="*/ 2147483647 w 702"/>
              <a:gd name="T7" fmla="*/ 2147483647 h 1893"/>
              <a:gd name="T8" fmla="*/ 2147483647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1" name="Freeform 1023"/>
          <p:cNvSpPr>
            <a:spLocks/>
          </p:cNvSpPr>
          <p:nvPr/>
        </p:nvSpPr>
        <p:spPr bwMode="auto">
          <a:xfrm>
            <a:off x="5927725" y="3157538"/>
            <a:ext cx="74613" cy="185737"/>
          </a:xfrm>
          <a:custGeom>
            <a:avLst/>
            <a:gdLst>
              <a:gd name="T0" fmla="*/ 2147483647 w 756"/>
              <a:gd name="T1" fmla="*/ 0 h 2184"/>
              <a:gd name="T2" fmla="*/ 2147483647 w 756"/>
              <a:gd name="T3" fmla="*/ 2147483647 h 2184"/>
              <a:gd name="T4" fmla="*/ 0 w 756"/>
              <a:gd name="T5" fmla="*/ 2147483647 h 2184"/>
              <a:gd name="T6" fmla="*/ 2147483647 w 756"/>
              <a:gd name="T7" fmla="*/ 2147483647 h 2184"/>
              <a:gd name="T8" fmla="*/ 2147483647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2" name="Freeform 1024"/>
          <p:cNvSpPr>
            <a:spLocks/>
          </p:cNvSpPr>
          <p:nvPr/>
        </p:nvSpPr>
        <p:spPr bwMode="auto">
          <a:xfrm>
            <a:off x="5699125" y="3281363"/>
            <a:ext cx="271463" cy="63500"/>
          </a:xfrm>
          <a:custGeom>
            <a:avLst/>
            <a:gdLst>
              <a:gd name="T0" fmla="*/ 2147483647 w 2773"/>
              <a:gd name="T1" fmla="*/ 0 h 738"/>
              <a:gd name="T2" fmla="*/ 0 w 2773"/>
              <a:gd name="T3" fmla="*/ 2147483647 h 738"/>
              <a:gd name="T4" fmla="*/ 2147483647 w 2773"/>
              <a:gd name="T5" fmla="*/ 2147483647 h 738"/>
              <a:gd name="T6" fmla="*/ 2147483647 w 2773"/>
              <a:gd name="T7" fmla="*/ 2147483647 h 738"/>
              <a:gd name="T8" fmla="*/ 2147483647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3" name="Freeform 1025"/>
          <p:cNvSpPr>
            <a:spLocks/>
          </p:cNvSpPr>
          <p:nvPr/>
        </p:nvSpPr>
        <p:spPr bwMode="auto">
          <a:xfrm>
            <a:off x="5935663" y="3159125"/>
            <a:ext cx="69850" cy="187325"/>
          </a:xfrm>
          <a:custGeom>
            <a:avLst/>
            <a:gdLst>
              <a:gd name="T0" fmla="*/ 2147483647 w 637"/>
              <a:gd name="T1" fmla="*/ 0 h 1659"/>
              <a:gd name="T2" fmla="*/ 2147483647 w 637"/>
              <a:gd name="T3" fmla="*/ 0 h 1659"/>
              <a:gd name="T4" fmla="*/ 2147483647 w 637"/>
              <a:gd name="T5" fmla="*/ 2147483647 h 1659"/>
              <a:gd name="T6" fmla="*/ 0 w 637"/>
              <a:gd name="T7" fmla="*/ 2147483647 h 1659"/>
              <a:gd name="T8" fmla="*/ 214748364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4" name="Freeform 1026"/>
          <p:cNvSpPr>
            <a:spLocks/>
          </p:cNvSpPr>
          <p:nvPr/>
        </p:nvSpPr>
        <p:spPr bwMode="auto">
          <a:xfrm>
            <a:off x="5699125" y="3290888"/>
            <a:ext cx="242888" cy="61912"/>
          </a:xfrm>
          <a:custGeom>
            <a:avLst/>
            <a:gdLst>
              <a:gd name="T0" fmla="*/ 0 w 2216"/>
              <a:gd name="T1" fmla="*/ 0 h 550"/>
              <a:gd name="T2" fmla="*/ 2147483647 w 2216"/>
              <a:gd name="T3" fmla="*/ 2147483647 h 550"/>
              <a:gd name="T4" fmla="*/ 2147483647 w 2216"/>
              <a:gd name="T5" fmla="*/ 2147483647 h 550"/>
              <a:gd name="T6" fmla="*/ 2147483647 w 2216"/>
              <a:gd name="T7" fmla="*/ 2147483647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165" name="Group 1027"/>
          <p:cNvGrpSpPr>
            <a:grpSpLocks/>
          </p:cNvGrpSpPr>
          <p:nvPr/>
        </p:nvGrpSpPr>
        <p:grpSpPr bwMode="auto">
          <a:xfrm>
            <a:off x="5695950" y="3355975"/>
            <a:ext cx="80963" cy="38100"/>
            <a:chOff x="1740" y="2642"/>
            <a:chExt cx="752" cy="327"/>
          </a:xfrm>
        </p:grpSpPr>
        <p:sp>
          <p:nvSpPr>
            <p:cNvPr id="46328" name="Freeform 1028"/>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29" name="Freeform 1029"/>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0" name="Freeform 1030"/>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1" name="Freeform 1031"/>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2" name="Freeform 1032"/>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33" name="Freeform 1033"/>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166" name="Freeform 1034"/>
          <p:cNvSpPr>
            <a:spLocks/>
          </p:cNvSpPr>
          <p:nvPr/>
        </p:nvSpPr>
        <p:spPr bwMode="auto">
          <a:xfrm>
            <a:off x="5835650" y="3362325"/>
            <a:ext cx="100013" cy="80963"/>
          </a:xfrm>
          <a:custGeom>
            <a:avLst/>
            <a:gdLst>
              <a:gd name="T0" fmla="*/ 2147483647 w 990"/>
              <a:gd name="T1" fmla="*/ 2147483647 h 792"/>
              <a:gd name="T2" fmla="*/ 2147483647 w 990"/>
              <a:gd name="T3" fmla="*/ 0 h 792"/>
              <a:gd name="T4" fmla="*/ 2147483647 w 990"/>
              <a:gd name="T5" fmla="*/ 2147483647 h 792"/>
              <a:gd name="T6" fmla="*/ 0 w 990"/>
              <a:gd name="T7" fmla="*/ 2147483647 h 792"/>
              <a:gd name="T8" fmla="*/ 2147483647 w 990"/>
              <a:gd name="T9" fmla="*/ 2147483647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7" name="Freeform 1035"/>
          <p:cNvSpPr>
            <a:spLocks/>
          </p:cNvSpPr>
          <p:nvPr/>
        </p:nvSpPr>
        <p:spPr bwMode="auto">
          <a:xfrm>
            <a:off x="5583238" y="3368675"/>
            <a:ext cx="254000" cy="73025"/>
          </a:xfrm>
          <a:custGeom>
            <a:avLst/>
            <a:gdLst>
              <a:gd name="T0" fmla="*/ 2147483647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2147483647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8" name="Freeform 1036"/>
          <p:cNvSpPr>
            <a:spLocks/>
          </p:cNvSpPr>
          <p:nvPr/>
        </p:nvSpPr>
        <p:spPr bwMode="auto">
          <a:xfrm>
            <a:off x="5583238" y="3354388"/>
            <a:ext cx="1587" cy="15875"/>
          </a:xfrm>
          <a:custGeom>
            <a:avLst/>
            <a:gdLst>
              <a:gd name="T0" fmla="*/ 2147483647 w 26"/>
              <a:gd name="T1" fmla="*/ 2147483647 h 147"/>
              <a:gd name="T2" fmla="*/ 2147483647 w 26"/>
              <a:gd name="T3" fmla="*/ 2147483647 h 147"/>
              <a:gd name="T4" fmla="*/ 0 w 26"/>
              <a:gd name="T5" fmla="*/ 2147483647 h 147"/>
              <a:gd name="T6" fmla="*/ 2147483647 w 26"/>
              <a:gd name="T7" fmla="*/ 0 h 147"/>
              <a:gd name="T8" fmla="*/ 2147483647 w 26"/>
              <a:gd name="T9" fmla="*/ 2147483647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69" name="Freeform 1037"/>
          <p:cNvSpPr>
            <a:spLocks/>
          </p:cNvSpPr>
          <p:nvPr/>
        </p:nvSpPr>
        <p:spPr bwMode="auto">
          <a:xfrm>
            <a:off x="5583238" y="3294063"/>
            <a:ext cx="117475" cy="61912"/>
          </a:xfrm>
          <a:custGeom>
            <a:avLst/>
            <a:gdLst>
              <a:gd name="T0" fmla="*/ 2147483647 w 1176"/>
              <a:gd name="T1" fmla="*/ 0 h 606"/>
              <a:gd name="T2" fmla="*/ 0 w 1176"/>
              <a:gd name="T3" fmla="*/ 2147483647 h 606"/>
              <a:gd name="T4" fmla="*/ 2147483647 w 1176"/>
              <a:gd name="T5" fmla="*/ 2147483647 h 606"/>
              <a:gd name="T6" fmla="*/ 2147483647 w 1176"/>
              <a:gd name="T7" fmla="*/ 2147483647 h 606"/>
              <a:gd name="T8" fmla="*/ 2147483647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70" name="Freeform 1038"/>
          <p:cNvSpPr>
            <a:spLocks/>
          </p:cNvSpPr>
          <p:nvPr/>
        </p:nvSpPr>
        <p:spPr bwMode="auto">
          <a:xfrm>
            <a:off x="5591175" y="3357563"/>
            <a:ext cx="241300" cy="71437"/>
          </a:xfrm>
          <a:custGeom>
            <a:avLst/>
            <a:gdLst>
              <a:gd name="T0" fmla="*/ 2147483647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2147483647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71" name="Freeform 1039"/>
          <p:cNvSpPr>
            <a:spLocks/>
          </p:cNvSpPr>
          <p:nvPr/>
        </p:nvSpPr>
        <p:spPr bwMode="auto">
          <a:xfrm flipV="1">
            <a:off x="5830888" y="3352800"/>
            <a:ext cx="98425" cy="74613"/>
          </a:xfrm>
          <a:custGeom>
            <a:avLst/>
            <a:gdLst>
              <a:gd name="T0" fmla="*/ 531998009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531998009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172" name="Group 1040"/>
          <p:cNvGrpSpPr>
            <a:grpSpLocks/>
          </p:cNvGrpSpPr>
          <p:nvPr/>
        </p:nvGrpSpPr>
        <p:grpSpPr bwMode="auto">
          <a:xfrm flipH="1">
            <a:off x="5940425" y="3222625"/>
            <a:ext cx="414338" cy="373063"/>
            <a:chOff x="2839" y="3501"/>
            <a:chExt cx="755" cy="803"/>
          </a:xfrm>
        </p:grpSpPr>
        <p:pic>
          <p:nvPicPr>
            <p:cNvPr id="46326" name="Picture 1041" descr="desktop_computer_stylized_mediu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327" name="Freeform 1042"/>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pic>
        <p:nvPicPr>
          <p:cNvPr id="46173" name="Picture 1043" descr="laptop_keyboar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9064" flipH="1">
            <a:off x="7329488" y="5672138"/>
            <a:ext cx="388937"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74" name="Freeform 1044"/>
          <p:cNvSpPr>
            <a:spLocks/>
          </p:cNvSpPr>
          <p:nvPr/>
        </p:nvSpPr>
        <p:spPr bwMode="auto">
          <a:xfrm>
            <a:off x="7458075" y="5516563"/>
            <a:ext cx="312738" cy="207962"/>
          </a:xfrm>
          <a:custGeom>
            <a:avLst/>
            <a:gdLst>
              <a:gd name="T0" fmla="*/ 2147483647 w 2982"/>
              <a:gd name="T1" fmla="*/ 0 h 2442"/>
              <a:gd name="T2" fmla="*/ 0 w 2982"/>
              <a:gd name="T3" fmla="*/ 2147483647 h 2442"/>
              <a:gd name="T4" fmla="*/ 2147483647 w 2982"/>
              <a:gd name="T5" fmla="*/ 2147483647 h 2442"/>
              <a:gd name="T6" fmla="*/ 2147483647 w 2982"/>
              <a:gd name="T7" fmla="*/ 2147483647 h 2442"/>
              <a:gd name="T8" fmla="*/ 2147483647 w 2982"/>
              <a:gd name="T9" fmla="*/ 0 h 2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6175" name="Picture 1045" descr="sc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73950" y="5521325"/>
            <a:ext cx="28416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76" name="Freeform 1046"/>
          <p:cNvSpPr>
            <a:spLocks/>
          </p:cNvSpPr>
          <p:nvPr/>
        </p:nvSpPr>
        <p:spPr bwMode="auto">
          <a:xfrm>
            <a:off x="7515225" y="5510213"/>
            <a:ext cx="265113" cy="39687"/>
          </a:xfrm>
          <a:custGeom>
            <a:avLst/>
            <a:gdLst>
              <a:gd name="T0" fmla="*/ 2147483647 w 2528"/>
              <a:gd name="T1" fmla="*/ 0 h 455"/>
              <a:gd name="T2" fmla="*/ 2147483647 w 2528"/>
              <a:gd name="T3" fmla="*/ 2147483647 h 455"/>
              <a:gd name="T4" fmla="*/ 2147483647 w 2528"/>
              <a:gd name="T5" fmla="*/ 2147483647 h 455"/>
              <a:gd name="T6" fmla="*/ 0 w 2528"/>
              <a:gd name="T7" fmla="*/ 2147483647 h 455"/>
              <a:gd name="T8" fmla="*/ 2147483647 w 2528"/>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77" name="Freeform 1047"/>
          <p:cNvSpPr>
            <a:spLocks/>
          </p:cNvSpPr>
          <p:nvPr/>
        </p:nvSpPr>
        <p:spPr bwMode="auto">
          <a:xfrm>
            <a:off x="7456488" y="5510213"/>
            <a:ext cx="73025" cy="161925"/>
          </a:xfrm>
          <a:custGeom>
            <a:avLst/>
            <a:gdLst>
              <a:gd name="T0" fmla="*/ 2147483647 w 702"/>
              <a:gd name="T1" fmla="*/ 0 h 1893"/>
              <a:gd name="T2" fmla="*/ 0 w 702"/>
              <a:gd name="T3" fmla="*/ 2147483647 h 1893"/>
              <a:gd name="T4" fmla="*/ 2147483647 w 702"/>
              <a:gd name="T5" fmla="*/ 2147483647 h 1893"/>
              <a:gd name="T6" fmla="*/ 2147483647 w 702"/>
              <a:gd name="T7" fmla="*/ 2147483647 h 1893"/>
              <a:gd name="T8" fmla="*/ 2147483647 w 702"/>
              <a:gd name="T9" fmla="*/ 0 h 18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2" h="1893">
                <a:moveTo>
                  <a:pt x="579" y="0"/>
                </a:moveTo>
                <a:lnTo>
                  <a:pt x="0" y="1869"/>
                </a:lnTo>
                <a:lnTo>
                  <a:pt x="114" y="1893"/>
                </a:lnTo>
                <a:lnTo>
                  <a:pt x="702" y="51"/>
                </a:lnTo>
                <a:lnTo>
                  <a:pt x="579"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78" name="Freeform 1048"/>
          <p:cNvSpPr>
            <a:spLocks/>
          </p:cNvSpPr>
          <p:nvPr/>
        </p:nvSpPr>
        <p:spPr bwMode="auto">
          <a:xfrm>
            <a:off x="7699375" y="5538788"/>
            <a:ext cx="79375" cy="185737"/>
          </a:xfrm>
          <a:custGeom>
            <a:avLst/>
            <a:gdLst>
              <a:gd name="T0" fmla="*/ 2147483647 w 756"/>
              <a:gd name="T1" fmla="*/ 0 h 2184"/>
              <a:gd name="T2" fmla="*/ 2147483647 w 756"/>
              <a:gd name="T3" fmla="*/ 2147483647 h 2184"/>
              <a:gd name="T4" fmla="*/ 0 w 756"/>
              <a:gd name="T5" fmla="*/ 2147483647 h 2184"/>
              <a:gd name="T6" fmla="*/ 2147483647 w 756"/>
              <a:gd name="T7" fmla="*/ 2147483647 h 2184"/>
              <a:gd name="T8" fmla="*/ 2147483647 w 756"/>
              <a:gd name="T9" fmla="*/ 0 h 2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79" name="Freeform 1049"/>
          <p:cNvSpPr>
            <a:spLocks/>
          </p:cNvSpPr>
          <p:nvPr/>
        </p:nvSpPr>
        <p:spPr bwMode="auto">
          <a:xfrm>
            <a:off x="7454900" y="5662613"/>
            <a:ext cx="290513" cy="63500"/>
          </a:xfrm>
          <a:custGeom>
            <a:avLst/>
            <a:gdLst>
              <a:gd name="T0" fmla="*/ 2147483647 w 2773"/>
              <a:gd name="T1" fmla="*/ 0 h 738"/>
              <a:gd name="T2" fmla="*/ 0 w 2773"/>
              <a:gd name="T3" fmla="*/ 2147483647 h 738"/>
              <a:gd name="T4" fmla="*/ 2147483647 w 2773"/>
              <a:gd name="T5" fmla="*/ 2147483647 h 738"/>
              <a:gd name="T6" fmla="*/ 2147483647 w 2773"/>
              <a:gd name="T7" fmla="*/ 2147483647 h 738"/>
              <a:gd name="T8" fmla="*/ 2147483647 w 2773"/>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0" name="Freeform 1050"/>
          <p:cNvSpPr>
            <a:spLocks/>
          </p:cNvSpPr>
          <p:nvPr/>
        </p:nvSpPr>
        <p:spPr bwMode="auto">
          <a:xfrm>
            <a:off x="7707313" y="5540375"/>
            <a:ext cx="74612" cy="187325"/>
          </a:xfrm>
          <a:custGeom>
            <a:avLst/>
            <a:gdLst>
              <a:gd name="T0" fmla="*/ 2147483647 w 637"/>
              <a:gd name="T1" fmla="*/ 0 h 1659"/>
              <a:gd name="T2" fmla="*/ 2147483647 w 637"/>
              <a:gd name="T3" fmla="*/ 0 h 1659"/>
              <a:gd name="T4" fmla="*/ 2147483647 w 637"/>
              <a:gd name="T5" fmla="*/ 2147483647 h 1659"/>
              <a:gd name="T6" fmla="*/ 0 w 637"/>
              <a:gd name="T7" fmla="*/ 2147483647 h 1659"/>
              <a:gd name="T8" fmla="*/ 2147483647 w 637"/>
              <a:gd name="T9" fmla="*/ 0 h 1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7" h="1659">
                <a:moveTo>
                  <a:pt x="615" y="0"/>
                </a:moveTo>
                <a:lnTo>
                  <a:pt x="637" y="0"/>
                </a:lnTo>
                <a:lnTo>
                  <a:pt x="68" y="1659"/>
                </a:lnTo>
                <a:lnTo>
                  <a:pt x="0" y="1647"/>
                </a:lnTo>
                <a:lnTo>
                  <a:pt x="615" y="0"/>
                </a:lnTo>
                <a:close/>
              </a:path>
            </a:pathLst>
          </a:cu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1" name="Freeform 1051"/>
          <p:cNvSpPr>
            <a:spLocks/>
          </p:cNvSpPr>
          <p:nvPr/>
        </p:nvSpPr>
        <p:spPr bwMode="auto">
          <a:xfrm>
            <a:off x="7454900" y="5672138"/>
            <a:ext cx="258763" cy="61912"/>
          </a:xfrm>
          <a:custGeom>
            <a:avLst/>
            <a:gdLst>
              <a:gd name="T0" fmla="*/ 0 w 2216"/>
              <a:gd name="T1" fmla="*/ 0 h 550"/>
              <a:gd name="T2" fmla="*/ 2147483647 w 2216"/>
              <a:gd name="T3" fmla="*/ 2147483647 h 550"/>
              <a:gd name="T4" fmla="*/ 2147483647 w 2216"/>
              <a:gd name="T5" fmla="*/ 2147483647 h 550"/>
              <a:gd name="T6" fmla="*/ 2147483647 w 2216"/>
              <a:gd name="T7" fmla="*/ 2147483647 h 550"/>
              <a:gd name="T8" fmla="*/ 0 w 2216"/>
              <a:gd name="T9" fmla="*/ 0 h 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182" name="Group 1052"/>
          <p:cNvGrpSpPr>
            <a:grpSpLocks/>
          </p:cNvGrpSpPr>
          <p:nvPr/>
        </p:nvGrpSpPr>
        <p:grpSpPr bwMode="auto">
          <a:xfrm>
            <a:off x="7451725" y="5737225"/>
            <a:ext cx="87313" cy="38100"/>
            <a:chOff x="1740" y="2642"/>
            <a:chExt cx="752" cy="327"/>
          </a:xfrm>
        </p:grpSpPr>
        <p:sp>
          <p:nvSpPr>
            <p:cNvPr id="46320" name="Freeform 1053"/>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2" h="327">
                  <a:moveTo>
                    <a:pt x="293" y="0"/>
                  </a:moveTo>
                  <a:lnTo>
                    <a:pt x="752" y="124"/>
                  </a:lnTo>
                  <a:lnTo>
                    <a:pt x="470" y="327"/>
                  </a:lnTo>
                  <a:lnTo>
                    <a:pt x="0" y="183"/>
                  </a:lnTo>
                  <a:lnTo>
                    <a:pt x="293"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21" name="Freeform 1054"/>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22" name="Freeform 1055"/>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0">
                  <a:moveTo>
                    <a:pt x="0" y="44"/>
                  </a:moveTo>
                  <a:lnTo>
                    <a:pt x="75" y="0"/>
                  </a:lnTo>
                  <a:lnTo>
                    <a:pt x="258" y="50"/>
                  </a:lnTo>
                  <a:lnTo>
                    <a:pt x="183" y="100"/>
                  </a:lnTo>
                  <a:lnTo>
                    <a:pt x="0" y="4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23" name="Freeform 1056"/>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24" name="Freeform 1057"/>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02">
                  <a:moveTo>
                    <a:pt x="0" y="46"/>
                  </a:moveTo>
                  <a:lnTo>
                    <a:pt x="71" y="0"/>
                  </a:lnTo>
                  <a:lnTo>
                    <a:pt x="258" y="52"/>
                  </a:lnTo>
                  <a:lnTo>
                    <a:pt x="183" y="102"/>
                  </a:lnTo>
                  <a:lnTo>
                    <a:pt x="0" y="46"/>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25" name="Freeform 1058"/>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63">
                  <a:moveTo>
                    <a:pt x="12" y="0"/>
                  </a:moveTo>
                  <a:lnTo>
                    <a:pt x="194" y="53"/>
                  </a:lnTo>
                  <a:lnTo>
                    <a:pt x="180" y="63"/>
                  </a:lnTo>
                  <a:lnTo>
                    <a:pt x="0" y="9"/>
                  </a:lnTo>
                  <a:lnTo>
                    <a:pt x="12"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183" name="Freeform 1059"/>
          <p:cNvSpPr>
            <a:spLocks/>
          </p:cNvSpPr>
          <p:nvPr/>
        </p:nvSpPr>
        <p:spPr bwMode="auto">
          <a:xfrm>
            <a:off x="7600950" y="5743575"/>
            <a:ext cx="106363" cy="80963"/>
          </a:xfrm>
          <a:custGeom>
            <a:avLst/>
            <a:gdLst>
              <a:gd name="T0" fmla="*/ 2147483647 w 990"/>
              <a:gd name="T1" fmla="*/ 2147483647 h 792"/>
              <a:gd name="T2" fmla="*/ 2147483647 w 990"/>
              <a:gd name="T3" fmla="*/ 0 h 792"/>
              <a:gd name="T4" fmla="*/ 2147483647 w 990"/>
              <a:gd name="T5" fmla="*/ 2147483647 h 792"/>
              <a:gd name="T6" fmla="*/ 0 w 990"/>
              <a:gd name="T7" fmla="*/ 2147483647 h 792"/>
              <a:gd name="T8" fmla="*/ 2147483647 w 990"/>
              <a:gd name="T9" fmla="*/ 2147483647 h 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0" h="792">
                <a:moveTo>
                  <a:pt x="3" y="738"/>
                </a:moveTo>
                <a:lnTo>
                  <a:pt x="990" y="0"/>
                </a:lnTo>
                <a:lnTo>
                  <a:pt x="987" y="60"/>
                </a:lnTo>
                <a:lnTo>
                  <a:pt x="0" y="792"/>
                </a:lnTo>
                <a:lnTo>
                  <a:pt x="3" y="738"/>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4" name="Freeform 1060"/>
          <p:cNvSpPr>
            <a:spLocks/>
          </p:cNvSpPr>
          <p:nvPr/>
        </p:nvSpPr>
        <p:spPr bwMode="auto">
          <a:xfrm>
            <a:off x="7329488" y="5749925"/>
            <a:ext cx="271462" cy="73025"/>
          </a:xfrm>
          <a:custGeom>
            <a:avLst/>
            <a:gdLst>
              <a:gd name="T0" fmla="*/ 2147483647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2147483647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5" name="Freeform 1061"/>
          <p:cNvSpPr>
            <a:spLocks/>
          </p:cNvSpPr>
          <p:nvPr/>
        </p:nvSpPr>
        <p:spPr bwMode="auto">
          <a:xfrm>
            <a:off x="7331075" y="5735638"/>
            <a:ext cx="1588" cy="15875"/>
          </a:xfrm>
          <a:custGeom>
            <a:avLst/>
            <a:gdLst>
              <a:gd name="T0" fmla="*/ 2147483647 w 26"/>
              <a:gd name="T1" fmla="*/ 2147483647 h 147"/>
              <a:gd name="T2" fmla="*/ 2147483647 w 26"/>
              <a:gd name="T3" fmla="*/ 2147483647 h 147"/>
              <a:gd name="T4" fmla="*/ 0 w 26"/>
              <a:gd name="T5" fmla="*/ 2147483647 h 147"/>
              <a:gd name="T6" fmla="*/ 2147483647 w 26"/>
              <a:gd name="T7" fmla="*/ 0 h 147"/>
              <a:gd name="T8" fmla="*/ 2147483647 w 26"/>
              <a:gd name="T9" fmla="*/ 2147483647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47">
                <a:moveTo>
                  <a:pt x="26" y="10"/>
                </a:moveTo>
                <a:lnTo>
                  <a:pt x="23" y="147"/>
                </a:lnTo>
                <a:lnTo>
                  <a:pt x="0" y="144"/>
                </a:lnTo>
                <a:lnTo>
                  <a:pt x="3" y="0"/>
                </a:lnTo>
                <a:lnTo>
                  <a:pt x="26" y="1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6" name="Freeform 1062"/>
          <p:cNvSpPr>
            <a:spLocks/>
          </p:cNvSpPr>
          <p:nvPr/>
        </p:nvSpPr>
        <p:spPr bwMode="auto">
          <a:xfrm>
            <a:off x="7331075" y="5675313"/>
            <a:ext cx="125413" cy="61912"/>
          </a:xfrm>
          <a:custGeom>
            <a:avLst/>
            <a:gdLst>
              <a:gd name="T0" fmla="*/ 2147483647 w 1176"/>
              <a:gd name="T1" fmla="*/ 0 h 606"/>
              <a:gd name="T2" fmla="*/ 0 w 1176"/>
              <a:gd name="T3" fmla="*/ 2147483647 h 606"/>
              <a:gd name="T4" fmla="*/ 2147483647 w 1176"/>
              <a:gd name="T5" fmla="*/ 2147483647 h 606"/>
              <a:gd name="T6" fmla="*/ 2147483647 w 1176"/>
              <a:gd name="T7" fmla="*/ 2147483647 h 606"/>
              <a:gd name="T8" fmla="*/ 2147483647 w 1176"/>
              <a:gd name="T9" fmla="*/ 0 h 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6" h="606">
                <a:moveTo>
                  <a:pt x="1170" y="0"/>
                </a:moveTo>
                <a:lnTo>
                  <a:pt x="0" y="597"/>
                </a:lnTo>
                <a:lnTo>
                  <a:pt x="30" y="606"/>
                </a:lnTo>
                <a:lnTo>
                  <a:pt x="1176" y="18"/>
                </a:lnTo>
                <a:lnTo>
                  <a:pt x="1170"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7" name="Freeform 1063"/>
          <p:cNvSpPr>
            <a:spLocks/>
          </p:cNvSpPr>
          <p:nvPr/>
        </p:nvSpPr>
        <p:spPr bwMode="auto">
          <a:xfrm>
            <a:off x="7339013" y="5738813"/>
            <a:ext cx="257175" cy="71437"/>
          </a:xfrm>
          <a:custGeom>
            <a:avLst/>
            <a:gdLst>
              <a:gd name="T0" fmla="*/ 2147483647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2147483647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88" name="Freeform 1064"/>
          <p:cNvSpPr>
            <a:spLocks/>
          </p:cNvSpPr>
          <p:nvPr/>
        </p:nvSpPr>
        <p:spPr bwMode="auto">
          <a:xfrm flipV="1">
            <a:off x="7596188" y="5734050"/>
            <a:ext cx="104775" cy="74613"/>
          </a:xfrm>
          <a:custGeom>
            <a:avLst/>
            <a:gdLst>
              <a:gd name="T0" fmla="*/ 727133162 w 2532"/>
              <a:gd name="T1" fmla="*/ 0 h 723"/>
              <a:gd name="T2" fmla="*/ 2147483647 w 2532"/>
              <a:gd name="T3" fmla="*/ 0 h 723"/>
              <a:gd name="T4" fmla="*/ 2147483647 w 2532"/>
              <a:gd name="T5" fmla="*/ 2147483647 h 723"/>
              <a:gd name="T6" fmla="*/ 2147483647 w 2532"/>
              <a:gd name="T7" fmla="*/ 2147483647 h 723"/>
              <a:gd name="T8" fmla="*/ 0 w 2532"/>
              <a:gd name="T9" fmla="*/ 2147483647 h 723"/>
              <a:gd name="T10" fmla="*/ 727133162 w 2532"/>
              <a:gd name="T11" fmla="*/ 0 h 7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189" name="Group 1065"/>
          <p:cNvGrpSpPr>
            <a:grpSpLocks/>
          </p:cNvGrpSpPr>
          <p:nvPr/>
        </p:nvGrpSpPr>
        <p:grpSpPr bwMode="auto">
          <a:xfrm>
            <a:off x="6351588" y="2493963"/>
            <a:ext cx="390525" cy="169862"/>
            <a:chOff x="4650" y="1129"/>
            <a:chExt cx="246" cy="95"/>
          </a:xfrm>
        </p:grpSpPr>
        <p:sp>
          <p:nvSpPr>
            <p:cNvPr id="46312"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313"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314"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315" name="Group 1069"/>
            <p:cNvGrpSpPr>
              <a:grpSpLocks/>
            </p:cNvGrpSpPr>
            <p:nvPr/>
          </p:nvGrpSpPr>
          <p:grpSpPr bwMode="auto">
            <a:xfrm>
              <a:off x="4699" y="1145"/>
              <a:ext cx="138" cy="29"/>
              <a:chOff x="2468" y="1332"/>
              <a:chExt cx="310" cy="60"/>
            </a:xfrm>
          </p:grpSpPr>
          <p:sp>
            <p:nvSpPr>
              <p:cNvPr id="46318" name="Freeform 107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19" name="Freeform 107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37" name="Line 1072"/>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338" name="Line 1073"/>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90" name="Group 1074"/>
          <p:cNvGrpSpPr>
            <a:grpSpLocks/>
          </p:cNvGrpSpPr>
          <p:nvPr/>
        </p:nvGrpSpPr>
        <p:grpSpPr bwMode="auto">
          <a:xfrm>
            <a:off x="6051550" y="3641725"/>
            <a:ext cx="390525" cy="169863"/>
            <a:chOff x="4650" y="1129"/>
            <a:chExt cx="246" cy="95"/>
          </a:xfrm>
        </p:grpSpPr>
        <p:sp>
          <p:nvSpPr>
            <p:cNvPr id="46304"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305"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306"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307" name="Group 1078"/>
            <p:cNvGrpSpPr>
              <a:grpSpLocks/>
            </p:cNvGrpSpPr>
            <p:nvPr/>
          </p:nvGrpSpPr>
          <p:grpSpPr bwMode="auto">
            <a:xfrm>
              <a:off x="4699" y="1145"/>
              <a:ext cx="138" cy="29"/>
              <a:chOff x="2468" y="1332"/>
              <a:chExt cx="310" cy="60"/>
            </a:xfrm>
          </p:grpSpPr>
          <p:sp>
            <p:nvSpPr>
              <p:cNvPr id="46310" name="Freeform 107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11" name="Freeform 108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29" name="Line 1081"/>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330" name="Line 1082"/>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91" name="Group 1083"/>
          <p:cNvGrpSpPr>
            <a:grpSpLocks/>
          </p:cNvGrpSpPr>
          <p:nvPr/>
        </p:nvGrpSpPr>
        <p:grpSpPr bwMode="auto">
          <a:xfrm>
            <a:off x="5529263" y="3016250"/>
            <a:ext cx="519112" cy="128588"/>
            <a:chOff x="2199" y="955"/>
            <a:chExt cx="2547" cy="506"/>
          </a:xfrm>
        </p:grpSpPr>
        <p:sp>
          <p:nvSpPr>
            <p:cNvPr id="46298" name="Freeform 1084"/>
            <p:cNvSpPr>
              <a:spLocks/>
            </p:cNvSpPr>
            <p:nvPr/>
          </p:nvSpPr>
          <p:spPr bwMode="auto">
            <a:xfrm>
              <a:off x="2199" y="1166"/>
              <a:ext cx="260" cy="281"/>
            </a:xfrm>
            <a:custGeom>
              <a:avLst/>
              <a:gdLst>
                <a:gd name="T0" fmla="*/ 260 w 260"/>
                <a:gd name="T1" fmla="*/ 0 h 281"/>
                <a:gd name="T2" fmla="*/ 42 w 260"/>
                <a:gd name="T3" fmla="*/ 112 h 281"/>
                <a:gd name="T4" fmla="*/ 35 w 260"/>
                <a:gd name="T5" fmla="*/ 211 h 281"/>
                <a:gd name="T6" fmla="*/ 253 w 260"/>
                <a:gd name="T7" fmla="*/ 281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 h="281">
                  <a:moveTo>
                    <a:pt x="260" y="0"/>
                  </a:moveTo>
                  <a:cubicBezTo>
                    <a:pt x="224" y="19"/>
                    <a:pt x="79" y="77"/>
                    <a:pt x="42" y="112"/>
                  </a:cubicBezTo>
                  <a:cubicBezTo>
                    <a:pt x="5" y="143"/>
                    <a:pt x="0" y="183"/>
                    <a:pt x="35" y="211"/>
                  </a:cubicBezTo>
                  <a:cubicBezTo>
                    <a:pt x="70" y="239"/>
                    <a:pt x="208" y="266"/>
                    <a:pt x="253" y="281"/>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99" name="Freeform 1085"/>
            <p:cNvSpPr>
              <a:spLocks/>
            </p:cNvSpPr>
            <p:nvPr/>
          </p:nvSpPr>
          <p:spPr bwMode="auto">
            <a:xfrm>
              <a:off x="2482" y="1040"/>
              <a:ext cx="900" cy="421"/>
            </a:xfrm>
            <a:custGeom>
              <a:avLst/>
              <a:gdLst>
                <a:gd name="T0" fmla="*/ 531 w 900"/>
                <a:gd name="T1" fmla="*/ 0 h 421"/>
                <a:gd name="T2" fmla="*/ 279 w 900"/>
                <a:gd name="T3" fmla="*/ 77 h 421"/>
                <a:gd name="T4" fmla="*/ 68 w 900"/>
                <a:gd name="T5" fmla="*/ 182 h 421"/>
                <a:gd name="T6" fmla="*/ 33 w 900"/>
                <a:gd name="T7" fmla="*/ 323 h 421"/>
                <a:gd name="T8" fmla="*/ 328 w 900"/>
                <a:gd name="T9" fmla="*/ 400 h 421"/>
                <a:gd name="T10" fmla="*/ 812 w 900"/>
                <a:gd name="T11" fmla="*/ 421 h 421"/>
                <a:gd name="T12" fmla="*/ 855 w 900"/>
                <a:gd name="T13" fmla="*/ 400 h 4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0" h="421">
                  <a:moveTo>
                    <a:pt x="531" y="0"/>
                  </a:moveTo>
                  <a:cubicBezTo>
                    <a:pt x="489" y="13"/>
                    <a:pt x="356" y="47"/>
                    <a:pt x="279" y="77"/>
                  </a:cubicBezTo>
                  <a:cubicBezTo>
                    <a:pt x="202" y="107"/>
                    <a:pt x="109" y="141"/>
                    <a:pt x="68" y="182"/>
                  </a:cubicBezTo>
                  <a:cubicBezTo>
                    <a:pt x="31" y="213"/>
                    <a:pt x="0" y="292"/>
                    <a:pt x="33" y="323"/>
                  </a:cubicBezTo>
                  <a:cubicBezTo>
                    <a:pt x="76" y="359"/>
                    <a:pt x="198" y="384"/>
                    <a:pt x="328" y="400"/>
                  </a:cubicBezTo>
                  <a:cubicBezTo>
                    <a:pt x="458" y="416"/>
                    <a:pt x="724" y="421"/>
                    <a:pt x="812" y="421"/>
                  </a:cubicBezTo>
                  <a:cubicBezTo>
                    <a:pt x="900" y="421"/>
                    <a:pt x="846" y="404"/>
                    <a:pt x="855" y="40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00" name="Freeform 1086"/>
            <p:cNvSpPr>
              <a:spLocks/>
            </p:cNvSpPr>
            <p:nvPr/>
          </p:nvSpPr>
          <p:spPr bwMode="auto">
            <a:xfrm>
              <a:off x="2782" y="1068"/>
              <a:ext cx="428" cy="269"/>
            </a:xfrm>
            <a:custGeom>
              <a:avLst/>
              <a:gdLst>
                <a:gd name="T0" fmla="*/ 428 w 428"/>
                <a:gd name="T1" fmla="*/ 0 h 269"/>
                <a:gd name="T2" fmla="*/ 217 w 428"/>
                <a:gd name="T3" fmla="*/ 35 h 269"/>
                <a:gd name="T4" fmla="*/ 21 w 428"/>
                <a:gd name="T5" fmla="*/ 140 h 269"/>
                <a:gd name="T6" fmla="*/ 91 w 428"/>
                <a:gd name="T7" fmla="*/ 246 h 269"/>
                <a:gd name="T8" fmla="*/ 231 w 428"/>
                <a:gd name="T9" fmla="*/ 267 h 269"/>
                <a:gd name="T10" fmla="*/ 414 w 428"/>
                <a:gd name="T11" fmla="*/ 260 h 2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269">
                  <a:moveTo>
                    <a:pt x="428" y="0"/>
                  </a:moveTo>
                  <a:cubicBezTo>
                    <a:pt x="428" y="0"/>
                    <a:pt x="217" y="35"/>
                    <a:pt x="217" y="35"/>
                  </a:cubicBezTo>
                  <a:cubicBezTo>
                    <a:pt x="217" y="35"/>
                    <a:pt x="42" y="105"/>
                    <a:pt x="21" y="140"/>
                  </a:cubicBezTo>
                  <a:cubicBezTo>
                    <a:pt x="0" y="175"/>
                    <a:pt x="14" y="217"/>
                    <a:pt x="91" y="246"/>
                  </a:cubicBezTo>
                  <a:cubicBezTo>
                    <a:pt x="126" y="267"/>
                    <a:pt x="177" y="265"/>
                    <a:pt x="231" y="267"/>
                  </a:cubicBezTo>
                  <a:cubicBezTo>
                    <a:pt x="285" y="269"/>
                    <a:pt x="376" y="262"/>
                    <a:pt x="414" y="26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01" name="Freeform 1087"/>
            <p:cNvSpPr>
              <a:spLocks/>
            </p:cNvSpPr>
            <p:nvPr/>
          </p:nvSpPr>
          <p:spPr bwMode="auto">
            <a:xfrm>
              <a:off x="3554" y="1075"/>
              <a:ext cx="377" cy="239"/>
            </a:xfrm>
            <a:custGeom>
              <a:avLst/>
              <a:gdLst>
                <a:gd name="T0" fmla="*/ 42 w 377"/>
                <a:gd name="T1" fmla="*/ 239 h 239"/>
                <a:gd name="T2" fmla="*/ 335 w 377"/>
                <a:gd name="T3" fmla="*/ 146 h 239"/>
                <a:gd name="T4" fmla="*/ 342 w 377"/>
                <a:gd name="T5" fmla="*/ 47 h 239"/>
                <a:gd name="T6" fmla="*/ 0 w 377"/>
                <a:gd name="T7" fmla="*/ 0 h 2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 h="239">
                  <a:moveTo>
                    <a:pt x="42" y="239"/>
                  </a:moveTo>
                  <a:cubicBezTo>
                    <a:pt x="89" y="224"/>
                    <a:pt x="285" y="178"/>
                    <a:pt x="335" y="146"/>
                  </a:cubicBezTo>
                  <a:cubicBezTo>
                    <a:pt x="372" y="115"/>
                    <a:pt x="377" y="75"/>
                    <a:pt x="342" y="47"/>
                  </a:cubicBezTo>
                  <a:cubicBezTo>
                    <a:pt x="286" y="23"/>
                    <a:pt x="71"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02" name="Freeform 1088"/>
            <p:cNvSpPr>
              <a:spLocks/>
            </p:cNvSpPr>
            <p:nvPr/>
          </p:nvSpPr>
          <p:spPr bwMode="auto">
            <a:xfrm>
              <a:off x="3646" y="997"/>
              <a:ext cx="660" cy="336"/>
            </a:xfrm>
            <a:custGeom>
              <a:avLst/>
              <a:gdLst>
                <a:gd name="T0" fmla="*/ 382 w 646"/>
                <a:gd name="T1" fmla="*/ 529 h 300"/>
                <a:gd name="T2" fmla="*/ 543 w 646"/>
                <a:gd name="T3" fmla="*/ 447 h 300"/>
                <a:gd name="T4" fmla="*/ 675 w 646"/>
                <a:gd name="T5" fmla="*/ 337 h 300"/>
                <a:gd name="T6" fmla="*/ 698 w 646"/>
                <a:gd name="T7" fmla="*/ 188 h 300"/>
                <a:gd name="T8" fmla="*/ 511 w 646"/>
                <a:gd name="T9" fmla="*/ 106 h 300"/>
                <a:gd name="T10" fmla="*/ 0 w 646"/>
                <a:gd name="T11" fmla="*/ 0 h 3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6" h="300">
                  <a:moveTo>
                    <a:pt x="343" y="300"/>
                  </a:moveTo>
                  <a:cubicBezTo>
                    <a:pt x="367" y="292"/>
                    <a:pt x="443" y="272"/>
                    <a:pt x="487" y="254"/>
                  </a:cubicBezTo>
                  <a:cubicBezTo>
                    <a:pt x="531" y="236"/>
                    <a:pt x="584" y="216"/>
                    <a:pt x="607" y="191"/>
                  </a:cubicBezTo>
                  <a:cubicBezTo>
                    <a:pt x="628" y="173"/>
                    <a:pt x="646" y="125"/>
                    <a:pt x="627" y="107"/>
                  </a:cubicBezTo>
                  <a:cubicBezTo>
                    <a:pt x="603" y="85"/>
                    <a:pt x="563" y="79"/>
                    <a:pt x="459" y="61"/>
                  </a:cubicBezTo>
                  <a:cubicBezTo>
                    <a:pt x="355" y="43"/>
                    <a:pt x="76" y="10"/>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03" name="Freeform 1089"/>
            <p:cNvSpPr>
              <a:spLocks/>
            </p:cNvSpPr>
            <p:nvPr/>
          </p:nvSpPr>
          <p:spPr bwMode="auto">
            <a:xfrm>
              <a:off x="4116" y="955"/>
              <a:ext cx="630" cy="397"/>
            </a:xfrm>
            <a:custGeom>
              <a:avLst/>
              <a:gdLst>
                <a:gd name="T0" fmla="*/ 320 w 630"/>
                <a:gd name="T1" fmla="*/ 397 h 397"/>
                <a:gd name="T2" fmla="*/ 468 w 630"/>
                <a:gd name="T3" fmla="*/ 345 h 397"/>
                <a:gd name="T4" fmla="*/ 590 w 630"/>
                <a:gd name="T5" fmla="*/ 275 h 397"/>
                <a:gd name="T6" fmla="*/ 611 w 630"/>
                <a:gd name="T7" fmla="*/ 181 h 397"/>
                <a:gd name="T8" fmla="*/ 439 w 630"/>
                <a:gd name="T9" fmla="*/ 129 h 397"/>
                <a:gd name="T10" fmla="*/ 0 w 630"/>
                <a:gd name="T11" fmla="*/ 0 h 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0" h="397">
                  <a:moveTo>
                    <a:pt x="320" y="397"/>
                  </a:moveTo>
                  <a:cubicBezTo>
                    <a:pt x="345" y="388"/>
                    <a:pt x="423" y="366"/>
                    <a:pt x="468" y="345"/>
                  </a:cubicBezTo>
                  <a:cubicBezTo>
                    <a:pt x="513" y="325"/>
                    <a:pt x="567" y="303"/>
                    <a:pt x="590" y="275"/>
                  </a:cubicBezTo>
                  <a:cubicBezTo>
                    <a:pt x="612" y="255"/>
                    <a:pt x="630" y="201"/>
                    <a:pt x="611" y="181"/>
                  </a:cubicBezTo>
                  <a:cubicBezTo>
                    <a:pt x="586" y="156"/>
                    <a:pt x="541" y="159"/>
                    <a:pt x="439" y="129"/>
                  </a:cubicBezTo>
                  <a:cubicBezTo>
                    <a:pt x="337" y="99"/>
                    <a:pt x="91" y="27"/>
                    <a:pt x="0"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6192" name="Group 1090"/>
          <p:cNvGrpSpPr>
            <a:grpSpLocks/>
          </p:cNvGrpSpPr>
          <p:nvPr/>
        </p:nvGrpSpPr>
        <p:grpSpPr bwMode="auto">
          <a:xfrm>
            <a:off x="6248400" y="4852988"/>
            <a:ext cx="617538" cy="247650"/>
            <a:chOff x="2356" y="1300"/>
            <a:chExt cx="555" cy="194"/>
          </a:xfrm>
        </p:grpSpPr>
        <p:sp>
          <p:nvSpPr>
            <p:cNvPr id="46290"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91"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92"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93" name="Group 1094"/>
            <p:cNvGrpSpPr>
              <a:grpSpLocks/>
            </p:cNvGrpSpPr>
            <p:nvPr/>
          </p:nvGrpSpPr>
          <p:grpSpPr bwMode="auto">
            <a:xfrm>
              <a:off x="2468" y="1332"/>
              <a:ext cx="310" cy="60"/>
              <a:chOff x="2468" y="1332"/>
              <a:chExt cx="310" cy="60"/>
            </a:xfrm>
          </p:grpSpPr>
          <p:sp>
            <p:nvSpPr>
              <p:cNvPr id="46296" name="Freeform 109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97" name="Freeform 109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15" name="Line 1097"/>
            <p:cNvSpPr>
              <a:spLocks noChangeShapeType="1"/>
            </p:cNvSpPr>
            <p:nvPr/>
          </p:nvSpPr>
          <p:spPr bwMode="auto">
            <a:xfrm>
              <a:off x="2357" y="1361"/>
              <a:ext cx="0" cy="8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316" name="Line 1098"/>
            <p:cNvSpPr>
              <a:spLocks noChangeShapeType="1"/>
            </p:cNvSpPr>
            <p:nvPr/>
          </p:nvSpPr>
          <p:spPr bwMode="auto">
            <a:xfrm>
              <a:off x="2907" y="1363"/>
              <a:ext cx="0"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93" name="Group 1099"/>
          <p:cNvGrpSpPr>
            <a:grpSpLocks/>
          </p:cNvGrpSpPr>
          <p:nvPr/>
        </p:nvGrpSpPr>
        <p:grpSpPr bwMode="auto">
          <a:xfrm>
            <a:off x="6969125" y="4510088"/>
            <a:ext cx="617538" cy="247650"/>
            <a:chOff x="2356" y="1300"/>
            <a:chExt cx="555" cy="194"/>
          </a:xfrm>
        </p:grpSpPr>
        <p:sp>
          <p:nvSpPr>
            <p:cNvPr id="46282"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83"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84"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85" name="Group 1103"/>
            <p:cNvGrpSpPr>
              <a:grpSpLocks/>
            </p:cNvGrpSpPr>
            <p:nvPr/>
          </p:nvGrpSpPr>
          <p:grpSpPr bwMode="auto">
            <a:xfrm>
              <a:off x="2468" y="1332"/>
              <a:ext cx="310" cy="60"/>
              <a:chOff x="2468" y="1332"/>
              <a:chExt cx="310" cy="60"/>
            </a:xfrm>
          </p:grpSpPr>
          <p:sp>
            <p:nvSpPr>
              <p:cNvPr id="46288" name="Freeform 110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89" name="Freeform 110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07" name="Line 1106"/>
            <p:cNvSpPr>
              <a:spLocks noChangeShapeType="1"/>
            </p:cNvSpPr>
            <p:nvPr/>
          </p:nvSpPr>
          <p:spPr bwMode="auto">
            <a:xfrm>
              <a:off x="2357" y="1361"/>
              <a:ext cx="0" cy="8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308" name="Line 1107"/>
            <p:cNvSpPr>
              <a:spLocks noChangeShapeType="1"/>
            </p:cNvSpPr>
            <p:nvPr/>
          </p:nvSpPr>
          <p:spPr bwMode="auto">
            <a:xfrm>
              <a:off x="2907" y="1363"/>
              <a:ext cx="0"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194" name="Group 1108"/>
          <p:cNvGrpSpPr>
            <a:grpSpLocks/>
          </p:cNvGrpSpPr>
          <p:nvPr/>
        </p:nvGrpSpPr>
        <p:grpSpPr bwMode="auto">
          <a:xfrm>
            <a:off x="7585075" y="4811713"/>
            <a:ext cx="617538" cy="247650"/>
            <a:chOff x="2356" y="1300"/>
            <a:chExt cx="555" cy="194"/>
          </a:xfrm>
        </p:grpSpPr>
        <p:sp>
          <p:nvSpPr>
            <p:cNvPr id="46274"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75"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76"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77" name="Group 1112"/>
            <p:cNvGrpSpPr>
              <a:grpSpLocks/>
            </p:cNvGrpSpPr>
            <p:nvPr/>
          </p:nvGrpSpPr>
          <p:grpSpPr bwMode="auto">
            <a:xfrm>
              <a:off x="2468" y="1332"/>
              <a:ext cx="310" cy="60"/>
              <a:chOff x="2468" y="1332"/>
              <a:chExt cx="310" cy="60"/>
            </a:xfrm>
          </p:grpSpPr>
          <p:sp>
            <p:nvSpPr>
              <p:cNvPr id="46280" name="Freeform 111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81" name="Freeform 111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99" name="Line 1115"/>
            <p:cNvSpPr>
              <a:spLocks noChangeShapeType="1"/>
            </p:cNvSpPr>
            <p:nvPr/>
          </p:nvSpPr>
          <p:spPr bwMode="auto">
            <a:xfrm>
              <a:off x="2357" y="1361"/>
              <a:ext cx="0" cy="8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300" name="Line 1116"/>
            <p:cNvSpPr>
              <a:spLocks noChangeShapeType="1"/>
            </p:cNvSpPr>
            <p:nvPr/>
          </p:nvSpPr>
          <p:spPr bwMode="auto">
            <a:xfrm>
              <a:off x="2907" y="1363"/>
              <a:ext cx="0"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sp>
        <p:nvSpPr>
          <p:cNvPr id="46195" name="Freeform 1118"/>
          <p:cNvSpPr>
            <a:spLocks/>
          </p:cNvSpPr>
          <p:nvPr/>
        </p:nvSpPr>
        <p:spPr bwMode="auto">
          <a:xfrm>
            <a:off x="7004050" y="3527425"/>
            <a:ext cx="1314450" cy="674688"/>
          </a:xfrm>
          <a:custGeom>
            <a:avLst/>
            <a:gdLst>
              <a:gd name="T0" fmla="*/ 2147483647 w 828"/>
              <a:gd name="T1" fmla="*/ 2147483647 h 425"/>
              <a:gd name="T2" fmla="*/ 2147483647 w 828"/>
              <a:gd name="T3" fmla="*/ 2147483647 h 425"/>
              <a:gd name="T4" fmla="*/ 2147483647 w 828"/>
              <a:gd name="T5" fmla="*/ 2147483647 h 425"/>
              <a:gd name="T6" fmla="*/ 2147483647 w 828"/>
              <a:gd name="T7" fmla="*/ 2147483647 h 425"/>
              <a:gd name="T8" fmla="*/ 2147483647 w 828"/>
              <a:gd name="T9" fmla="*/ 2147483647 h 425"/>
              <a:gd name="T10" fmla="*/ 2147483647 w 828"/>
              <a:gd name="T11" fmla="*/ 2147483647 h 425"/>
              <a:gd name="T12" fmla="*/ 2147483647 w 828"/>
              <a:gd name="T13" fmla="*/ 2147483647 h 425"/>
              <a:gd name="T14" fmla="*/ 2147483647 w 828"/>
              <a:gd name="T15" fmla="*/ 2147483647 h 425"/>
              <a:gd name="T16" fmla="*/ 2147483647 w 828"/>
              <a:gd name="T17" fmla="*/ 2147483647 h 425"/>
              <a:gd name="T18" fmla="*/ 2147483647 w 828"/>
              <a:gd name="T19" fmla="*/ 2147483647 h 425"/>
              <a:gd name="T20" fmla="*/ 2147483647 w 828"/>
              <a:gd name="T21" fmla="*/ 2147483647 h 425"/>
              <a:gd name="T22" fmla="*/ 2147483647 w 828"/>
              <a:gd name="T23" fmla="*/ 2147483647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00C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96" name="Freeform 1119"/>
          <p:cNvSpPr>
            <a:spLocks/>
          </p:cNvSpPr>
          <p:nvPr/>
        </p:nvSpPr>
        <p:spPr bwMode="auto">
          <a:xfrm>
            <a:off x="7023100" y="2001838"/>
            <a:ext cx="1730375" cy="1125537"/>
          </a:xfrm>
          <a:custGeom>
            <a:avLst/>
            <a:gdLst>
              <a:gd name="T0" fmla="*/ 2147483647 w 765"/>
              <a:gd name="T1" fmla="*/ 2147483647 h 459"/>
              <a:gd name="T2" fmla="*/ 2147483647 w 765"/>
              <a:gd name="T3" fmla="*/ 2147483647 h 459"/>
              <a:gd name="T4" fmla="*/ 2147483647 w 765"/>
              <a:gd name="T5" fmla="*/ 2147483647 h 459"/>
              <a:gd name="T6" fmla="*/ 2147483647 w 765"/>
              <a:gd name="T7" fmla="*/ 2147483647 h 459"/>
              <a:gd name="T8" fmla="*/ 2147483647 w 765"/>
              <a:gd name="T9" fmla="*/ 2147483647 h 459"/>
              <a:gd name="T10" fmla="*/ 2147483647 w 765"/>
              <a:gd name="T11" fmla="*/ 2147483647 h 459"/>
              <a:gd name="T12" fmla="*/ 2147483647 w 765"/>
              <a:gd name="T13" fmla="*/ 2147483647 h 459"/>
              <a:gd name="T14" fmla="*/ 2147483647 w 765"/>
              <a:gd name="T15" fmla="*/ 2147483647 h 459"/>
              <a:gd name="T16" fmla="*/ 2147483647 w 765"/>
              <a:gd name="T17" fmla="*/ 2147483647 h 459"/>
              <a:gd name="T18" fmla="*/ 2147483647 w 765"/>
              <a:gd name="T19" fmla="*/ 2147483647 h 459"/>
              <a:gd name="T20" fmla="*/ 2147483647 w 765"/>
              <a:gd name="T21" fmla="*/ 2147483647 h 459"/>
              <a:gd name="T22" fmla="*/ 2147483647 w 765"/>
              <a:gd name="T23" fmla="*/ 2147483647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gradFill rotWithShape="1">
            <a:gsLst>
              <a:gs pos="0">
                <a:srgbClr val="00CCFF"/>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18" name="Line 1120"/>
          <p:cNvSpPr>
            <a:spLocks noChangeShapeType="1"/>
          </p:cNvSpPr>
          <p:nvPr/>
        </p:nvSpPr>
        <p:spPr bwMode="auto">
          <a:xfrm>
            <a:off x="7396163" y="3813175"/>
            <a:ext cx="163512" cy="1206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19" name="Line 1121"/>
          <p:cNvSpPr>
            <a:spLocks noChangeShapeType="1"/>
          </p:cNvSpPr>
          <p:nvPr/>
        </p:nvSpPr>
        <p:spPr bwMode="auto">
          <a:xfrm>
            <a:off x="7493000" y="3733800"/>
            <a:ext cx="2794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0" name="Line 1122"/>
          <p:cNvSpPr>
            <a:spLocks noChangeShapeType="1"/>
          </p:cNvSpPr>
          <p:nvPr/>
        </p:nvSpPr>
        <p:spPr bwMode="auto">
          <a:xfrm flipV="1">
            <a:off x="7729538" y="3819525"/>
            <a:ext cx="134937" cy="1047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1" name="Line 1123"/>
          <p:cNvSpPr>
            <a:spLocks noChangeShapeType="1"/>
          </p:cNvSpPr>
          <p:nvPr/>
        </p:nvSpPr>
        <p:spPr bwMode="auto">
          <a:xfrm flipV="1">
            <a:off x="7577138" y="2492375"/>
            <a:ext cx="123825" cy="8731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2" name="Line 1124"/>
          <p:cNvSpPr>
            <a:spLocks noChangeShapeType="1"/>
          </p:cNvSpPr>
          <p:nvPr/>
        </p:nvSpPr>
        <p:spPr bwMode="auto">
          <a:xfrm flipV="1">
            <a:off x="7577138" y="2562225"/>
            <a:ext cx="263525" cy="2889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3" name="Line 1125"/>
          <p:cNvSpPr>
            <a:spLocks noChangeShapeType="1"/>
          </p:cNvSpPr>
          <p:nvPr/>
        </p:nvSpPr>
        <p:spPr bwMode="auto">
          <a:xfrm>
            <a:off x="7942263" y="2560638"/>
            <a:ext cx="0" cy="1968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4" name="Line 1126"/>
          <p:cNvSpPr>
            <a:spLocks noChangeShapeType="1"/>
          </p:cNvSpPr>
          <p:nvPr/>
        </p:nvSpPr>
        <p:spPr bwMode="auto">
          <a:xfrm>
            <a:off x="7589838" y="2867025"/>
            <a:ext cx="18891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5" name="Line 1127"/>
          <p:cNvSpPr>
            <a:spLocks noChangeShapeType="1"/>
          </p:cNvSpPr>
          <p:nvPr/>
        </p:nvSpPr>
        <p:spPr bwMode="auto">
          <a:xfrm>
            <a:off x="8150225" y="2857500"/>
            <a:ext cx="1778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6" name="Line 1128"/>
          <p:cNvSpPr>
            <a:spLocks noChangeShapeType="1"/>
          </p:cNvSpPr>
          <p:nvPr/>
        </p:nvSpPr>
        <p:spPr bwMode="auto">
          <a:xfrm flipH="1">
            <a:off x="7296150" y="2933700"/>
            <a:ext cx="98425" cy="7048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27" name="Line 1129"/>
          <p:cNvSpPr>
            <a:spLocks noChangeShapeType="1"/>
          </p:cNvSpPr>
          <p:nvPr/>
        </p:nvSpPr>
        <p:spPr bwMode="auto">
          <a:xfrm flipH="1">
            <a:off x="7888288" y="2933700"/>
            <a:ext cx="111125" cy="7270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nvGrpSpPr>
          <p:cNvPr id="46207" name="Group 1130"/>
          <p:cNvGrpSpPr>
            <a:grpSpLocks/>
          </p:cNvGrpSpPr>
          <p:nvPr/>
        </p:nvGrpSpPr>
        <p:grpSpPr bwMode="auto">
          <a:xfrm>
            <a:off x="7689850" y="2395538"/>
            <a:ext cx="390525" cy="169862"/>
            <a:chOff x="4650" y="1129"/>
            <a:chExt cx="246" cy="95"/>
          </a:xfrm>
        </p:grpSpPr>
        <p:sp>
          <p:nvSpPr>
            <p:cNvPr id="46266"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67"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68"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69" name="Group 1134"/>
            <p:cNvGrpSpPr>
              <a:grpSpLocks/>
            </p:cNvGrpSpPr>
            <p:nvPr/>
          </p:nvGrpSpPr>
          <p:grpSpPr bwMode="auto">
            <a:xfrm>
              <a:off x="4699" y="1145"/>
              <a:ext cx="138" cy="29"/>
              <a:chOff x="2468" y="1332"/>
              <a:chExt cx="310" cy="60"/>
            </a:xfrm>
          </p:grpSpPr>
          <p:sp>
            <p:nvSpPr>
              <p:cNvPr id="46272" name="Freeform 113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73" name="Freeform 113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91" name="Line 1137"/>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92" name="Line 1138"/>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208" name="Group 1139"/>
          <p:cNvGrpSpPr>
            <a:grpSpLocks/>
          </p:cNvGrpSpPr>
          <p:nvPr/>
        </p:nvGrpSpPr>
        <p:grpSpPr bwMode="auto">
          <a:xfrm>
            <a:off x="7762875" y="2757488"/>
            <a:ext cx="390525" cy="176212"/>
            <a:chOff x="4650" y="1129"/>
            <a:chExt cx="246" cy="95"/>
          </a:xfrm>
        </p:grpSpPr>
        <p:sp>
          <p:nvSpPr>
            <p:cNvPr id="46258"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59"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60"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61" name="Group 1143"/>
            <p:cNvGrpSpPr>
              <a:grpSpLocks/>
            </p:cNvGrpSpPr>
            <p:nvPr/>
          </p:nvGrpSpPr>
          <p:grpSpPr bwMode="auto">
            <a:xfrm>
              <a:off x="4699" y="1145"/>
              <a:ext cx="138" cy="29"/>
              <a:chOff x="2468" y="1332"/>
              <a:chExt cx="310" cy="60"/>
            </a:xfrm>
          </p:grpSpPr>
          <p:sp>
            <p:nvSpPr>
              <p:cNvPr id="46264" name="Freeform 114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65" name="Freeform 114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83" name="Line 1146"/>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84" name="Line 1147"/>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209" name="Group 1148"/>
          <p:cNvGrpSpPr>
            <a:grpSpLocks/>
          </p:cNvGrpSpPr>
          <p:nvPr/>
        </p:nvGrpSpPr>
        <p:grpSpPr bwMode="auto">
          <a:xfrm>
            <a:off x="7204075" y="2493963"/>
            <a:ext cx="390525" cy="169862"/>
            <a:chOff x="4650" y="1129"/>
            <a:chExt cx="246" cy="95"/>
          </a:xfrm>
        </p:grpSpPr>
        <p:sp>
          <p:nvSpPr>
            <p:cNvPr id="46250"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51"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52"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53" name="Group 1152"/>
            <p:cNvGrpSpPr>
              <a:grpSpLocks/>
            </p:cNvGrpSpPr>
            <p:nvPr/>
          </p:nvGrpSpPr>
          <p:grpSpPr bwMode="auto">
            <a:xfrm>
              <a:off x="4699" y="1145"/>
              <a:ext cx="138" cy="29"/>
              <a:chOff x="2468" y="1332"/>
              <a:chExt cx="310" cy="60"/>
            </a:xfrm>
          </p:grpSpPr>
          <p:sp>
            <p:nvSpPr>
              <p:cNvPr id="46256" name="Freeform 115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57" name="Freeform 115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75" name="Line 1155"/>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76" name="Line 1156"/>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210" name="Group 1157"/>
          <p:cNvGrpSpPr>
            <a:grpSpLocks/>
          </p:cNvGrpSpPr>
          <p:nvPr/>
        </p:nvGrpSpPr>
        <p:grpSpPr bwMode="auto">
          <a:xfrm>
            <a:off x="7215188" y="2757488"/>
            <a:ext cx="390525" cy="169862"/>
            <a:chOff x="4650" y="1129"/>
            <a:chExt cx="246" cy="95"/>
          </a:xfrm>
        </p:grpSpPr>
        <p:sp>
          <p:nvSpPr>
            <p:cNvPr id="46242"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43"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44"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45" name="Group 1161"/>
            <p:cNvGrpSpPr>
              <a:grpSpLocks/>
            </p:cNvGrpSpPr>
            <p:nvPr/>
          </p:nvGrpSpPr>
          <p:grpSpPr bwMode="auto">
            <a:xfrm>
              <a:off x="4699" y="1145"/>
              <a:ext cx="138" cy="29"/>
              <a:chOff x="2468" y="1332"/>
              <a:chExt cx="310" cy="60"/>
            </a:xfrm>
          </p:grpSpPr>
          <p:sp>
            <p:nvSpPr>
              <p:cNvPr id="46248" name="Freeform 116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49" name="Freeform 116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67" name="Line 1164"/>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68" name="Line 1165"/>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sp>
        <p:nvSpPr>
          <p:cNvPr id="4232" name="Line 1166"/>
          <p:cNvSpPr>
            <a:spLocks noChangeShapeType="1"/>
          </p:cNvSpPr>
          <p:nvPr/>
        </p:nvSpPr>
        <p:spPr bwMode="auto">
          <a:xfrm>
            <a:off x="8358188" y="2855913"/>
            <a:ext cx="177800" cy="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nvGrpSpPr>
          <p:cNvPr id="46212" name="Group 1167"/>
          <p:cNvGrpSpPr>
            <a:grpSpLocks/>
          </p:cNvGrpSpPr>
          <p:nvPr/>
        </p:nvGrpSpPr>
        <p:grpSpPr bwMode="auto">
          <a:xfrm>
            <a:off x="7400925" y="3911600"/>
            <a:ext cx="485775" cy="203200"/>
            <a:chOff x="4650" y="1129"/>
            <a:chExt cx="246" cy="95"/>
          </a:xfrm>
        </p:grpSpPr>
        <p:sp>
          <p:nvSpPr>
            <p:cNvPr id="46234"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35"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36"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37" name="Group 1171"/>
            <p:cNvGrpSpPr>
              <a:grpSpLocks/>
            </p:cNvGrpSpPr>
            <p:nvPr/>
          </p:nvGrpSpPr>
          <p:grpSpPr bwMode="auto">
            <a:xfrm>
              <a:off x="4699" y="1145"/>
              <a:ext cx="138" cy="29"/>
              <a:chOff x="2468" y="1332"/>
              <a:chExt cx="310" cy="60"/>
            </a:xfrm>
          </p:grpSpPr>
          <p:sp>
            <p:nvSpPr>
              <p:cNvPr id="46240" name="Freeform 117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41" name="Freeform 117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59" name="Line 1174"/>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60" name="Line 1175"/>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213" name="Group 1176"/>
          <p:cNvGrpSpPr>
            <a:grpSpLocks/>
          </p:cNvGrpSpPr>
          <p:nvPr/>
        </p:nvGrpSpPr>
        <p:grpSpPr bwMode="auto">
          <a:xfrm>
            <a:off x="7081838" y="3630613"/>
            <a:ext cx="485775" cy="203200"/>
            <a:chOff x="4650" y="1129"/>
            <a:chExt cx="246" cy="95"/>
          </a:xfrm>
        </p:grpSpPr>
        <p:sp>
          <p:nvSpPr>
            <p:cNvPr id="46226"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27"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28"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29" name="Group 1180"/>
            <p:cNvGrpSpPr>
              <a:grpSpLocks/>
            </p:cNvGrpSpPr>
            <p:nvPr/>
          </p:nvGrpSpPr>
          <p:grpSpPr bwMode="auto">
            <a:xfrm>
              <a:off x="4699" y="1145"/>
              <a:ext cx="138" cy="29"/>
              <a:chOff x="2468" y="1332"/>
              <a:chExt cx="310" cy="60"/>
            </a:xfrm>
          </p:grpSpPr>
          <p:sp>
            <p:nvSpPr>
              <p:cNvPr id="46232" name="Freeform 118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33" name="Freeform 118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51" name="Line 1183"/>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52" name="Line 1184"/>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grpSp>
        <p:nvGrpSpPr>
          <p:cNvPr id="46214" name="Group 1185"/>
          <p:cNvGrpSpPr>
            <a:grpSpLocks/>
          </p:cNvGrpSpPr>
          <p:nvPr/>
        </p:nvGrpSpPr>
        <p:grpSpPr bwMode="auto">
          <a:xfrm>
            <a:off x="7743825" y="3643313"/>
            <a:ext cx="485775" cy="203200"/>
            <a:chOff x="4650" y="1129"/>
            <a:chExt cx="246" cy="95"/>
          </a:xfrm>
        </p:grpSpPr>
        <p:sp>
          <p:nvSpPr>
            <p:cNvPr id="46218"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sp>
          <p:nvSpPr>
            <p:cNvPr id="46219"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en-US" sz="2400" i="0">
                <a:latin typeface="Times New Roman" pitchFamily="18" charset="0"/>
                <a:cs typeface="Arial" pitchFamily="34" charset="0"/>
              </a:endParaRPr>
            </a:p>
          </p:txBody>
        </p:sp>
        <p:sp>
          <p:nvSpPr>
            <p:cNvPr id="46220"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p>
              <a:endParaRPr lang="en-US" sz="2400" i="0">
                <a:latin typeface="Times New Roman" pitchFamily="18" charset="0"/>
                <a:cs typeface="Arial" pitchFamily="34" charset="0"/>
              </a:endParaRPr>
            </a:p>
          </p:txBody>
        </p:sp>
        <p:grpSp>
          <p:nvGrpSpPr>
            <p:cNvPr id="46221" name="Group 1189"/>
            <p:cNvGrpSpPr>
              <a:grpSpLocks/>
            </p:cNvGrpSpPr>
            <p:nvPr/>
          </p:nvGrpSpPr>
          <p:grpSpPr bwMode="auto">
            <a:xfrm>
              <a:off x="4699" y="1145"/>
              <a:ext cx="138" cy="29"/>
              <a:chOff x="2468" y="1332"/>
              <a:chExt cx="310" cy="60"/>
            </a:xfrm>
          </p:grpSpPr>
          <p:sp>
            <p:nvSpPr>
              <p:cNvPr id="46224" name="Freeform 119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0" h="60">
                    <a:moveTo>
                      <a:pt x="0" y="60"/>
                    </a:moveTo>
                    <a:lnTo>
                      <a:pt x="96" y="60"/>
                    </a:lnTo>
                    <a:lnTo>
                      <a:pt x="192" y="0"/>
                    </a:lnTo>
                    <a:lnTo>
                      <a:pt x="310" y="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25" name="Freeform 119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 h="60">
                    <a:moveTo>
                      <a:pt x="0" y="0"/>
                    </a:moveTo>
                    <a:lnTo>
                      <a:pt x="96" y="0"/>
                    </a:lnTo>
                    <a:lnTo>
                      <a:pt x="192" y="60"/>
                    </a:lnTo>
                    <a:lnTo>
                      <a:pt x="282" y="60"/>
                    </a:ln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243" name="Line 1192"/>
            <p:cNvSpPr>
              <a:spLocks noChangeShapeType="1"/>
            </p:cNvSpPr>
            <p:nvPr/>
          </p:nvSpPr>
          <p:spPr bwMode="auto">
            <a:xfrm>
              <a:off x="4651" y="1158"/>
              <a:ext cx="0" cy="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4244" name="Line 1193"/>
            <p:cNvSpPr>
              <a:spLocks noChangeShapeType="1"/>
            </p:cNvSpPr>
            <p:nvPr/>
          </p:nvSpPr>
          <p:spPr bwMode="auto">
            <a:xfrm>
              <a:off x="4894" y="1160"/>
              <a:ext cx="0" cy="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grpSp>
      <p:sp>
        <p:nvSpPr>
          <p:cNvPr id="46215" name="Text Box 580"/>
          <p:cNvSpPr txBox="1">
            <a:spLocks noChangeArrowheads="1"/>
          </p:cNvSpPr>
          <p:nvPr/>
        </p:nvSpPr>
        <p:spPr bwMode="auto">
          <a:xfrm>
            <a:off x="7561263" y="2071688"/>
            <a:ext cx="1108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pitchFamily="66" charset="0"/>
                <a:ea typeface="ＭＳ Ｐゴシック" pitchFamily="34" charset="-128"/>
              </a:defRPr>
            </a:lvl1pPr>
            <a:lvl2pPr marL="742950" indent="-285750">
              <a:defRPr sz="2400" i="1">
                <a:solidFill>
                  <a:schemeClr val="tx1"/>
                </a:solidFill>
                <a:latin typeface="Comic Sans MS" pitchFamily="66" charset="0"/>
                <a:ea typeface="ＭＳ Ｐゴシック" pitchFamily="34" charset="-128"/>
              </a:defRPr>
            </a:lvl2pPr>
            <a:lvl3pPr marL="1143000" indent="-228600">
              <a:defRPr sz="2400" i="1">
                <a:solidFill>
                  <a:schemeClr val="tx1"/>
                </a:solidFill>
                <a:latin typeface="Comic Sans MS" pitchFamily="66" charset="0"/>
                <a:ea typeface="ＭＳ Ｐゴシック" pitchFamily="34" charset="-128"/>
              </a:defRPr>
            </a:lvl3pPr>
            <a:lvl4pPr marL="1600200" indent="-228600">
              <a:defRPr sz="2400" i="1">
                <a:solidFill>
                  <a:schemeClr val="tx1"/>
                </a:solidFill>
                <a:latin typeface="Comic Sans MS" pitchFamily="66" charset="0"/>
                <a:ea typeface="ＭＳ Ｐゴシック" pitchFamily="34" charset="-128"/>
              </a:defRPr>
            </a:lvl4pPr>
            <a:lvl5pPr marL="2057400" indent="-228600">
              <a:defRPr sz="2400" i="1">
                <a:solidFill>
                  <a:schemeClr val="tx1"/>
                </a:solidFill>
                <a:latin typeface="Comic Sans MS" pitchFamily="66" charset="0"/>
                <a:ea typeface="ＭＳ Ｐゴシック" pitchFamily="34" charset="-128"/>
              </a:defRPr>
            </a:lvl5pPr>
            <a:lvl6pPr marL="2514600" indent="-228600" eaLnBrk="0" fontAlgn="base" hangingPunct="0">
              <a:spcBef>
                <a:spcPct val="0"/>
              </a:spcBef>
              <a:spcAft>
                <a:spcPct val="0"/>
              </a:spcAft>
              <a:defRPr sz="2400" i="1">
                <a:solidFill>
                  <a:schemeClr val="tx1"/>
                </a:solidFill>
                <a:latin typeface="Comic Sans MS" pitchFamily="66" charset="0"/>
                <a:ea typeface="ＭＳ Ｐゴシック" pitchFamily="34" charset="-128"/>
              </a:defRPr>
            </a:lvl6pPr>
            <a:lvl7pPr marL="2971800" indent="-228600" eaLnBrk="0" fontAlgn="base" hangingPunct="0">
              <a:spcBef>
                <a:spcPct val="0"/>
              </a:spcBef>
              <a:spcAft>
                <a:spcPct val="0"/>
              </a:spcAft>
              <a:defRPr sz="2400" i="1">
                <a:solidFill>
                  <a:schemeClr val="tx1"/>
                </a:solidFill>
                <a:latin typeface="Comic Sans MS" pitchFamily="66" charset="0"/>
                <a:ea typeface="ＭＳ Ｐゴシック" pitchFamily="34" charset="-128"/>
              </a:defRPr>
            </a:lvl7pPr>
            <a:lvl8pPr marL="3429000" indent="-228600" eaLnBrk="0" fontAlgn="base" hangingPunct="0">
              <a:spcBef>
                <a:spcPct val="0"/>
              </a:spcBef>
              <a:spcAft>
                <a:spcPct val="0"/>
              </a:spcAft>
              <a:defRPr sz="2400" i="1">
                <a:solidFill>
                  <a:schemeClr val="tx1"/>
                </a:solidFill>
                <a:latin typeface="Comic Sans MS" pitchFamily="66" charset="0"/>
                <a:ea typeface="ＭＳ Ｐゴシック" pitchFamily="34" charset="-128"/>
              </a:defRPr>
            </a:lvl8pPr>
            <a:lvl9pPr marL="3886200" indent="-228600" eaLnBrk="0" fontAlgn="base" hangingPunct="0">
              <a:spcBef>
                <a:spcPct val="0"/>
              </a:spcBef>
              <a:spcAft>
                <a:spcPct val="0"/>
              </a:spcAft>
              <a:defRPr sz="2400" i="1">
                <a:solidFill>
                  <a:schemeClr val="tx1"/>
                </a:solidFill>
                <a:latin typeface="Comic Sans MS" pitchFamily="66" charset="0"/>
                <a:ea typeface="ＭＳ Ｐゴシック" pitchFamily="34" charset="-128"/>
              </a:defRPr>
            </a:lvl9pPr>
          </a:lstStyle>
          <a:p>
            <a:r>
              <a:rPr lang="en-US" sz="1600" i="0" dirty="0">
                <a:latin typeface="Arial" pitchFamily="34" charset="0"/>
              </a:rPr>
              <a:t>global ISP</a:t>
            </a:r>
          </a:p>
        </p:txBody>
      </p:sp>
      <p:sp>
        <p:nvSpPr>
          <p:cNvPr id="4237" name="Line 1196"/>
          <p:cNvSpPr>
            <a:spLocks noChangeShapeType="1"/>
          </p:cNvSpPr>
          <p:nvPr/>
        </p:nvSpPr>
        <p:spPr bwMode="auto">
          <a:xfrm flipH="1">
            <a:off x="7335838" y="4103688"/>
            <a:ext cx="223837" cy="4159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Comic Sans MS" charset="0"/>
              <a:ea typeface="ＭＳ Ｐゴシック" charset="0"/>
            </a:endParaRPr>
          </a:p>
        </p:txBody>
      </p:sp>
      <p:sp>
        <p:nvSpPr>
          <p:cNvPr id="4238" name="Line 1197"/>
          <p:cNvSpPr>
            <a:spLocks noChangeShapeType="1"/>
          </p:cNvSpPr>
          <p:nvPr/>
        </p:nvSpPr>
        <p:spPr bwMode="auto">
          <a:xfrm>
            <a:off x="6737350" y="2571750"/>
            <a:ext cx="4762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Comic Sans MS" charset="0"/>
              <a:ea typeface="ＭＳ Ｐゴシック" charset="0"/>
            </a:endParaRPr>
          </a:p>
        </p:txBody>
      </p:sp>
      <p:sp>
        <p:nvSpPr>
          <p:cNvPr id="4103" name="Text Box 467"/>
          <p:cNvSpPr txBox="1">
            <a:spLocks noChangeArrowheads="1"/>
          </p:cNvSpPr>
          <p:nvPr/>
        </p:nvSpPr>
        <p:spPr bwMode="auto">
          <a:xfrm>
            <a:off x="449264" y="5299075"/>
            <a:ext cx="4185482" cy="1047979"/>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just">
              <a:lnSpc>
                <a:spcPct val="85000"/>
              </a:lnSpc>
              <a:defRPr/>
            </a:pPr>
            <a:r>
              <a:rPr lang="en-US" sz="2400" dirty="0" smtClean="0">
                <a:solidFill>
                  <a:srgbClr val="CC0000"/>
                </a:solidFill>
                <a:latin typeface="Gill Sans MT" charset="0"/>
                <a:cs typeface="B Nazanin" panose="00000400000000000000" pitchFamily="2" charset="-78"/>
              </a:rPr>
              <a:t>Datalink layer </a:t>
            </a:r>
            <a:r>
              <a:rPr lang="en-US" sz="2400" dirty="0" smtClean="0">
                <a:latin typeface="Gill Sans MT" charset="0"/>
                <a:cs typeface="B Nazanin" panose="00000400000000000000" pitchFamily="2" charset="-78"/>
              </a:rPr>
              <a:t>is responsible for transferring the datagram from one node to it’s neighbor </a:t>
            </a:r>
            <a:endParaRPr lang="fa-IR" sz="2400" dirty="0">
              <a:solidFill>
                <a:srgbClr val="CC0000"/>
              </a:solidFill>
              <a:latin typeface="Gill Sans MT" charset="0"/>
              <a:cs typeface="B Nazanin" panose="00000400000000000000" pitchFamily="2" charset="-78"/>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72</a:t>
            </a:fld>
            <a:endParaRPr lang="en-US" altLang="en-US"/>
          </a:p>
        </p:txBody>
      </p:sp>
    </p:spTree>
    <p:extLst>
      <p:ext uri="{BB962C8B-B14F-4D97-AF65-F5344CB8AC3E}">
        <p14:creationId xmlns:p14="http://schemas.microsoft.com/office/powerpoint/2010/main" val="99769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0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p:cNvSpPr>
            <a:spLocks noGrp="1" noChangeArrowheads="1"/>
          </p:cNvSpPr>
          <p:nvPr>
            <p:ph type="title"/>
          </p:nvPr>
        </p:nvSpPr>
        <p:spPr>
          <a:xfrm>
            <a:off x="423862" y="44624"/>
            <a:ext cx="7900987" cy="794616"/>
          </a:xfrm>
        </p:spPr>
        <p:txBody>
          <a:bodyPr/>
          <a:lstStyle/>
          <a:p>
            <a:pPr>
              <a:defRPr/>
            </a:pPr>
            <a:r>
              <a:rPr lang="en-US" dirty="0" smtClean="0"/>
              <a:t>Analogy with the transportation systems</a:t>
            </a:r>
            <a:endParaRPr lang="en-US" dirty="0">
              <a:cs typeface="+mj-cs"/>
            </a:endParaRPr>
          </a:p>
        </p:txBody>
      </p:sp>
      <p:sp>
        <p:nvSpPr>
          <p:cNvPr id="5127" name="Rectangle 4"/>
          <p:cNvSpPr>
            <a:spLocks noGrp="1" noChangeArrowheads="1"/>
          </p:cNvSpPr>
          <p:nvPr>
            <p:ph sz="half" idx="2"/>
          </p:nvPr>
        </p:nvSpPr>
        <p:spPr>
          <a:xfrm>
            <a:off x="423863" y="1507260"/>
            <a:ext cx="7900987" cy="4648200"/>
          </a:xfrm>
          <a:solidFill>
            <a:schemeClr val="bg1"/>
          </a:solidFill>
        </p:spPr>
        <p:txBody>
          <a:bodyPr/>
          <a:lstStyle/>
          <a:p>
            <a:pPr algn="l">
              <a:spcBef>
                <a:spcPts val="1200"/>
              </a:spcBef>
              <a:buFont typeface="Wingdings" charset="0"/>
              <a:buChar char="v"/>
              <a:defRPr/>
            </a:pPr>
            <a:r>
              <a:rPr lang="en-US" sz="2400" dirty="0" smtClean="0"/>
              <a:t>Travel from </a:t>
            </a:r>
            <a:r>
              <a:rPr lang="en-US" sz="2400" dirty="0" err="1" smtClean="0"/>
              <a:t>Sanandaj</a:t>
            </a:r>
            <a:r>
              <a:rPr lang="en-US" sz="2400" dirty="0" smtClean="0"/>
              <a:t> to Lausanne ( in Switzerland )</a:t>
            </a:r>
            <a:endParaRPr lang="fa-IR" sz="2400" dirty="0"/>
          </a:p>
          <a:p>
            <a:pPr lvl="1" algn="l">
              <a:spcBef>
                <a:spcPts val="1200"/>
              </a:spcBef>
              <a:buFont typeface="Wingdings" charset="0"/>
              <a:buChar char="§"/>
              <a:defRPr/>
            </a:pPr>
            <a:r>
              <a:rPr lang="en-US" sz="2200" dirty="0" smtClean="0"/>
              <a:t>Car: </a:t>
            </a:r>
            <a:r>
              <a:rPr lang="en-US" sz="2200" dirty="0" err="1" smtClean="0"/>
              <a:t>Sanandaj</a:t>
            </a:r>
            <a:r>
              <a:rPr lang="en-US" sz="2200" dirty="0" smtClean="0"/>
              <a:t> to </a:t>
            </a:r>
            <a:r>
              <a:rPr lang="en-US" sz="2200" dirty="0" err="1" smtClean="0"/>
              <a:t>Emam</a:t>
            </a:r>
            <a:r>
              <a:rPr lang="en-US" sz="2200" dirty="0" smtClean="0"/>
              <a:t> </a:t>
            </a:r>
            <a:r>
              <a:rPr lang="en-US" sz="2200" dirty="0" err="1" smtClean="0"/>
              <a:t>Khomaini</a:t>
            </a:r>
            <a:r>
              <a:rPr lang="en-US" sz="2200" dirty="0" smtClean="0"/>
              <a:t> airport in </a:t>
            </a:r>
            <a:r>
              <a:rPr lang="en-US" sz="2200" dirty="0" err="1" smtClean="0"/>
              <a:t>tehran</a:t>
            </a:r>
            <a:endParaRPr lang="fa-IR" sz="2200" dirty="0"/>
          </a:p>
          <a:p>
            <a:pPr lvl="1" algn="l">
              <a:spcBef>
                <a:spcPts val="1200"/>
              </a:spcBef>
              <a:buFont typeface="Wingdings" charset="0"/>
              <a:buChar char="§"/>
              <a:defRPr/>
            </a:pPr>
            <a:r>
              <a:rPr lang="en-US" sz="2200" dirty="0" smtClean="0"/>
              <a:t>Airplane: Tehran to Geneva</a:t>
            </a:r>
            <a:endParaRPr lang="en-US" sz="2200" dirty="0"/>
          </a:p>
          <a:p>
            <a:pPr lvl="1" algn="l">
              <a:spcBef>
                <a:spcPts val="1200"/>
              </a:spcBef>
              <a:buFont typeface="Wingdings" charset="0"/>
              <a:buChar char="§"/>
              <a:defRPr/>
            </a:pPr>
            <a:r>
              <a:rPr lang="en-US" sz="2200" dirty="0" smtClean="0"/>
              <a:t>Train: Geneva to Lausanne</a:t>
            </a:r>
            <a:endParaRPr lang="fa-IR" sz="2200" dirty="0"/>
          </a:p>
          <a:p>
            <a:pPr algn="l">
              <a:spcBef>
                <a:spcPts val="1200"/>
              </a:spcBef>
              <a:buFont typeface="Wingdings" charset="0"/>
              <a:buChar char="v"/>
              <a:defRPr/>
            </a:pPr>
            <a:r>
              <a:rPr lang="en-US" sz="2400" dirty="0" smtClean="0"/>
              <a:t>Traveler == Datagram</a:t>
            </a:r>
            <a:endParaRPr lang="fa-IR" sz="2400" dirty="0">
              <a:solidFill>
                <a:srgbClr val="C00000"/>
              </a:solidFill>
            </a:endParaRPr>
          </a:p>
          <a:p>
            <a:pPr algn="l">
              <a:spcBef>
                <a:spcPts val="1200"/>
              </a:spcBef>
              <a:buFont typeface="Wingdings" charset="0"/>
              <a:buChar char="v"/>
              <a:defRPr/>
            </a:pPr>
            <a:r>
              <a:rPr lang="en-US" sz="2400" dirty="0" smtClean="0"/>
              <a:t>Different transportation systems == Connection links</a:t>
            </a:r>
            <a:endParaRPr lang="fa-IR" sz="2400" dirty="0">
              <a:solidFill>
                <a:srgbClr val="C00000"/>
              </a:solidFill>
            </a:endParaRPr>
          </a:p>
          <a:p>
            <a:pPr algn="l">
              <a:spcBef>
                <a:spcPts val="1200"/>
              </a:spcBef>
              <a:buFont typeface="Wingdings" charset="0"/>
              <a:buChar char="v"/>
              <a:defRPr/>
            </a:pPr>
            <a:r>
              <a:rPr lang="en-US" sz="2400" dirty="0" smtClean="0"/>
              <a:t>Transport state == Datalink layer protocol</a:t>
            </a:r>
            <a:endParaRPr lang="fa-IR" sz="2400" dirty="0">
              <a:solidFill>
                <a:srgbClr val="C00000"/>
              </a:solidFill>
            </a:endParaRPr>
          </a:p>
          <a:p>
            <a:pPr algn="l">
              <a:spcBef>
                <a:spcPts val="1200"/>
              </a:spcBef>
              <a:buFont typeface="Wingdings" charset="0"/>
              <a:buChar char="v"/>
              <a:defRPr/>
            </a:pPr>
            <a:r>
              <a:rPr lang="en-US" sz="2400" dirty="0" smtClean="0"/>
              <a:t>Traveling agency == </a:t>
            </a:r>
            <a:r>
              <a:rPr lang="en-US" sz="2400" dirty="0"/>
              <a:t>R</a:t>
            </a:r>
            <a:r>
              <a:rPr lang="en-US" sz="2400" dirty="0" smtClean="0"/>
              <a:t>outing algorithm</a:t>
            </a:r>
            <a:endParaRPr lang="en-US" sz="2400" dirty="0">
              <a:solidFill>
                <a:srgbClr val="C00000"/>
              </a:solidFill>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73</a:t>
            </a:fld>
            <a:endParaRPr lang="en-US" altLang="en-US"/>
          </a:p>
        </p:txBody>
      </p:sp>
    </p:spTree>
    <p:extLst>
      <p:ext uri="{BB962C8B-B14F-4D97-AF65-F5344CB8AC3E}">
        <p14:creationId xmlns:p14="http://schemas.microsoft.com/office/powerpoint/2010/main" val="9347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7">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
          <p:cNvSpPr>
            <a:spLocks noGrp="1" noChangeArrowheads="1"/>
          </p:cNvSpPr>
          <p:nvPr>
            <p:ph type="title" idx="4294967295"/>
          </p:nvPr>
        </p:nvSpPr>
        <p:spPr>
          <a:xfrm>
            <a:off x="533400" y="44624"/>
            <a:ext cx="7723188" cy="755073"/>
          </a:xfrm>
        </p:spPr>
        <p:txBody>
          <a:bodyPr/>
          <a:lstStyle/>
          <a:p>
            <a:pPr algn="ctr" rtl="1">
              <a:defRPr/>
            </a:pPr>
            <a:r>
              <a:rPr lang="en-US" sz="3200" dirty="0" smtClean="0">
                <a:cs typeface="B Titr" panose="00000700000000000000" pitchFamily="2" charset="-78"/>
              </a:rPr>
              <a:t>Datalink layer services</a:t>
            </a:r>
            <a:endParaRPr lang="en-US" sz="3200" dirty="0">
              <a:cs typeface="B Titr" panose="00000700000000000000" pitchFamily="2" charset="-78"/>
            </a:endParaRPr>
          </a:p>
        </p:txBody>
      </p:sp>
      <p:sp>
        <p:nvSpPr>
          <p:cNvPr id="6150" name="Rectangle 3"/>
          <p:cNvSpPr>
            <a:spLocks noGrp="1" noChangeArrowheads="1"/>
          </p:cNvSpPr>
          <p:nvPr>
            <p:ph idx="1"/>
          </p:nvPr>
        </p:nvSpPr>
        <p:spPr>
          <a:xfrm>
            <a:off x="484188" y="1419225"/>
            <a:ext cx="7840662" cy="4648200"/>
          </a:xfrm>
        </p:spPr>
        <p:txBody>
          <a:bodyPr>
            <a:normAutofit lnSpcReduction="10000"/>
          </a:bodyPr>
          <a:lstStyle/>
          <a:p>
            <a:pPr algn="l" rtl="0">
              <a:lnSpc>
                <a:spcPct val="100000"/>
              </a:lnSpc>
              <a:spcBef>
                <a:spcPts val="1200"/>
              </a:spcBef>
            </a:pPr>
            <a:r>
              <a:rPr lang="en-US" i="1" dirty="0" smtClean="0">
                <a:solidFill>
                  <a:srgbClr val="CC0000"/>
                </a:solidFill>
                <a:ea typeface="ＭＳ Ｐゴシック" pitchFamily="34" charset="-128"/>
              </a:rPr>
              <a:t>Framing: </a:t>
            </a:r>
            <a:r>
              <a:rPr lang="en-US" dirty="0" smtClean="0">
                <a:ea typeface="ＭＳ Ｐゴシック" pitchFamily="34" charset="-128"/>
              </a:rPr>
              <a:t>Putting the datagram in a frame, adding the source and destination’s address and including the checksums for error detection and error correction</a:t>
            </a:r>
            <a:endParaRPr lang="fa-IR" dirty="0" smtClean="0">
              <a:ea typeface="ＭＳ Ｐゴシック" pitchFamily="34" charset="-128"/>
            </a:endParaRPr>
          </a:p>
          <a:p>
            <a:pPr algn="l" rtl="0">
              <a:lnSpc>
                <a:spcPct val="100000"/>
              </a:lnSpc>
              <a:spcBef>
                <a:spcPts val="1200"/>
              </a:spcBef>
            </a:pPr>
            <a:r>
              <a:rPr lang="en-US" i="1" dirty="0" smtClean="0">
                <a:solidFill>
                  <a:srgbClr val="CC0000"/>
                </a:solidFill>
                <a:ea typeface="ＭＳ Ｐゴシック" pitchFamily="34" charset="-128"/>
              </a:rPr>
              <a:t>Link Access: </a:t>
            </a:r>
            <a:r>
              <a:rPr lang="en-US" dirty="0" smtClean="0">
                <a:ea typeface="ＭＳ Ｐゴシック" pitchFamily="34" charset="-128"/>
              </a:rPr>
              <a:t>Channel access protocol for when multiple nodes share a link</a:t>
            </a:r>
            <a:endParaRPr lang="fa-IR" i="1" dirty="0" smtClean="0">
              <a:solidFill>
                <a:srgbClr val="CC0000"/>
              </a:solidFill>
              <a:ea typeface="ＭＳ Ｐゴシック" pitchFamily="34" charset="-128"/>
            </a:endParaRPr>
          </a:p>
          <a:p>
            <a:pPr algn="l" rtl="0">
              <a:lnSpc>
                <a:spcPct val="100000"/>
              </a:lnSpc>
              <a:spcBef>
                <a:spcPts val="1200"/>
              </a:spcBef>
            </a:pPr>
            <a:r>
              <a:rPr lang="en-US" i="1" dirty="0" smtClean="0">
                <a:solidFill>
                  <a:srgbClr val="CC0000"/>
                </a:solidFill>
                <a:ea typeface="ＭＳ Ｐゴシック" pitchFamily="34" charset="-128"/>
              </a:rPr>
              <a:t>Reliable delivery: </a:t>
            </a:r>
            <a:r>
              <a:rPr lang="en-US" dirty="0" smtClean="0">
                <a:ea typeface="ＭＳ Ｐゴシック" pitchFamily="34" charset="-128"/>
              </a:rPr>
              <a:t>Implicit datagram delivery from a node to the other (this service is usually used for links with high error rate (such as wireless links))</a:t>
            </a:r>
            <a:endParaRPr lang="en-US" i="1" dirty="0" smtClean="0">
              <a:solidFill>
                <a:srgbClr val="CC0000"/>
              </a:solidFill>
              <a:ea typeface="ＭＳ Ｐゴシック" pitchFamily="34" charset="-128"/>
            </a:endParaRPr>
          </a:p>
          <a:p>
            <a:pPr lvl="1" algn="l" rtl="0">
              <a:lnSpc>
                <a:spcPct val="100000"/>
              </a:lnSpc>
              <a:spcBef>
                <a:spcPts val="1200"/>
              </a:spcBef>
            </a:pPr>
            <a:r>
              <a:rPr lang="en-US" i="1" dirty="0" smtClean="0">
                <a:solidFill>
                  <a:srgbClr val="CC0000"/>
                </a:solidFill>
                <a:ea typeface="ＭＳ Ｐゴシック" pitchFamily="34" charset="-128"/>
              </a:rPr>
              <a:t>Question: </a:t>
            </a:r>
            <a:r>
              <a:rPr lang="en-US" dirty="0" smtClean="0">
                <a:ea typeface="ＭＳ Ｐゴシック" pitchFamily="34" charset="-128"/>
              </a:rPr>
              <a:t>Why both datalink layer and transport layer (TCP) provide a reliable service?</a:t>
            </a:r>
            <a:endParaRPr lang="fa-IR" sz="2400" dirty="0" smtClean="0">
              <a:ea typeface="ＭＳ Ｐゴシック" pitchFamily="34" charset="-12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74</a:t>
            </a:fld>
            <a:endParaRPr lang="en-US" dirty="0"/>
          </a:p>
        </p:txBody>
      </p:sp>
    </p:spTree>
    <p:extLst>
      <p:ext uri="{BB962C8B-B14F-4D97-AF65-F5344CB8AC3E}">
        <p14:creationId xmlns:p14="http://schemas.microsoft.com/office/powerpoint/2010/main" val="74834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5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3"/>
          <p:cNvSpPr>
            <a:spLocks noGrp="1" noChangeArrowheads="1"/>
          </p:cNvSpPr>
          <p:nvPr>
            <p:ph idx="1"/>
          </p:nvPr>
        </p:nvSpPr>
        <p:spPr>
          <a:xfrm>
            <a:off x="688126" y="1268760"/>
            <a:ext cx="7772400" cy="4648200"/>
          </a:xfrm>
        </p:spPr>
        <p:txBody>
          <a:bodyPr>
            <a:normAutofit fontScale="92500" lnSpcReduction="20000"/>
          </a:bodyPr>
          <a:lstStyle/>
          <a:p>
            <a:pPr algn="l" rtl="0">
              <a:lnSpc>
                <a:spcPct val="100000"/>
              </a:lnSpc>
              <a:spcBef>
                <a:spcPts val="1200"/>
              </a:spcBef>
              <a:buFont typeface="Wingdings" charset="0"/>
              <a:buChar char="v"/>
              <a:defRPr/>
            </a:pPr>
            <a:r>
              <a:rPr lang="en-US" i="1" dirty="0" smtClean="0">
                <a:solidFill>
                  <a:srgbClr val="CC0000"/>
                </a:solidFill>
              </a:rPr>
              <a:t>Error detection:</a:t>
            </a:r>
            <a:endParaRPr lang="en-US" dirty="0">
              <a:solidFill>
                <a:srgbClr val="CC0000"/>
              </a:solidFill>
            </a:endParaRPr>
          </a:p>
          <a:p>
            <a:pPr lvl="1" algn="l" rtl="0">
              <a:lnSpc>
                <a:spcPct val="100000"/>
              </a:lnSpc>
              <a:spcBef>
                <a:spcPts val="1200"/>
              </a:spcBef>
              <a:buFont typeface="Wingdings" charset="0"/>
              <a:buChar char="§"/>
              <a:defRPr/>
            </a:pPr>
            <a:r>
              <a:rPr lang="en-US" dirty="0" smtClean="0"/>
              <a:t>Errors caused by signal attenuation or electromagnetic noise</a:t>
            </a:r>
            <a:endParaRPr lang="fa-IR" dirty="0"/>
          </a:p>
          <a:p>
            <a:pPr lvl="1" algn="l" rtl="0">
              <a:lnSpc>
                <a:spcPct val="100000"/>
              </a:lnSpc>
              <a:spcBef>
                <a:spcPts val="1200"/>
              </a:spcBef>
              <a:buFont typeface="Wingdings" charset="0"/>
              <a:buChar char="§"/>
              <a:defRPr/>
            </a:pPr>
            <a:r>
              <a:rPr lang="en-US" dirty="0" smtClean="0"/>
              <a:t>Receiver detects the errors</a:t>
            </a:r>
            <a:endParaRPr lang="fa-IR" dirty="0"/>
          </a:p>
          <a:p>
            <a:pPr lvl="1" algn="l" rtl="0">
              <a:lnSpc>
                <a:spcPct val="100000"/>
              </a:lnSpc>
              <a:spcBef>
                <a:spcPts val="1200"/>
              </a:spcBef>
              <a:buFont typeface="Wingdings" charset="0"/>
              <a:buChar char="§"/>
              <a:defRPr/>
            </a:pPr>
            <a:r>
              <a:rPr lang="en-US" dirty="0" smtClean="0"/>
              <a:t>Sending back signal to the sender for re-transmission or dropping the frame</a:t>
            </a:r>
            <a:endParaRPr lang="en-US" dirty="0"/>
          </a:p>
          <a:p>
            <a:pPr algn="l" rtl="0">
              <a:lnSpc>
                <a:spcPct val="100000"/>
              </a:lnSpc>
              <a:spcBef>
                <a:spcPts val="1200"/>
              </a:spcBef>
              <a:buFont typeface="Wingdings" charset="0"/>
              <a:buChar char="v"/>
              <a:defRPr/>
            </a:pPr>
            <a:r>
              <a:rPr lang="en-US" i="1" dirty="0" smtClean="0">
                <a:solidFill>
                  <a:srgbClr val="CC0000"/>
                </a:solidFill>
              </a:rPr>
              <a:t>Error correction:</a:t>
            </a:r>
            <a:endParaRPr lang="en-US" dirty="0"/>
          </a:p>
          <a:p>
            <a:pPr lvl="1" algn="l" rtl="0">
              <a:lnSpc>
                <a:spcPct val="100000"/>
              </a:lnSpc>
              <a:spcBef>
                <a:spcPts val="1200"/>
              </a:spcBef>
              <a:buFont typeface="Wingdings" charset="0"/>
              <a:buChar char="§"/>
              <a:defRPr/>
            </a:pPr>
            <a:r>
              <a:rPr lang="en-US" dirty="0" smtClean="0"/>
              <a:t>Receiver detects error and corrects the corresponding bits</a:t>
            </a:r>
            <a:endParaRPr lang="fa-IR" dirty="0"/>
          </a:p>
          <a:p>
            <a:pPr algn="l" rtl="0">
              <a:lnSpc>
                <a:spcPct val="100000"/>
              </a:lnSpc>
              <a:spcBef>
                <a:spcPts val="1200"/>
              </a:spcBef>
              <a:buFont typeface="Wingdings" charset="0"/>
              <a:buChar char="v"/>
              <a:defRPr/>
            </a:pPr>
            <a:r>
              <a:rPr lang="en-US" i="1" dirty="0" smtClean="0">
                <a:solidFill>
                  <a:srgbClr val="CC0000"/>
                </a:solidFill>
              </a:rPr>
              <a:t>Half duplex and Full duplex links</a:t>
            </a:r>
            <a:endParaRPr lang="fa-IR" i="1" dirty="0">
              <a:solidFill>
                <a:srgbClr val="CC0000"/>
              </a:solidFill>
            </a:endParaRPr>
          </a:p>
          <a:p>
            <a:pPr lvl="1" algn="l" rtl="0">
              <a:lnSpc>
                <a:spcPct val="100000"/>
              </a:lnSpc>
              <a:spcBef>
                <a:spcPts val="1200"/>
              </a:spcBef>
              <a:buFont typeface="Wingdings" charset="0"/>
              <a:buChar char="§"/>
              <a:defRPr/>
            </a:pPr>
            <a:r>
              <a:rPr lang="en-US" dirty="0" smtClean="0"/>
              <a:t>Half duplex links both ends can not send at the same time</a:t>
            </a:r>
            <a:endParaRPr lang="fa-IR" dirty="0"/>
          </a:p>
        </p:txBody>
      </p:sp>
      <p:sp>
        <p:nvSpPr>
          <p:cNvPr id="8" name="Rectangle 2"/>
          <p:cNvSpPr>
            <a:spLocks noGrp="1" noChangeArrowheads="1"/>
          </p:cNvSpPr>
          <p:nvPr>
            <p:ph type="title" idx="4294967295"/>
          </p:nvPr>
        </p:nvSpPr>
        <p:spPr>
          <a:xfrm>
            <a:off x="533400" y="116632"/>
            <a:ext cx="7723188" cy="755073"/>
          </a:xfrm>
        </p:spPr>
        <p:txBody>
          <a:bodyPr/>
          <a:lstStyle/>
          <a:p>
            <a:pPr algn="ctr" rtl="1">
              <a:defRPr/>
            </a:pPr>
            <a:r>
              <a:rPr lang="en-US" sz="3200" dirty="0" smtClean="0">
                <a:cs typeface="B Titr" panose="00000700000000000000" pitchFamily="2" charset="-78"/>
              </a:rPr>
              <a:t>Datalink layer services</a:t>
            </a:r>
            <a:endParaRPr lang="en-US" sz="3200" dirty="0">
              <a:cs typeface="B Titr" panose="00000700000000000000" pitchFamily="2" charset="-78"/>
            </a:endParaRPr>
          </a:p>
        </p:txBody>
      </p:sp>
      <p:sp>
        <p:nvSpPr>
          <p:cNvPr id="3" name="Slide Number Placeholder 2"/>
          <p:cNvSpPr>
            <a:spLocks noGrp="1"/>
          </p:cNvSpPr>
          <p:nvPr>
            <p:ph type="sldNum" sz="quarter" idx="12"/>
          </p:nvPr>
        </p:nvSpPr>
        <p:spPr/>
        <p:txBody>
          <a:bodyPr/>
          <a:lstStyle/>
          <a:p>
            <a:pPr>
              <a:defRPr/>
            </a:pPr>
            <a:fld id="{5BDFA25D-6EEE-4500-A440-36752B2ACF2F}" type="slidenum">
              <a:rPr lang="en-US" smtClean="0"/>
              <a:pPr>
                <a:defRPr/>
              </a:pPr>
              <a:t>75</a:t>
            </a:fld>
            <a:endParaRPr lang="en-US" dirty="0"/>
          </a:p>
        </p:txBody>
      </p:sp>
    </p:spTree>
    <p:extLst>
      <p:ext uri="{BB962C8B-B14F-4D97-AF65-F5344CB8AC3E}">
        <p14:creationId xmlns:p14="http://schemas.microsoft.com/office/powerpoint/2010/main" val="76396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2"/>
          <p:cNvSpPr>
            <a:spLocks noGrp="1" noChangeArrowheads="1"/>
          </p:cNvSpPr>
          <p:nvPr>
            <p:ph type="title"/>
          </p:nvPr>
        </p:nvSpPr>
        <p:spPr>
          <a:xfrm>
            <a:off x="120931" y="44624"/>
            <a:ext cx="8203920" cy="942975"/>
          </a:xfrm>
        </p:spPr>
        <p:txBody>
          <a:bodyPr>
            <a:normAutofit/>
          </a:bodyPr>
          <a:lstStyle/>
          <a:p>
            <a:pPr>
              <a:defRPr/>
            </a:pPr>
            <a:r>
              <a:rPr lang="en-US" dirty="0" smtClean="0"/>
              <a:t>Where is the datalink layer implemented?</a:t>
            </a:r>
            <a:endParaRPr lang="en-US" dirty="0">
              <a:cs typeface="+mj-cs"/>
            </a:endParaRPr>
          </a:p>
        </p:txBody>
      </p:sp>
      <p:sp>
        <p:nvSpPr>
          <p:cNvPr id="8199" name="Rectangle 3"/>
          <p:cNvSpPr>
            <a:spLocks noGrp="1" noChangeArrowheads="1"/>
          </p:cNvSpPr>
          <p:nvPr>
            <p:ph sz="half" idx="1"/>
          </p:nvPr>
        </p:nvSpPr>
        <p:spPr>
          <a:xfrm>
            <a:off x="398463" y="1243013"/>
            <a:ext cx="4202114" cy="4659312"/>
          </a:xfrm>
        </p:spPr>
        <p:txBody>
          <a:bodyPr/>
          <a:lstStyle/>
          <a:p>
            <a:pPr algn="just">
              <a:lnSpc>
                <a:spcPct val="100000"/>
              </a:lnSpc>
              <a:spcBef>
                <a:spcPts val="1200"/>
              </a:spcBef>
            </a:pPr>
            <a:r>
              <a:rPr lang="en-US" sz="2400" dirty="0" smtClean="0">
                <a:ea typeface="ＭＳ Ｐゴシック" pitchFamily="34" charset="-128"/>
              </a:rPr>
              <a:t>In each host most parts of the datalink layer is implemented in the NIC (Network Interface Card) </a:t>
            </a:r>
            <a:endParaRPr lang="fa-IR" sz="2400" dirty="0" smtClean="0">
              <a:ea typeface="ＭＳ Ｐゴシック" pitchFamily="34" charset="-128"/>
            </a:endParaRPr>
          </a:p>
          <a:p>
            <a:pPr algn="just">
              <a:lnSpc>
                <a:spcPct val="100000"/>
              </a:lnSpc>
              <a:spcBef>
                <a:spcPts val="1200"/>
              </a:spcBef>
            </a:pPr>
            <a:r>
              <a:rPr lang="en-US" sz="2400" dirty="0" smtClean="0">
                <a:ea typeface="ＭＳ Ｐゴシック" pitchFamily="34" charset="-128"/>
              </a:rPr>
              <a:t>In a router, the datalink layer is implemented in it’s Line Cards</a:t>
            </a:r>
            <a:endParaRPr lang="fa-IR" sz="2400" dirty="0" smtClean="0">
              <a:ea typeface="ＭＳ Ｐゴシック" pitchFamily="34" charset="-128"/>
            </a:endParaRPr>
          </a:p>
          <a:p>
            <a:pPr algn="just">
              <a:lnSpc>
                <a:spcPct val="100000"/>
              </a:lnSpc>
              <a:spcBef>
                <a:spcPts val="1200"/>
              </a:spcBef>
            </a:pPr>
            <a:r>
              <a:rPr lang="en-US" sz="2400" dirty="0" smtClean="0">
                <a:ea typeface="ＭＳ Ｐゴシック" pitchFamily="34" charset="-128"/>
              </a:rPr>
              <a:t>Datalink layer is implemented using a combination of both hardware and software</a:t>
            </a:r>
          </a:p>
          <a:p>
            <a:pPr lvl="1" algn="just">
              <a:lnSpc>
                <a:spcPct val="100000"/>
              </a:lnSpc>
              <a:spcBef>
                <a:spcPts val="1200"/>
              </a:spcBef>
            </a:pPr>
            <a:endParaRPr lang="en-US" dirty="0" smtClean="0">
              <a:ea typeface="ＭＳ Ｐゴシック" pitchFamily="34" charset="-128"/>
            </a:endParaRPr>
          </a:p>
        </p:txBody>
      </p:sp>
      <p:sp>
        <p:nvSpPr>
          <p:cNvPr id="306268" name="Freeform 92"/>
          <p:cNvSpPr>
            <a:spLocks/>
          </p:cNvSpPr>
          <p:nvPr/>
        </p:nvSpPr>
        <p:spPr bwMode="auto">
          <a:xfrm>
            <a:off x="5656263" y="2616200"/>
            <a:ext cx="2308225" cy="3028950"/>
          </a:xfrm>
          <a:custGeom>
            <a:avLst/>
            <a:gdLst>
              <a:gd name="T0" fmla="*/ 0 w 1454"/>
              <a:gd name="T1" fmla="*/ 2147483647 h 1908"/>
              <a:gd name="T2" fmla="*/ 50403125 w 1454"/>
              <a:gd name="T3" fmla="*/ 2147483647 h 1908"/>
              <a:gd name="T4" fmla="*/ 708164700 w 1454"/>
              <a:gd name="T5" fmla="*/ 0 h 1908"/>
              <a:gd name="T6" fmla="*/ 2147483647 w 1454"/>
              <a:gd name="T7" fmla="*/ 758567825 h 1908"/>
              <a:gd name="T8" fmla="*/ 2147483647 w 1454"/>
              <a:gd name="T9" fmla="*/ 2147483647 h 1908"/>
              <a:gd name="T10" fmla="*/ 624998750 w 1454"/>
              <a:gd name="T11" fmla="*/ 2147483647 h 1908"/>
              <a:gd name="T12" fmla="*/ 0 w 1454"/>
              <a:gd name="T13" fmla="*/ 2147483647 h 19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54" h="1908">
                <a:moveTo>
                  <a:pt x="0" y="1728"/>
                </a:moveTo>
                <a:cubicBezTo>
                  <a:pt x="15" y="1684"/>
                  <a:pt x="4" y="1697"/>
                  <a:pt x="20" y="1681"/>
                </a:cubicBezTo>
                <a:lnTo>
                  <a:pt x="281" y="0"/>
                </a:lnTo>
                <a:lnTo>
                  <a:pt x="1246" y="301"/>
                </a:lnTo>
                <a:lnTo>
                  <a:pt x="1454" y="1493"/>
                </a:lnTo>
                <a:lnTo>
                  <a:pt x="248" y="1908"/>
                </a:lnTo>
                <a:lnTo>
                  <a:pt x="0" y="1728"/>
                </a:lnTo>
                <a:close/>
              </a:path>
            </a:pathLst>
          </a:custGeom>
          <a:gradFill rotWithShape="1">
            <a:gsLst>
              <a:gs pos="0">
                <a:srgbClr val="000099"/>
              </a:gs>
              <a:gs pos="50000">
                <a:schemeClr val="bg1"/>
              </a:gs>
              <a:gs pos="100000">
                <a:srgbClr val="000099"/>
              </a:gs>
            </a:gsLst>
            <a:lin ang="189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00" name="Rectangle 42"/>
          <p:cNvSpPr>
            <a:spLocks noChangeArrowheads="1"/>
          </p:cNvSpPr>
          <p:nvPr/>
        </p:nvSpPr>
        <p:spPr bwMode="auto">
          <a:xfrm>
            <a:off x="6129338" y="2614613"/>
            <a:ext cx="1836737" cy="240188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01" name="Rectangle 44"/>
          <p:cNvSpPr>
            <a:spLocks noChangeArrowheads="1"/>
          </p:cNvSpPr>
          <p:nvPr/>
        </p:nvSpPr>
        <p:spPr bwMode="auto">
          <a:xfrm>
            <a:off x="6578600" y="4552950"/>
            <a:ext cx="666750" cy="2825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02" name="Rectangle 45"/>
          <p:cNvSpPr>
            <a:spLocks noChangeArrowheads="1"/>
          </p:cNvSpPr>
          <p:nvPr/>
        </p:nvSpPr>
        <p:spPr bwMode="auto">
          <a:xfrm>
            <a:off x="6578600" y="3965575"/>
            <a:ext cx="657225" cy="51911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i="0" dirty="0" smtClean="0">
                <a:latin typeface="Arial" charset="0"/>
                <a:ea typeface="ＭＳ Ｐゴシック" charset="0"/>
              </a:rPr>
              <a:t>Controller</a:t>
            </a:r>
            <a:endParaRPr lang="en-US" sz="1200" i="0" dirty="0">
              <a:latin typeface="Arial" charset="0"/>
              <a:ea typeface="ＭＳ Ｐゴシック" charset="0"/>
            </a:endParaRPr>
          </a:p>
        </p:txBody>
      </p:sp>
      <p:sp>
        <p:nvSpPr>
          <p:cNvPr id="8203" name="Text Box 46"/>
          <p:cNvSpPr txBox="1">
            <a:spLocks noChangeArrowheads="1"/>
          </p:cNvSpPr>
          <p:nvPr/>
        </p:nvSpPr>
        <p:spPr bwMode="auto">
          <a:xfrm>
            <a:off x="6525579" y="4562475"/>
            <a:ext cx="7553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eaLnBrk="1" hangingPunct="1">
              <a:defRPr/>
            </a:pPr>
            <a:r>
              <a:rPr lang="en-US" sz="1200" i="0" dirty="0" smtClean="0">
                <a:latin typeface="Arial" charset="0"/>
              </a:rPr>
              <a:t>Physical</a:t>
            </a:r>
          </a:p>
          <a:p>
            <a:pPr algn="ctr" eaLnBrk="1" hangingPunct="1">
              <a:defRPr/>
            </a:pPr>
            <a:r>
              <a:rPr lang="en-US" sz="1200" i="0" dirty="0" smtClean="0">
                <a:latin typeface="Arial" charset="0"/>
              </a:rPr>
              <a:t>Transfer</a:t>
            </a:r>
          </a:p>
        </p:txBody>
      </p:sp>
      <p:sp>
        <p:nvSpPr>
          <p:cNvPr id="54283" name="Freeform 47"/>
          <p:cNvSpPr>
            <a:spLocks/>
          </p:cNvSpPr>
          <p:nvPr/>
        </p:nvSpPr>
        <p:spPr bwMode="auto">
          <a:xfrm>
            <a:off x="6630988" y="3484563"/>
            <a:ext cx="200025" cy="460375"/>
          </a:xfrm>
          <a:custGeom>
            <a:avLst/>
            <a:gdLst>
              <a:gd name="T0" fmla="*/ 0 w 361"/>
              <a:gd name="T1" fmla="*/ 0 h 478"/>
              <a:gd name="T2" fmla="*/ 0 w 361"/>
              <a:gd name="T3" fmla="*/ 2147483647 h 478"/>
              <a:gd name="T4" fmla="*/ 2147483647 w 361"/>
              <a:gd name="T5" fmla="*/ 2147483647 h 478"/>
              <a:gd name="T6" fmla="*/ 2147483647 w 361"/>
              <a:gd name="T7" fmla="*/ 2147483647 h 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1" h="478">
                <a:moveTo>
                  <a:pt x="0" y="0"/>
                </a:moveTo>
                <a:lnTo>
                  <a:pt x="0" y="230"/>
                </a:lnTo>
                <a:lnTo>
                  <a:pt x="361" y="230"/>
                </a:lnTo>
                <a:lnTo>
                  <a:pt x="359" y="478"/>
                </a:lnTo>
              </a:path>
            </a:pathLst>
          </a:custGeom>
          <a:noFill/>
          <a:ln w="38100" cmpd="sng">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5" name="Line 48"/>
          <p:cNvSpPr>
            <a:spLocks noChangeShapeType="1"/>
          </p:cNvSpPr>
          <p:nvPr/>
        </p:nvSpPr>
        <p:spPr bwMode="auto">
          <a:xfrm>
            <a:off x="6496050" y="3657600"/>
            <a:ext cx="1358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06" name="Line 49"/>
          <p:cNvSpPr>
            <a:spLocks noChangeShapeType="1"/>
          </p:cNvSpPr>
          <p:nvPr/>
        </p:nvSpPr>
        <p:spPr bwMode="auto">
          <a:xfrm flipV="1">
            <a:off x="6891338" y="3665538"/>
            <a:ext cx="0" cy="300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07" name="Rectangle 50"/>
          <p:cNvSpPr>
            <a:spLocks noChangeArrowheads="1"/>
          </p:cNvSpPr>
          <p:nvPr/>
        </p:nvSpPr>
        <p:spPr bwMode="auto">
          <a:xfrm>
            <a:off x="6384925" y="2967038"/>
            <a:ext cx="657225" cy="519112"/>
          </a:xfrm>
          <a:prstGeom prst="rect">
            <a:avLst/>
          </a:prstGeom>
          <a:solidFill>
            <a:schemeClr val="bg1"/>
          </a:solidFill>
          <a:ln w="28575">
            <a:solidFill>
              <a:srgbClr val="FF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i="0" dirty="0" err="1">
                <a:latin typeface="Arial" charset="0"/>
                <a:ea typeface="ＭＳ Ｐゴシック" charset="0"/>
              </a:rPr>
              <a:t>cpu</a:t>
            </a:r>
            <a:endParaRPr lang="en-US" sz="1200" i="0" dirty="0">
              <a:latin typeface="Arial" charset="0"/>
              <a:ea typeface="ＭＳ Ｐゴシック" charset="0"/>
            </a:endParaRPr>
          </a:p>
        </p:txBody>
      </p:sp>
      <p:sp>
        <p:nvSpPr>
          <p:cNvPr id="8208" name="Rectangle 51"/>
          <p:cNvSpPr>
            <a:spLocks noChangeArrowheads="1"/>
          </p:cNvSpPr>
          <p:nvPr/>
        </p:nvSpPr>
        <p:spPr bwMode="auto">
          <a:xfrm>
            <a:off x="7204075" y="2968625"/>
            <a:ext cx="657225" cy="51911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i="0" dirty="0" smtClean="0">
                <a:latin typeface="Arial" charset="0"/>
                <a:ea typeface="ＭＳ Ｐゴシック" charset="0"/>
              </a:rPr>
              <a:t>Memory</a:t>
            </a:r>
            <a:endParaRPr lang="en-US" sz="1200" i="0" dirty="0">
              <a:latin typeface="Arial" charset="0"/>
              <a:ea typeface="ＭＳ Ｐゴシック" charset="0"/>
            </a:endParaRPr>
          </a:p>
        </p:txBody>
      </p:sp>
      <p:sp>
        <p:nvSpPr>
          <p:cNvPr id="8209" name="Line 52"/>
          <p:cNvSpPr>
            <a:spLocks noChangeShapeType="1"/>
          </p:cNvSpPr>
          <p:nvPr/>
        </p:nvSpPr>
        <p:spPr bwMode="auto">
          <a:xfrm flipH="1" flipV="1">
            <a:off x="6688138" y="3487738"/>
            <a:ext cx="1587" cy="16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10" name="Line 53"/>
          <p:cNvSpPr>
            <a:spLocks noChangeShapeType="1"/>
          </p:cNvSpPr>
          <p:nvPr/>
        </p:nvSpPr>
        <p:spPr bwMode="auto">
          <a:xfrm flipH="1" flipV="1">
            <a:off x="7561263" y="3489325"/>
            <a:ext cx="1587" cy="1714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11" name="Text Box 54"/>
          <p:cNvSpPr txBox="1">
            <a:spLocks noChangeArrowheads="1"/>
          </p:cNvSpPr>
          <p:nvPr/>
        </p:nvSpPr>
        <p:spPr bwMode="auto">
          <a:xfrm>
            <a:off x="8008939" y="3786188"/>
            <a:ext cx="9159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r" rtl="1" eaLnBrk="1" hangingPunct="1">
              <a:defRPr/>
            </a:pPr>
            <a:r>
              <a:rPr lang="en-US" sz="1200" dirty="0" smtClean="0">
                <a:latin typeface="Arial" charset="0"/>
              </a:rPr>
              <a:t>Host Bus ( such as PCI)</a:t>
            </a:r>
          </a:p>
        </p:txBody>
      </p:sp>
      <p:sp>
        <p:nvSpPr>
          <p:cNvPr id="8212" name="Line 55"/>
          <p:cNvSpPr>
            <a:spLocks noChangeShapeType="1"/>
          </p:cNvSpPr>
          <p:nvPr/>
        </p:nvSpPr>
        <p:spPr bwMode="auto">
          <a:xfrm flipH="1">
            <a:off x="6891338" y="4273550"/>
            <a:ext cx="12700" cy="339725"/>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13" name="Line 56"/>
          <p:cNvSpPr>
            <a:spLocks noChangeShapeType="1"/>
          </p:cNvSpPr>
          <p:nvPr/>
        </p:nvSpPr>
        <p:spPr bwMode="auto">
          <a:xfrm>
            <a:off x="6889750" y="4806950"/>
            <a:ext cx="0" cy="366713"/>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14" name="Line 57"/>
          <p:cNvSpPr>
            <a:spLocks noChangeShapeType="1"/>
          </p:cNvSpPr>
          <p:nvPr/>
        </p:nvSpPr>
        <p:spPr bwMode="auto">
          <a:xfrm flipH="1" flipV="1">
            <a:off x="7686675" y="3662363"/>
            <a:ext cx="382588" cy="268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15" name="Text Box 58"/>
          <p:cNvSpPr txBox="1">
            <a:spLocks noChangeArrowheads="1"/>
          </p:cNvSpPr>
          <p:nvPr/>
        </p:nvSpPr>
        <p:spPr bwMode="auto">
          <a:xfrm>
            <a:off x="7574190" y="5450613"/>
            <a:ext cx="4491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200" dirty="0" smtClean="0">
                <a:latin typeface="Arial" charset="0"/>
              </a:rPr>
              <a:t>NIC</a:t>
            </a:r>
          </a:p>
        </p:txBody>
      </p:sp>
      <p:sp>
        <p:nvSpPr>
          <p:cNvPr id="8216" name="Line 59"/>
          <p:cNvSpPr>
            <a:spLocks noChangeShapeType="1"/>
          </p:cNvSpPr>
          <p:nvPr/>
        </p:nvSpPr>
        <p:spPr bwMode="auto">
          <a:xfrm flipH="1" flipV="1">
            <a:off x="7504113" y="4679950"/>
            <a:ext cx="271462" cy="750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17" name="Rectangle 43"/>
          <p:cNvSpPr>
            <a:spLocks noChangeArrowheads="1"/>
          </p:cNvSpPr>
          <p:nvPr/>
        </p:nvSpPr>
        <p:spPr bwMode="auto">
          <a:xfrm>
            <a:off x="6351588" y="3854450"/>
            <a:ext cx="1122362" cy="1082675"/>
          </a:xfrm>
          <a:prstGeom prst="rect">
            <a:avLst/>
          </a:prstGeom>
          <a:noFill/>
          <a:ln w="28575">
            <a:solidFill>
              <a:srgbClr val="FF0000"/>
            </a:solidFill>
            <a:prstDash val="dash"/>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nvGrpSpPr>
          <p:cNvPr id="306260" name="Group 84"/>
          <p:cNvGrpSpPr>
            <a:grpSpLocks/>
          </p:cNvGrpSpPr>
          <p:nvPr/>
        </p:nvGrpSpPr>
        <p:grpSpPr bwMode="auto">
          <a:xfrm>
            <a:off x="5091113" y="2743200"/>
            <a:ext cx="1466850" cy="2065338"/>
            <a:chOff x="2691" y="1728"/>
            <a:chExt cx="924" cy="1301"/>
          </a:xfrm>
        </p:grpSpPr>
        <p:sp>
          <p:nvSpPr>
            <p:cNvPr id="54303" name="Freeform 62"/>
            <p:cNvSpPr>
              <a:spLocks/>
            </p:cNvSpPr>
            <p:nvPr/>
          </p:nvSpPr>
          <p:spPr bwMode="auto">
            <a:xfrm>
              <a:off x="3225" y="2509"/>
              <a:ext cx="390" cy="520"/>
            </a:xfrm>
            <a:custGeom>
              <a:avLst/>
              <a:gdLst>
                <a:gd name="T0" fmla="*/ 390 w 390"/>
                <a:gd name="T1" fmla="*/ 0 h 520"/>
                <a:gd name="T2" fmla="*/ 0 w 390"/>
                <a:gd name="T3" fmla="*/ 221 h 520"/>
                <a:gd name="T4" fmla="*/ 3 w 390"/>
                <a:gd name="T5" fmla="*/ 433 h 520"/>
                <a:gd name="T6" fmla="*/ 388 w 390"/>
                <a:gd name="T7" fmla="*/ 520 h 520"/>
                <a:gd name="T8" fmla="*/ 390 w 390"/>
                <a:gd name="T9" fmla="*/ 0 h 5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0" h="520">
                  <a:moveTo>
                    <a:pt x="390" y="0"/>
                  </a:moveTo>
                  <a:lnTo>
                    <a:pt x="0" y="221"/>
                  </a:lnTo>
                  <a:lnTo>
                    <a:pt x="3" y="433"/>
                  </a:lnTo>
                  <a:lnTo>
                    <a:pt x="388" y="520"/>
                  </a:lnTo>
                  <a:lnTo>
                    <a:pt x="390" y="0"/>
                  </a:lnTo>
                  <a:close/>
                </a:path>
              </a:pathLst>
            </a:custGeom>
            <a:gradFill rotWithShape="1">
              <a:gsLst>
                <a:gs pos="0">
                  <a:srgbClr val="FF0000"/>
                </a:gs>
                <a:gs pos="100000">
                  <a:srgbClr val="FFFF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04" name="Freeform 63"/>
            <p:cNvSpPr>
              <a:spLocks/>
            </p:cNvSpPr>
            <p:nvPr/>
          </p:nvSpPr>
          <p:spPr bwMode="auto">
            <a:xfrm>
              <a:off x="3222" y="1767"/>
              <a:ext cx="275" cy="443"/>
            </a:xfrm>
            <a:custGeom>
              <a:avLst/>
              <a:gdLst>
                <a:gd name="T0" fmla="*/ 264 w 275"/>
                <a:gd name="T1" fmla="*/ 108 h 443"/>
                <a:gd name="T2" fmla="*/ 0 w 275"/>
                <a:gd name="T3" fmla="*/ 0 h 443"/>
                <a:gd name="T4" fmla="*/ 2 w 275"/>
                <a:gd name="T5" fmla="*/ 443 h 443"/>
                <a:gd name="T6" fmla="*/ 275 w 275"/>
                <a:gd name="T7" fmla="*/ 412 h 443"/>
                <a:gd name="T8" fmla="*/ 264 w 275"/>
                <a:gd name="T9" fmla="*/ 108 h 4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443">
                  <a:moveTo>
                    <a:pt x="264" y="108"/>
                  </a:moveTo>
                  <a:lnTo>
                    <a:pt x="0" y="0"/>
                  </a:lnTo>
                  <a:lnTo>
                    <a:pt x="2" y="443"/>
                  </a:lnTo>
                  <a:lnTo>
                    <a:pt x="275" y="412"/>
                  </a:lnTo>
                  <a:lnTo>
                    <a:pt x="264" y="108"/>
                  </a:lnTo>
                  <a:close/>
                </a:path>
              </a:pathLst>
            </a:custGeom>
            <a:gradFill rotWithShape="1">
              <a:gsLst>
                <a:gs pos="0">
                  <a:srgbClr val="FF0000"/>
                </a:gs>
                <a:gs pos="100000">
                  <a:srgbClr val="FFFFFF"/>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6" name="Rectangle 64"/>
            <p:cNvSpPr>
              <a:spLocks noChangeArrowheads="1"/>
            </p:cNvSpPr>
            <p:nvPr/>
          </p:nvSpPr>
          <p:spPr bwMode="auto">
            <a:xfrm>
              <a:off x="2737" y="1775"/>
              <a:ext cx="489" cy="52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27" name="Text Box 65"/>
            <p:cNvSpPr txBox="1">
              <a:spLocks noChangeArrowheads="1"/>
            </p:cNvSpPr>
            <p:nvPr/>
          </p:nvSpPr>
          <p:spPr bwMode="auto">
            <a:xfrm>
              <a:off x="2691" y="1728"/>
              <a:ext cx="57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eaLnBrk="1" hangingPunct="1">
                <a:defRPr/>
              </a:pPr>
              <a:r>
                <a:rPr lang="en-US" sz="1200" i="0" smtClean="0">
                  <a:latin typeface="Arial" charset="0"/>
                </a:rPr>
                <a:t>application</a:t>
              </a:r>
            </a:p>
            <a:p>
              <a:pPr algn="ctr" eaLnBrk="1" hangingPunct="1">
                <a:defRPr/>
              </a:pPr>
              <a:r>
                <a:rPr lang="en-US" sz="1200" i="0" smtClean="0">
                  <a:latin typeface="Arial" charset="0"/>
                </a:rPr>
                <a:t>transport</a:t>
              </a:r>
            </a:p>
            <a:p>
              <a:pPr algn="ctr" eaLnBrk="1" hangingPunct="1">
                <a:defRPr/>
              </a:pPr>
              <a:r>
                <a:rPr lang="en-US" sz="1200" i="0" smtClean="0">
                  <a:latin typeface="Arial" charset="0"/>
                </a:rPr>
                <a:t>network</a:t>
              </a:r>
            </a:p>
            <a:p>
              <a:pPr algn="ctr" eaLnBrk="1" hangingPunct="1">
                <a:defRPr/>
              </a:pPr>
              <a:r>
                <a:rPr lang="en-US" sz="1200" i="0" smtClean="0">
                  <a:latin typeface="Arial" charset="0"/>
                </a:rPr>
                <a:t>link</a:t>
              </a:r>
            </a:p>
          </p:txBody>
        </p:sp>
        <p:sp>
          <p:nvSpPr>
            <p:cNvPr id="8228" name="Line 66"/>
            <p:cNvSpPr>
              <a:spLocks noChangeShapeType="1"/>
            </p:cNvSpPr>
            <p:nvPr/>
          </p:nvSpPr>
          <p:spPr bwMode="auto">
            <a:xfrm>
              <a:off x="2737" y="1886"/>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29" name="Line 67"/>
            <p:cNvSpPr>
              <a:spLocks noChangeShapeType="1"/>
            </p:cNvSpPr>
            <p:nvPr/>
          </p:nvSpPr>
          <p:spPr bwMode="auto">
            <a:xfrm>
              <a:off x="2737" y="1991"/>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0" name="Line 68"/>
            <p:cNvSpPr>
              <a:spLocks noChangeShapeType="1"/>
            </p:cNvSpPr>
            <p:nvPr/>
          </p:nvSpPr>
          <p:spPr bwMode="auto">
            <a:xfrm>
              <a:off x="2735" y="2098"/>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1" name="Line 69"/>
            <p:cNvSpPr>
              <a:spLocks noChangeShapeType="1"/>
            </p:cNvSpPr>
            <p:nvPr/>
          </p:nvSpPr>
          <p:spPr bwMode="auto">
            <a:xfrm>
              <a:off x="2738" y="2206"/>
              <a:ext cx="484"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2" name="Rectangle 70"/>
            <p:cNvSpPr>
              <a:spLocks noChangeArrowheads="1"/>
            </p:cNvSpPr>
            <p:nvPr/>
          </p:nvSpPr>
          <p:spPr bwMode="auto">
            <a:xfrm>
              <a:off x="2695" y="2212"/>
              <a:ext cx="552" cy="11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33" name="Line 71"/>
            <p:cNvSpPr>
              <a:spLocks noChangeShapeType="1"/>
            </p:cNvSpPr>
            <p:nvPr/>
          </p:nvSpPr>
          <p:spPr bwMode="auto">
            <a:xfrm>
              <a:off x="2738" y="2224"/>
              <a:ext cx="0" cy="6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4" name="Line 72"/>
            <p:cNvSpPr>
              <a:spLocks noChangeShapeType="1"/>
            </p:cNvSpPr>
            <p:nvPr/>
          </p:nvSpPr>
          <p:spPr bwMode="auto">
            <a:xfrm>
              <a:off x="3225" y="2218"/>
              <a:ext cx="0" cy="6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5" name="Rectangle 73"/>
            <p:cNvSpPr>
              <a:spLocks noChangeArrowheads="1"/>
            </p:cNvSpPr>
            <p:nvPr/>
          </p:nvSpPr>
          <p:spPr bwMode="auto">
            <a:xfrm>
              <a:off x="2737" y="2415"/>
              <a:ext cx="489" cy="5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36" name="Text Box 74"/>
            <p:cNvSpPr txBox="1">
              <a:spLocks noChangeArrowheads="1"/>
            </p:cNvSpPr>
            <p:nvPr/>
          </p:nvSpPr>
          <p:spPr bwMode="auto">
            <a:xfrm>
              <a:off x="2745" y="2345"/>
              <a:ext cx="462"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eaLnBrk="1" hangingPunct="1">
                <a:defRPr/>
              </a:pPr>
              <a:endParaRPr lang="en-US" sz="1200" i="0" smtClean="0">
                <a:latin typeface="Arial" charset="0"/>
              </a:endParaRPr>
            </a:p>
            <a:p>
              <a:pPr algn="ctr" eaLnBrk="1" hangingPunct="1">
                <a:defRPr/>
              </a:pPr>
              <a:endParaRPr lang="en-US" sz="1200" i="0" smtClean="0">
                <a:latin typeface="Arial" charset="0"/>
              </a:endParaRPr>
            </a:p>
            <a:p>
              <a:pPr algn="ctr" eaLnBrk="1" hangingPunct="1">
                <a:defRPr/>
              </a:pPr>
              <a:endParaRPr lang="en-US" sz="1200" i="0" smtClean="0">
                <a:latin typeface="Arial" charset="0"/>
              </a:endParaRPr>
            </a:p>
            <a:p>
              <a:pPr algn="ctr" eaLnBrk="1" hangingPunct="1">
                <a:defRPr/>
              </a:pPr>
              <a:r>
                <a:rPr lang="en-US" sz="1200" i="0" smtClean="0">
                  <a:latin typeface="Arial" charset="0"/>
                </a:rPr>
                <a:t>link</a:t>
              </a:r>
            </a:p>
            <a:p>
              <a:pPr algn="ctr" eaLnBrk="1" hangingPunct="1">
                <a:defRPr/>
              </a:pPr>
              <a:r>
                <a:rPr lang="en-US" sz="1200" i="0" smtClean="0">
                  <a:latin typeface="Arial" charset="0"/>
                </a:rPr>
                <a:t>physical</a:t>
              </a:r>
            </a:p>
          </p:txBody>
        </p:sp>
        <p:sp>
          <p:nvSpPr>
            <p:cNvPr id="8237" name="Line 75"/>
            <p:cNvSpPr>
              <a:spLocks noChangeShapeType="1"/>
            </p:cNvSpPr>
            <p:nvPr/>
          </p:nvSpPr>
          <p:spPr bwMode="auto">
            <a:xfrm>
              <a:off x="2737" y="2526"/>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8" name="Line 76"/>
            <p:cNvSpPr>
              <a:spLocks noChangeShapeType="1"/>
            </p:cNvSpPr>
            <p:nvPr/>
          </p:nvSpPr>
          <p:spPr bwMode="auto">
            <a:xfrm>
              <a:off x="2737" y="2632"/>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39" name="Line 77"/>
            <p:cNvSpPr>
              <a:spLocks noChangeShapeType="1"/>
            </p:cNvSpPr>
            <p:nvPr/>
          </p:nvSpPr>
          <p:spPr bwMode="auto">
            <a:xfrm>
              <a:off x="2735" y="2721"/>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40" name="Line 78"/>
            <p:cNvSpPr>
              <a:spLocks noChangeShapeType="1"/>
            </p:cNvSpPr>
            <p:nvPr/>
          </p:nvSpPr>
          <p:spPr bwMode="auto">
            <a:xfrm>
              <a:off x="2733" y="2836"/>
              <a:ext cx="4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41" name="Rectangle 79"/>
            <p:cNvSpPr>
              <a:spLocks noChangeArrowheads="1"/>
            </p:cNvSpPr>
            <p:nvPr/>
          </p:nvSpPr>
          <p:spPr bwMode="auto">
            <a:xfrm>
              <a:off x="2719" y="2390"/>
              <a:ext cx="518" cy="2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42" name="Line 80"/>
            <p:cNvSpPr>
              <a:spLocks noChangeShapeType="1"/>
            </p:cNvSpPr>
            <p:nvPr/>
          </p:nvSpPr>
          <p:spPr bwMode="auto">
            <a:xfrm>
              <a:off x="2737" y="2614"/>
              <a:ext cx="0" cy="6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43" name="Line 81"/>
            <p:cNvSpPr>
              <a:spLocks noChangeShapeType="1"/>
            </p:cNvSpPr>
            <p:nvPr/>
          </p:nvSpPr>
          <p:spPr bwMode="auto">
            <a:xfrm>
              <a:off x="3226" y="2614"/>
              <a:ext cx="0" cy="6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8244" name="Rectangle 82"/>
            <p:cNvSpPr>
              <a:spLocks noChangeArrowheads="1"/>
            </p:cNvSpPr>
            <p:nvPr/>
          </p:nvSpPr>
          <p:spPr bwMode="auto">
            <a:xfrm>
              <a:off x="2736" y="1778"/>
              <a:ext cx="490" cy="431"/>
            </a:xfrm>
            <a:prstGeom prst="rect">
              <a:avLst/>
            </a:prstGeom>
            <a:noFill/>
            <a:ln w="127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8245" name="Rectangle 83"/>
            <p:cNvSpPr>
              <a:spLocks noChangeArrowheads="1"/>
            </p:cNvSpPr>
            <p:nvPr/>
          </p:nvSpPr>
          <p:spPr bwMode="auto">
            <a:xfrm>
              <a:off x="2733" y="2721"/>
              <a:ext cx="489" cy="21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grpSp>
      <p:pic>
        <p:nvPicPr>
          <p:cNvPr id="8219" name="Picture 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3300" y="1122363"/>
            <a:ext cx="1350963" cy="1350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8220" name="Picture 8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317625"/>
            <a:ext cx="1143000"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54300" name="Group 89"/>
          <p:cNvGrpSpPr>
            <a:grpSpLocks/>
          </p:cNvGrpSpPr>
          <p:nvPr/>
        </p:nvGrpSpPr>
        <p:grpSpPr bwMode="auto">
          <a:xfrm>
            <a:off x="5062538" y="5251450"/>
            <a:ext cx="1109662" cy="1095375"/>
            <a:chOff x="-44" y="1473"/>
            <a:chExt cx="981" cy="1105"/>
          </a:xfrm>
        </p:grpSpPr>
        <p:pic>
          <p:nvPicPr>
            <p:cNvPr id="54301" name="Picture 90" descr="desktop_computer_stylized_med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02" name="Freeform 91"/>
            <p:cNvSpPr>
              <a:spLocks/>
            </p:cNvSpPr>
            <p:nvPr/>
          </p:nvSpPr>
          <p:spPr bwMode="auto">
            <a:xfrm flipH="1">
              <a:off x="374" y="1579"/>
              <a:ext cx="477" cy="506"/>
            </a:xfrm>
            <a:custGeom>
              <a:avLst/>
              <a:gdLst>
                <a:gd name="T0" fmla="*/ 0 w 356"/>
                <a:gd name="T1" fmla="*/ 0 h 368"/>
                <a:gd name="T2" fmla="*/ 1296 w 356"/>
                <a:gd name="T3" fmla="*/ 69 h 368"/>
                <a:gd name="T4" fmla="*/ 1537 w 356"/>
                <a:gd name="T5" fmla="*/ 1447 h 368"/>
                <a:gd name="T6" fmla="*/ 339 w 356"/>
                <a:gd name="T7" fmla="*/ 1810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76</a:t>
            </a:fld>
            <a:endParaRPr lang="en-US" altLang="en-US"/>
          </a:p>
        </p:txBody>
      </p:sp>
    </p:spTree>
    <p:extLst>
      <p:ext uri="{BB962C8B-B14F-4D97-AF65-F5344CB8AC3E}">
        <p14:creationId xmlns:p14="http://schemas.microsoft.com/office/powerpoint/2010/main" val="178841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455612" y="44624"/>
            <a:ext cx="7869237" cy="933451"/>
          </a:xfrm>
        </p:spPr>
        <p:txBody>
          <a:bodyPr/>
          <a:lstStyle/>
          <a:p>
            <a:pPr>
              <a:defRPr/>
            </a:pPr>
            <a:r>
              <a:rPr lang="en-US" dirty="0" smtClean="0">
                <a:cs typeface="+mj-cs"/>
              </a:rPr>
              <a:t>Inter-Adaptor communication</a:t>
            </a:r>
            <a:endParaRPr lang="en-US" dirty="0">
              <a:cs typeface="+mj-cs"/>
            </a:endParaRPr>
          </a:p>
        </p:txBody>
      </p:sp>
      <p:sp>
        <p:nvSpPr>
          <p:cNvPr id="9221" name="Rectangle 3"/>
          <p:cNvSpPr>
            <a:spLocks noGrp="1" noChangeArrowheads="1"/>
          </p:cNvSpPr>
          <p:nvPr>
            <p:ph sz="half" idx="1"/>
          </p:nvPr>
        </p:nvSpPr>
        <p:spPr>
          <a:xfrm>
            <a:off x="455612" y="4382945"/>
            <a:ext cx="3885478" cy="1935162"/>
          </a:xfrm>
        </p:spPr>
        <p:txBody>
          <a:bodyPr>
            <a:normAutofit fontScale="85000" lnSpcReduction="20000"/>
          </a:bodyPr>
          <a:lstStyle/>
          <a:p>
            <a:pPr algn="l">
              <a:lnSpc>
                <a:spcPct val="100000"/>
              </a:lnSpc>
              <a:buFont typeface="Wingdings" charset="0"/>
              <a:buChar char="v"/>
              <a:defRPr/>
            </a:pPr>
            <a:r>
              <a:rPr lang="en-US" sz="2400" dirty="0" smtClean="0"/>
              <a:t>Sender:</a:t>
            </a:r>
            <a:endParaRPr lang="en-US" sz="2400" dirty="0"/>
          </a:p>
          <a:p>
            <a:pPr lvl="1" algn="l">
              <a:lnSpc>
                <a:spcPct val="100000"/>
              </a:lnSpc>
              <a:buFont typeface="Wingdings" charset="0"/>
              <a:buChar char="§"/>
              <a:defRPr/>
            </a:pPr>
            <a:r>
              <a:rPr lang="en-US" dirty="0" smtClean="0"/>
              <a:t>Putting the datagram in the frame</a:t>
            </a:r>
            <a:endParaRPr lang="fa-IR" dirty="0"/>
          </a:p>
          <a:p>
            <a:pPr lvl="1" algn="l">
              <a:lnSpc>
                <a:spcPct val="100000"/>
              </a:lnSpc>
              <a:buFont typeface="Wingdings" charset="0"/>
              <a:buChar char="§"/>
              <a:defRPr/>
            </a:pPr>
            <a:r>
              <a:rPr lang="en-US" dirty="0" smtClean="0"/>
              <a:t>Adding the checksum bits</a:t>
            </a:r>
            <a:endParaRPr lang="fa-IR" dirty="0"/>
          </a:p>
        </p:txBody>
      </p:sp>
      <p:sp>
        <p:nvSpPr>
          <p:cNvPr id="9222" name="Rectangle 4"/>
          <p:cNvSpPr>
            <a:spLocks noGrp="1" noChangeArrowheads="1"/>
          </p:cNvSpPr>
          <p:nvPr>
            <p:ph sz="half" idx="2"/>
          </p:nvPr>
        </p:nvSpPr>
        <p:spPr>
          <a:xfrm>
            <a:off x="4507489" y="4467082"/>
            <a:ext cx="4090988" cy="1851025"/>
          </a:xfrm>
        </p:spPr>
        <p:txBody>
          <a:bodyPr>
            <a:normAutofit fontScale="85000" lnSpcReduction="20000"/>
          </a:bodyPr>
          <a:lstStyle/>
          <a:p>
            <a:pPr algn="l">
              <a:lnSpc>
                <a:spcPct val="100000"/>
              </a:lnSpc>
              <a:buFont typeface="Wingdings" charset="0"/>
              <a:buChar char="v"/>
              <a:defRPr/>
            </a:pPr>
            <a:r>
              <a:rPr lang="en-US" sz="2400" dirty="0" smtClean="0"/>
              <a:t>Receiver:</a:t>
            </a:r>
            <a:endParaRPr lang="en-US" sz="2400" dirty="0"/>
          </a:p>
          <a:p>
            <a:pPr lvl="1" algn="l">
              <a:buFont typeface="Wingdings" charset="0"/>
              <a:buChar char="§"/>
              <a:defRPr/>
            </a:pPr>
            <a:r>
              <a:rPr lang="en-US" dirty="0" smtClean="0"/>
              <a:t>Error detection and correction calculations (if included)</a:t>
            </a:r>
            <a:endParaRPr lang="fa-IR" dirty="0"/>
          </a:p>
          <a:p>
            <a:pPr lvl="1" algn="l">
              <a:buFont typeface="Wingdings" charset="0"/>
              <a:buChar char="§"/>
              <a:defRPr/>
            </a:pPr>
            <a:r>
              <a:rPr lang="en-US" dirty="0" smtClean="0"/>
              <a:t>Datagram extraction and passing on to the upper layer</a:t>
            </a:r>
            <a:endParaRPr lang="en-US" dirty="0"/>
          </a:p>
          <a:p>
            <a:pPr algn="l">
              <a:buFont typeface="Wingdings" charset="0"/>
              <a:buChar char="v"/>
              <a:defRPr/>
            </a:pPr>
            <a:endParaRPr lang="en-US" dirty="0"/>
          </a:p>
        </p:txBody>
      </p:sp>
      <p:sp>
        <p:nvSpPr>
          <p:cNvPr id="9223" name="Rectangle 27"/>
          <p:cNvSpPr>
            <a:spLocks noChangeArrowheads="1"/>
          </p:cNvSpPr>
          <p:nvPr/>
        </p:nvSpPr>
        <p:spPr bwMode="auto">
          <a:xfrm>
            <a:off x="4113213" y="3394075"/>
            <a:ext cx="1444625" cy="212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24" name="Rectangle 28"/>
          <p:cNvSpPr>
            <a:spLocks noChangeArrowheads="1"/>
          </p:cNvSpPr>
          <p:nvPr/>
        </p:nvSpPr>
        <p:spPr bwMode="auto">
          <a:xfrm>
            <a:off x="1957388" y="1373188"/>
            <a:ext cx="1944687" cy="1770062"/>
          </a:xfrm>
          <a:prstGeom prst="rect">
            <a:avLst/>
          </a:prstGeom>
          <a:solidFill>
            <a:schemeClr val="bg1"/>
          </a:solidFill>
          <a:ln w="9525">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25" name="Line 29"/>
          <p:cNvSpPr>
            <a:spLocks noChangeShapeType="1"/>
          </p:cNvSpPr>
          <p:nvPr/>
        </p:nvSpPr>
        <p:spPr bwMode="auto">
          <a:xfrm>
            <a:off x="2052638" y="1892300"/>
            <a:ext cx="0" cy="393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26" name="Rectangle 30"/>
          <p:cNvSpPr>
            <a:spLocks noChangeArrowheads="1"/>
          </p:cNvSpPr>
          <p:nvPr/>
        </p:nvSpPr>
        <p:spPr bwMode="auto">
          <a:xfrm>
            <a:off x="2193925" y="2212975"/>
            <a:ext cx="1187450" cy="866775"/>
          </a:xfrm>
          <a:prstGeom prst="rect">
            <a:avLst/>
          </a:prstGeom>
          <a:solidFill>
            <a:srgbClr val="FF0000"/>
          </a:solidFill>
          <a:ln w="9525">
            <a:solidFill>
              <a:schemeClr val="tx1"/>
            </a:solidFill>
            <a:prstDash val="dash"/>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27" name="Rectangle 31"/>
          <p:cNvSpPr>
            <a:spLocks noChangeArrowheads="1"/>
          </p:cNvSpPr>
          <p:nvPr/>
        </p:nvSpPr>
        <p:spPr bwMode="auto">
          <a:xfrm>
            <a:off x="2435225" y="2773363"/>
            <a:ext cx="704850" cy="2254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28" name="Rectangle 32"/>
          <p:cNvSpPr>
            <a:spLocks noChangeArrowheads="1"/>
          </p:cNvSpPr>
          <p:nvPr/>
        </p:nvSpPr>
        <p:spPr bwMode="auto">
          <a:xfrm>
            <a:off x="2435225" y="2301875"/>
            <a:ext cx="695325" cy="4159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i="0">
                <a:latin typeface="Arial" charset="0"/>
                <a:ea typeface="ＭＳ Ｐゴシック" charset="0"/>
              </a:rPr>
              <a:t>controller</a:t>
            </a:r>
          </a:p>
        </p:txBody>
      </p:sp>
      <p:sp>
        <p:nvSpPr>
          <p:cNvPr id="9229" name="Line 33"/>
          <p:cNvSpPr>
            <a:spLocks noChangeShapeType="1"/>
          </p:cNvSpPr>
          <p:nvPr/>
        </p:nvSpPr>
        <p:spPr bwMode="auto">
          <a:xfrm>
            <a:off x="2346325" y="2055813"/>
            <a:ext cx="1438275"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30" name="Line 34"/>
          <p:cNvSpPr>
            <a:spLocks noChangeShapeType="1"/>
          </p:cNvSpPr>
          <p:nvPr/>
        </p:nvSpPr>
        <p:spPr bwMode="auto">
          <a:xfrm flipV="1">
            <a:off x="2763838" y="2062163"/>
            <a:ext cx="0" cy="239712"/>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31" name="Rectangle 35"/>
          <p:cNvSpPr>
            <a:spLocks noChangeArrowheads="1"/>
          </p:cNvSpPr>
          <p:nvPr/>
        </p:nvSpPr>
        <p:spPr bwMode="auto">
          <a:xfrm>
            <a:off x="2228850" y="1501775"/>
            <a:ext cx="695325" cy="415925"/>
          </a:xfrm>
          <a:prstGeom prst="rect">
            <a:avLst/>
          </a:prstGeom>
          <a:solidFill>
            <a:schemeClr val="bg1"/>
          </a:solidFill>
          <a:ln w="9525">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400" i="0">
              <a:latin typeface="Arial" charset="0"/>
              <a:ea typeface="ＭＳ Ｐゴシック" charset="0"/>
            </a:endParaRPr>
          </a:p>
        </p:txBody>
      </p:sp>
      <p:sp>
        <p:nvSpPr>
          <p:cNvPr id="9232" name="Rectangle 36"/>
          <p:cNvSpPr>
            <a:spLocks noChangeArrowheads="1"/>
          </p:cNvSpPr>
          <p:nvPr/>
        </p:nvSpPr>
        <p:spPr bwMode="auto">
          <a:xfrm>
            <a:off x="3095625" y="1503363"/>
            <a:ext cx="695325" cy="415925"/>
          </a:xfrm>
          <a:prstGeom prst="rect">
            <a:avLst/>
          </a:prstGeom>
          <a:solidFill>
            <a:schemeClr val="bg1"/>
          </a:solidFill>
          <a:ln w="9525">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400" i="0">
              <a:latin typeface="Arial" charset="0"/>
              <a:ea typeface="ＭＳ Ｐゴシック" charset="0"/>
            </a:endParaRPr>
          </a:p>
        </p:txBody>
      </p:sp>
      <p:sp>
        <p:nvSpPr>
          <p:cNvPr id="9233" name="Line 37"/>
          <p:cNvSpPr>
            <a:spLocks noChangeShapeType="1"/>
          </p:cNvSpPr>
          <p:nvPr/>
        </p:nvSpPr>
        <p:spPr bwMode="auto">
          <a:xfrm flipH="1" flipV="1">
            <a:off x="2551113" y="1917700"/>
            <a:ext cx="1587" cy="138113"/>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34" name="Line 38"/>
          <p:cNvSpPr>
            <a:spLocks noChangeShapeType="1"/>
          </p:cNvSpPr>
          <p:nvPr/>
        </p:nvSpPr>
        <p:spPr bwMode="auto">
          <a:xfrm flipH="1" flipV="1">
            <a:off x="3475038" y="1920875"/>
            <a:ext cx="0" cy="136525"/>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35" name="Rectangle 39"/>
          <p:cNvSpPr>
            <a:spLocks noChangeArrowheads="1"/>
          </p:cNvSpPr>
          <p:nvPr/>
        </p:nvSpPr>
        <p:spPr bwMode="auto">
          <a:xfrm>
            <a:off x="5832475" y="1430338"/>
            <a:ext cx="1944688" cy="1731962"/>
          </a:xfrm>
          <a:prstGeom prst="rect">
            <a:avLst/>
          </a:prstGeom>
          <a:solidFill>
            <a:schemeClr val="bg1"/>
          </a:solidFill>
          <a:ln w="9525">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36" name="Rectangle 40"/>
          <p:cNvSpPr>
            <a:spLocks noChangeArrowheads="1"/>
          </p:cNvSpPr>
          <p:nvPr/>
        </p:nvSpPr>
        <p:spPr bwMode="auto">
          <a:xfrm>
            <a:off x="6069013" y="2232025"/>
            <a:ext cx="1187450" cy="866775"/>
          </a:xfrm>
          <a:prstGeom prst="rect">
            <a:avLst/>
          </a:prstGeom>
          <a:solidFill>
            <a:srgbClr val="FF0000"/>
          </a:solidFill>
          <a:ln w="9525">
            <a:solidFill>
              <a:schemeClr val="tx1"/>
            </a:solidFill>
            <a:prstDash val="dash"/>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37" name="Rectangle 41"/>
          <p:cNvSpPr>
            <a:spLocks noChangeArrowheads="1"/>
          </p:cNvSpPr>
          <p:nvPr/>
        </p:nvSpPr>
        <p:spPr bwMode="auto">
          <a:xfrm>
            <a:off x="6310313" y="2792413"/>
            <a:ext cx="703262" cy="2254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38" name="Rectangle 42"/>
          <p:cNvSpPr>
            <a:spLocks noChangeArrowheads="1"/>
          </p:cNvSpPr>
          <p:nvPr/>
        </p:nvSpPr>
        <p:spPr bwMode="auto">
          <a:xfrm>
            <a:off x="6310313" y="2320925"/>
            <a:ext cx="695325" cy="4159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i="0">
                <a:latin typeface="Arial" charset="0"/>
                <a:ea typeface="ＭＳ Ｐゴシック" charset="0"/>
              </a:rPr>
              <a:t>controller</a:t>
            </a:r>
          </a:p>
        </p:txBody>
      </p:sp>
      <p:sp>
        <p:nvSpPr>
          <p:cNvPr id="9239" name="Line 43"/>
          <p:cNvSpPr>
            <a:spLocks noChangeShapeType="1"/>
          </p:cNvSpPr>
          <p:nvPr/>
        </p:nvSpPr>
        <p:spPr bwMode="auto">
          <a:xfrm>
            <a:off x="6221413" y="2074863"/>
            <a:ext cx="1438275"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40" name="Line 44"/>
          <p:cNvSpPr>
            <a:spLocks noChangeShapeType="1"/>
          </p:cNvSpPr>
          <p:nvPr/>
        </p:nvSpPr>
        <p:spPr bwMode="auto">
          <a:xfrm flipV="1">
            <a:off x="6638925" y="2081213"/>
            <a:ext cx="0" cy="239712"/>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41" name="Rectangle 45"/>
          <p:cNvSpPr>
            <a:spLocks noChangeArrowheads="1"/>
          </p:cNvSpPr>
          <p:nvPr/>
        </p:nvSpPr>
        <p:spPr bwMode="auto">
          <a:xfrm>
            <a:off x="6103938" y="1520825"/>
            <a:ext cx="695325" cy="415925"/>
          </a:xfrm>
          <a:prstGeom prst="rect">
            <a:avLst/>
          </a:prstGeom>
          <a:solidFill>
            <a:schemeClr val="bg1"/>
          </a:solidFill>
          <a:ln w="9525">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400" i="0">
              <a:latin typeface="Arial" charset="0"/>
              <a:ea typeface="ＭＳ Ｐゴシック" charset="0"/>
            </a:endParaRPr>
          </a:p>
        </p:txBody>
      </p:sp>
      <p:sp>
        <p:nvSpPr>
          <p:cNvPr id="9242" name="Rectangle 46"/>
          <p:cNvSpPr>
            <a:spLocks noChangeArrowheads="1"/>
          </p:cNvSpPr>
          <p:nvPr/>
        </p:nvSpPr>
        <p:spPr bwMode="auto">
          <a:xfrm>
            <a:off x="6970713" y="1522413"/>
            <a:ext cx="695325" cy="415925"/>
          </a:xfrm>
          <a:prstGeom prst="rect">
            <a:avLst/>
          </a:prstGeom>
          <a:solidFill>
            <a:schemeClr val="bg1"/>
          </a:solidFill>
          <a:ln w="9525">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400" i="0">
              <a:latin typeface="Arial" charset="0"/>
              <a:ea typeface="ＭＳ Ｐゴシック" charset="0"/>
            </a:endParaRPr>
          </a:p>
        </p:txBody>
      </p:sp>
      <p:sp>
        <p:nvSpPr>
          <p:cNvPr id="9243" name="Line 47"/>
          <p:cNvSpPr>
            <a:spLocks noChangeShapeType="1"/>
          </p:cNvSpPr>
          <p:nvPr/>
        </p:nvSpPr>
        <p:spPr bwMode="auto">
          <a:xfrm flipH="1" flipV="1">
            <a:off x="6426200" y="1936750"/>
            <a:ext cx="1588" cy="138113"/>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44" name="Line 48"/>
          <p:cNvSpPr>
            <a:spLocks noChangeShapeType="1"/>
          </p:cNvSpPr>
          <p:nvPr/>
        </p:nvSpPr>
        <p:spPr bwMode="auto">
          <a:xfrm flipH="1" flipV="1">
            <a:off x="7350125" y="1939925"/>
            <a:ext cx="0" cy="136525"/>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45" name="Text Box 49"/>
          <p:cNvSpPr txBox="1">
            <a:spLocks noChangeArrowheads="1"/>
          </p:cNvSpPr>
          <p:nvPr/>
        </p:nvSpPr>
        <p:spPr bwMode="auto">
          <a:xfrm>
            <a:off x="1935163" y="3059113"/>
            <a:ext cx="13350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600" smtClean="0">
                <a:latin typeface="Arial" charset="0"/>
              </a:rPr>
              <a:t>sending host</a:t>
            </a:r>
          </a:p>
        </p:txBody>
      </p:sp>
      <p:sp>
        <p:nvSpPr>
          <p:cNvPr id="9246" name="Text Box 50"/>
          <p:cNvSpPr txBox="1">
            <a:spLocks noChangeArrowheads="1"/>
          </p:cNvSpPr>
          <p:nvPr/>
        </p:nvSpPr>
        <p:spPr bwMode="auto">
          <a:xfrm>
            <a:off x="5727700" y="3057525"/>
            <a:ext cx="1438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600" smtClean="0">
                <a:latin typeface="Arial" charset="0"/>
              </a:rPr>
              <a:t>receiving host</a:t>
            </a:r>
          </a:p>
        </p:txBody>
      </p:sp>
      <p:sp>
        <p:nvSpPr>
          <p:cNvPr id="9247" name="Rectangle 51"/>
          <p:cNvSpPr>
            <a:spLocks noChangeArrowheads="1"/>
          </p:cNvSpPr>
          <p:nvPr/>
        </p:nvSpPr>
        <p:spPr bwMode="auto">
          <a:xfrm>
            <a:off x="1512888" y="1966913"/>
            <a:ext cx="717550" cy="1698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48" name="Text Box 52"/>
          <p:cNvSpPr txBox="1">
            <a:spLocks noChangeArrowheads="1"/>
          </p:cNvSpPr>
          <p:nvPr/>
        </p:nvSpPr>
        <p:spPr bwMode="auto">
          <a:xfrm>
            <a:off x="1476375" y="1922463"/>
            <a:ext cx="8255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200" i="0" smtClean="0">
                <a:latin typeface="Arial" charset="0"/>
              </a:rPr>
              <a:t>datagram</a:t>
            </a:r>
          </a:p>
        </p:txBody>
      </p:sp>
      <p:sp>
        <p:nvSpPr>
          <p:cNvPr id="9249" name="Line 53"/>
          <p:cNvSpPr>
            <a:spLocks noChangeShapeType="1"/>
          </p:cNvSpPr>
          <p:nvPr/>
        </p:nvSpPr>
        <p:spPr bwMode="auto">
          <a:xfrm>
            <a:off x="5961063" y="1870075"/>
            <a:ext cx="0" cy="392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50" name="Rectangle 54"/>
          <p:cNvSpPr>
            <a:spLocks noChangeArrowheads="1"/>
          </p:cNvSpPr>
          <p:nvPr/>
        </p:nvSpPr>
        <p:spPr bwMode="auto">
          <a:xfrm>
            <a:off x="5422900" y="1985963"/>
            <a:ext cx="715963" cy="1698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51" name="Text Box 55"/>
          <p:cNvSpPr txBox="1">
            <a:spLocks noChangeArrowheads="1"/>
          </p:cNvSpPr>
          <p:nvPr/>
        </p:nvSpPr>
        <p:spPr bwMode="auto">
          <a:xfrm>
            <a:off x="5386388" y="1941513"/>
            <a:ext cx="8239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200" i="0" smtClean="0">
                <a:latin typeface="Arial" charset="0"/>
              </a:rPr>
              <a:t>datagram</a:t>
            </a:r>
          </a:p>
        </p:txBody>
      </p:sp>
      <p:sp>
        <p:nvSpPr>
          <p:cNvPr id="56355" name="Freeform 56"/>
          <p:cNvSpPr>
            <a:spLocks/>
          </p:cNvSpPr>
          <p:nvPr/>
        </p:nvSpPr>
        <p:spPr bwMode="auto">
          <a:xfrm>
            <a:off x="2768600" y="2903538"/>
            <a:ext cx="3883025" cy="447675"/>
          </a:xfrm>
          <a:custGeom>
            <a:avLst/>
            <a:gdLst>
              <a:gd name="T0" fmla="*/ 0 w 2597"/>
              <a:gd name="T1" fmla="*/ 0 h 384"/>
              <a:gd name="T2" fmla="*/ 0 w 2597"/>
              <a:gd name="T3" fmla="*/ 2147483647 h 384"/>
              <a:gd name="T4" fmla="*/ 2147483647 w 2597"/>
              <a:gd name="T5" fmla="*/ 2147483647 h 384"/>
              <a:gd name="T6" fmla="*/ 2147483647 w 2597"/>
              <a:gd name="T7" fmla="*/ 2147483647 h 3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97" h="384">
                <a:moveTo>
                  <a:pt x="0" y="0"/>
                </a:moveTo>
                <a:lnTo>
                  <a:pt x="0" y="384"/>
                </a:lnTo>
                <a:lnTo>
                  <a:pt x="2597" y="384"/>
                </a:lnTo>
                <a:lnTo>
                  <a:pt x="2597" y="18"/>
                </a:lnTo>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3" name="Rectangle 57"/>
          <p:cNvSpPr>
            <a:spLocks noChangeArrowheads="1"/>
          </p:cNvSpPr>
          <p:nvPr/>
        </p:nvSpPr>
        <p:spPr bwMode="auto">
          <a:xfrm>
            <a:off x="4681538" y="3419475"/>
            <a:ext cx="717550" cy="1698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omic Sans MS" charset="0"/>
              <a:ea typeface="ＭＳ Ｐゴシック" charset="0"/>
            </a:endParaRPr>
          </a:p>
        </p:txBody>
      </p:sp>
      <p:sp>
        <p:nvSpPr>
          <p:cNvPr id="9254" name="Text Box 58"/>
          <p:cNvSpPr txBox="1">
            <a:spLocks noChangeArrowheads="1"/>
          </p:cNvSpPr>
          <p:nvPr/>
        </p:nvSpPr>
        <p:spPr bwMode="auto">
          <a:xfrm>
            <a:off x="4654550" y="3375025"/>
            <a:ext cx="8239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200" i="0" smtClean="0">
                <a:latin typeface="Arial" charset="0"/>
              </a:rPr>
              <a:t>datagram</a:t>
            </a:r>
          </a:p>
        </p:txBody>
      </p:sp>
      <p:sp>
        <p:nvSpPr>
          <p:cNvPr id="9255" name="Line 59"/>
          <p:cNvSpPr>
            <a:spLocks noChangeShapeType="1"/>
          </p:cNvSpPr>
          <p:nvPr/>
        </p:nvSpPr>
        <p:spPr bwMode="auto">
          <a:xfrm>
            <a:off x="5654675" y="3511550"/>
            <a:ext cx="2762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9256" name="Text Box 60"/>
          <p:cNvSpPr txBox="1">
            <a:spLocks noChangeArrowheads="1"/>
          </p:cNvSpPr>
          <p:nvPr/>
        </p:nvSpPr>
        <p:spPr bwMode="auto">
          <a:xfrm>
            <a:off x="2244725" y="3668713"/>
            <a:ext cx="704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600" smtClean="0">
                <a:latin typeface="Arial" charset="0"/>
              </a:rPr>
              <a:t>frame</a:t>
            </a:r>
          </a:p>
        </p:txBody>
      </p:sp>
      <p:sp>
        <p:nvSpPr>
          <p:cNvPr id="9257" name="Line 61"/>
          <p:cNvSpPr>
            <a:spLocks noChangeShapeType="1"/>
          </p:cNvSpPr>
          <p:nvPr/>
        </p:nvSpPr>
        <p:spPr bwMode="auto">
          <a:xfrm flipV="1">
            <a:off x="2873375" y="3575050"/>
            <a:ext cx="1155700" cy="212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ea typeface="ＭＳ Ｐゴシック" charset="0"/>
            </a:endParaRPr>
          </a:p>
        </p:txBody>
      </p:sp>
      <p:sp>
        <p:nvSpPr>
          <p:cNvPr id="3" name="Slide Number Placeholder 2"/>
          <p:cNvSpPr>
            <a:spLocks noGrp="1"/>
          </p:cNvSpPr>
          <p:nvPr>
            <p:ph type="sldNum" sz="quarter" idx="12"/>
          </p:nvPr>
        </p:nvSpPr>
        <p:spPr/>
        <p:txBody>
          <a:bodyPr/>
          <a:lstStyle/>
          <a:p>
            <a:pPr>
              <a:defRPr/>
            </a:pPr>
            <a:fld id="{C7879241-4954-4432-A989-BF9F5510604F}" type="slidenum">
              <a:rPr lang="ar-SA" altLang="en-US" smtClean="0"/>
              <a:pPr>
                <a:defRPr/>
              </a:pPr>
              <a:t>77</a:t>
            </a:fld>
            <a:endParaRPr lang="en-US" altLang="en-US"/>
          </a:p>
        </p:txBody>
      </p:sp>
    </p:spTree>
    <p:extLst>
      <p:ext uri="{BB962C8B-B14F-4D97-AF65-F5344CB8AC3E}">
        <p14:creationId xmlns:p14="http://schemas.microsoft.com/office/powerpoint/2010/main" val="323324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4"/>
          <p:cNvSpPr>
            <a:spLocks noGrp="1" noChangeArrowheads="1"/>
          </p:cNvSpPr>
          <p:nvPr>
            <p:ph type="title"/>
          </p:nvPr>
        </p:nvSpPr>
        <p:spPr>
          <a:xfrm>
            <a:off x="309563" y="89570"/>
            <a:ext cx="7772400" cy="819150"/>
          </a:xfrm>
        </p:spPr>
        <p:txBody>
          <a:bodyPr/>
          <a:lstStyle/>
          <a:p>
            <a:pPr algn="ctr" rtl="1"/>
            <a:r>
              <a:rPr lang="en-US" sz="3200" b="1" dirty="0" smtClean="0">
                <a:latin typeface="Times New Roman" pitchFamily="18" charset="0"/>
                <a:ea typeface="ＭＳ Ｐゴシック" pitchFamily="34" charset="-128"/>
                <a:cs typeface="B Titr" pitchFamily="2" charset="-78"/>
              </a:rPr>
              <a:t>P2P architecture</a:t>
            </a:r>
          </a:p>
        </p:txBody>
      </p:sp>
      <p:sp>
        <p:nvSpPr>
          <p:cNvPr id="38918" name="Rectangle 5"/>
          <p:cNvSpPr>
            <a:spLocks noGrp="1" noChangeArrowheads="1"/>
          </p:cNvSpPr>
          <p:nvPr>
            <p:ph type="body" sz="half" idx="1"/>
          </p:nvPr>
        </p:nvSpPr>
        <p:spPr>
          <a:xfrm>
            <a:off x="246741" y="1300163"/>
            <a:ext cx="4644573" cy="5241925"/>
          </a:xfrm>
        </p:spPr>
        <p:txBody>
          <a:bodyPr>
            <a:normAutofit fontScale="92500"/>
          </a:bodyPr>
          <a:lstStyle/>
          <a:p>
            <a:pPr algn="just">
              <a:lnSpc>
                <a:spcPct val="100000"/>
              </a:lnSpc>
              <a:spcBef>
                <a:spcPts val="1200"/>
              </a:spcBef>
            </a:pPr>
            <a:r>
              <a:rPr lang="en-US" sz="2400" dirty="0" smtClean="0">
                <a:ea typeface="ＭＳ Ｐゴシック" pitchFamily="34" charset="-128"/>
              </a:rPr>
              <a:t>Service provider isn’t always on</a:t>
            </a:r>
          </a:p>
          <a:p>
            <a:pPr algn="just">
              <a:lnSpc>
                <a:spcPct val="100000"/>
              </a:lnSpc>
              <a:spcBef>
                <a:spcPts val="1200"/>
              </a:spcBef>
            </a:pPr>
            <a:r>
              <a:rPr lang="en-US" sz="2400" i="1" dirty="0" smtClean="0">
                <a:ea typeface="ＭＳ Ｐゴシック" pitchFamily="34" charset="-128"/>
              </a:rPr>
              <a:t>Edge devices connect to each other directly (service request and reply)</a:t>
            </a:r>
            <a:endParaRPr lang="fa-IR" sz="2400" dirty="0" smtClean="0">
              <a:ea typeface="ＭＳ Ｐゴシック" pitchFamily="34" charset="-128"/>
            </a:endParaRPr>
          </a:p>
          <a:p>
            <a:pPr marL="228600" lvl="1" algn="just">
              <a:lnSpc>
                <a:spcPct val="100000"/>
              </a:lnSpc>
              <a:spcBef>
                <a:spcPts val="1200"/>
              </a:spcBef>
            </a:pPr>
            <a:r>
              <a:rPr lang="en-US" i="1" dirty="0" smtClean="0">
                <a:solidFill>
                  <a:srgbClr val="CC0000"/>
                </a:solidFill>
                <a:ea typeface="ＭＳ Ｐゴシック" pitchFamily="34" charset="-128"/>
              </a:rPr>
              <a:t>Self-scale: </a:t>
            </a:r>
            <a:r>
              <a:rPr lang="en-US" dirty="0" smtClean="0">
                <a:ea typeface="ＭＳ Ｐゴシック" pitchFamily="34" charset="-128"/>
              </a:rPr>
              <a:t>Users are increasing the service capacity on one hand and on the other they increase the service request.</a:t>
            </a:r>
          </a:p>
          <a:p>
            <a:pPr algn="just">
              <a:lnSpc>
                <a:spcPct val="100000"/>
              </a:lnSpc>
              <a:spcBef>
                <a:spcPts val="1200"/>
              </a:spcBef>
            </a:pPr>
            <a:r>
              <a:rPr lang="en-US" sz="2400" dirty="0" smtClean="0">
                <a:ea typeface="ＭＳ Ｐゴシック" pitchFamily="34" charset="-128"/>
              </a:rPr>
              <a:t>Cost friendly architecture</a:t>
            </a:r>
            <a:endParaRPr lang="fa-IR" sz="2400" dirty="0" smtClean="0">
              <a:ea typeface="ＭＳ Ｐゴシック" pitchFamily="34" charset="-128"/>
            </a:endParaRPr>
          </a:p>
          <a:p>
            <a:pPr algn="just">
              <a:lnSpc>
                <a:spcPct val="100000"/>
              </a:lnSpc>
              <a:spcBef>
                <a:spcPts val="1200"/>
              </a:spcBef>
            </a:pPr>
            <a:r>
              <a:rPr lang="en-US" sz="2400" dirty="0" smtClean="0">
                <a:ea typeface="ＭＳ Ｐゴシック" pitchFamily="34" charset="-128"/>
              </a:rPr>
              <a:t>It’s does not coordinate with the ISP policies, security and intensions.</a:t>
            </a:r>
            <a:endParaRPr lang="en-US" sz="2400" dirty="0" smtClean="0">
              <a:solidFill>
                <a:srgbClr val="CC0000"/>
              </a:solidFill>
              <a:ea typeface="ＭＳ Ｐゴシック" pitchFamily="34" charset="-128"/>
            </a:endParaRPr>
          </a:p>
          <a:p>
            <a:pPr algn="just">
              <a:lnSpc>
                <a:spcPct val="100000"/>
              </a:lnSpc>
              <a:spcBef>
                <a:spcPts val="1200"/>
              </a:spcBef>
            </a:pPr>
            <a:endParaRPr lang="en-US" dirty="0" smtClean="0">
              <a:ea typeface="ＭＳ Ｐゴシック" pitchFamily="34" charset="-128"/>
            </a:endParaRPr>
          </a:p>
        </p:txBody>
      </p:sp>
      <p:grpSp>
        <p:nvGrpSpPr>
          <p:cNvPr id="38916" name="Group 566"/>
          <p:cNvGrpSpPr>
            <a:grpSpLocks/>
          </p:cNvGrpSpPr>
          <p:nvPr/>
        </p:nvGrpSpPr>
        <p:grpSpPr bwMode="auto">
          <a:xfrm>
            <a:off x="5202238" y="1546225"/>
            <a:ext cx="3540125" cy="4545013"/>
            <a:chOff x="3277" y="974"/>
            <a:chExt cx="2230" cy="2863"/>
          </a:xfrm>
        </p:grpSpPr>
        <p:sp>
          <p:nvSpPr>
            <p:cNvPr id="38924" name="Freeform 567"/>
            <p:cNvSpPr>
              <a:spLocks/>
            </p:cNvSpPr>
            <p:nvPr/>
          </p:nvSpPr>
          <p:spPr bwMode="auto">
            <a:xfrm>
              <a:off x="3277" y="1079"/>
              <a:ext cx="1094" cy="675"/>
            </a:xfrm>
            <a:custGeom>
              <a:avLst/>
              <a:gdLst>
                <a:gd name="T0" fmla="*/ 1178 w 1036"/>
                <a:gd name="T1" fmla="*/ 11 h 675"/>
                <a:gd name="T2" fmla="*/ 711 w 1036"/>
                <a:gd name="T3" fmla="*/ 53 h 675"/>
                <a:gd name="T4" fmla="*/ 376 w 1036"/>
                <a:gd name="T5" fmla="*/ 129 h 675"/>
                <a:gd name="T6" fmla="*/ 279 w 1036"/>
                <a:gd name="T7" fmla="*/ 229 h 675"/>
                <a:gd name="T8" fmla="*/ 39 w 1036"/>
                <a:gd name="T9" fmla="*/ 297 h 675"/>
                <a:gd name="T10" fmla="*/ 31 w 1036"/>
                <a:gd name="T11" fmla="*/ 459 h 675"/>
                <a:gd name="T12" fmla="*/ 240 w 1036"/>
                <a:gd name="T13" fmla="*/ 489 h 675"/>
                <a:gd name="T14" fmla="*/ 836 w 1036"/>
                <a:gd name="T15" fmla="*/ 489 h 675"/>
                <a:gd name="T16" fmla="*/ 1088 w 1036"/>
                <a:gd name="T17" fmla="*/ 555 h 675"/>
                <a:gd name="T18" fmla="*/ 1369 w 1036"/>
                <a:gd name="T19" fmla="*/ 657 h 675"/>
                <a:gd name="T20" fmla="*/ 1583 w 1036"/>
                <a:gd name="T21" fmla="*/ 661 h 675"/>
                <a:gd name="T22" fmla="*/ 1732 w 1036"/>
                <a:gd name="T23" fmla="*/ 603 h 675"/>
                <a:gd name="T24" fmla="*/ 1807 w 1036"/>
                <a:gd name="T25" fmla="*/ 445 h 675"/>
                <a:gd name="T26" fmla="*/ 1853 w 1036"/>
                <a:gd name="T27" fmla="*/ 291 h 675"/>
                <a:gd name="T28" fmla="*/ 1859 w 1036"/>
                <a:gd name="T29" fmla="*/ 107 h 675"/>
                <a:gd name="T30" fmla="*/ 1700 w 1036"/>
                <a:gd name="T31" fmla="*/ 17 h 675"/>
                <a:gd name="T32" fmla="*/ 1412 w 1036"/>
                <a:gd name="T33" fmla="*/ 3 h 675"/>
                <a:gd name="T34" fmla="*/ 1178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925" name="Group 568"/>
            <p:cNvGrpSpPr>
              <a:grpSpLocks/>
            </p:cNvGrpSpPr>
            <p:nvPr/>
          </p:nvGrpSpPr>
          <p:grpSpPr bwMode="auto">
            <a:xfrm>
              <a:off x="3383" y="1920"/>
              <a:ext cx="919" cy="588"/>
              <a:chOff x="2889" y="1631"/>
              <a:chExt cx="980" cy="743"/>
            </a:xfrm>
          </p:grpSpPr>
          <p:sp>
            <p:nvSpPr>
              <p:cNvPr id="39299" name="Rectangle 569"/>
              <p:cNvSpPr>
                <a:spLocks noChangeArrowheads="1"/>
              </p:cNvSpPr>
              <p:nvPr/>
            </p:nvSpPr>
            <p:spPr bwMode="auto">
              <a:xfrm>
                <a:off x="3046" y="1841"/>
                <a:ext cx="663" cy="53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9300" name="AutoShape 570"/>
              <p:cNvSpPr>
                <a:spLocks noChangeArrowheads="1"/>
              </p:cNvSpPr>
              <p:nvPr/>
            </p:nvSpPr>
            <p:spPr bwMode="auto">
              <a:xfrm>
                <a:off x="2889" y="1631"/>
                <a:ext cx="980" cy="253"/>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lang="en-US" sz="2400">
                  <a:solidFill>
                    <a:srgbClr val="00CCFF"/>
                  </a:solidFill>
                </a:endParaRPr>
              </a:p>
            </p:txBody>
          </p:sp>
        </p:grpSp>
        <p:sp>
          <p:nvSpPr>
            <p:cNvPr id="38926" name="Freeform 571"/>
            <p:cNvSpPr>
              <a:spLocks/>
            </p:cNvSpPr>
            <p:nvPr/>
          </p:nvSpPr>
          <p:spPr bwMode="auto">
            <a:xfrm>
              <a:off x="3379" y="2788"/>
              <a:ext cx="2032" cy="1049"/>
            </a:xfrm>
            <a:custGeom>
              <a:avLst/>
              <a:gdLst>
                <a:gd name="T0" fmla="*/ 1044 w 2032"/>
                <a:gd name="T1" fmla="*/ 26 h 1049"/>
                <a:gd name="T2" fmla="*/ 847 w 2032"/>
                <a:gd name="T3" fmla="*/ 125 h 1049"/>
                <a:gd name="T4" fmla="*/ 580 w 2032"/>
                <a:gd name="T5" fmla="*/ 68 h 1049"/>
                <a:gd name="T6" fmla="*/ 143 w 2032"/>
                <a:gd name="T7" fmla="*/ 170 h 1049"/>
                <a:gd name="T8" fmla="*/ 48 w 2032"/>
                <a:gd name="T9" fmla="*/ 374 h 1049"/>
                <a:gd name="T10" fmla="*/ 41 w 2032"/>
                <a:gd name="T11" fmla="*/ 680 h 1049"/>
                <a:gd name="T12" fmla="*/ 294 w 2032"/>
                <a:gd name="T13" fmla="*/ 744 h 1049"/>
                <a:gd name="T14" fmla="*/ 660 w 2032"/>
                <a:gd name="T15" fmla="*/ 893 h 1049"/>
                <a:gd name="T16" fmla="*/ 1088 w 2032"/>
                <a:gd name="T17" fmla="*/ 1014 h 1049"/>
                <a:gd name="T18" fmla="*/ 1525 w 2032"/>
                <a:gd name="T19" fmla="*/ 1031 h 1049"/>
                <a:gd name="T20" fmla="*/ 1831 w 2032"/>
                <a:gd name="T21" fmla="*/ 907 h 1049"/>
                <a:gd name="T22" fmla="*/ 2015 w 2032"/>
                <a:gd name="T23" fmla="*/ 714 h 1049"/>
                <a:gd name="T24" fmla="*/ 1931 w 2032"/>
                <a:gd name="T25" fmla="*/ 251 h 1049"/>
                <a:gd name="T26" fmla="*/ 1658 w 2032"/>
                <a:gd name="T27" fmla="*/ 114 h 1049"/>
                <a:gd name="T28" fmla="*/ 1355 w 2032"/>
                <a:gd name="T29" fmla="*/ 15 h 1049"/>
                <a:gd name="T30" fmla="*/ 1044 w 2032"/>
                <a:gd name="T31" fmla="*/ 2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2"/>
                <a:gd name="T49" fmla="*/ 0 h 1049"/>
                <a:gd name="T50" fmla="*/ 2032 w 2032"/>
                <a:gd name="T51" fmla="*/ 1049 h 10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27" name="Line 572"/>
            <p:cNvSpPr>
              <a:spLocks noChangeShapeType="1"/>
            </p:cNvSpPr>
            <p:nvPr/>
          </p:nvSpPr>
          <p:spPr bwMode="auto">
            <a:xfrm rot="-5400000">
              <a:off x="4924" y="3316"/>
              <a:ext cx="284" cy="7"/>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8" name="Line 573"/>
            <p:cNvSpPr>
              <a:spLocks noChangeShapeType="1"/>
            </p:cNvSpPr>
            <p:nvPr/>
          </p:nvSpPr>
          <p:spPr bwMode="auto">
            <a:xfrm rot="5400000" flipV="1">
              <a:off x="5034" y="3429"/>
              <a:ext cx="2" cy="5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9" name="Line 574"/>
            <p:cNvSpPr>
              <a:spLocks noChangeShapeType="1"/>
            </p:cNvSpPr>
            <p:nvPr/>
          </p:nvSpPr>
          <p:spPr bwMode="auto">
            <a:xfrm rot="16200000" flipH="1">
              <a:off x="5113" y="3192"/>
              <a:ext cx="90" cy="51"/>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30" name="Line 576"/>
            <p:cNvSpPr>
              <a:spLocks noChangeShapeType="1"/>
            </p:cNvSpPr>
            <p:nvPr/>
          </p:nvSpPr>
          <p:spPr bwMode="auto">
            <a:xfrm>
              <a:off x="3843" y="3009"/>
              <a:ext cx="99" cy="81"/>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1" name="Line 577"/>
            <p:cNvSpPr>
              <a:spLocks noChangeShapeType="1"/>
            </p:cNvSpPr>
            <p:nvPr/>
          </p:nvSpPr>
          <p:spPr bwMode="auto">
            <a:xfrm flipV="1">
              <a:off x="3680" y="3159"/>
              <a:ext cx="256" cy="6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2" name="Line 580"/>
            <p:cNvSpPr>
              <a:spLocks noChangeShapeType="1"/>
            </p:cNvSpPr>
            <p:nvPr/>
          </p:nvSpPr>
          <p:spPr bwMode="auto">
            <a:xfrm flipH="1">
              <a:off x="3948" y="3204"/>
              <a:ext cx="90" cy="11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3" name="Line 581"/>
            <p:cNvSpPr>
              <a:spLocks noChangeShapeType="1"/>
            </p:cNvSpPr>
            <p:nvPr/>
          </p:nvSpPr>
          <p:spPr bwMode="auto">
            <a:xfrm flipH="1" flipV="1">
              <a:off x="4146" y="3213"/>
              <a:ext cx="51" cy="109"/>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4" name="Line 582"/>
            <p:cNvSpPr>
              <a:spLocks noChangeShapeType="1"/>
            </p:cNvSpPr>
            <p:nvPr/>
          </p:nvSpPr>
          <p:spPr bwMode="auto">
            <a:xfrm>
              <a:off x="4248" y="3185"/>
              <a:ext cx="317" cy="17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5" name="Line 584"/>
            <p:cNvSpPr>
              <a:spLocks noChangeShapeType="1"/>
            </p:cNvSpPr>
            <p:nvPr/>
          </p:nvSpPr>
          <p:spPr bwMode="auto">
            <a:xfrm>
              <a:off x="3809" y="2257"/>
              <a:ext cx="148"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6" name="Line 585"/>
            <p:cNvSpPr>
              <a:spLocks noChangeShapeType="1"/>
            </p:cNvSpPr>
            <p:nvPr/>
          </p:nvSpPr>
          <p:spPr bwMode="auto">
            <a:xfrm flipV="1">
              <a:off x="3711" y="2354"/>
              <a:ext cx="106" cy="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8937" name="Group 586"/>
            <p:cNvGrpSpPr>
              <a:grpSpLocks/>
            </p:cNvGrpSpPr>
            <p:nvPr/>
          </p:nvGrpSpPr>
          <p:grpSpPr bwMode="auto">
            <a:xfrm>
              <a:off x="3535" y="2207"/>
              <a:ext cx="319" cy="222"/>
              <a:chOff x="2967" y="478"/>
              <a:chExt cx="788" cy="625"/>
            </a:xfrm>
          </p:grpSpPr>
          <p:pic>
            <p:nvPicPr>
              <p:cNvPr id="39297" name="Picture 587" descr="access_point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 y="559"/>
                <a:ext cx="57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98" name="Picture 588" descr="antenna_radiation_styliz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7" y="478"/>
                <a:ext cx="78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938" name="Freeform 589"/>
            <p:cNvSpPr>
              <a:spLocks/>
            </p:cNvSpPr>
            <p:nvPr/>
          </p:nvSpPr>
          <p:spPr bwMode="auto">
            <a:xfrm>
              <a:off x="4419" y="2224"/>
              <a:ext cx="828" cy="425"/>
            </a:xfrm>
            <a:custGeom>
              <a:avLst/>
              <a:gdLst>
                <a:gd name="T0" fmla="*/ 382 w 828"/>
                <a:gd name="T1" fmla="*/ 30 h 425"/>
                <a:gd name="T2" fmla="*/ 370 w 828"/>
                <a:gd name="T3" fmla="*/ 30 h 425"/>
                <a:gd name="T4" fmla="*/ 126 w 828"/>
                <a:gd name="T5" fmla="*/ 32 h 425"/>
                <a:gd name="T6" fmla="*/ 6 w 828"/>
                <a:gd name="T7" fmla="*/ 126 h 425"/>
                <a:gd name="T8" fmla="*/ 92 w 828"/>
                <a:gd name="T9" fmla="*/ 274 h 425"/>
                <a:gd name="T10" fmla="*/ 292 w 828"/>
                <a:gd name="T11" fmla="*/ 384 h 425"/>
                <a:gd name="T12" fmla="*/ 540 w 828"/>
                <a:gd name="T13" fmla="*/ 416 h 425"/>
                <a:gd name="T14" fmla="*/ 698 w 828"/>
                <a:gd name="T15" fmla="*/ 330 h 425"/>
                <a:gd name="T16" fmla="*/ 776 w 828"/>
                <a:gd name="T17" fmla="*/ 170 h 425"/>
                <a:gd name="T18" fmla="*/ 792 w 828"/>
                <a:gd name="T19" fmla="*/ 22 h 425"/>
                <a:gd name="T20" fmla="*/ 560 w 828"/>
                <a:gd name="T21" fmla="*/ 38 h 425"/>
                <a:gd name="T22" fmla="*/ 382 w 828"/>
                <a:gd name="T23" fmla="*/ 3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8"/>
                <a:gd name="T37" fmla="*/ 0 h 425"/>
                <a:gd name="T38" fmla="*/ 828 w 828"/>
                <a:gd name="T39" fmla="*/ 425 h 4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39" name="Freeform 590"/>
            <p:cNvSpPr>
              <a:spLocks/>
            </p:cNvSpPr>
            <p:nvPr/>
          </p:nvSpPr>
          <p:spPr bwMode="auto">
            <a:xfrm>
              <a:off x="4417" y="1263"/>
              <a:ext cx="1090" cy="709"/>
            </a:xfrm>
            <a:custGeom>
              <a:avLst/>
              <a:gdLst>
                <a:gd name="T0" fmla="*/ 20841 w 765"/>
                <a:gd name="T1" fmla="*/ 1179 h 459"/>
                <a:gd name="T2" fmla="*/ 14124 w 765"/>
                <a:gd name="T3" fmla="*/ 8372 h 459"/>
                <a:gd name="T4" fmla="*/ 4725 w 765"/>
                <a:gd name="T5" fmla="*/ 11916 h 459"/>
                <a:gd name="T6" fmla="*/ 675 w 765"/>
                <a:gd name="T7" fmla="*/ 40153 h 459"/>
                <a:gd name="T8" fmla="*/ 8837 w 765"/>
                <a:gd name="T9" fmla="*/ 53053 h 459"/>
                <a:gd name="T10" fmla="*/ 16987 w 765"/>
                <a:gd name="T11" fmla="*/ 50852 h 459"/>
                <a:gd name="T12" fmla="*/ 28673 w 765"/>
                <a:gd name="T13" fmla="*/ 53053 h 459"/>
                <a:gd name="T14" fmla="*/ 34311 w 765"/>
                <a:gd name="T15" fmla="*/ 51822 h 459"/>
                <a:gd name="T16" fmla="*/ 36933 w 765"/>
                <a:gd name="T17" fmla="*/ 44463 h 459"/>
                <a:gd name="T18" fmla="*/ 36868 w 765"/>
                <a:gd name="T19" fmla="*/ 18873 h 459"/>
                <a:gd name="T20" fmla="*/ 32538 w 765"/>
                <a:gd name="T21" fmla="*/ 4117 h 459"/>
                <a:gd name="T22" fmla="*/ 20841 w 765"/>
                <a:gd name="T23" fmla="*/ 1179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
                <a:gd name="T37" fmla="*/ 0 h 459"/>
                <a:gd name="T38" fmla="*/ 765 w 765"/>
                <a:gd name="T39" fmla="*/ 459 h 4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gradFill rotWithShape="1">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40" name="Line 591"/>
            <p:cNvSpPr>
              <a:spLocks noChangeShapeType="1"/>
            </p:cNvSpPr>
            <p:nvPr/>
          </p:nvSpPr>
          <p:spPr bwMode="auto">
            <a:xfrm>
              <a:off x="4659" y="2404"/>
              <a:ext cx="103" cy="7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1" name="Line 592"/>
            <p:cNvSpPr>
              <a:spLocks noChangeShapeType="1"/>
            </p:cNvSpPr>
            <p:nvPr/>
          </p:nvSpPr>
          <p:spPr bwMode="auto">
            <a:xfrm>
              <a:off x="4720" y="2354"/>
              <a:ext cx="176"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2" name="Line 593"/>
            <p:cNvSpPr>
              <a:spLocks noChangeShapeType="1"/>
            </p:cNvSpPr>
            <p:nvPr/>
          </p:nvSpPr>
          <p:spPr bwMode="auto">
            <a:xfrm flipV="1">
              <a:off x="4869" y="2408"/>
              <a:ext cx="85" cy="6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3" name="Line 594"/>
            <p:cNvSpPr>
              <a:spLocks noChangeShapeType="1"/>
            </p:cNvSpPr>
            <p:nvPr/>
          </p:nvSpPr>
          <p:spPr bwMode="auto">
            <a:xfrm>
              <a:off x="4235" y="1632"/>
              <a:ext cx="321" cy="2"/>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4" name="Line 595"/>
            <p:cNvSpPr>
              <a:spLocks noChangeShapeType="1"/>
            </p:cNvSpPr>
            <p:nvPr/>
          </p:nvSpPr>
          <p:spPr bwMode="auto">
            <a:xfrm>
              <a:off x="4635" y="2961"/>
              <a:ext cx="246" cy="11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5" name="Line 596"/>
            <p:cNvSpPr>
              <a:spLocks noChangeShapeType="1"/>
            </p:cNvSpPr>
            <p:nvPr/>
          </p:nvSpPr>
          <p:spPr bwMode="auto">
            <a:xfrm flipV="1">
              <a:off x="4244" y="2953"/>
              <a:ext cx="203" cy="12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6" name="Line 597"/>
            <p:cNvSpPr>
              <a:spLocks noChangeShapeType="1"/>
            </p:cNvSpPr>
            <p:nvPr/>
          </p:nvSpPr>
          <p:spPr bwMode="auto">
            <a:xfrm flipV="1">
              <a:off x="4271" y="3137"/>
              <a:ext cx="612"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7" name="Line 598"/>
            <p:cNvSpPr>
              <a:spLocks noChangeShapeType="1"/>
            </p:cNvSpPr>
            <p:nvPr/>
          </p:nvSpPr>
          <p:spPr bwMode="auto">
            <a:xfrm flipV="1">
              <a:off x="4773" y="1572"/>
              <a:ext cx="78" cy="5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8" name="Line 599"/>
            <p:cNvSpPr>
              <a:spLocks noChangeShapeType="1"/>
            </p:cNvSpPr>
            <p:nvPr/>
          </p:nvSpPr>
          <p:spPr bwMode="auto">
            <a:xfrm>
              <a:off x="4665" y="1681"/>
              <a:ext cx="0" cy="52"/>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9" name="Line 600"/>
            <p:cNvSpPr>
              <a:spLocks noChangeShapeType="1"/>
            </p:cNvSpPr>
            <p:nvPr/>
          </p:nvSpPr>
          <p:spPr bwMode="auto">
            <a:xfrm flipV="1">
              <a:off x="4773" y="1616"/>
              <a:ext cx="166" cy="18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0" name="Line 601"/>
            <p:cNvSpPr>
              <a:spLocks noChangeShapeType="1"/>
            </p:cNvSpPr>
            <p:nvPr/>
          </p:nvSpPr>
          <p:spPr bwMode="auto">
            <a:xfrm>
              <a:off x="5003" y="1615"/>
              <a:ext cx="0" cy="12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1" name="Line 602"/>
            <p:cNvSpPr>
              <a:spLocks noChangeShapeType="1"/>
            </p:cNvSpPr>
            <p:nvPr/>
          </p:nvSpPr>
          <p:spPr bwMode="auto">
            <a:xfrm>
              <a:off x="4785" y="1808"/>
              <a:ext cx="119"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2" name="Line 603"/>
            <p:cNvSpPr>
              <a:spLocks noChangeShapeType="1"/>
            </p:cNvSpPr>
            <p:nvPr/>
          </p:nvSpPr>
          <p:spPr bwMode="auto">
            <a:xfrm>
              <a:off x="5134" y="1802"/>
              <a:ext cx="112"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3" name="Line 604"/>
            <p:cNvSpPr>
              <a:spLocks noChangeShapeType="1"/>
            </p:cNvSpPr>
            <p:nvPr/>
          </p:nvSpPr>
          <p:spPr bwMode="auto">
            <a:xfrm flipH="1">
              <a:off x="4596" y="1850"/>
              <a:ext cx="62" cy="444"/>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4" name="Line 605"/>
            <p:cNvSpPr>
              <a:spLocks noChangeShapeType="1"/>
            </p:cNvSpPr>
            <p:nvPr/>
          </p:nvSpPr>
          <p:spPr bwMode="auto">
            <a:xfrm flipH="1">
              <a:off x="4969" y="1850"/>
              <a:ext cx="70" cy="458"/>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5" name="Line 606"/>
            <p:cNvSpPr>
              <a:spLocks noChangeShapeType="1"/>
            </p:cNvSpPr>
            <p:nvPr/>
          </p:nvSpPr>
          <p:spPr bwMode="auto">
            <a:xfrm flipV="1">
              <a:off x="4581" y="2569"/>
              <a:ext cx="143" cy="27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6" name="Line 607"/>
            <p:cNvSpPr>
              <a:spLocks noChangeShapeType="1"/>
            </p:cNvSpPr>
            <p:nvPr/>
          </p:nvSpPr>
          <p:spPr bwMode="auto">
            <a:xfrm>
              <a:off x="5257" y="1801"/>
              <a:ext cx="112" cy="0"/>
            </a:xfrm>
            <a:prstGeom prst="line">
              <a:avLst/>
            </a:prstGeom>
            <a:noFill/>
            <a:ln w="9525">
              <a:solidFill>
                <a:schemeClr val="bg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8957" name="Group 608"/>
            <p:cNvGrpSpPr>
              <a:grpSpLocks/>
            </p:cNvGrpSpPr>
            <p:nvPr/>
          </p:nvGrpSpPr>
          <p:grpSpPr bwMode="auto">
            <a:xfrm>
              <a:off x="3813" y="1163"/>
              <a:ext cx="295" cy="391"/>
              <a:chOff x="1653" y="3023"/>
              <a:chExt cx="622" cy="911"/>
            </a:xfrm>
          </p:grpSpPr>
          <p:sp>
            <p:nvSpPr>
              <p:cNvPr id="39280" name="Line 270"/>
              <p:cNvSpPr>
                <a:spLocks noChangeShapeType="1"/>
              </p:cNvSpPr>
              <p:nvPr/>
            </p:nvSpPr>
            <p:spPr bwMode="auto">
              <a:xfrm flipH="1">
                <a:off x="1766" y="3287"/>
                <a:ext cx="188" cy="586"/>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1" name="Line 271"/>
              <p:cNvSpPr>
                <a:spLocks noChangeShapeType="1"/>
              </p:cNvSpPr>
              <p:nvPr/>
            </p:nvSpPr>
            <p:spPr bwMode="auto">
              <a:xfrm>
                <a:off x="1954" y="3287"/>
                <a:ext cx="188" cy="58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2" name="Line 272"/>
              <p:cNvSpPr>
                <a:spLocks noChangeShapeType="1"/>
              </p:cNvSpPr>
              <p:nvPr/>
            </p:nvSpPr>
            <p:spPr bwMode="auto">
              <a:xfrm>
                <a:off x="1766"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3" name="Line 273"/>
              <p:cNvSpPr>
                <a:spLocks noChangeShapeType="1"/>
              </p:cNvSpPr>
              <p:nvPr/>
            </p:nvSpPr>
            <p:spPr bwMode="auto">
              <a:xfrm flipH="1">
                <a:off x="1954"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4" name="Line 274"/>
              <p:cNvSpPr>
                <a:spLocks noChangeShapeType="1"/>
              </p:cNvSpPr>
              <p:nvPr/>
            </p:nvSpPr>
            <p:spPr bwMode="auto">
              <a:xfrm>
                <a:off x="1954" y="3300"/>
                <a:ext cx="0" cy="63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5" name="Line 275"/>
              <p:cNvSpPr>
                <a:spLocks noChangeShapeType="1"/>
              </p:cNvSpPr>
              <p:nvPr/>
            </p:nvSpPr>
            <p:spPr bwMode="auto">
              <a:xfrm flipV="1">
                <a:off x="1766" y="3810"/>
                <a:ext cx="188" cy="6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6" name="Line 276"/>
              <p:cNvSpPr>
                <a:spLocks noChangeShapeType="1"/>
              </p:cNvSpPr>
              <p:nvPr/>
            </p:nvSpPr>
            <p:spPr bwMode="auto">
              <a:xfrm flipH="1" flipV="1">
                <a:off x="1954" y="3810"/>
                <a:ext cx="188" cy="60"/>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7" name="Line 277"/>
              <p:cNvSpPr>
                <a:spLocks noChangeShapeType="1"/>
              </p:cNvSpPr>
              <p:nvPr/>
            </p:nvSpPr>
            <p:spPr bwMode="auto">
              <a:xfrm>
                <a:off x="1846" y="3618"/>
                <a:ext cx="108"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8" name="Line 278"/>
              <p:cNvSpPr>
                <a:spLocks noChangeShapeType="1"/>
              </p:cNvSpPr>
              <p:nvPr/>
            </p:nvSpPr>
            <p:spPr bwMode="auto">
              <a:xfrm flipV="1">
                <a:off x="1954" y="3618"/>
                <a:ext cx="114"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89" name="Line 279"/>
              <p:cNvSpPr>
                <a:spLocks noChangeShapeType="1"/>
              </p:cNvSpPr>
              <p:nvPr/>
            </p:nvSpPr>
            <p:spPr bwMode="auto">
              <a:xfrm>
                <a:off x="1810" y="3704"/>
                <a:ext cx="139" cy="65"/>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90" name="Line 280"/>
              <p:cNvSpPr>
                <a:spLocks noChangeShapeType="1"/>
              </p:cNvSpPr>
              <p:nvPr/>
            </p:nvSpPr>
            <p:spPr bwMode="auto">
              <a:xfrm flipV="1">
                <a:off x="1954" y="3717"/>
                <a:ext cx="140" cy="57"/>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91" name="Line 281"/>
              <p:cNvSpPr>
                <a:spLocks noChangeShapeType="1"/>
              </p:cNvSpPr>
              <p:nvPr/>
            </p:nvSpPr>
            <p:spPr bwMode="auto">
              <a:xfrm flipV="1">
                <a:off x="1954" y="3530"/>
                <a:ext cx="72" cy="2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92" name="Line 282"/>
              <p:cNvSpPr>
                <a:spLocks noChangeShapeType="1"/>
              </p:cNvSpPr>
              <p:nvPr/>
            </p:nvSpPr>
            <p:spPr bwMode="auto">
              <a:xfrm flipV="1">
                <a:off x="1954" y="3409"/>
                <a:ext cx="45" cy="1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93" name="Line 283"/>
              <p:cNvSpPr>
                <a:spLocks noChangeShapeType="1"/>
              </p:cNvSpPr>
              <p:nvPr/>
            </p:nvSpPr>
            <p:spPr bwMode="auto">
              <a:xfrm>
                <a:off x="1873" y="3522"/>
                <a:ext cx="87" cy="32"/>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94" name="Line 284"/>
              <p:cNvSpPr>
                <a:spLocks noChangeShapeType="1"/>
              </p:cNvSpPr>
              <p:nvPr/>
            </p:nvSpPr>
            <p:spPr bwMode="auto">
              <a:xfrm>
                <a:off x="1912" y="3404"/>
                <a:ext cx="50" cy="31"/>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9295" name="Oval 624"/>
              <p:cNvSpPr>
                <a:spLocks noChangeArrowheads="1"/>
              </p:cNvSpPr>
              <p:nvPr/>
            </p:nvSpPr>
            <p:spPr bwMode="auto">
              <a:xfrm>
                <a:off x="1921" y="3233"/>
                <a:ext cx="63" cy="68"/>
              </a:xfrm>
              <a:prstGeom prst="ellipse">
                <a:avLst/>
              </a:prstGeom>
              <a:solidFill>
                <a:srgbClr val="808080"/>
              </a:solidFill>
              <a:ln w="9525">
                <a:solidFill>
                  <a:srgbClr val="808080"/>
                </a:solidFill>
                <a:round/>
                <a:headEnd/>
                <a:tailEnd/>
              </a:ln>
            </p:spPr>
            <p:txBody>
              <a:bodyPr wrap="none" anchor="ctr"/>
              <a:lstStyle/>
              <a:p>
                <a:endParaRPr lang="en-US"/>
              </a:p>
            </p:txBody>
          </p:sp>
          <p:pic>
            <p:nvPicPr>
              <p:cNvPr id="39296" name="Picture 625" descr="cell_tower_radiation_gra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3" y="3023"/>
                <a:ext cx="622"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958" name="Group 626"/>
            <p:cNvGrpSpPr>
              <a:grpSpLocks/>
            </p:cNvGrpSpPr>
            <p:nvPr/>
          </p:nvGrpSpPr>
          <p:grpSpPr bwMode="auto">
            <a:xfrm>
              <a:off x="3962" y="1516"/>
              <a:ext cx="286" cy="160"/>
              <a:chOff x="3843" y="1516"/>
              <a:chExt cx="286" cy="160"/>
            </a:xfrm>
          </p:grpSpPr>
          <p:sp>
            <p:nvSpPr>
              <p:cNvPr id="39271" name="Line 627"/>
              <p:cNvSpPr>
                <a:spLocks noChangeShapeType="1"/>
              </p:cNvSpPr>
              <p:nvPr/>
            </p:nvSpPr>
            <p:spPr bwMode="auto">
              <a:xfrm>
                <a:off x="3843" y="1516"/>
                <a:ext cx="96" cy="60"/>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72" name="Oval 407"/>
              <p:cNvSpPr>
                <a:spLocks noChangeArrowheads="1"/>
              </p:cNvSpPr>
              <p:nvPr/>
            </p:nvSpPr>
            <p:spPr bwMode="auto">
              <a:xfrm>
                <a:off x="3884" y="1616"/>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73" name="Rectangle 410"/>
              <p:cNvSpPr>
                <a:spLocks noChangeArrowheads="1"/>
              </p:cNvSpPr>
              <p:nvPr/>
            </p:nvSpPr>
            <p:spPr bwMode="auto">
              <a:xfrm>
                <a:off x="3884" y="1610"/>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74" name="Oval 411"/>
              <p:cNvSpPr>
                <a:spLocks noChangeArrowheads="1"/>
              </p:cNvSpPr>
              <p:nvPr/>
            </p:nvSpPr>
            <p:spPr bwMode="auto">
              <a:xfrm>
                <a:off x="3883" y="1569"/>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75" name="Group 631"/>
              <p:cNvGrpSpPr>
                <a:grpSpLocks/>
              </p:cNvGrpSpPr>
              <p:nvPr/>
            </p:nvGrpSpPr>
            <p:grpSpPr bwMode="auto">
              <a:xfrm>
                <a:off x="3932" y="1587"/>
                <a:ext cx="138" cy="33"/>
                <a:chOff x="2468" y="1332"/>
                <a:chExt cx="310" cy="60"/>
              </a:xfrm>
            </p:grpSpPr>
            <p:sp>
              <p:nvSpPr>
                <p:cNvPr id="39278" name="Freeform 63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79" name="Freeform 63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76" name="Line 634"/>
              <p:cNvSpPr>
                <a:spLocks noChangeShapeType="1"/>
              </p:cNvSpPr>
              <p:nvPr/>
            </p:nvSpPr>
            <p:spPr bwMode="auto">
              <a:xfrm>
                <a:off x="3884" y="1602"/>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77" name="Line 635"/>
              <p:cNvSpPr>
                <a:spLocks noChangeShapeType="1"/>
              </p:cNvSpPr>
              <p:nvPr/>
            </p:nvSpPr>
            <p:spPr bwMode="auto">
              <a:xfrm>
                <a:off x="4127" y="1604"/>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59" name="Group 636"/>
            <p:cNvGrpSpPr>
              <a:grpSpLocks/>
            </p:cNvGrpSpPr>
            <p:nvPr/>
          </p:nvGrpSpPr>
          <p:grpSpPr bwMode="auto">
            <a:xfrm>
              <a:off x="4537" y="1571"/>
              <a:ext cx="246" cy="110"/>
              <a:chOff x="4334" y="1470"/>
              <a:chExt cx="246" cy="107"/>
            </a:xfrm>
          </p:grpSpPr>
          <p:sp>
            <p:nvSpPr>
              <p:cNvPr id="3926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6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6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66" name="Group 640"/>
              <p:cNvGrpSpPr>
                <a:grpSpLocks/>
              </p:cNvGrpSpPr>
              <p:nvPr/>
            </p:nvGrpSpPr>
            <p:grpSpPr bwMode="auto">
              <a:xfrm>
                <a:off x="4383" y="1488"/>
                <a:ext cx="138" cy="33"/>
                <a:chOff x="2468" y="1332"/>
                <a:chExt cx="310" cy="60"/>
              </a:xfrm>
            </p:grpSpPr>
            <p:sp>
              <p:nvSpPr>
                <p:cNvPr id="39269" name="Freeform 64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70" name="Freeform 64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67" name="Line 643"/>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68" name="Line 644"/>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0" name="Group 645"/>
            <p:cNvGrpSpPr>
              <a:grpSpLocks/>
            </p:cNvGrpSpPr>
            <p:nvPr/>
          </p:nvGrpSpPr>
          <p:grpSpPr bwMode="auto">
            <a:xfrm>
              <a:off x="4544" y="1737"/>
              <a:ext cx="246" cy="110"/>
              <a:chOff x="4334" y="1470"/>
              <a:chExt cx="246" cy="107"/>
            </a:xfrm>
          </p:grpSpPr>
          <p:sp>
            <p:nvSpPr>
              <p:cNvPr id="3925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5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5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58" name="Group 649"/>
              <p:cNvGrpSpPr>
                <a:grpSpLocks/>
              </p:cNvGrpSpPr>
              <p:nvPr/>
            </p:nvGrpSpPr>
            <p:grpSpPr bwMode="auto">
              <a:xfrm>
                <a:off x="4383" y="1488"/>
                <a:ext cx="138" cy="33"/>
                <a:chOff x="2468" y="1332"/>
                <a:chExt cx="310" cy="60"/>
              </a:xfrm>
            </p:grpSpPr>
            <p:sp>
              <p:nvSpPr>
                <p:cNvPr id="39261" name="Freeform 65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62" name="Freeform 65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59" name="Line 652"/>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60" name="Line 653"/>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1" name="Group 654"/>
            <p:cNvGrpSpPr>
              <a:grpSpLocks/>
            </p:cNvGrpSpPr>
            <p:nvPr/>
          </p:nvGrpSpPr>
          <p:grpSpPr bwMode="auto">
            <a:xfrm>
              <a:off x="4890" y="1738"/>
              <a:ext cx="246" cy="110"/>
              <a:chOff x="4334" y="1470"/>
              <a:chExt cx="246" cy="107"/>
            </a:xfrm>
          </p:grpSpPr>
          <p:sp>
            <p:nvSpPr>
              <p:cNvPr id="3924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4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4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50" name="Group 658"/>
              <p:cNvGrpSpPr>
                <a:grpSpLocks/>
              </p:cNvGrpSpPr>
              <p:nvPr/>
            </p:nvGrpSpPr>
            <p:grpSpPr bwMode="auto">
              <a:xfrm>
                <a:off x="4383" y="1488"/>
                <a:ext cx="138" cy="33"/>
                <a:chOff x="2468" y="1332"/>
                <a:chExt cx="310" cy="60"/>
              </a:xfrm>
            </p:grpSpPr>
            <p:sp>
              <p:nvSpPr>
                <p:cNvPr id="39253" name="Freeform 65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54" name="Freeform 66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51" name="Line 661"/>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52" name="Line 662"/>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2" name="Group 663"/>
            <p:cNvGrpSpPr>
              <a:grpSpLocks/>
            </p:cNvGrpSpPr>
            <p:nvPr/>
          </p:nvGrpSpPr>
          <p:grpSpPr bwMode="auto">
            <a:xfrm>
              <a:off x="4844" y="1508"/>
              <a:ext cx="246" cy="110"/>
              <a:chOff x="4334" y="1470"/>
              <a:chExt cx="246" cy="107"/>
            </a:xfrm>
          </p:grpSpPr>
          <p:sp>
            <p:nvSpPr>
              <p:cNvPr id="3923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4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4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42" name="Group 667"/>
              <p:cNvGrpSpPr>
                <a:grpSpLocks/>
              </p:cNvGrpSpPr>
              <p:nvPr/>
            </p:nvGrpSpPr>
            <p:grpSpPr bwMode="auto">
              <a:xfrm>
                <a:off x="4383" y="1488"/>
                <a:ext cx="138" cy="33"/>
                <a:chOff x="2468" y="1332"/>
                <a:chExt cx="310" cy="60"/>
              </a:xfrm>
            </p:grpSpPr>
            <p:sp>
              <p:nvSpPr>
                <p:cNvPr id="39245" name="Freeform 66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46" name="Freeform 66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43" name="Line 670"/>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44" name="Line 671"/>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3" name="Group 672"/>
            <p:cNvGrpSpPr>
              <a:grpSpLocks/>
            </p:cNvGrpSpPr>
            <p:nvPr/>
          </p:nvGrpSpPr>
          <p:grpSpPr bwMode="auto">
            <a:xfrm>
              <a:off x="4874" y="2296"/>
              <a:ext cx="310" cy="130"/>
              <a:chOff x="4334" y="1470"/>
              <a:chExt cx="246" cy="107"/>
            </a:xfrm>
          </p:grpSpPr>
          <p:sp>
            <p:nvSpPr>
              <p:cNvPr id="3923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3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3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34" name="Group 676"/>
              <p:cNvGrpSpPr>
                <a:grpSpLocks/>
              </p:cNvGrpSpPr>
              <p:nvPr/>
            </p:nvGrpSpPr>
            <p:grpSpPr bwMode="auto">
              <a:xfrm>
                <a:off x="4383" y="1488"/>
                <a:ext cx="138" cy="33"/>
                <a:chOff x="2468" y="1332"/>
                <a:chExt cx="310" cy="60"/>
              </a:xfrm>
            </p:grpSpPr>
            <p:sp>
              <p:nvSpPr>
                <p:cNvPr id="39237" name="Freeform 67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38" name="Freeform 67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35" name="Line 679"/>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36" name="Line 680"/>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8964" name="Line 681"/>
            <p:cNvSpPr>
              <a:spLocks noChangeShapeType="1"/>
            </p:cNvSpPr>
            <p:nvPr/>
          </p:nvSpPr>
          <p:spPr bwMode="auto">
            <a:xfrm>
              <a:off x="4049" y="2358"/>
              <a:ext cx="428"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8965" name="Group 682"/>
            <p:cNvGrpSpPr>
              <a:grpSpLocks/>
            </p:cNvGrpSpPr>
            <p:nvPr/>
          </p:nvGrpSpPr>
          <p:grpSpPr bwMode="auto">
            <a:xfrm>
              <a:off x="4464" y="2288"/>
              <a:ext cx="310" cy="130"/>
              <a:chOff x="4334" y="1470"/>
              <a:chExt cx="246" cy="107"/>
            </a:xfrm>
          </p:grpSpPr>
          <p:sp>
            <p:nvSpPr>
              <p:cNvPr id="3922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2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2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26" name="Group 686"/>
              <p:cNvGrpSpPr>
                <a:grpSpLocks/>
              </p:cNvGrpSpPr>
              <p:nvPr/>
            </p:nvGrpSpPr>
            <p:grpSpPr bwMode="auto">
              <a:xfrm>
                <a:off x="4383" y="1488"/>
                <a:ext cx="138" cy="33"/>
                <a:chOff x="2468" y="1332"/>
                <a:chExt cx="310" cy="60"/>
              </a:xfrm>
            </p:grpSpPr>
            <p:sp>
              <p:nvSpPr>
                <p:cNvPr id="39229" name="Freeform 68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30" name="Freeform 68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27" name="Line 689"/>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28" name="Line 690"/>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6" name="Group 691"/>
            <p:cNvGrpSpPr>
              <a:grpSpLocks/>
            </p:cNvGrpSpPr>
            <p:nvPr/>
          </p:nvGrpSpPr>
          <p:grpSpPr bwMode="auto">
            <a:xfrm>
              <a:off x="4660" y="2464"/>
              <a:ext cx="310" cy="130"/>
              <a:chOff x="4334" y="1470"/>
              <a:chExt cx="246" cy="107"/>
            </a:xfrm>
          </p:grpSpPr>
          <p:sp>
            <p:nvSpPr>
              <p:cNvPr id="3921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1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1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18" name="Group 695"/>
              <p:cNvGrpSpPr>
                <a:grpSpLocks/>
              </p:cNvGrpSpPr>
              <p:nvPr/>
            </p:nvGrpSpPr>
            <p:grpSpPr bwMode="auto">
              <a:xfrm>
                <a:off x="4383" y="1488"/>
                <a:ext cx="138" cy="33"/>
                <a:chOff x="2468" y="1332"/>
                <a:chExt cx="310" cy="60"/>
              </a:xfrm>
            </p:grpSpPr>
            <p:sp>
              <p:nvSpPr>
                <p:cNvPr id="39221" name="Freeform 69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22" name="Freeform 69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19" name="Line 698"/>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20" name="Line 699"/>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7" name="Group 700"/>
            <p:cNvGrpSpPr>
              <a:grpSpLocks/>
            </p:cNvGrpSpPr>
            <p:nvPr/>
          </p:nvGrpSpPr>
          <p:grpSpPr bwMode="auto">
            <a:xfrm>
              <a:off x="4782" y="3028"/>
              <a:ext cx="392" cy="154"/>
              <a:chOff x="4334" y="1470"/>
              <a:chExt cx="246" cy="107"/>
            </a:xfrm>
          </p:grpSpPr>
          <p:sp>
            <p:nvSpPr>
              <p:cNvPr id="3920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0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0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10" name="Group 704"/>
              <p:cNvGrpSpPr>
                <a:grpSpLocks/>
              </p:cNvGrpSpPr>
              <p:nvPr/>
            </p:nvGrpSpPr>
            <p:grpSpPr bwMode="auto">
              <a:xfrm>
                <a:off x="4383" y="1488"/>
                <a:ext cx="138" cy="33"/>
                <a:chOff x="2468" y="1332"/>
                <a:chExt cx="310" cy="60"/>
              </a:xfrm>
            </p:grpSpPr>
            <p:sp>
              <p:nvSpPr>
                <p:cNvPr id="39213" name="Freeform 70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14" name="Freeform 70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11" name="Line 707"/>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12" name="Line 708"/>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8" name="Group 709"/>
            <p:cNvGrpSpPr>
              <a:grpSpLocks/>
            </p:cNvGrpSpPr>
            <p:nvPr/>
          </p:nvGrpSpPr>
          <p:grpSpPr bwMode="auto">
            <a:xfrm>
              <a:off x="4388" y="2840"/>
              <a:ext cx="392" cy="154"/>
              <a:chOff x="4334" y="1470"/>
              <a:chExt cx="246" cy="107"/>
            </a:xfrm>
          </p:grpSpPr>
          <p:sp>
            <p:nvSpPr>
              <p:cNvPr id="3919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20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20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202" name="Group 713"/>
              <p:cNvGrpSpPr>
                <a:grpSpLocks/>
              </p:cNvGrpSpPr>
              <p:nvPr/>
            </p:nvGrpSpPr>
            <p:grpSpPr bwMode="auto">
              <a:xfrm>
                <a:off x="4383" y="1488"/>
                <a:ext cx="138" cy="33"/>
                <a:chOff x="2468" y="1332"/>
                <a:chExt cx="310" cy="60"/>
              </a:xfrm>
            </p:grpSpPr>
            <p:sp>
              <p:nvSpPr>
                <p:cNvPr id="39205" name="Freeform 71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206" name="Freeform 71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203" name="Line 716"/>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204" name="Line 717"/>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69" name="Group 718"/>
            <p:cNvGrpSpPr>
              <a:grpSpLocks/>
            </p:cNvGrpSpPr>
            <p:nvPr/>
          </p:nvGrpSpPr>
          <p:grpSpPr bwMode="auto">
            <a:xfrm>
              <a:off x="3932" y="3056"/>
              <a:ext cx="392" cy="154"/>
              <a:chOff x="4334" y="1470"/>
              <a:chExt cx="246" cy="107"/>
            </a:xfrm>
          </p:grpSpPr>
          <p:sp>
            <p:nvSpPr>
              <p:cNvPr id="3919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19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19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194" name="Group 722"/>
              <p:cNvGrpSpPr>
                <a:grpSpLocks/>
              </p:cNvGrpSpPr>
              <p:nvPr/>
            </p:nvGrpSpPr>
            <p:grpSpPr bwMode="auto">
              <a:xfrm>
                <a:off x="4383" y="1488"/>
                <a:ext cx="138" cy="33"/>
                <a:chOff x="2468" y="1332"/>
                <a:chExt cx="310" cy="60"/>
              </a:xfrm>
            </p:grpSpPr>
            <p:sp>
              <p:nvSpPr>
                <p:cNvPr id="39197" name="Freeform 72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198" name="Freeform 72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195" name="Line 725"/>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96" name="Line 726"/>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70" name="Group 727"/>
            <p:cNvGrpSpPr>
              <a:grpSpLocks/>
            </p:cNvGrpSpPr>
            <p:nvPr/>
          </p:nvGrpSpPr>
          <p:grpSpPr bwMode="auto">
            <a:xfrm>
              <a:off x="3812" y="2296"/>
              <a:ext cx="246" cy="108"/>
              <a:chOff x="4334" y="1470"/>
              <a:chExt cx="246" cy="107"/>
            </a:xfrm>
          </p:grpSpPr>
          <p:sp>
            <p:nvSpPr>
              <p:cNvPr id="3918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sp>
            <p:nvSpPr>
              <p:cNvPr id="3918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spcBef>
                    <a:spcPct val="0"/>
                  </a:spcBef>
                  <a:buClrTx/>
                  <a:buSzTx/>
                  <a:buFontTx/>
                  <a:buNone/>
                </a:pPr>
                <a:endParaRPr lang="en-US" sz="2400">
                  <a:latin typeface="Times New Roman" pitchFamily="18" charset="0"/>
                  <a:cs typeface="Arial" pitchFamily="34" charset="0"/>
                </a:endParaRPr>
              </a:p>
            </p:txBody>
          </p:sp>
          <p:sp>
            <p:nvSpPr>
              <p:cNvPr id="3918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p>
                <a:pPr>
                  <a:spcBef>
                    <a:spcPct val="0"/>
                  </a:spcBef>
                  <a:buClrTx/>
                  <a:buSzTx/>
                  <a:buFontTx/>
                  <a:buNone/>
                </a:pPr>
                <a:endParaRPr lang="en-US" sz="2400">
                  <a:latin typeface="Times New Roman" pitchFamily="18" charset="0"/>
                  <a:cs typeface="Arial" pitchFamily="34" charset="0"/>
                </a:endParaRPr>
              </a:p>
            </p:txBody>
          </p:sp>
          <p:grpSp>
            <p:nvGrpSpPr>
              <p:cNvPr id="39186" name="Group 731"/>
              <p:cNvGrpSpPr>
                <a:grpSpLocks/>
              </p:cNvGrpSpPr>
              <p:nvPr/>
            </p:nvGrpSpPr>
            <p:grpSpPr bwMode="auto">
              <a:xfrm>
                <a:off x="4383" y="1488"/>
                <a:ext cx="138" cy="33"/>
                <a:chOff x="2468" y="1332"/>
                <a:chExt cx="310" cy="60"/>
              </a:xfrm>
            </p:grpSpPr>
            <p:sp>
              <p:nvSpPr>
                <p:cNvPr id="39189" name="Freeform 73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9190" name="Freeform 73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9187" name="Line 734"/>
              <p:cNvSpPr>
                <a:spLocks noChangeShapeType="1"/>
              </p:cNvSpPr>
              <p:nvPr/>
            </p:nvSpPr>
            <p:spPr bwMode="auto">
              <a:xfrm>
                <a:off x="4335" y="1503"/>
                <a:ext cx="0" cy="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88" name="Line 735"/>
              <p:cNvSpPr>
                <a:spLocks noChangeShapeType="1"/>
              </p:cNvSpPr>
              <p:nvPr/>
            </p:nvSpPr>
            <p:spPr bwMode="auto">
              <a:xfrm>
                <a:off x="4578" y="1505"/>
                <a:ext cx="0" cy="49"/>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71" name="Group 736"/>
            <p:cNvGrpSpPr>
              <a:grpSpLocks/>
            </p:cNvGrpSpPr>
            <p:nvPr/>
          </p:nvGrpSpPr>
          <p:grpSpPr bwMode="auto">
            <a:xfrm>
              <a:off x="4511" y="3153"/>
              <a:ext cx="281" cy="266"/>
              <a:chOff x="5072" y="3611"/>
              <a:chExt cx="459" cy="380"/>
            </a:xfrm>
          </p:grpSpPr>
          <p:grpSp>
            <p:nvGrpSpPr>
              <p:cNvPr id="39169" name="Group 737"/>
              <p:cNvGrpSpPr>
                <a:grpSpLocks/>
              </p:cNvGrpSpPr>
              <p:nvPr/>
            </p:nvGrpSpPr>
            <p:grpSpPr bwMode="auto">
              <a:xfrm>
                <a:off x="5144" y="3611"/>
                <a:ext cx="387" cy="99"/>
                <a:chOff x="5030" y="2639"/>
                <a:chExt cx="387" cy="99"/>
              </a:xfrm>
            </p:grpSpPr>
            <p:sp>
              <p:nvSpPr>
                <p:cNvPr id="39171" name="Freeform 738"/>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72" name="Freeform 739"/>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73" name="Freeform 740"/>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74" name="Freeform 741"/>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75" name="Freeform 742"/>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76" name="Freeform 743"/>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77" name="Freeform 744"/>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9178" name="Freeform 745"/>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9179" name="Freeform 746"/>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9180" name="Freeform 747"/>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9181" name="Freeform 748"/>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9182" name="Freeform 749"/>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9170" name="Picture 750" descr="access_point_stylized_gray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972" name="Group 751"/>
            <p:cNvGrpSpPr>
              <a:grpSpLocks/>
            </p:cNvGrpSpPr>
            <p:nvPr/>
          </p:nvGrpSpPr>
          <p:grpSpPr bwMode="auto">
            <a:xfrm>
              <a:off x="3552" y="2211"/>
              <a:ext cx="251" cy="226"/>
              <a:chOff x="5072" y="3611"/>
              <a:chExt cx="459" cy="380"/>
            </a:xfrm>
          </p:grpSpPr>
          <p:grpSp>
            <p:nvGrpSpPr>
              <p:cNvPr id="39155" name="Group 752"/>
              <p:cNvGrpSpPr>
                <a:grpSpLocks/>
              </p:cNvGrpSpPr>
              <p:nvPr/>
            </p:nvGrpSpPr>
            <p:grpSpPr bwMode="auto">
              <a:xfrm>
                <a:off x="5144" y="3611"/>
                <a:ext cx="387" cy="99"/>
                <a:chOff x="5030" y="2639"/>
                <a:chExt cx="387" cy="99"/>
              </a:xfrm>
            </p:grpSpPr>
            <p:sp>
              <p:nvSpPr>
                <p:cNvPr id="39157" name="Freeform 753"/>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58" name="Freeform 754"/>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59" name="Freeform 755"/>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60" name="Freeform 756"/>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61" name="Freeform 757"/>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62" name="Freeform 758"/>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63" name="Freeform 759"/>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9164" name="Freeform 760"/>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9165" name="Freeform 761"/>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9166" name="Freeform 762"/>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9167" name="Freeform 763"/>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9168" name="Freeform 764"/>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9156" name="Picture 765" descr="access_point_stylized_gray_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973" name="Line 766"/>
            <p:cNvSpPr>
              <a:spLocks noChangeShapeType="1"/>
            </p:cNvSpPr>
            <p:nvPr/>
          </p:nvSpPr>
          <p:spPr bwMode="auto">
            <a:xfrm rot="5400000" flipV="1">
              <a:off x="5034" y="3427"/>
              <a:ext cx="2" cy="5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8974" name="Group 767"/>
            <p:cNvGrpSpPr>
              <a:grpSpLocks/>
            </p:cNvGrpSpPr>
            <p:nvPr/>
          </p:nvGrpSpPr>
          <p:grpSpPr bwMode="auto">
            <a:xfrm flipH="1">
              <a:off x="3638" y="2856"/>
              <a:ext cx="261" cy="235"/>
              <a:chOff x="2839" y="3501"/>
              <a:chExt cx="755" cy="803"/>
            </a:xfrm>
          </p:grpSpPr>
          <p:pic>
            <p:nvPicPr>
              <p:cNvPr id="39153" name="Picture 768"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154" name="Freeform 769"/>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8975" name="Group 770"/>
            <p:cNvGrpSpPr>
              <a:grpSpLocks/>
            </p:cNvGrpSpPr>
            <p:nvPr/>
          </p:nvGrpSpPr>
          <p:grpSpPr bwMode="auto">
            <a:xfrm flipH="1">
              <a:off x="3438" y="3121"/>
              <a:ext cx="304" cy="256"/>
              <a:chOff x="2839" y="3501"/>
              <a:chExt cx="755" cy="803"/>
            </a:xfrm>
          </p:grpSpPr>
          <p:pic>
            <p:nvPicPr>
              <p:cNvPr id="39151" name="Picture 771" descr="desktop_computer_stylized_medi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152" name="Freeform 772"/>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8976" name="Group 773"/>
            <p:cNvGrpSpPr>
              <a:grpSpLocks/>
            </p:cNvGrpSpPr>
            <p:nvPr/>
          </p:nvGrpSpPr>
          <p:grpSpPr bwMode="auto">
            <a:xfrm flipH="1">
              <a:off x="3739" y="3311"/>
              <a:ext cx="269" cy="220"/>
              <a:chOff x="2839" y="3501"/>
              <a:chExt cx="755" cy="803"/>
            </a:xfrm>
          </p:grpSpPr>
          <p:pic>
            <p:nvPicPr>
              <p:cNvPr id="39149" name="Picture 774" descr="desktop_computer_stylized_mediu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150" name="Freeform 775"/>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8977" name="Group 776"/>
            <p:cNvGrpSpPr>
              <a:grpSpLocks/>
            </p:cNvGrpSpPr>
            <p:nvPr/>
          </p:nvGrpSpPr>
          <p:grpSpPr bwMode="auto">
            <a:xfrm>
              <a:off x="4126" y="3300"/>
              <a:ext cx="269" cy="221"/>
              <a:chOff x="2839" y="3501"/>
              <a:chExt cx="755" cy="803"/>
            </a:xfrm>
          </p:grpSpPr>
          <p:pic>
            <p:nvPicPr>
              <p:cNvPr id="39147" name="Picture 777" descr="desktop_computer_stylized_mediu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148" name="Freeform 778"/>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pic>
          <p:nvPicPr>
            <p:cNvPr id="38978" name="Picture 779" descr="car_icon_smal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95" y="1084"/>
              <a:ext cx="53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79" name="Group 780"/>
            <p:cNvGrpSpPr>
              <a:grpSpLocks/>
            </p:cNvGrpSpPr>
            <p:nvPr/>
          </p:nvGrpSpPr>
          <p:grpSpPr bwMode="auto">
            <a:xfrm>
              <a:off x="3536" y="974"/>
              <a:ext cx="262" cy="243"/>
              <a:chOff x="2751" y="1851"/>
              <a:chExt cx="462" cy="478"/>
            </a:xfrm>
          </p:grpSpPr>
          <p:pic>
            <p:nvPicPr>
              <p:cNvPr id="39145" name="Picture 781" descr="iphone_stylized_small"/>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146" name="Picture 782" descr="antenna_radiation_stylize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980" name="Group 783"/>
            <p:cNvGrpSpPr>
              <a:grpSpLocks/>
            </p:cNvGrpSpPr>
            <p:nvPr/>
          </p:nvGrpSpPr>
          <p:grpSpPr bwMode="auto">
            <a:xfrm>
              <a:off x="5191" y="3151"/>
              <a:ext cx="143" cy="303"/>
              <a:chOff x="4140" y="429"/>
              <a:chExt cx="1425" cy="2396"/>
            </a:xfrm>
          </p:grpSpPr>
          <p:sp>
            <p:nvSpPr>
              <p:cNvPr id="39113" name="Freeform 784"/>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14" name="Rectangle 785"/>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9115" name="Freeform 786"/>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16" name="Freeform 787"/>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17" name="Rectangle 788"/>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9118" name="Group 789"/>
              <p:cNvGrpSpPr>
                <a:grpSpLocks/>
              </p:cNvGrpSpPr>
              <p:nvPr/>
            </p:nvGrpSpPr>
            <p:grpSpPr bwMode="auto">
              <a:xfrm>
                <a:off x="4749" y="668"/>
                <a:ext cx="581" cy="145"/>
                <a:chOff x="614" y="2568"/>
                <a:chExt cx="725" cy="139"/>
              </a:xfrm>
            </p:grpSpPr>
            <p:sp>
              <p:nvSpPr>
                <p:cNvPr id="39143" name="AutoShape 790"/>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44" name="AutoShape 791"/>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119" name="Rectangle 792"/>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9120" name="Group 793"/>
              <p:cNvGrpSpPr>
                <a:grpSpLocks/>
              </p:cNvGrpSpPr>
              <p:nvPr/>
            </p:nvGrpSpPr>
            <p:grpSpPr bwMode="auto">
              <a:xfrm>
                <a:off x="4747" y="994"/>
                <a:ext cx="581" cy="134"/>
                <a:chOff x="614" y="2568"/>
                <a:chExt cx="725" cy="139"/>
              </a:xfrm>
            </p:grpSpPr>
            <p:sp>
              <p:nvSpPr>
                <p:cNvPr id="39141" name="AutoShape 794"/>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42" name="AutoShape 795"/>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121" name="Rectangle 796"/>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9122" name="Rectangle 797"/>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9123" name="Group 798"/>
              <p:cNvGrpSpPr>
                <a:grpSpLocks/>
              </p:cNvGrpSpPr>
              <p:nvPr/>
            </p:nvGrpSpPr>
            <p:grpSpPr bwMode="auto">
              <a:xfrm>
                <a:off x="4735" y="1627"/>
                <a:ext cx="582" cy="151"/>
                <a:chOff x="614" y="2568"/>
                <a:chExt cx="725" cy="139"/>
              </a:xfrm>
            </p:grpSpPr>
            <p:sp>
              <p:nvSpPr>
                <p:cNvPr id="39139" name="AutoShape 799"/>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40" name="AutoShape 800"/>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124" name="Freeform 801"/>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9125" name="Group 802"/>
              <p:cNvGrpSpPr>
                <a:grpSpLocks/>
              </p:cNvGrpSpPr>
              <p:nvPr/>
            </p:nvGrpSpPr>
            <p:grpSpPr bwMode="auto">
              <a:xfrm>
                <a:off x="4739" y="1327"/>
                <a:ext cx="582" cy="139"/>
                <a:chOff x="614" y="2568"/>
                <a:chExt cx="725" cy="139"/>
              </a:xfrm>
            </p:grpSpPr>
            <p:sp>
              <p:nvSpPr>
                <p:cNvPr id="39137" name="AutoShape 803"/>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38" name="AutoShape 804"/>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126" name="Rectangle 805"/>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39127" name="Freeform 806"/>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28" name="Freeform 807"/>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29" name="Oval 808"/>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30" name="Freeform 809"/>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31" name="AutoShape 810"/>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39132" name="AutoShape 811"/>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39133" name="Oval 812"/>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34" name="Oval 813"/>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39135" name="Oval 814"/>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36" name="Rectangle 815"/>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p>
                <a:endParaRPr lang="en-US"/>
              </a:p>
            </p:txBody>
          </p:sp>
        </p:grpSp>
        <p:grpSp>
          <p:nvGrpSpPr>
            <p:cNvPr id="38981" name="Group 816"/>
            <p:cNvGrpSpPr>
              <a:grpSpLocks/>
            </p:cNvGrpSpPr>
            <p:nvPr/>
          </p:nvGrpSpPr>
          <p:grpSpPr bwMode="auto">
            <a:xfrm>
              <a:off x="4992" y="3341"/>
              <a:ext cx="143" cy="303"/>
              <a:chOff x="4140" y="429"/>
              <a:chExt cx="1425" cy="2396"/>
            </a:xfrm>
          </p:grpSpPr>
          <p:sp>
            <p:nvSpPr>
              <p:cNvPr id="39081" name="Freeform 817"/>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82" name="Rectangle 818"/>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9083" name="Freeform 819"/>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84" name="Freeform 820"/>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85" name="Rectangle 821"/>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9086" name="Group 822"/>
              <p:cNvGrpSpPr>
                <a:grpSpLocks/>
              </p:cNvGrpSpPr>
              <p:nvPr/>
            </p:nvGrpSpPr>
            <p:grpSpPr bwMode="auto">
              <a:xfrm>
                <a:off x="4749" y="668"/>
                <a:ext cx="581" cy="145"/>
                <a:chOff x="614" y="2568"/>
                <a:chExt cx="725" cy="139"/>
              </a:xfrm>
            </p:grpSpPr>
            <p:sp>
              <p:nvSpPr>
                <p:cNvPr id="39111" name="AutoShape 823"/>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12" name="AutoShape 824"/>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087" name="Rectangle 825"/>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9088" name="Group 826"/>
              <p:cNvGrpSpPr>
                <a:grpSpLocks/>
              </p:cNvGrpSpPr>
              <p:nvPr/>
            </p:nvGrpSpPr>
            <p:grpSpPr bwMode="auto">
              <a:xfrm>
                <a:off x="4747" y="994"/>
                <a:ext cx="581" cy="134"/>
                <a:chOff x="614" y="2568"/>
                <a:chExt cx="725" cy="139"/>
              </a:xfrm>
            </p:grpSpPr>
            <p:sp>
              <p:nvSpPr>
                <p:cNvPr id="39109" name="AutoShape 827"/>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10" name="AutoShape 828"/>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089" name="Rectangle 829"/>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9090" name="Rectangle 830"/>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p>
                <a:endParaRPr lang="en-US"/>
              </a:p>
            </p:txBody>
          </p:sp>
          <p:grpSp>
            <p:nvGrpSpPr>
              <p:cNvPr id="39091" name="Group 831"/>
              <p:cNvGrpSpPr>
                <a:grpSpLocks/>
              </p:cNvGrpSpPr>
              <p:nvPr/>
            </p:nvGrpSpPr>
            <p:grpSpPr bwMode="auto">
              <a:xfrm>
                <a:off x="4735" y="1627"/>
                <a:ext cx="582" cy="151"/>
                <a:chOff x="614" y="2568"/>
                <a:chExt cx="725" cy="139"/>
              </a:xfrm>
            </p:grpSpPr>
            <p:sp>
              <p:nvSpPr>
                <p:cNvPr id="39107" name="AutoShape 832"/>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08" name="AutoShape 833"/>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092" name="Freeform 834"/>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9093" name="Group 835"/>
              <p:cNvGrpSpPr>
                <a:grpSpLocks/>
              </p:cNvGrpSpPr>
              <p:nvPr/>
            </p:nvGrpSpPr>
            <p:grpSpPr bwMode="auto">
              <a:xfrm>
                <a:off x="4739" y="1327"/>
                <a:ext cx="582" cy="139"/>
                <a:chOff x="614" y="2568"/>
                <a:chExt cx="725" cy="139"/>
              </a:xfrm>
            </p:grpSpPr>
            <p:sp>
              <p:nvSpPr>
                <p:cNvPr id="39105" name="AutoShape 836"/>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06" name="AutoShape 837"/>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094" name="Rectangle 838"/>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p>
                <a:endParaRPr lang="en-US"/>
              </a:p>
            </p:txBody>
          </p:sp>
          <p:sp>
            <p:nvSpPr>
              <p:cNvPr id="39095" name="Freeform 839"/>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96" name="Freeform 840"/>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97" name="Oval 841"/>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098" name="Freeform 842"/>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99" name="AutoShape 843"/>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p>
                <a:endParaRPr lang="en-US"/>
              </a:p>
            </p:txBody>
          </p:sp>
          <p:sp>
            <p:nvSpPr>
              <p:cNvPr id="39100" name="AutoShape 844"/>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p>
                <a:endParaRPr lang="en-US"/>
              </a:p>
            </p:txBody>
          </p:sp>
          <p:sp>
            <p:nvSpPr>
              <p:cNvPr id="39101" name="Oval 845"/>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02" name="Oval 846"/>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1" hangingPunct="1">
                  <a:spcBef>
                    <a:spcPct val="0"/>
                  </a:spcBef>
                  <a:buClrTx/>
                  <a:buSzTx/>
                  <a:buFontTx/>
                  <a:buNone/>
                </a:pPr>
                <a:endParaRPr lang="en-US" sz="1800">
                  <a:solidFill>
                    <a:srgbClr val="FF0000"/>
                  </a:solidFill>
                  <a:cs typeface="Arial" pitchFamily="34" charset="0"/>
                </a:endParaRPr>
              </a:p>
            </p:txBody>
          </p:sp>
          <p:sp>
            <p:nvSpPr>
              <p:cNvPr id="39103" name="Oval 847"/>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104" name="Rectangle 848"/>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p>
                <a:endParaRPr lang="en-US"/>
              </a:p>
            </p:txBody>
          </p:sp>
        </p:grpSp>
        <p:grpSp>
          <p:nvGrpSpPr>
            <p:cNvPr id="38982" name="Group 849"/>
            <p:cNvGrpSpPr>
              <a:grpSpLocks/>
            </p:cNvGrpSpPr>
            <p:nvPr/>
          </p:nvGrpSpPr>
          <p:grpSpPr bwMode="auto">
            <a:xfrm>
              <a:off x="3340" y="1287"/>
              <a:ext cx="337" cy="257"/>
              <a:chOff x="877" y="1008"/>
              <a:chExt cx="2747" cy="2591"/>
            </a:xfrm>
          </p:grpSpPr>
          <p:pic>
            <p:nvPicPr>
              <p:cNvPr id="39058" name="Picture 850" descr="antenna_stylized"/>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59" name="Picture 851" descr="laptop_keyboa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60" name="Freeform 852"/>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9061" name="Picture 853" descr="scree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62" name="Freeform 854"/>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63" name="Freeform 855"/>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64" name="Freeform 856"/>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65" name="Freeform 857"/>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66" name="Freeform 858"/>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67" name="Freeform 859"/>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9068" name="Group 860"/>
              <p:cNvGrpSpPr>
                <a:grpSpLocks/>
              </p:cNvGrpSpPr>
              <p:nvPr/>
            </p:nvGrpSpPr>
            <p:grpSpPr bwMode="auto">
              <a:xfrm>
                <a:off x="1709" y="3008"/>
                <a:ext cx="507" cy="234"/>
                <a:chOff x="1740" y="2642"/>
                <a:chExt cx="752" cy="327"/>
              </a:xfrm>
            </p:grpSpPr>
            <p:sp>
              <p:nvSpPr>
                <p:cNvPr id="39075" name="Freeform 861"/>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6" name="Freeform 862"/>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7" name="Freeform 863"/>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8" name="Freeform 864"/>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9" name="Freeform 865"/>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80" name="Freeform 866"/>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9069" name="Freeform 867"/>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0" name="Freeform 868"/>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1" name="Freeform 869"/>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2" name="Freeform 870"/>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3" name="Freeform 871"/>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74" name="Freeform 872"/>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8983" name="Group 873"/>
            <p:cNvGrpSpPr>
              <a:grpSpLocks/>
            </p:cNvGrpSpPr>
            <p:nvPr/>
          </p:nvGrpSpPr>
          <p:grpSpPr bwMode="auto">
            <a:xfrm>
              <a:off x="4329" y="3456"/>
              <a:ext cx="299" cy="257"/>
              <a:chOff x="877" y="1008"/>
              <a:chExt cx="2747" cy="2591"/>
            </a:xfrm>
          </p:grpSpPr>
          <p:pic>
            <p:nvPicPr>
              <p:cNvPr id="39035" name="Picture 874" descr="antenna_stylize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36" name="Picture 875" descr="laptop_keyboar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37" name="Freeform 876"/>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9038" name="Picture 877" descr="sc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39" name="Freeform 878"/>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0" name="Freeform 879"/>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1" name="Freeform 880"/>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2" name="Freeform 881"/>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3" name="Freeform 882"/>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4" name="Freeform 883"/>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9045" name="Group 884"/>
              <p:cNvGrpSpPr>
                <a:grpSpLocks/>
              </p:cNvGrpSpPr>
              <p:nvPr/>
            </p:nvGrpSpPr>
            <p:grpSpPr bwMode="auto">
              <a:xfrm>
                <a:off x="1709" y="3008"/>
                <a:ext cx="507" cy="234"/>
                <a:chOff x="1740" y="2642"/>
                <a:chExt cx="752" cy="327"/>
              </a:xfrm>
            </p:grpSpPr>
            <p:sp>
              <p:nvSpPr>
                <p:cNvPr id="39052" name="Freeform 885"/>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3" name="Freeform 886"/>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4" name="Freeform 887"/>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5" name="Freeform 888"/>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6" name="Freeform 889"/>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7" name="Freeform 890"/>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9046" name="Freeform 891"/>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7" name="Freeform 892"/>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8" name="Freeform 893"/>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49" name="Freeform 894"/>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0" name="Freeform 895"/>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51" name="Freeform 896"/>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8984" name="Group 897"/>
            <p:cNvGrpSpPr>
              <a:grpSpLocks/>
            </p:cNvGrpSpPr>
            <p:nvPr/>
          </p:nvGrpSpPr>
          <p:grpSpPr bwMode="auto">
            <a:xfrm>
              <a:off x="3503" y="1916"/>
              <a:ext cx="280" cy="257"/>
              <a:chOff x="877" y="1008"/>
              <a:chExt cx="2747" cy="2591"/>
            </a:xfrm>
          </p:grpSpPr>
          <p:pic>
            <p:nvPicPr>
              <p:cNvPr id="39012" name="Picture 898" descr="antenna_stylized"/>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13" name="Picture 899" descr="laptop_keyboard"/>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14" name="Freeform 900"/>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9015" name="Picture 901" descr="screen"/>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16" name="Freeform 902"/>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17" name="Freeform 903"/>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18" name="Freeform 904"/>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19" name="Freeform 905"/>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0" name="Freeform 906"/>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1" name="Freeform 907"/>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9022" name="Group 908"/>
              <p:cNvGrpSpPr>
                <a:grpSpLocks/>
              </p:cNvGrpSpPr>
              <p:nvPr/>
            </p:nvGrpSpPr>
            <p:grpSpPr bwMode="auto">
              <a:xfrm>
                <a:off x="1709" y="3008"/>
                <a:ext cx="507" cy="234"/>
                <a:chOff x="1740" y="2642"/>
                <a:chExt cx="752" cy="327"/>
              </a:xfrm>
            </p:grpSpPr>
            <p:sp>
              <p:nvSpPr>
                <p:cNvPr id="39029" name="Freeform 909"/>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30" name="Freeform 910"/>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31" name="Freeform 911"/>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32" name="Freeform 912"/>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33" name="Freeform 913"/>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34" name="Freeform 914"/>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9023" name="Freeform 915"/>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4" name="Freeform 916"/>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5" name="Freeform 917"/>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6" name="Freeform 918"/>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7" name="Freeform 919"/>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28" name="Freeform 920"/>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8985" name="Group 921"/>
            <p:cNvGrpSpPr>
              <a:grpSpLocks/>
            </p:cNvGrpSpPr>
            <p:nvPr/>
          </p:nvGrpSpPr>
          <p:grpSpPr bwMode="auto">
            <a:xfrm flipH="1">
              <a:off x="3742" y="2030"/>
              <a:ext cx="261" cy="235"/>
              <a:chOff x="2839" y="3501"/>
              <a:chExt cx="755" cy="803"/>
            </a:xfrm>
          </p:grpSpPr>
          <p:pic>
            <p:nvPicPr>
              <p:cNvPr id="39010" name="Picture 922" descr="desktop_computer_stylized_med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11" name="Freeform 923"/>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a:p>
            </p:txBody>
          </p:sp>
        </p:grpSp>
        <p:grpSp>
          <p:nvGrpSpPr>
            <p:cNvPr id="38986" name="Group 924"/>
            <p:cNvGrpSpPr>
              <a:grpSpLocks/>
            </p:cNvGrpSpPr>
            <p:nvPr/>
          </p:nvGrpSpPr>
          <p:grpSpPr bwMode="auto">
            <a:xfrm>
              <a:off x="4603" y="3416"/>
              <a:ext cx="299" cy="257"/>
              <a:chOff x="877" y="1008"/>
              <a:chExt cx="2747" cy="2591"/>
            </a:xfrm>
          </p:grpSpPr>
          <p:pic>
            <p:nvPicPr>
              <p:cNvPr id="38987" name="Picture 925" descr="antenna_stylize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88" name="Picture 926" descr="laptop_keyboar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89" name="Freeform 927"/>
              <p:cNvSpPr>
                <a:spLocks/>
              </p:cNvSpPr>
              <p:nvPr/>
            </p:nvSpPr>
            <p:spPr bwMode="auto">
              <a:xfrm>
                <a:off x="1753" y="1603"/>
                <a:ext cx="1807" cy="1322"/>
              </a:xfrm>
              <a:custGeom>
                <a:avLst/>
                <a:gdLst>
                  <a:gd name="T0" fmla="*/ 2 w 2982"/>
                  <a:gd name="T1" fmla="*/ 0 h 2442"/>
                  <a:gd name="T2" fmla="*/ 0 w 2982"/>
                  <a:gd name="T3" fmla="*/ 2 h 2442"/>
                  <a:gd name="T4" fmla="*/ 10 w 2982"/>
                  <a:gd name="T5" fmla="*/ 3 h 2442"/>
                  <a:gd name="T6" fmla="*/ 12 w 2982"/>
                  <a:gd name="T7" fmla="*/ 1 h 2442"/>
                  <a:gd name="T8" fmla="*/ 2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8990" name="Picture 928" descr="sc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91" name="Freeform 929"/>
              <p:cNvSpPr>
                <a:spLocks/>
              </p:cNvSpPr>
              <p:nvPr/>
            </p:nvSpPr>
            <p:spPr bwMode="auto">
              <a:xfrm>
                <a:off x="2082" y="1564"/>
                <a:ext cx="1531" cy="246"/>
              </a:xfrm>
              <a:custGeom>
                <a:avLst/>
                <a:gdLst>
                  <a:gd name="T0" fmla="*/ 1 w 2528"/>
                  <a:gd name="T1" fmla="*/ 0 h 455"/>
                  <a:gd name="T2" fmla="*/ 10 w 2528"/>
                  <a:gd name="T3" fmla="*/ 1 h 455"/>
                  <a:gd name="T4" fmla="*/ 10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92" name="Freeform 930"/>
              <p:cNvSpPr>
                <a:spLocks/>
              </p:cNvSpPr>
              <p:nvPr/>
            </p:nvSpPr>
            <p:spPr bwMode="auto">
              <a:xfrm>
                <a:off x="1737" y="1562"/>
                <a:ext cx="425" cy="1024"/>
              </a:xfrm>
              <a:custGeom>
                <a:avLst/>
                <a:gdLst>
                  <a:gd name="T0" fmla="*/ 2 w 702"/>
                  <a:gd name="T1" fmla="*/ 0 h 1893"/>
                  <a:gd name="T2" fmla="*/ 0 w 702"/>
                  <a:gd name="T3" fmla="*/ 2 h 1893"/>
                  <a:gd name="T4" fmla="*/ 1 w 702"/>
                  <a:gd name="T5" fmla="*/ 2 h 1893"/>
                  <a:gd name="T6" fmla="*/ 3 w 702"/>
                  <a:gd name="T7" fmla="*/ 1 h 1893"/>
                  <a:gd name="T8" fmla="*/ 2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93" name="Freeform 931"/>
              <p:cNvSpPr>
                <a:spLocks/>
              </p:cNvSpPr>
              <p:nvPr/>
            </p:nvSpPr>
            <p:spPr bwMode="auto">
              <a:xfrm>
                <a:off x="3144" y="1745"/>
                <a:ext cx="458" cy="1182"/>
              </a:xfrm>
              <a:custGeom>
                <a:avLst/>
                <a:gdLst>
                  <a:gd name="T0" fmla="*/ 3 w 756"/>
                  <a:gd name="T1" fmla="*/ 0 h 2184"/>
                  <a:gd name="T2" fmla="*/ 1 w 756"/>
                  <a:gd name="T3" fmla="*/ 3 h 2184"/>
                  <a:gd name="T4" fmla="*/ 0 w 756"/>
                  <a:gd name="T5" fmla="*/ 3 h 2184"/>
                  <a:gd name="T6" fmla="*/ 2 w 756"/>
                  <a:gd name="T7" fmla="*/ 1 h 2184"/>
                  <a:gd name="T8" fmla="*/ 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94" name="Freeform 932"/>
              <p:cNvSpPr>
                <a:spLocks/>
              </p:cNvSpPr>
              <p:nvPr/>
            </p:nvSpPr>
            <p:spPr bwMode="auto">
              <a:xfrm>
                <a:off x="1732" y="2534"/>
                <a:ext cx="1680" cy="399"/>
              </a:xfrm>
              <a:custGeom>
                <a:avLst/>
                <a:gdLst>
                  <a:gd name="T0" fmla="*/ 1 w 2773"/>
                  <a:gd name="T1" fmla="*/ 0 h 738"/>
                  <a:gd name="T2" fmla="*/ 0 w 2773"/>
                  <a:gd name="T3" fmla="*/ 1 h 738"/>
                  <a:gd name="T4" fmla="*/ 10 w 2773"/>
                  <a:gd name="T5" fmla="*/ 1 h 738"/>
                  <a:gd name="T6" fmla="*/ 10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95" name="Freeform 933"/>
              <p:cNvSpPr>
                <a:spLocks/>
              </p:cNvSpPr>
              <p:nvPr/>
            </p:nvSpPr>
            <p:spPr bwMode="auto">
              <a:xfrm>
                <a:off x="3195" y="1755"/>
                <a:ext cx="429" cy="1187"/>
              </a:xfrm>
              <a:custGeom>
                <a:avLst/>
                <a:gdLst>
                  <a:gd name="T0" fmla="*/ 8 w 637"/>
                  <a:gd name="T1" fmla="*/ 0 h 1659"/>
                  <a:gd name="T2" fmla="*/ 8 w 637"/>
                  <a:gd name="T3" fmla="*/ 0 h 1659"/>
                  <a:gd name="T4" fmla="*/ 1 w 637"/>
                  <a:gd name="T5" fmla="*/ 42 h 1659"/>
                  <a:gd name="T6" fmla="*/ 0 w 637"/>
                  <a:gd name="T7" fmla="*/ 41 h 1659"/>
                  <a:gd name="T8" fmla="*/ 8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96" name="Freeform 934"/>
              <p:cNvSpPr>
                <a:spLocks/>
              </p:cNvSpPr>
              <p:nvPr/>
            </p:nvSpPr>
            <p:spPr bwMode="auto">
              <a:xfrm>
                <a:off x="1734" y="2587"/>
                <a:ext cx="1494" cy="394"/>
              </a:xfrm>
              <a:custGeom>
                <a:avLst/>
                <a:gdLst>
                  <a:gd name="T0" fmla="*/ 0 w 2216"/>
                  <a:gd name="T1" fmla="*/ 0 h 550"/>
                  <a:gd name="T2" fmla="*/ 1 w 2216"/>
                  <a:gd name="T3" fmla="*/ 1 h 550"/>
                  <a:gd name="T4" fmla="*/ 28 w 2216"/>
                  <a:gd name="T5" fmla="*/ 14 h 550"/>
                  <a:gd name="T6" fmla="*/ 28 w 2216"/>
                  <a:gd name="T7" fmla="*/ 1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997" name="Group 935"/>
              <p:cNvGrpSpPr>
                <a:grpSpLocks/>
              </p:cNvGrpSpPr>
              <p:nvPr/>
            </p:nvGrpSpPr>
            <p:grpSpPr bwMode="auto">
              <a:xfrm>
                <a:off x="1709" y="3008"/>
                <a:ext cx="507" cy="234"/>
                <a:chOff x="1740" y="2642"/>
                <a:chExt cx="752" cy="327"/>
              </a:xfrm>
            </p:grpSpPr>
            <p:sp>
              <p:nvSpPr>
                <p:cNvPr id="39004" name="Freeform 936"/>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5" name="Freeform 937"/>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6" name="Freeform 938"/>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7" name="Freeform 939"/>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8" name="Freeform 940"/>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9" name="Freeform 941"/>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8998" name="Freeform 942"/>
              <p:cNvSpPr>
                <a:spLocks/>
              </p:cNvSpPr>
              <p:nvPr/>
            </p:nvSpPr>
            <p:spPr bwMode="auto">
              <a:xfrm>
                <a:off x="2577" y="3043"/>
                <a:ext cx="614" cy="514"/>
              </a:xfrm>
              <a:custGeom>
                <a:avLst/>
                <a:gdLst>
                  <a:gd name="T0" fmla="*/ 1 w 990"/>
                  <a:gd name="T1" fmla="*/ 6 h 792"/>
                  <a:gd name="T2" fmla="*/ 6 w 990"/>
                  <a:gd name="T3" fmla="*/ 0 h 792"/>
                  <a:gd name="T4" fmla="*/ 6 w 990"/>
                  <a:gd name="T5" fmla="*/ 1 h 792"/>
                  <a:gd name="T6" fmla="*/ 0 w 990"/>
                  <a:gd name="T7" fmla="*/ 6 h 792"/>
                  <a:gd name="T8" fmla="*/ 1 w 990"/>
                  <a:gd name="T9" fmla="*/ 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99" name="Freeform 943"/>
              <p:cNvSpPr>
                <a:spLocks/>
              </p:cNvSpPr>
              <p:nvPr/>
            </p:nvSpPr>
            <p:spPr bwMode="auto">
              <a:xfrm>
                <a:off x="1010" y="3084"/>
                <a:ext cx="1571" cy="469"/>
              </a:xfrm>
              <a:custGeom>
                <a:avLst/>
                <a:gdLst>
                  <a:gd name="T0" fmla="*/ 1 w 2532"/>
                  <a:gd name="T1" fmla="*/ 0 h 723"/>
                  <a:gd name="T2" fmla="*/ 1 w 2532"/>
                  <a:gd name="T3" fmla="*/ 0 h 723"/>
                  <a:gd name="T4" fmla="*/ 14 w 2532"/>
                  <a:gd name="T5" fmla="*/ 6 h 723"/>
                  <a:gd name="T6" fmla="*/ 14 w 2532"/>
                  <a:gd name="T7" fmla="*/ 6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0" name="Freeform 944"/>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1" name="Freeform 945"/>
              <p:cNvSpPr>
                <a:spLocks/>
              </p:cNvSpPr>
              <p:nvPr/>
            </p:nvSpPr>
            <p:spPr bwMode="auto">
              <a:xfrm>
                <a:off x="1012" y="2611"/>
                <a:ext cx="730" cy="393"/>
              </a:xfrm>
              <a:custGeom>
                <a:avLst/>
                <a:gdLst>
                  <a:gd name="T0" fmla="*/ 6 w 1176"/>
                  <a:gd name="T1" fmla="*/ 0 h 606"/>
                  <a:gd name="T2" fmla="*/ 0 w 1176"/>
                  <a:gd name="T3" fmla="*/ 5 h 606"/>
                  <a:gd name="T4" fmla="*/ 1 w 1176"/>
                  <a:gd name="T5" fmla="*/ 5 h 606"/>
                  <a:gd name="T6" fmla="*/ 6 w 1176"/>
                  <a:gd name="T7" fmla="*/ 1 h 606"/>
                  <a:gd name="T8" fmla="*/ 6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2" name="Freeform 946"/>
              <p:cNvSpPr>
                <a:spLocks/>
              </p:cNvSpPr>
              <p:nvPr/>
            </p:nvSpPr>
            <p:spPr bwMode="auto">
              <a:xfrm>
                <a:off x="1061" y="3018"/>
                <a:ext cx="1490" cy="451"/>
              </a:xfrm>
              <a:custGeom>
                <a:avLst/>
                <a:gdLst>
                  <a:gd name="T0" fmla="*/ 1 w 2532"/>
                  <a:gd name="T1" fmla="*/ 0 h 723"/>
                  <a:gd name="T2" fmla="*/ 1 w 2532"/>
                  <a:gd name="T3" fmla="*/ 0 h 723"/>
                  <a:gd name="T4" fmla="*/ 7 w 2532"/>
                  <a:gd name="T5" fmla="*/ 4 h 723"/>
                  <a:gd name="T6" fmla="*/ 7 w 2532"/>
                  <a:gd name="T7" fmla="*/ 4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03" name="Freeform 947"/>
              <p:cNvSpPr>
                <a:spLocks/>
              </p:cNvSpPr>
              <p:nvPr/>
            </p:nvSpPr>
            <p:spPr bwMode="auto">
              <a:xfrm flipV="1">
                <a:off x="2549" y="2986"/>
                <a:ext cx="608" cy="467"/>
              </a:xfrm>
              <a:custGeom>
                <a:avLst/>
                <a:gdLst>
                  <a:gd name="T0" fmla="*/ 0 w 2532"/>
                  <a:gd name="T1" fmla="*/ 0 h 723"/>
                  <a:gd name="T2" fmla="*/ 0 w 2532"/>
                  <a:gd name="T3" fmla="*/ 0 h 723"/>
                  <a:gd name="T4" fmla="*/ 0 w 2532"/>
                  <a:gd name="T5" fmla="*/ 6 h 723"/>
                  <a:gd name="T6" fmla="*/ 0 w 2532"/>
                  <a:gd name="T7" fmla="*/ 6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38920" name="Line 1034"/>
          <p:cNvSpPr>
            <a:spLocks noChangeShapeType="1"/>
          </p:cNvSpPr>
          <p:nvPr/>
        </p:nvSpPr>
        <p:spPr bwMode="auto">
          <a:xfrm flipH="1">
            <a:off x="6221413" y="1852613"/>
            <a:ext cx="503237" cy="1389062"/>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1" name="Line 1035"/>
          <p:cNvSpPr>
            <a:spLocks noChangeShapeType="1"/>
          </p:cNvSpPr>
          <p:nvPr/>
        </p:nvSpPr>
        <p:spPr bwMode="auto">
          <a:xfrm>
            <a:off x="5565775" y="2438400"/>
            <a:ext cx="238125" cy="2568575"/>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2" name="Line 1036"/>
          <p:cNvSpPr>
            <a:spLocks noChangeShapeType="1"/>
          </p:cNvSpPr>
          <p:nvPr/>
        </p:nvSpPr>
        <p:spPr bwMode="auto">
          <a:xfrm>
            <a:off x="6275388" y="3581400"/>
            <a:ext cx="1198562" cy="1997075"/>
          </a:xfrm>
          <a:prstGeom prst="line">
            <a:avLst/>
          </a:prstGeom>
          <a:noFill/>
          <a:ln w="76200">
            <a:solidFill>
              <a:srgbClr val="CC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3" name="Text Box 1037"/>
          <p:cNvSpPr txBox="1">
            <a:spLocks noChangeArrowheads="1"/>
          </p:cNvSpPr>
          <p:nvPr/>
        </p:nvSpPr>
        <p:spPr bwMode="auto">
          <a:xfrm>
            <a:off x="7253514" y="1358674"/>
            <a:ext cx="19127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spcBef>
                <a:spcPct val="0"/>
              </a:spcBef>
              <a:buClrTx/>
              <a:buSzTx/>
              <a:buFontTx/>
              <a:buNone/>
            </a:pPr>
            <a:r>
              <a:rPr lang="en-US" sz="2400" dirty="0" smtClean="0">
                <a:solidFill>
                  <a:srgbClr val="CC0000"/>
                </a:solidFill>
                <a:cs typeface="B Nazanin" pitchFamily="2" charset="-78"/>
              </a:rPr>
              <a:t>Peer to Peer</a:t>
            </a:r>
            <a:endParaRPr lang="en-US" sz="2400" dirty="0">
              <a:solidFill>
                <a:srgbClr val="CC0000"/>
              </a:solidFill>
              <a:cs typeface="B Nazanin" pitchFamily="2" charset="-78"/>
            </a:endParaRPr>
          </a:p>
        </p:txBody>
      </p:sp>
      <p:sp>
        <p:nvSpPr>
          <p:cNvPr id="4" name="Slide Number Placeholder 3"/>
          <p:cNvSpPr>
            <a:spLocks noGrp="1"/>
          </p:cNvSpPr>
          <p:nvPr>
            <p:ph type="sldNum" sz="quarter" idx="12"/>
          </p:nvPr>
        </p:nvSpPr>
        <p:spPr/>
        <p:txBody>
          <a:bodyPr/>
          <a:lstStyle/>
          <a:p>
            <a:pPr>
              <a:defRPr/>
            </a:pPr>
            <a:fld id="{7AE8C10D-77B4-4A5E-A6C7-29065755358B}" type="slidenum">
              <a:rPr lang="en-US" smtClean="0"/>
              <a:pPr>
                <a:defRPr/>
              </a:pPr>
              <a:t>8</a:t>
            </a:fld>
            <a:endParaRPr lang="en-US" dirty="0"/>
          </a:p>
        </p:txBody>
      </p:sp>
    </p:spTree>
    <p:extLst>
      <p:ext uri="{BB962C8B-B14F-4D97-AF65-F5344CB8AC3E}">
        <p14:creationId xmlns:p14="http://schemas.microsoft.com/office/powerpoint/2010/main" val="2846841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idx="4294967295"/>
          </p:nvPr>
        </p:nvSpPr>
        <p:spPr>
          <a:xfrm>
            <a:off x="400050" y="44624"/>
            <a:ext cx="7772400" cy="892175"/>
          </a:xfrm>
        </p:spPr>
        <p:txBody>
          <a:bodyPr/>
          <a:lstStyle/>
          <a:p>
            <a:pPr algn="ctr" rtl="1"/>
            <a:r>
              <a:rPr lang="en-US" sz="3200" dirty="0" smtClean="0">
                <a:latin typeface="Times New Roman" pitchFamily="18" charset="0"/>
                <a:ea typeface="ＭＳ Ｐゴシック" pitchFamily="34" charset="-128"/>
                <a:cs typeface="B Titr" pitchFamily="2" charset="-78"/>
              </a:rPr>
              <a:t>Web and HTTP</a:t>
            </a:r>
            <a:endParaRPr lang="en-US" sz="3200" b="1" dirty="0" smtClean="0">
              <a:latin typeface="Times New Roman" pitchFamily="18" charset="0"/>
              <a:ea typeface="ＭＳ Ｐゴシック" pitchFamily="34" charset="-128"/>
              <a:cs typeface="B Titr" pitchFamily="2" charset="-78"/>
            </a:endParaRPr>
          </a:p>
        </p:txBody>
      </p:sp>
      <p:sp>
        <p:nvSpPr>
          <p:cNvPr id="50181" name="Rectangle 3"/>
          <p:cNvSpPr>
            <a:spLocks noGrp="1" noChangeArrowheads="1"/>
          </p:cNvSpPr>
          <p:nvPr>
            <p:ph idx="1"/>
          </p:nvPr>
        </p:nvSpPr>
        <p:spPr>
          <a:xfrm>
            <a:off x="533400" y="1340767"/>
            <a:ext cx="7772400" cy="4003075"/>
          </a:xfrm>
        </p:spPr>
        <p:txBody>
          <a:bodyPr>
            <a:normAutofit/>
          </a:bodyPr>
          <a:lstStyle/>
          <a:p>
            <a:pPr algn="just" rtl="0">
              <a:lnSpc>
                <a:spcPct val="100000"/>
              </a:lnSpc>
              <a:spcBef>
                <a:spcPts val="1000"/>
              </a:spcBef>
              <a:buFont typeface="Wingdings" pitchFamily="2" charset="2"/>
              <a:buNone/>
            </a:pPr>
            <a:r>
              <a:rPr lang="en-US" sz="2800" dirty="0" smtClean="0">
                <a:ea typeface="ＭＳ Ｐゴシック" pitchFamily="34" charset="-128"/>
              </a:rPr>
              <a:t>A review on HTTP</a:t>
            </a:r>
          </a:p>
          <a:p>
            <a:pPr algn="just" rtl="0">
              <a:lnSpc>
                <a:spcPct val="100000"/>
              </a:lnSpc>
              <a:spcBef>
                <a:spcPts val="1000"/>
              </a:spcBef>
            </a:pPr>
            <a:r>
              <a:rPr lang="en-US" dirty="0" smtClean="0">
                <a:ea typeface="ＭＳ Ｐゴシック" pitchFamily="34" charset="-128"/>
              </a:rPr>
              <a:t>A </a:t>
            </a:r>
            <a:r>
              <a:rPr lang="en-US" dirty="0" smtClean="0">
                <a:solidFill>
                  <a:srgbClr val="FF0000"/>
                </a:solidFill>
                <a:ea typeface="ＭＳ Ｐゴシック" pitchFamily="34" charset="-128"/>
              </a:rPr>
              <a:t>webpage</a:t>
            </a:r>
            <a:r>
              <a:rPr lang="en-US" dirty="0" smtClean="0">
                <a:ea typeface="ＭＳ Ｐゴシック" pitchFamily="34" charset="-128"/>
              </a:rPr>
              <a:t> consists of different </a:t>
            </a:r>
            <a:r>
              <a:rPr lang="en-US" dirty="0" smtClean="0">
                <a:solidFill>
                  <a:srgbClr val="FF0000"/>
                </a:solidFill>
                <a:ea typeface="ＭＳ Ｐゴシック" pitchFamily="34" charset="-128"/>
              </a:rPr>
              <a:t>things</a:t>
            </a:r>
            <a:r>
              <a:rPr lang="en-US" dirty="0" smtClean="0">
                <a:ea typeface="ＭＳ Ｐゴシック" pitchFamily="34" charset="-128"/>
              </a:rPr>
              <a:t>.</a:t>
            </a:r>
          </a:p>
          <a:p>
            <a:pPr lvl="1" algn="just" rtl="0">
              <a:lnSpc>
                <a:spcPct val="100000"/>
              </a:lnSpc>
              <a:spcBef>
                <a:spcPts val="1000"/>
              </a:spcBef>
            </a:pPr>
            <a:r>
              <a:rPr lang="en-US" dirty="0" smtClean="0">
                <a:ea typeface="ＭＳ Ｐゴシック" pitchFamily="34" charset="-128"/>
              </a:rPr>
              <a:t>Such as HTML file, JPEG picture, Java applet, audio file, etc.</a:t>
            </a:r>
            <a:endParaRPr lang="fa-IR" dirty="0" smtClean="0">
              <a:ea typeface="ＭＳ Ｐゴシック" pitchFamily="34" charset="-128"/>
            </a:endParaRPr>
          </a:p>
          <a:p>
            <a:pPr algn="just" rtl="0">
              <a:lnSpc>
                <a:spcPct val="100000"/>
              </a:lnSpc>
              <a:spcBef>
                <a:spcPts val="1000"/>
              </a:spcBef>
            </a:pPr>
            <a:r>
              <a:rPr lang="en-US" dirty="0" smtClean="0">
                <a:ea typeface="ＭＳ Ｐゴシック" pitchFamily="34" charset="-128"/>
              </a:rPr>
              <a:t>The most important part of a web page is an </a:t>
            </a:r>
            <a:r>
              <a:rPr lang="en-US" dirty="0" smtClean="0">
                <a:solidFill>
                  <a:srgbClr val="FF0000"/>
                </a:solidFill>
                <a:ea typeface="ＭＳ Ｐゴシック" pitchFamily="34" charset="-128"/>
              </a:rPr>
              <a:t>HTML </a:t>
            </a:r>
            <a:r>
              <a:rPr lang="en-US" dirty="0" smtClean="0">
                <a:ea typeface="ＭＳ Ｐゴシック" pitchFamily="34" charset="-128"/>
              </a:rPr>
              <a:t>file which references other things.</a:t>
            </a:r>
            <a:endParaRPr lang="fa-IR" dirty="0" smtClean="0">
              <a:solidFill>
                <a:srgbClr val="FF0000"/>
              </a:solidFill>
              <a:ea typeface="ＭＳ Ｐゴシック" pitchFamily="34" charset="-128"/>
            </a:endParaRPr>
          </a:p>
          <a:p>
            <a:pPr algn="just" rtl="0">
              <a:lnSpc>
                <a:spcPct val="100000"/>
              </a:lnSpc>
              <a:spcBef>
                <a:spcPts val="1000"/>
              </a:spcBef>
            </a:pPr>
            <a:r>
              <a:rPr lang="en-US" dirty="0" smtClean="0">
                <a:ea typeface="ＭＳ Ｐゴシック" pitchFamily="34" charset="-128"/>
              </a:rPr>
              <a:t>References are made with a URL, such as:</a:t>
            </a:r>
          </a:p>
          <a:p>
            <a:pPr algn="just" rtl="0">
              <a:lnSpc>
                <a:spcPct val="100000"/>
              </a:lnSpc>
              <a:spcBef>
                <a:spcPts val="1000"/>
              </a:spcBef>
              <a:buFont typeface="Wingdings" pitchFamily="2" charset="2"/>
              <a:buNone/>
            </a:pPr>
            <a:endParaRPr lang="en-US" dirty="0" smtClean="0">
              <a:ea typeface="ＭＳ Ｐゴシック" pitchFamily="34" charset="-128"/>
            </a:endParaRPr>
          </a:p>
        </p:txBody>
      </p:sp>
      <p:grpSp>
        <p:nvGrpSpPr>
          <p:cNvPr id="50182" name="Group 10"/>
          <p:cNvGrpSpPr>
            <a:grpSpLocks/>
          </p:cNvGrpSpPr>
          <p:nvPr/>
        </p:nvGrpSpPr>
        <p:grpSpPr bwMode="auto">
          <a:xfrm>
            <a:off x="868362" y="5355147"/>
            <a:ext cx="6835775" cy="1149351"/>
            <a:chOff x="788" y="2955"/>
            <a:chExt cx="4306" cy="724"/>
          </a:xfrm>
        </p:grpSpPr>
        <p:sp>
          <p:nvSpPr>
            <p:cNvPr id="50184" name="Text Box 5"/>
            <p:cNvSpPr txBox="1">
              <a:spLocks noChangeArrowheads="1"/>
            </p:cNvSpPr>
            <p:nvPr/>
          </p:nvSpPr>
          <p:spPr bwMode="auto">
            <a:xfrm>
              <a:off x="788" y="2955"/>
              <a:ext cx="414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spcBef>
                  <a:spcPct val="0"/>
                </a:spcBef>
                <a:buClrTx/>
                <a:buSzTx/>
                <a:buFontTx/>
                <a:buNone/>
              </a:pPr>
              <a:r>
                <a:rPr lang="en-US" sz="2400" dirty="0">
                  <a:latin typeface="Courier New" pitchFamily="49" charset="0"/>
                </a:rPr>
                <a:t>www.someschool.edu/someDept/pic.gif</a:t>
              </a:r>
            </a:p>
          </p:txBody>
        </p:sp>
        <p:sp>
          <p:nvSpPr>
            <p:cNvPr id="50185" name="AutoShape 6"/>
            <p:cNvSpPr>
              <a:spLocks/>
            </p:cNvSpPr>
            <p:nvPr/>
          </p:nvSpPr>
          <p:spPr bwMode="auto">
            <a:xfrm rot="-5400000">
              <a:off x="1821" y="2281"/>
              <a:ext cx="57" cy="2083"/>
            </a:xfrm>
            <a:prstGeom prst="leftBrace">
              <a:avLst>
                <a:gd name="adj1" fmla="val 30453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en-US" sz="2400">
                <a:latin typeface="Comic Sans MS" pitchFamily="66" charset="0"/>
              </a:endParaRPr>
            </a:p>
          </p:txBody>
        </p:sp>
        <p:sp>
          <p:nvSpPr>
            <p:cNvPr id="50186" name="AutoShape 7"/>
            <p:cNvSpPr>
              <a:spLocks/>
            </p:cNvSpPr>
            <p:nvPr/>
          </p:nvSpPr>
          <p:spPr bwMode="auto">
            <a:xfrm rot="-5400000">
              <a:off x="4024" y="2277"/>
              <a:ext cx="57" cy="2083"/>
            </a:xfrm>
            <a:prstGeom prst="leftBrace">
              <a:avLst>
                <a:gd name="adj1" fmla="val 30453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en-US" sz="2400">
                <a:latin typeface="Comic Sans MS" pitchFamily="66" charset="0"/>
              </a:endParaRPr>
            </a:p>
          </p:txBody>
        </p:sp>
        <p:sp>
          <p:nvSpPr>
            <p:cNvPr id="50187" name="Text Box 8"/>
            <p:cNvSpPr txBox="1">
              <a:spLocks noChangeArrowheads="1"/>
            </p:cNvSpPr>
            <p:nvPr/>
          </p:nvSpPr>
          <p:spPr bwMode="auto">
            <a:xfrm>
              <a:off x="1389" y="3388"/>
              <a:ext cx="100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spcBef>
                  <a:spcPct val="0"/>
                </a:spcBef>
                <a:buClrTx/>
                <a:buSzTx/>
                <a:buFontTx/>
                <a:buNone/>
              </a:pPr>
              <a:r>
                <a:rPr lang="en-US" sz="2400" dirty="0" smtClean="0">
                  <a:cs typeface="B Nazanin" pitchFamily="2" charset="-78"/>
                </a:rPr>
                <a:t>Hostname</a:t>
              </a:r>
              <a:endParaRPr lang="en-US" sz="2400" dirty="0">
                <a:cs typeface="B Nazanin" pitchFamily="2" charset="-78"/>
              </a:endParaRPr>
            </a:p>
          </p:txBody>
        </p:sp>
        <p:sp>
          <p:nvSpPr>
            <p:cNvPr id="50188" name="Text Box 9"/>
            <p:cNvSpPr txBox="1">
              <a:spLocks noChangeArrowheads="1"/>
            </p:cNvSpPr>
            <p:nvPr/>
          </p:nvSpPr>
          <p:spPr bwMode="auto">
            <a:xfrm>
              <a:off x="3485" y="3338"/>
              <a:ext cx="110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itchFamily="34" charset="0"/>
                  <a:ea typeface="ＭＳ Ｐゴシック" pitchFamily="34" charset="-128"/>
                </a:defRPr>
              </a:lvl1pPr>
              <a:lvl2pPr marL="742950" indent="-285750">
                <a:defRPr sz="2000">
                  <a:solidFill>
                    <a:schemeClr val="tx1"/>
                  </a:solidFill>
                  <a:latin typeface="Arial" pitchFamily="34" charset="0"/>
                  <a:ea typeface="ＭＳ Ｐゴシック" pitchFamily="34" charset="-128"/>
                </a:defRPr>
              </a:lvl2pPr>
              <a:lvl3pPr marL="1143000" indent="-228600">
                <a:defRPr sz="2000">
                  <a:solidFill>
                    <a:schemeClr val="tx1"/>
                  </a:solidFill>
                  <a:latin typeface="Arial" pitchFamily="34" charset="0"/>
                  <a:ea typeface="ＭＳ Ｐゴシック" pitchFamily="34" charset="-128"/>
                </a:defRPr>
              </a:lvl3pPr>
              <a:lvl4pPr marL="1600200" indent="-228600">
                <a:defRPr sz="2000">
                  <a:solidFill>
                    <a:schemeClr val="tx1"/>
                  </a:solidFill>
                  <a:latin typeface="Arial" pitchFamily="34" charset="0"/>
                  <a:ea typeface="ＭＳ Ｐゴシック" pitchFamily="34" charset="-128"/>
                </a:defRPr>
              </a:lvl4pPr>
              <a:lvl5pPr marL="2057400" indent="-228600">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itchFamily="34" charset="0"/>
                  <a:ea typeface="ＭＳ Ｐゴシック" pitchFamily="34" charset="-128"/>
                </a:defRPr>
              </a:lvl9pPr>
            </a:lstStyle>
            <a:p>
              <a:pPr>
                <a:spcBef>
                  <a:spcPct val="0"/>
                </a:spcBef>
                <a:buClrTx/>
                <a:buSzTx/>
                <a:buFontTx/>
                <a:buNone/>
              </a:pPr>
              <a:r>
                <a:rPr lang="en-US" sz="2400" dirty="0" smtClean="0">
                  <a:cs typeface="B Nazanin" pitchFamily="2" charset="-78"/>
                </a:rPr>
                <a:t>Object path</a:t>
              </a:r>
              <a:endParaRPr lang="en-US" sz="2400" dirty="0">
                <a:cs typeface="B Nazanin" pitchFamily="2" charset="-78"/>
              </a:endParaRPr>
            </a:p>
          </p:txBody>
        </p:sp>
      </p:grpSp>
      <p:sp>
        <p:nvSpPr>
          <p:cNvPr id="4" name="Slide Number Placeholder 3"/>
          <p:cNvSpPr>
            <a:spLocks noGrp="1"/>
          </p:cNvSpPr>
          <p:nvPr>
            <p:ph type="sldNum" sz="quarter" idx="12"/>
          </p:nvPr>
        </p:nvSpPr>
        <p:spPr/>
        <p:txBody>
          <a:bodyPr/>
          <a:lstStyle/>
          <a:p>
            <a:pPr>
              <a:defRPr/>
            </a:pPr>
            <a:fld id="{5BDFA25D-6EEE-4500-A440-36752B2ACF2F}" type="slidenum">
              <a:rPr lang="en-US" smtClean="0"/>
              <a:pPr>
                <a:defRPr/>
              </a:pPr>
              <a:t>9</a:t>
            </a:fld>
            <a:endParaRPr lang="en-US" dirty="0"/>
          </a:p>
        </p:txBody>
      </p:sp>
    </p:spTree>
    <p:extLst>
      <p:ext uri="{BB962C8B-B14F-4D97-AF65-F5344CB8AC3E}">
        <p14:creationId xmlns:p14="http://schemas.microsoft.com/office/powerpoint/2010/main" val="2278609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5">
      <a:majorFont>
        <a:latin typeface="Arial"/>
        <a:ea typeface=""/>
        <a:cs typeface="B Titr"/>
      </a:majorFont>
      <a:minorFont>
        <a:latin typeface="Arial"/>
        <a:ea typeface=""/>
        <a:cs typeface="B Nazani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98C4F543-CB5C-4FFC-BFDF-5F3B1AC93FAB}" vid="{6EC2F159-D004-4544-9371-8ABDCB33D9A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1758</TotalTime>
  <Words>5154</Words>
  <Application>Microsoft Office PowerPoint</Application>
  <PresentationFormat>On-screen Show (4:3)</PresentationFormat>
  <Paragraphs>1405</Paragraphs>
  <Slides>77</Slides>
  <Notes>15</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77</vt:i4>
      </vt:variant>
    </vt:vector>
  </HeadingPairs>
  <TitlesOfParts>
    <vt:vector size="92" baseType="lpstr">
      <vt:lpstr>MS Mincho</vt:lpstr>
      <vt:lpstr>ＭＳ Ｐゴシック</vt:lpstr>
      <vt:lpstr>Arial</vt:lpstr>
      <vt:lpstr>B Nazanin</vt:lpstr>
      <vt:lpstr>B Titr</vt:lpstr>
      <vt:lpstr>Comic Sans MS</vt:lpstr>
      <vt:lpstr>Courier New</vt:lpstr>
      <vt:lpstr>Gill Sans MT</vt:lpstr>
      <vt:lpstr>Symbol</vt:lpstr>
      <vt:lpstr>Tahoma</vt:lpstr>
      <vt:lpstr>Times</vt:lpstr>
      <vt:lpstr>Times New Roman</vt:lpstr>
      <vt:lpstr>Wingdings</vt:lpstr>
      <vt:lpstr>Theme2</vt:lpstr>
      <vt:lpstr>Equation</vt:lpstr>
      <vt:lpstr> Internet of Things (IoT)  Professor: Dr. Sadoon Azizi s.azizi@uok.ac.ir Faculty of Engineering Department of computer and IT engineering</vt:lpstr>
      <vt:lpstr>Chapter objectives</vt:lpstr>
      <vt:lpstr>PowerPoint Presentation</vt:lpstr>
      <vt:lpstr>PowerPoint Presentation</vt:lpstr>
      <vt:lpstr>Network application creation</vt:lpstr>
      <vt:lpstr>Network applications’ architecture</vt:lpstr>
      <vt:lpstr>Client-Server architecture</vt:lpstr>
      <vt:lpstr>P2P architecture</vt:lpstr>
      <vt:lpstr>Web and HTTP</vt:lpstr>
      <vt:lpstr>A review on HTTP</vt:lpstr>
      <vt:lpstr>Transport services and protocols</vt:lpstr>
      <vt:lpstr>Transport protocols in the internet</vt:lpstr>
      <vt:lpstr>UDP: User Datagram Protocol</vt:lpstr>
      <vt:lpstr>UDP segment structure</vt:lpstr>
      <vt:lpstr>TCP: Overall Description</vt:lpstr>
      <vt:lpstr>TCP segment structure</vt:lpstr>
      <vt:lpstr>Round-Trip Time and timer expiration</vt:lpstr>
      <vt:lpstr>Estimated Round Trip Time</vt:lpstr>
      <vt:lpstr>TCP: Re-sending scenarios</vt:lpstr>
      <vt:lpstr>TCP: Re-sending scenarios</vt:lpstr>
      <vt:lpstr>Quick re-transmission</vt:lpstr>
      <vt:lpstr>Quick re-transmission</vt:lpstr>
      <vt:lpstr>TCP slow start</vt:lpstr>
      <vt:lpstr>TCP: Detection and reaction to packet wastage</vt:lpstr>
      <vt:lpstr>TCP: From slow start to congestion prevention</vt:lpstr>
      <vt:lpstr>Datagram networks</vt:lpstr>
      <vt:lpstr>Datagram forward table</vt:lpstr>
      <vt:lpstr>A router’s architecture</vt:lpstr>
      <vt:lpstr>Input port functionalities</vt:lpstr>
      <vt:lpstr>Output ports</vt:lpstr>
      <vt:lpstr>Network layer in the internet</vt:lpstr>
      <vt:lpstr>IP datagram structure</vt:lpstr>
      <vt:lpstr>IP datagram segmentation</vt:lpstr>
      <vt:lpstr>IPv4 addressing</vt:lpstr>
      <vt:lpstr>IPv4 addressing</vt:lpstr>
      <vt:lpstr>Subnetworks</vt:lpstr>
      <vt:lpstr>IP addressing: CIDR</vt:lpstr>
      <vt:lpstr>ICMP (Internet Control Messaging Protocol)</vt:lpstr>
      <vt:lpstr>Traceroute and ICMP</vt:lpstr>
      <vt:lpstr>IPv6: Motivation</vt:lpstr>
      <vt:lpstr>IPv6 datagram structure</vt:lpstr>
      <vt:lpstr>Other differences compared to IPv4</vt:lpstr>
      <vt:lpstr>PowerPoint Presentation</vt:lpstr>
      <vt:lpstr>Abstract graph</vt:lpstr>
      <vt:lpstr>Abstract graph: cost</vt:lpstr>
      <vt:lpstr>Routing algorithm categories</vt:lpstr>
      <vt:lpstr>A link state routing algorithm</vt:lpstr>
      <vt:lpstr>Dijkstra’s algorithm</vt:lpstr>
      <vt:lpstr>Dijkstra’s algorithm: example</vt:lpstr>
      <vt:lpstr>Dijkstra’s algorithm: example</vt:lpstr>
      <vt:lpstr>Distance vector algorithm</vt:lpstr>
      <vt:lpstr>An example of bellman-ford equation</vt:lpstr>
      <vt:lpstr>Distance vector algorithm</vt:lpstr>
      <vt:lpstr>Distance vector algorithm</vt:lpstr>
      <vt:lpstr>Distance vector algorithm</vt:lpstr>
      <vt:lpstr>PowerPoint Presentation</vt:lpstr>
      <vt:lpstr>PowerPoint Presentation</vt:lpstr>
      <vt:lpstr>Hierarchical routing</vt:lpstr>
      <vt:lpstr>Hierarchical Routing</vt:lpstr>
      <vt:lpstr>Connected ASs</vt:lpstr>
      <vt:lpstr>Intra-AS routing</vt:lpstr>
      <vt:lpstr>RIP protocol</vt:lpstr>
      <vt:lpstr>RIP: example</vt:lpstr>
      <vt:lpstr>RIP: example</vt:lpstr>
      <vt:lpstr>RIP: damaged link, coverage</vt:lpstr>
      <vt:lpstr>OSPF protocol</vt:lpstr>
      <vt:lpstr>Advance features of OSPF</vt:lpstr>
      <vt:lpstr>Hierarchical OSPF</vt:lpstr>
      <vt:lpstr>Inter-AS routing in internet: BGP</vt:lpstr>
      <vt:lpstr>BGP basics</vt:lpstr>
      <vt:lpstr>BGP basics: path information distribution</vt:lpstr>
      <vt:lpstr>Datalink layer</vt:lpstr>
      <vt:lpstr>Analogy with the transportation systems</vt:lpstr>
      <vt:lpstr>Datalink layer services</vt:lpstr>
      <vt:lpstr>Datalink layer services</vt:lpstr>
      <vt:lpstr>Where is the datalink layer implemented?</vt:lpstr>
      <vt:lpstr>Inter-Adaptor communication</vt:lpstr>
    </vt:vector>
  </TitlesOfParts>
  <Company>Your Organization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هوش مصنوعی</dc:title>
  <dc:subject>فصل اول- مقدمه</dc:subject>
  <dc:creator>Your User Name</dc:creator>
  <cp:lastModifiedBy>Zharfa</cp:lastModifiedBy>
  <cp:revision>202</cp:revision>
  <dcterms:created xsi:type="dcterms:W3CDTF">2006-10-17T18:06:34Z</dcterms:created>
  <dcterms:modified xsi:type="dcterms:W3CDTF">2018-10-03T16:44:51Z</dcterms:modified>
</cp:coreProperties>
</file>