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238" r:id="rId1"/>
  </p:sldMasterIdLst>
  <p:notesMasterIdLst>
    <p:notesMasterId r:id="rId33"/>
  </p:notesMasterIdLst>
  <p:handoutMasterIdLst>
    <p:handoutMasterId r:id="rId34"/>
  </p:handoutMasterIdLst>
  <p:sldIdLst>
    <p:sldId id="611" r:id="rId2"/>
    <p:sldId id="614" r:id="rId3"/>
    <p:sldId id="628" r:id="rId4"/>
    <p:sldId id="629" r:id="rId5"/>
    <p:sldId id="632" r:id="rId6"/>
    <p:sldId id="631" r:id="rId7"/>
    <p:sldId id="616" r:id="rId8"/>
    <p:sldId id="630" r:id="rId9"/>
    <p:sldId id="627" r:id="rId10"/>
    <p:sldId id="633" r:id="rId11"/>
    <p:sldId id="634" r:id="rId12"/>
    <p:sldId id="635" r:id="rId13"/>
    <p:sldId id="636" r:id="rId14"/>
    <p:sldId id="638" r:id="rId15"/>
    <p:sldId id="639" r:id="rId16"/>
    <p:sldId id="618" r:id="rId17"/>
    <p:sldId id="619" r:id="rId18"/>
    <p:sldId id="641" r:id="rId19"/>
    <p:sldId id="642" r:id="rId20"/>
    <p:sldId id="640" r:id="rId21"/>
    <p:sldId id="644" r:id="rId22"/>
    <p:sldId id="647" r:id="rId23"/>
    <p:sldId id="645" r:id="rId24"/>
    <p:sldId id="643" r:id="rId25"/>
    <p:sldId id="646" r:id="rId26"/>
    <p:sldId id="620" r:id="rId27"/>
    <p:sldId id="621" r:id="rId28"/>
    <p:sldId id="622" r:id="rId29"/>
    <p:sldId id="623" r:id="rId30"/>
    <p:sldId id="625" r:id="rId31"/>
    <p:sldId id="626" r:id="rId3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663300"/>
    <a:srgbClr val="FF0000"/>
    <a:srgbClr val="C6A000"/>
    <a:srgbClr val="FFFF00"/>
    <a:srgbClr val="99FF33"/>
    <a:srgbClr val="00D600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62" autoAdjust="0"/>
    <p:restoredTop sz="94374" autoAdjust="0"/>
  </p:normalViewPr>
  <p:slideViewPr>
    <p:cSldViewPr>
      <p:cViewPr varScale="1">
        <p:scale>
          <a:sx n="70" d="100"/>
          <a:sy n="70" d="100"/>
        </p:scale>
        <p:origin x="130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37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0" eaLnBrk="1" hangingPunct="1"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7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1588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hangingPunct="1"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7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88620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rtl="0" eaLnBrk="1" hangingPunct="1"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7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hangingPunct="1">
              <a:defRPr sz="12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6B03A71A-EBC3-421D-85AB-BAA0D6DD4F10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0" eaLnBrk="1" hangingPunct="1"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1588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hangingPunct="1"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90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90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88620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rtl="0" eaLnBrk="1" hangingPunct="1"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90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1" hangingPunct="1">
              <a:defRPr sz="12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B4B826F0-DBD7-4CE5-8793-8801A7444479}" type="slidenum">
              <a:rPr lang="ar-SA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9FE825-8F8A-469C-B616-DFAA9D322D50}" type="datetimeFigureOut">
              <a:rPr lang="en-US" smtClean="0"/>
              <a:pPr>
                <a:defRPr/>
              </a:pPr>
              <a:t>10/25/2018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46BD5A-0713-4B2F-9B28-C657312792FF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49559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DF7A16-889D-46C0-9978-DAEF2AA77E19}" type="datetimeFigureOut">
              <a:rPr lang="en-US" smtClean="0"/>
              <a:pPr>
                <a:defRPr/>
              </a:pPr>
              <a:t>10/25/2018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611930-971E-46C1-A777-F81BFF2BACD1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534662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A3A26F-4261-4A5B-8924-9FF8E9872628}" type="datetimeFigureOut">
              <a:rPr lang="en-US" smtClean="0"/>
              <a:pPr>
                <a:defRPr/>
              </a:pPr>
              <a:t>10/25/2018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7776BC-D709-4FFF-A740-B76B441DA0AF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4985845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solidFill>
            <a:srgbClr val="0070C0"/>
          </a:solidFill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  <a:cs typeface="B Titr" panose="00000700000000000000" pitchFamily="2" charset="-78"/>
              </a:defRPr>
            </a:lvl1pPr>
          </a:lstStyle>
          <a:p>
            <a:r>
              <a:rPr lang="fa-IR" dirty="0" smtClean="0"/>
              <a:t>عنوان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07504" y="1052736"/>
            <a:ext cx="8928992" cy="5400600"/>
          </a:xfrm>
        </p:spPr>
        <p:txBody>
          <a:bodyPr/>
          <a:lstStyle>
            <a:lvl1pPr marL="457200" indent="-457200" algn="r" rtl="1">
              <a:spcAft>
                <a:spcPts val="1000"/>
              </a:spcAft>
              <a:buClr>
                <a:srgbClr val="C00000"/>
              </a:buClr>
              <a:buSzPct val="85000"/>
              <a:buFont typeface="Wingdings" panose="05000000000000000000" pitchFamily="2" charset="2"/>
              <a:buChar char="q"/>
              <a:defRPr sz="2400" baseline="0">
                <a:latin typeface="Times New Roman" panose="02020603050405020304" pitchFamily="18" charset="0"/>
                <a:cs typeface="B Nazanin" panose="00000400000000000000" pitchFamily="2" charset="-78"/>
              </a:defRPr>
            </a:lvl1pPr>
            <a:lvl2pPr marL="914400" indent="-342900" algn="r" rtl="1"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buFont typeface="Wingdings" panose="05000000000000000000" pitchFamily="2" charset="2"/>
              <a:buChar char="§"/>
              <a:defRPr sz="2000" b="0" baseline="0">
                <a:latin typeface="Times New Roman" panose="02020603050405020304" pitchFamily="18" charset="0"/>
                <a:cs typeface="B Nazanin" panose="00000400000000000000" pitchFamily="2" charset="-78"/>
              </a:defRPr>
            </a:lvl2pPr>
            <a:lvl3pPr marL="1371600" indent="-228600" algn="r" rtl="1">
              <a:spcBef>
                <a:spcPts val="300"/>
              </a:spcBef>
              <a:spcAft>
                <a:spcPts val="300"/>
              </a:spcAft>
              <a:buClr>
                <a:srgbClr val="C00000"/>
              </a:buClr>
              <a:defRPr sz="1800" baseline="0">
                <a:latin typeface="Times New Roman" panose="02020603050405020304" pitchFamily="18" charset="0"/>
                <a:cs typeface="B Nazanin" panose="00000400000000000000" pitchFamily="2" charset="-78"/>
              </a:defRPr>
            </a:lvl3pPr>
            <a:lvl4pPr algn="r" rtl="1">
              <a:defRPr>
                <a:cs typeface="B Nazanin" panose="00000400000000000000" pitchFamily="2" charset="-78"/>
              </a:defRPr>
            </a:lvl4pPr>
            <a:lvl5pPr algn="r" rtl="1">
              <a:defRPr>
                <a:cs typeface="B Nazanin" panose="00000400000000000000" pitchFamily="2" charset="-78"/>
              </a:defRPr>
            </a:lvl5pPr>
          </a:lstStyle>
          <a:p>
            <a:pPr lvl="0"/>
            <a:r>
              <a:rPr lang="fa-IR" dirty="0" smtClean="0"/>
              <a:t>متن فارسی متن </a:t>
            </a:r>
            <a:r>
              <a:rPr lang="en-US" dirty="0" smtClean="0"/>
              <a:t>English</a:t>
            </a:r>
          </a:p>
          <a:p>
            <a:pPr lvl="1"/>
            <a:r>
              <a:rPr lang="fa-IR" dirty="0" smtClean="0"/>
              <a:t>متن فارسی متن </a:t>
            </a:r>
            <a:r>
              <a:rPr lang="en-US" dirty="0" smtClean="0"/>
              <a:t>English</a:t>
            </a:r>
          </a:p>
          <a:p>
            <a:pPr lvl="2"/>
            <a:r>
              <a:rPr lang="fa-IR" dirty="0" smtClean="0"/>
              <a:t>متن فارسی متن </a:t>
            </a:r>
            <a:r>
              <a:rPr lang="en-US" dirty="0" smtClean="0"/>
              <a:t>English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7504" y="6453336"/>
            <a:ext cx="2057400" cy="365125"/>
          </a:xfrm>
        </p:spPr>
        <p:txBody>
          <a:bodyPr/>
          <a:lstStyle/>
          <a:p>
            <a:pPr>
              <a:defRPr/>
            </a:pPr>
            <a:fld id="{D7025FF7-4D8B-462E-B154-B49C601F6005}" type="datetimeFigureOut">
              <a:rPr lang="en-US" smtClean="0"/>
              <a:pPr>
                <a:defRPr/>
              </a:pPr>
              <a:t>10/25/2018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453336"/>
            <a:ext cx="3086100" cy="365125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446236" y="6493194"/>
            <a:ext cx="662268" cy="325267"/>
          </a:xfrm>
        </p:spPr>
        <p:txBody>
          <a:bodyPr/>
          <a:lstStyle/>
          <a:p>
            <a:pPr>
              <a:defRPr/>
            </a:pPr>
            <a:fld id="{5BDFA25D-6EEE-4500-A440-36752B2ACF2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4609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879BAB-19F5-4109-BA05-5CCCBB4733C2}" type="datetimeFigureOut">
              <a:rPr lang="en-US" smtClean="0"/>
              <a:pPr>
                <a:defRPr/>
              </a:pPr>
              <a:t>10/25/2018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3EE8C9-1C39-4175-981E-151FB2291595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87012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www.myazdanpanah.mihanblog.com</a:t>
            </a: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879241-4954-4432-A989-BF9F5510604F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5663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40933F-914C-4497-ACF6-D8B90C7002D0}" type="datetimeFigureOut">
              <a:rPr lang="en-US" smtClean="0"/>
              <a:pPr>
                <a:defRPr/>
              </a:pPr>
              <a:t>10/25/2018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819091-04B2-4714-886F-CC1FF993FD83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2949333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E5B1AE-08D2-45C7-AFB0-CF899EB02A3F}" type="datetimeFigureOut">
              <a:rPr lang="en-US" smtClean="0"/>
              <a:pPr>
                <a:defRPr/>
              </a:pPr>
              <a:t>10/25/2018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F113FB-04D3-49FE-9569-4B41BE4D4DB6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6308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520897-014E-406D-909C-25079ACC740E}" type="datetimeFigureOut">
              <a:rPr lang="en-US" smtClean="0"/>
              <a:pPr>
                <a:defRPr/>
              </a:pPr>
              <a:t>10/25/2018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808659-05B7-4D73-AB94-9A3E01B2AF9D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6390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351AEA-59AD-4357-99DA-9F4C7C0B9438}" type="datetimeFigureOut">
              <a:rPr lang="en-US" smtClean="0"/>
              <a:pPr>
                <a:defRPr/>
              </a:pPr>
              <a:t>10/25/2018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73DF20-D986-434B-9F18-EC62BF641BE4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033697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C9BA8E8-0C0E-4F98-8BA1-41BADFB60635}" type="datetimeFigureOut">
              <a:rPr lang="en-US" smtClean="0"/>
              <a:pPr>
                <a:defRPr/>
              </a:pPr>
              <a:t>10/25/2018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1C872A-5609-4A08-8051-22614E522BEA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0714609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79FE825-8F8A-469C-B616-DFAA9D322D50}" type="datetimeFigureOut">
              <a:rPr lang="en-US" smtClean="0"/>
              <a:pPr>
                <a:defRPr/>
              </a:pPr>
              <a:t>10/25/2018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53082" y="6356351"/>
            <a:ext cx="6622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746BD5A-0713-4B2F-9B28-C657312792FF}" type="slidenum">
              <a:rPr lang="ar-SA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-14808" y="0"/>
            <a:ext cx="915880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-14808" y="15205"/>
            <a:ext cx="9158808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a-IR" dirty="0" smtClean="0"/>
              <a:t>عنوان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183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9" r:id="rId1"/>
    <p:sldLayoutId id="2147484240" r:id="rId2"/>
    <p:sldLayoutId id="2147484241" r:id="rId3"/>
    <p:sldLayoutId id="2147484242" r:id="rId4"/>
    <p:sldLayoutId id="2147484243" r:id="rId5"/>
    <p:sldLayoutId id="2147484244" r:id="rId6"/>
    <p:sldLayoutId id="2147484245" r:id="rId7"/>
    <p:sldLayoutId id="2147484246" r:id="rId8"/>
    <p:sldLayoutId id="2147484247" r:id="rId9"/>
    <p:sldLayoutId id="2147484248" r:id="rId10"/>
    <p:sldLayoutId id="2147484249" r:id="rId11"/>
  </p:sldLayoutIdLst>
  <p:hf hdr="0" ftr="0" dt="0"/>
  <p:txStyles>
    <p:titleStyle>
      <a:lvl1pPr algn="ctr" defTabSz="914400" rtl="1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bg1"/>
          </a:solidFill>
          <a:latin typeface="+mj-lt"/>
          <a:ea typeface="+mj-ea"/>
          <a:cs typeface="B Titr" panose="00000700000000000000" pitchFamily="2" charset="-78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Data" TargetMode="External"/><Relationship Id="rId3" Type="http://schemas.openxmlformats.org/officeDocument/2006/relationships/hyperlink" Target="https://en.wikipedia.org/wiki/Electronics" TargetMode="External"/><Relationship Id="rId7" Type="http://schemas.openxmlformats.org/officeDocument/2006/relationships/hyperlink" Target="https://en.wikipedia.org/wiki/Internet_access" TargetMode="External"/><Relationship Id="rId2" Type="http://schemas.openxmlformats.org/officeDocument/2006/relationships/hyperlink" Target="https://en.wikipedia.org/wiki/Embedded_syste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Actuator" TargetMode="External"/><Relationship Id="rId5" Type="http://schemas.openxmlformats.org/officeDocument/2006/relationships/hyperlink" Target="https://en.wikipedia.org/wiki/Sensor" TargetMode="External"/><Relationship Id="rId4" Type="http://schemas.openxmlformats.org/officeDocument/2006/relationships/hyperlink" Target="https://en.wikipedia.org/wiki/Software" TargetMode="External"/><Relationship Id="rId9" Type="http://schemas.openxmlformats.org/officeDocument/2006/relationships/hyperlink" Target="https://en.wikipedia.org/wiki/Internet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tu.int/ITU-T/recommendations/rec.aspx?rec=y.2060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319312" y="255814"/>
            <a:ext cx="8253413" cy="6197522"/>
          </a:xfrm>
        </p:spPr>
        <p:txBody>
          <a:bodyPr>
            <a:normAutofit/>
          </a:bodyPr>
          <a:lstStyle/>
          <a:p>
            <a:pPr marR="45720" lvl="0">
              <a:lnSpc>
                <a:spcPct val="200000"/>
              </a:lnSpc>
              <a:spcBef>
                <a:spcPts val="0"/>
              </a:spcBef>
              <a:buClr>
                <a:srgbClr val="0BD0D9"/>
              </a:buClr>
              <a:buSzPct val="85000"/>
            </a:pPr>
            <a:r>
              <a:rPr lang="fa-IR" dirty="0" smtClean="0">
                <a:solidFill>
                  <a:schemeClr val="bg1"/>
                </a:solidFill>
              </a:rPr>
              <a:t/>
            </a:r>
            <a:br>
              <a:rPr lang="fa-IR" dirty="0" smtClean="0">
                <a:solidFill>
                  <a:schemeClr val="bg1"/>
                </a:solidFill>
              </a:rPr>
            </a:b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>Internet of Things (IoT)</a:t>
            </a:r>
            <a:r>
              <a:rPr lang="fa-IR" sz="3600" b="1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> </a:t>
            </a:r>
            <a:r>
              <a:rPr lang="fa-IR" sz="3600" b="1" dirty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/>
            </a:r>
            <a:br>
              <a:rPr lang="fa-IR" sz="3600" b="1" dirty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</a:br>
            <a:r>
              <a:rPr lang="en-US" sz="3000" b="1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>Professor: Dr. </a:t>
            </a:r>
            <a:r>
              <a:rPr lang="en-US" sz="3000" b="1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>Sadoon</a:t>
            </a:r>
            <a:r>
              <a:rPr lang="en-US" sz="3000" b="1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> </a:t>
            </a:r>
            <a:r>
              <a:rPr lang="en-US" sz="3000" b="1" dirty="0" err="1" smtClean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>Azizi</a:t>
            </a:r>
            <a:r>
              <a:rPr lang="fa-IR" sz="3000" b="1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/>
            </a:r>
            <a:br>
              <a:rPr lang="fa-IR" sz="3000" b="1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</a:b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>s.azizi@uok.ac.ir</a:t>
            </a:r>
            <a:r>
              <a:rPr lang="fa-IR" sz="2800" dirty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/>
            </a:r>
            <a:br>
              <a:rPr lang="fa-IR" sz="2800" dirty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</a:br>
            <a:r>
              <a:rPr lang="en-US" sz="27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  <a:t>Faculty of Engineering</a:t>
            </a:r>
            <a:br>
              <a:rPr lang="en-US" sz="2700" dirty="0" smtClean="0">
                <a:solidFill>
                  <a:schemeClr val="bg1"/>
                </a:solidFill>
                <a:latin typeface="Times New Roman" pitchFamily="18" charset="0"/>
                <a:ea typeface="+mn-ea"/>
                <a:cs typeface="B Nazanin" pitchFamily="2" charset="-78"/>
              </a:rPr>
            </a:br>
            <a:r>
              <a:rPr lang="en-US" sz="2700" dirty="0" smtClean="0">
                <a:latin typeface="Times New Roman" pitchFamily="18" charset="0"/>
                <a:ea typeface="+mn-ea"/>
                <a:cs typeface="B Nazanin" pitchFamily="2" charset="-78"/>
              </a:rPr>
              <a:t>Department of Computer and IT Engineering</a:t>
            </a:r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349C8-85A7-4ED3-B616-7CCD9984FCCC}" type="slidenum">
              <a:rPr lang="en-US" smtClean="0"/>
              <a:t>1</a:t>
            </a:fld>
            <a:endParaRPr lang="en-US" dirty="0"/>
          </a:p>
        </p:txBody>
      </p:sp>
      <p:pic>
        <p:nvPicPr>
          <p:cNvPr id="7" name="Picture 3" descr="F:\UoK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886" y="255814"/>
            <a:ext cx="3421778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1274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What is </a:t>
            </a:r>
            <a:r>
              <a:rPr lang="en-US" altLang="en-US" dirty="0" err="1" smtClean="0"/>
              <a:t>IoT</a:t>
            </a:r>
            <a:r>
              <a:rPr lang="en-US" altLang="en-US" dirty="0" smtClean="0"/>
              <a:t>? (</a:t>
            </a:r>
            <a:r>
              <a:rPr lang="en-US" altLang="en-US" dirty="0" err="1" smtClean="0"/>
              <a:t>Wikipeida</a:t>
            </a:r>
            <a:r>
              <a:rPr lang="en-US" altLang="en-US" dirty="0" smtClean="0"/>
              <a:t>)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0"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Ø"/>
            </a:pPr>
            <a:r>
              <a:rPr lang="en-US" sz="2400" dirty="0"/>
              <a:t>The </a:t>
            </a:r>
            <a:r>
              <a:rPr lang="en-US" sz="2400" b="1" dirty="0">
                <a:solidFill>
                  <a:srgbClr val="CC3300"/>
                </a:solidFill>
              </a:rPr>
              <a:t>Internet of things</a:t>
            </a:r>
            <a:r>
              <a:rPr lang="en-US" sz="2400" dirty="0">
                <a:solidFill>
                  <a:srgbClr val="CC3300"/>
                </a:solidFill>
              </a:rPr>
              <a:t> (</a:t>
            </a:r>
            <a:r>
              <a:rPr lang="en-US" sz="2400" b="1" dirty="0">
                <a:solidFill>
                  <a:srgbClr val="CC3300"/>
                </a:solidFill>
              </a:rPr>
              <a:t>IoT</a:t>
            </a:r>
            <a:r>
              <a:rPr lang="en-US" sz="2400" dirty="0">
                <a:solidFill>
                  <a:srgbClr val="CC3300"/>
                </a:solidFill>
              </a:rPr>
              <a:t>)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is the network of physical devices, vehicles, home appliances and other items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hlinkClick r:id="rId2" tooltip="Embedded system"/>
              </a:rPr>
              <a:t>embedded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with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hlinkClick r:id="rId3" tooltip="Electronics"/>
              </a:rPr>
              <a:t>electronics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hlinkClick r:id="rId4" tooltip="Software"/>
              </a:rPr>
              <a:t>software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hlinkClick r:id="rId5" tooltip="Sensor"/>
              </a:rPr>
              <a:t>sensors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hlinkClick r:id="rId6" tooltip="Actuator"/>
              </a:rPr>
              <a:t>actuators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and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hlinkClick r:id="rId7" tooltip="Internet access"/>
              </a:rPr>
              <a:t>network connectivity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which enables these objects to connect and exchange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hlinkClick r:id="rId8" tooltip="Data"/>
              </a:rPr>
              <a:t>data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fa-IR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 rtl="0"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Ø"/>
            </a:pPr>
            <a:r>
              <a:rPr lang="en-US" sz="2400" dirty="0"/>
              <a:t>Each thing is uniquely identifiable through its embedded computing system but is able to inter-operate within the existing </a:t>
            </a:r>
            <a:r>
              <a:rPr lang="en-US" sz="2400" dirty="0">
                <a:hlinkClick r:id="rId9" tooltip="Internet"/>
              </a:rPr>
              <a:t>Internet</a:t>
            </a:r>
            <a:r>
              <a:rPr lang="en-US" sz="2400" dirty="0"/>
              <a:t> infrastructure.</a:t>
            </a:r>
          </a:p>
        </p:txBody>
      </p:sp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B341B86-D5CF-4385-8286-1EB02A2342AD}" type="slidenum">
              <a:rPr lang="ar-SA" altLang="en-US" sz="1200" smtClean="0">
                <a:latin typeface="Garamond" panose="02020404030301010803" pitchFamily="18" charset="0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200" smtClean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733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What is </a:t>
            </a:r>
            <a:r>
              <a:rPr lang="en-US" altLang="en-US" dirty="0" err="1" smtClean="0"/>
              <a:t>IoT</a:t>
            </a:r>
            <a:r>
              <a:rPr lang="en-US" altLang="en-US" dirty="0" smtClean="0"/>
              <a:t>? (ITU)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Ø"/>
            </a:pPr>
            <a:r>
              <a:rPr lang="en-US" sz="2400" u="sng" dirty="0" smtClean="0">
                <a:hlinkClick r:id="rId2"/>
              </a:rPr>
              <a:t>ITU-T </a:t>
            </a:r>
            <a:r>
              <a:rPr lang="en-US" sz="2400" u="sng" dirty="0">
                <a:hlinkClick r:id="rId2"/>
              </a:rPr>
              <a:t>Y.2060</a:t>
            </a:r>
            <a:r>
              <a:rPr lang="en-US" sz="2400" dirty="0"/>
              <a:t> (06/2012</a:t>
            </a:r>
            <a:r>
              <a:rPr lang="en-US" sz="2400" dirty="0" smtClean="0"/>
              <a:t>)</a:t>
            </a:r>
            <a:endParaRPr lang="fa-IR" sz="2400" dirty="0" smtClean="0"/>
          </a:p>
          <a:p>
            <a:pPr algn="just" rtl="0"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Ø"/>
            </a:pPr>
            <a:r>
              <a:rPr lang="en-US" sz="2400" dirty="0"/>
              <a:t>A </a:t>
            </a:r>
            <a:r>
              <a:rPr lang="en-US" sz="2400" dirty="0">
                <a:solidFill>
                  <a:srgbClr val="C00000"/>
                </a:solidFill>
              </a:rPr>
              <a:t>global infrastructure </a:t>
            </a:r>
            <a:r>
              <a:rPr lang="en-US" sz="2400" dirty="0"/>
              <a:t>for the information society, </a:t>
            </a:r>
            <a:r>
              <a:rPr lang="en-US" sz="2400" dirty="0" smtClean="0"/>
              <a:t>enabling</a:t>
            </a:r>
            <a:r>
              <a:rPr lang="fa-IR" sz="2400" dirty="0" smtClean="0"/>
              <a:t> </a:t>
            </a:r>
            <a:r>
              <a:rPr lang="en-US" sz="2400" dirty="0" smtClean="0"/>
              <a:t>advanced </a:t>
            </a:r>
            <a:r>
              <a:rPr lang="en-US" sz="2400" dirty="0"/>
              <a:t>services by </a:t>
            </a:r>
            <a:r>
              <a:rPr lang="en-US" sz="2400" dirty="0">
                <a:solidFill>
                  <a:srgbClr val="C00000"/>
                </a:solidFill>
              </a:rPr>
              <a:t>interconnecting</a:t>
            </a:r>
            <a:r>
              <a:rPr lang="en-US" sz="2400" dirty="0"/>
              <a:t> (physical and virtual) </a:t>
            </a:r>
            <a:r>
              <a:rPr lang="en-US" sz="2400" dirty="0" smtClean="0"/>
              <a:t>things</a:t>
            </a:r>
            <a:r>
              <a:rPr lang="fa-IR" sz="2400" dirty="0" smtClean="0"/>
              <a:t> </a:t>
            </a:r>
            <a:r>
              <a:rPr lang="en-US" sz="2400" dirty="0" smtClean="0"/>
              <a:t>based </a:t>
            </a:r>
            <a:r>
              <a:rPr lang="en-US" sz="2400" dirty="0"/>
              <a:t>on existing and </a:t>
            </a:r>
            <a:r>
              <a:rPr lang="en-US" sz="2400" dirty="0" smtClean="0"/>
              <a:t>evolving</a:t>
            </a:r>
            <a:r>
              <a:rPr lang="fa-IR" sz="2400" dirty="0" smtClean="0"/>
              <a:t> </a:t>
            </a:r>
            <a:r>
              <a:rPr lang="en-US" sz="2400" dirty="0" smtClean="0"/>
              <a:t>interoperable </a:t>
            </a:r>
            <a:r>
              <a:rPr lang="en-US" sz="2400" dirty="0"/>
              <a:t>information and </a:t>
            </a:r>
            <a:r>
              <a:rPr lang="en-US" sz="2400" dirty="0">
                <a:solidFill>
                  <a:srgbClr val="C00000"/>
                </a:solidFill>
              </a:rPr>
              <a:t>communication </a:t>
            </a:r>
            <a:r>
              <a:rPr lang="en-US" sz="2400" dirty="0" smtClean="0">
                <a:solidFill>
                  <a:srgbClr val="C00000"/>
                </a:solidFill>
              </a:rPr>
              <a:t>technologies</a:t>
            </a:r>
            <a:r>
              <a:rPr lang="en-US" sz="2400" dirty="0" smtClean="0"/>
              <a:t>.</a:t>
            </a:r>
            <a:endParaRPr lang="fa-IR" sz="2400" dirty="0" smtClean="0"/>
          </a:p>
          <a:p>
            <a:pPr algn="just" rtl="0"/>
            <a:r>
              <a:rPr lang="en-US" dirty="0">
                <a:solidFill>
                  <a:srgbClr val="CC3300"/>
                </a:solidFill>
              </a:rPr>
              <a:t>NOTE </a:t>
            </a:r>
            <a:r>
              <a:rPr lang="en-US" dirty="0" smtClean="0">
                <a:solidFill>
                  <a:srgbClr val="CC3300"/>
                </a:solidFill>
              </a:rPr>
              <a:t>– </a:t>
            </a:r>
            <a:r>
              <a:rPr lang="en-US" dirty="0"/>
              <a:t>Through the exploitation of </a:t>
            </a:r>
            <a:r>
              <a:rPr lang="en-US" dirty="0">
                <a:solidFill>
                  <a:srgbClr val="C00000"/>
                </a:solidFill>
              </a:rPr>
              <a:t>identification</a:t>
            </a:r>
            <a:r>
              <a:rPr lang="en-US" dirty="0"/>
              <a:t>, </a:t>
            </a:r>
            <a:r>
              <a:rPr lang="en-US" dirty="0">
                <a:solidFill>
                  <a:srgbClr val="C00000"/>
                </a:solidFill>
              </a:rPr>
              <a:t>data capture</a:t>
            </a:r>
            <a:r>
              <a:rPr lang="en-US" dirty="0"/>
              <a:t>, </a:t>
            </a:r>
            <a:r>
              <a:rPr lang="en-US" dirty="0">
                <a:solidFill>
                  <a:srgbClr val="C00000"/>
                </a:solidFill>
              </a:rPr>
              <a:t>processing</a:t>
            </a:r>
            <a:r>
              <a:rPr lang="en-US" dirty="0"/>
              <a:t> and </a:t>
            </a:r>
            <a:r>
              <a:rPr lang="en-US" dirty="0" smtClean="0">
                <a:solidFill>
                  <a:srgbClr val="C00000"/>
                </a:solidFill>
              </a:rPr>
              <a:t>communication</a:t>
            </a:r>
            <a:r>
              <a:rPr lang="fa-IR" dirty="0" smtClean="0"/>
              <a:t> </a:t>
            </a:r>
            <a:r>
              <a:rPr lang="en-US" dirty="0" smtClean="0"/>
              <a:t>capabilities</a:t>
            </a:r>
            <a:r>
              <a:rPr lang="en-US" dirty="0"/>
              <a:t>, the IoT makes full use of things to offer services to all kinds </a:t>
            </a:r>
            <a:r>
              <a:rPr lang="en-US" dirty="0" smtClean="0"/>
              <a:t>of applications</a:t>
            </a:r>
            <a:r>
              <a:rPr lang="en-US" i="1" dirty="0"/>
              <a:t>, </a:t>
            </a:r>
            <a:r>
              <a:rPr lang="en-US" dirty="0"/>
              <a:t>whilst ensuring </a:t>
            </a:r>
            <a:r>
              <a:rPr lang="en-US" dirty="0" smtClean="0"/>
              <a:t>that</a:t>
            </a:r>
            <a:r>
              <a:rPr lang="fa-IR" dirty="0" smtClean="0"/>
              <a:t> </a:t>
            </a:r>
            <a:r>
              <a:rPr lang="en-US" dirty="0" smtClean="0"/>
              <a:t>security </a:t>
            </a:r>
            <a:r>
              <a:rPr lang="en-US" dirty="0"/>
              <a:t>and privacy requirements are </a:t>
            </a:r>
            <a:r>
              <a:rPr lang="en-US" dirty="0" smtClean="0"/>
              <a:t>fulfilled.</a:t>
            </a:r>
          </a:p>
        </p:txBody>
      </p:sp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B341B86-D5CF-4385-8286-1EB02A2342AD}" type="slidenum">
              <a:rPr lang="ar-SA" altLang="en-US" sz="1200" smtClean="0">
                <a:latin typeface="Garamond" panose="02020404030301010803" pitchFamily="18" charset="0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200" smtClean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5105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What is </a:t>
            </a:r>
            <a:r>
              <a:rPr lang="en-US" altLang="en-US" dirty="0" err="1" smtClean="0"/>
              <a:t>IoT</a:t>
            </a:r>
            <a:r>
              <a:rPr lang="en-US" altLang="en-US" dirty="0" smtClean="0"/>
              <a:t>? (reference book)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Internet of Things can be considered a network of physical resources that are powered by:</a:t>
            </a:r>
            <a:endParaRPr lang="fa-IR" sz="2400" dirty="0" smtClean="0"/>
          </a:p>
          <a:p>
            <a:pPr lvl="1" algn="l" rtl="0">
              <a:buSzPct val="80000"/>
            </a:pPr>
            <a:r>
              <a:rPr lang="en-US" sz="2200" b="1" dirty="0" smtClean="0"/>
              <a:t>Sensors: </a:t>
            </a:r>
            <a:r>
              <a:rPr lang="en-US" sz="2200" dirty="0" smtClean="0"/>
              <a:t>to collect information</a:t>
            </a:r>
            <a:endParaRPr lang="fa-IR" sz="2200" b="1" dirty="0" smtClean="0"/>
          </a:p>
          <a:p>
            <a:pPr lvl="1" algn="l" rtl="0">
              <a:buSzPct val="80000"/>
            </a:pPr>
            <a:r>
              <a:rPr lang="en-US" sz="2200" b="1" dirty="0" smtClean="0"/>
              <a:t>IDs: </a:t>
            </a:r>
            <a:r>
              <a:rPr lang="en-US" sz="2200" dirty="0" smtClean="0"/>
              <a:t>to authorize the data source</a:t>
            </a:r>
            <a:endParaRPr lang="fa-IR" sz="2200" b="1" dirty="0" smtClean="0"/>
          </a:p>
          <a:p>
            <a:pPr lvl="1" algn="l" rtl="0">
              <a:buSzPct val="80000"/>
            </a:pPr>
            <a:r>
              <a:rPr lang="en-US" sz="2200" b="1" dirty="0" smtClean="0"/>
              <a:t>Software: </a:t>
            </a:r>
            <a:r>
              <a:rPr lang="en-US" sz="2200" dirty="0" smtClean="0"/>
              <a:t>to analyze the data</a:t>
            </a:r>
            <a:endParaRPr lang="fa-IR" sz="2200" b="1" dirty="0" smtClean="0"/>
          </a:p>
          <a:p>
            <a:pPr lvl="1" algn="just" rtl="0">
              <a:buSzPct val="80000"/>
            </a:pPr>
            <a:r>
              <a:rPr lang="en-US" sz="2200" b="1" dirty="0" smtClean="0"/>
              <a:t>Internet connectivity: </a:t>
            </a:r>
            <a:r>
              <a:rPr lang="en-US" sz="2200" dirty="0" smtClean="0"/>
              <a:t>for collaboration and notification</a:t>
            </a:r>
            <a:endParaRPr lang="fa-IR" sz="2200" dirty="0" smtClean="0"/>
          </a:p>
          <a:p>
            <a:pPr marL="0" indent="0" algn="l" rtl="0">
              <a:buSzPct val="80000"/>
              <a:buNone/>
            </a:pPr>
            <a:r>
              <a:rPr lang="en-US" dirty="0" smtClean="0"/>
              <a:t>Gathering all these:</a:t>
            </a:r>
            <a:endParaRPr lang="fa-IR" sz="2400" dirty="0" smtClean="0"/>
          </a:p>
          <a:p>
            <a:pPr algn="just" rtl="0">
              <a:buSzPct val="80000"/>
              <a:buFont typeface="Wingdings" panose="05000000000000000000" pitchFamily="2" charset="2"/>
              <a:buChar char="Ø"/>
            </a:pPr>
            <a:r>
              <a:rPr lang="en-US" sz="2400" dirty="0"/>
              <a:t>IoT is the network of things, with clear </a:t>
            </a:r>
            <a:r>
              <a:rPr lang="en-US" sz="2400" dirty="0" smtClean="0"/>
              <a:t>element</a:t>
            </a:r>
            <a:r>
              <a:rPr lang="fa-IR" sz="2400" dirty="0" smtClean="0"/>
              <a:t> </a:t>
            </a:r>
            <a:r>
              <a:rPr lang="en-US" sz="2400" dirty="0" smtClean="0">
                <a:solidFill>
                  <a:srgbClr val="CC3300"/>
                </a:solidFill>
              </a:rPr>
              <a:t>identification</a:t>
            </a:r>
            <a:r>
              <a:rPr lang="en-US" sz="2400" dirty="0"/>
              <a:t>, embedded with </a:t>
            </a:r>
            <a:r>
              <a:rPr lang="en-US" sz="2400" dirty="0">
                <a:solidFill>
                  <a:srgbClr val="CC3300"/>
                </a:solidFill>
              </a:rPr>
              <a:t>software</a:t>
            </a:r>
            <a:r>
              <a:rPr lang="en-US" sz="2400" dirty="0"/>
              <a:t> intelligence, </a:t>
            </a:r>
            <a:r>
              <a:rPr lang="en-US" sz="2400" dirty="0">
                <a:solidFill>
                  <a:srgbClr val="CC3300"/>
                </a:solidFill>
              </a:rPr>
              <a:t>sensors</a:t>
            </a:r>
            <a:r>
              <a:rPr lang="en-US" sz="2400" dirty="0"/>
              <a:t>, and </a:t>
            </a:r>
            <a:r>
              <a:rPr lang="en-US" sz="2400" dirty="0" smtClean="0"/>
              <a:t>ubiquitous</a:t>
            </a:r>
            <a:r>
              <a:rPr lang="fa-IR" sz="2400" dirty="0" smtClean="0"/>
              <a:t> </a:t>
            </a:r>
            <a:r>
              <a:rPr lang="en-US" sz="2400" dirty="0" smtClean="0"/>
              <a:t>connectivity </a:t>
            </a:r>
            <a:r>
              <a:rPr lang="en-US" sz="2400" dirty="0"/>
              <a:t>to the </a:t>
            </a:r>
            <a:r>
              <a:rPr lang="en-US" sz="2400" dirty="0">
                <a:solidFill>
                  <a:srgbClr val="CC3300"/>
                </a:solidFill>
              </a:rPr>
              <a:t>Internet</a:t>
            </a:r>
            <a:r>
              <a:rPr lang="en-US" sz="2400" dirty="0"/>
              <a:t>.</a:t>
            </a:r>
            <a:endParaRPr lang="fa-IR" sz="2400" dirty="0" smtClean="0"/>
          </a:p>
        </p:txBody>
      </p:sp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B341B86-D5CF-4385-8286-1EB02A2342AD}" type="slidenum">
              <a:rPr lang="ar-SA" altLang="en-US" sz="1200" smtClean="0">
                <a:latin typeface="Garamond" panose="02020404030301010803" pitchFamily="18" charset="0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200" smtClean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6891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What is </a:t>
            </a:r>
            <a:r>
              <a:rPr lang="en-US" altLang="en-US" dirty="0" err="1" smtClean="0"/>
              <a:t>IoT</a:t>
            </a:r>
            <a:r>
              <a:rPr lang="en-US" altLang="en-US" dirty="0" smtClean="0"/>
              <a:t>? (reference book)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r>
              <a:rPr lang="fa-IR" sz="2400" dirty="0" smtClean="0"/>
              <a:t> 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marL="0" indent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marL="0" indent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marL="0" indent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marL="0" indent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r>
              <a:rPr lang="en-US" sz="2400" dirty="0" smtClean="0"/>
              <a:t>* Things can be anything: Sensors, devices, machines, people, animals, trees, etc.</a:t>
            </a:r>
            <a:endParaRPr lang="fa-IR" sz="2400" dirty="0" smtClean="0"/>
          </a:p>
        </p:txBody>
      </p:sp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B341B86-D5CF-4385-8286-1EB02A2342AD}" type="slidenum">
              <a:rPr lang="ar-SA" altLang="en-US" sz="1200" smtClean="0">
                <a:latin typeface="Garamond" panose="02020404030301010803" pitchFamily="18" charset="0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200" smtClean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contrast="40000"/>
          </a:blip>
          <a:stretch>
            <a:fillRect/>
          </a:stretch>
        </p:blipFill>
        <p:spPr>
          <a:xfrm>
            <a:off x="2885192" y="1340768"/>
            <a:ext cx="3561036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83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A better definition (reference book)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r>
              <a:rPr lang="fa-IR" sz="2400" dirty="0" smtClean="0"/>
              <a:t> 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marL="0" indent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marL="0" indent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marL="0" indent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r>
              <a:rPr lang="en-US" sz="2400" dirty="0" smtClean="0"/>
              <a:t>* Data transmission according to the standards that guarantee the collaboration and enable useful procedures (mostly automatic). </a:t>
            </a:r>
            <a:endParaRPr lang="fa-IR" sz="2400" dirty="0" smtClean="0"/>
          </a:p>
        </p:txBody>
      </p:sp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B341B86-D5CF-4385-8286-1EB02A2342AD}" type="slidenum">
              <a:rPr lang="ar-SA" altLang="en-US" sz="1200" smtClean="0">
                <a:latin typeface="Garamond" panose="02020404030301010803" pitchFamily="18" charset="0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200" smtClean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lum contrast="40000"/>
          </a:blip>
          <a:stretch>
            <a:fillRect/>
          </a:stretch>
        </p:blipFill>
        <p:spPr>
          <a:xfrm>
            <a:off x="2823570" y="1124744"/>
            <a:ext cx="3496860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853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A better definition (reference book)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/>
          </a:p>
          <a:p>
            <a:pPr marL="0" indent="0" algn="l" rtl="0">
              <a:spcBef>
                <a:spcPts val="1800"/>
              </a:spcBef>
              <a:spcAft>
                <a:spcPts val="600"/>
              </a:spcAft>
              <a:buSzPct val="80000"/>
              <a:buNone/>
            </a:pPr>
            <a:r>
              <a:rPr lang="en-US" dirty="0" smtClean="0"/>
              <a:t>A more generalized definition of </a:t>
            </a:r>
            <a:r>
              <a:rPr lang="en-US" dirty="0" err="1" smtClean="0"/>
              <a:t>IoT</a:t>
            </a:r>
            <a:r>
              <a:rPr lang="en-US" dirty="0" smtClean="0"/>
              <a:t>:</a:t>
            </a:r>
            <a:endParaRPr lang="fa-IR" sz="2400" dirty="0" smtClean="0"/>
          </a:p>
          <a:p>
            <a:pPr algn="just" rtl="0"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Ø"/>
            </a:pPr>
            <a:r>
              <a:rPr lang="en-US" sz="2400" dirty="0"/>
              <a:t>IoT is the network of things, with device </a:t>
            </a:r>
            <a:r>
              <a:rPr lang="en-US" sz="2400" dirty="0">
                <a:solidFill>
                  <a:srgbClr val="CC3300"/>
                </a:solidFill>
              </a:rPr>
              <a:t>identification</a:t>
            </a:r>
            <a:r>
              <a:rPr lang="en-US" sz="2400" dirty="0"/>
              <a:t>, </a:t>
            </a:r>
            <a:r>
              <a:rPr lang="en-US" sz="2400" dirty="0" smtClean="0"/>
              <a:t>embedded</a:t>
            </a:r>
            <a:r>
              <a:rPr lang="fa-IR" sz="2400" dirty="0" smtClean="0"/>
              <a:t> </a:t>
            </a:r>
            <a:r>
              <a:rPr lang="en-US" sz="2400" dirty="0" smtClean="0"/>
              <a:t>with </a:t>
            </a:r>
            <a:r>
              <a:rPr lang="en-US" dirty="0">
                <a:solidFill>
                  <a:srgbClr val="CC3300"/>
                </a:solidFill>
              </a:rPr>
              <a:t>software </a:t>
            </a:r>
            <a:r>
              <a:rPr lang="en-US" sz="2400" dirty="0" smtClean="0"/>
              <a:t>intelligence</a:t>
            </a:r>
            <a:r>
              <a:rPr lang="en-US" sz="2400" dirty="0"/>
              <a:t>, and </a:t>
            </a:r>
            <a:r>
              <a:rPr lang="en-US" sz="2400" dirty="0">
                <a:solidFill>
                  <a:srgbClr val="CC3300"/>
                </a:solidFill>
              </a:rPr>
              <a:t>sensing</a:t>
            </a:r>
            <a:r>
              <a:rPr lang="en-US" sz="2400" dirty="0"/>
              <a:t> and </a:t>
            </a:r>
            <a:r>
              <a:rPr lang="en-US" sz="2400" dirty="0">
                <a:solidFill>
                  <a:srgbClr val="CC3300"/>
                </a:solidFill>
              </a:rPr>
              <a:t>acting</a:t>
            </a:r>
            <a:r>
              <a:rPr lang="en-US" sz="2400" dirty="0"/>
              <a:t> capabilities, connecting </a:t>
            </a:r>
            <a:r>
              <a:rPr lang="en-US" sz="2400" dirty="0">
                <a:solidFill>
                  <a:srgbClr val="CC3300"/>
                </a:solidFill>
              </a:rPr>
              <a:t>people</a:t>
            </a:r>
            <a:r>
              <a:rPr lang="en-US" sz="2400" dirty="0"/>
              <a:t> and </a:t>
            </a:r>
            <a:r>
              <a:rPr lang="en-US" sz="2400" dirty="0" smtClean="0">
                <a:solidFill>
                  <a:srgbClr val="CC3300"/>
                </a:solidFill>
              </a:rPr>
              <a:t>things</a:t>
            </a:r>
            <a:r>
              <a:rPr lang="fa-IR" sz="2400" dirty="0" smtClean="0"/>
              <a:t> </a:t>
            </a:r>
            <a:r>
              <a:rPr lang="en-US" sz="2400" dirty="0" smtClean="0"/>
              <a:t>over </a:t>
            </a:r>
            <a:r>
              <a:rPr lang="en-US" sz="2400" dirty="0"/>
              <a:t>the </a:t>
            </a:r>
            <a:r>
              <a:rPr lang="en-US" sz="2400" dirty="0">
                <a:solidFill>
                  <a:srgbClr val="CC3300"/>
                </a:solidFill>
              </a:rPr>
              <a:t>Internet</a:t>
            </a:r>
            <a:r>
              <a:rPr lang="en-US" sz="2400" dirty="0"/>
              <a:t>.</a:t>
            </a:r>
            <a:endParaRPr lang="fa-IR" sz="2400" dirty="0" smtClean="0"/>
          </a:p>
        </p:txBody>
      </p:sp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B341B86-D5CF-4385-8286-1EB02A2342AD}" type="slidenum">
              <a:rPr lang="ar-SA" altLang="en-US" sz="1200" smtClean="0">
                <a:latin typeface="Garamond" panose="02020404030301010803" pitchFamily="18" charset="0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15</a:t>
            </a:fld>
            <a:endParaRPr lang="en-US" altLang="en-US" sz="1200" smtClean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197914" y="2130527"/>
            <a:ext cx="1728192" cy="1368152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Internet of Things</a:t>
            </a:r>
            <a:endParaRPr lang="en-US" dirty="0"/>
          </a:p>
        </p:txBody>
      </p:sp>
      <p:sp>
        <p:nvSpPr>
          <p:cNvPr id="6" name="Plus 5"/>
          <p:cNvSpPr/>
          <p:nvPr/>
        </p:nvSpPr>
        <p:spPr>
          <a:xfrm>
            <a:off x="2287543" y="2490567"/>
            <a:ext cx="648072" cy="648072"/>
          </a:xfrm>
          <a:prstGeom prst="mathPlus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qual 7"/>
          <p:cNvSpPr/>
          <p:nvPr/>
        </p:nvSpPr>
        <p:spPr>
          <a:xfrm>
            <a:off x="5388078" y="2490567"/>
            <a:ext cx="1008112" cy="612068"/>
          </a:xfrm>
          <a:prstGeom prst="mathEqual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297052" y="2130527"/>
            <a:ext cx="1728192" cy="1368152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Internet of People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6759024" y="2130527"/>
            <a:ext cx="1934017" cy="1368152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Internet of Everything </a:t>
            </a:r>
            <a:r>
              <a:rPr lang="en-US" dirty="0"/>
              <a:t>(IoE) </a:t>
            </a:r>
          </a:p>
        </p:txBody>
      </p:sp>
    </p:spTree>
    <p:extLst>
      <p:ext uri="{BB962C8B-B14F-4D97-AF65-F5344CB8AC3E}">
        <p14:creationId xmlns:p14="http://schemas.microsoft.com/office/powerpoint/2010/main" val="4193663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Introduction history of </a:t>
            </a:r>
            <a:r>
              <a:rPr lang="en-US" altLang="en-US" dirty="0" err="1" smtClean="0"/>
              <a:t>IoT</a:t>
            </a:r>
            <a:r>
              <a:rPr lang="en-US" altLang="en-US" dirty="0" smtClean="0"/>
              <a:t>: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22104" y="980728"/>
            <a:ext cx="6214392" cy="5472608"/>
          </a:xfrm>
        </p:spPr>
        <p:txBody>
          <a:bodyPr>
            <a:normAutofit/>
          </a:bodyPr>
          <a:lstStyle/>
          <a:p>
            <a:pPr algn="just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The Concept of </a:t>
            </a:r>
            <a:r>
              <a:rPr lang="en-US" sz="2400" dirty="0" err="1" smtClean="0"/>
              <a:t>IoT</a:t>
            </a:r>
            <a:r>
              <a:rPr lang="en-US" sz="2400" dirty="0" smtClean="0"/>
              <a:t> was first used by </a:t>
            </a:r>
            <a:r>
              <a:rPr lang="en-US" sz="2400" dirty="0" smtClean="0">
                <a:solidFill>
                  <a:srgbClr val="C00000"/>
                </a:solidFill>
              </a:rPr>
              <a:t>Kevin Ashton </a:t>
            </a:r>
            <a:r>
              <a:rPr lang="en-US" sz="2400" dirty="0" smtClean="0"/>
              <a:t>in 1999. He described a universe in which, everything (including inanimate objects) has a digital identity so that they can be managed by computers.</a:t>
            </a:r>
            <a:endParaRPr lang="fa-IR" sz="2400" dirty="0" smtClean="0">
              <a:solidFill>
                <a:srgbClr val="C00000"/>
              </a:solidFill>
            </a:endParaRPr>
          </a:p>
          <a:p>
            <a:pPr algn="just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“Internet of Things has the potential to change the world, just as the internet did. Maybe even more so.” Said Kevin Ashton </a:t>
            </a:r>
            <a:endParaRPr lang="fa-IR" sz="2400" dirty="0" smtClean="0"/>
          </a:p>
          <a:p>
            <a:pPr algn="just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MIT Auto-ID Center presented their viewpoint about the </a:t>
            </a:r>
            <a:r>
              <a:rPr lang="en-US" sz="2400" dirty="0" err="1" smtClean="0"/>
              <a:t>IoT</a:t>
            </a:r>
            <a:r>
              <a:rPr lang="en-US" sz="2400" dirty="0" smtClean="0"/>
              <a:t> in 2001.</a:t>
            </a:r>
            <a:endParaRPr lang="fa-IR" sz="2400" dirty="0" smtClean="0"/>
          </a:p>
          <a:p>
            <a:pPr algn="just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dirty="0" smtClean="0"/>
              <a:t>Finally, Internet of Things was officially introduced by ITU in 2005.</a:t>
            </a:r>
            <a:endParaRPr lang="fa-IR" sz="2400" dirty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en-US" sz="2400" dirty="0"/>
          </a:p>
        </p:txBody>
      </p:sp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B341B86-D5CF-4385-8286-1EB02A2342AD}" type="slidenum">
              <a:rPr lang="ar-SA" altLang="en-US" sz="1200" smtClean="0">
                <a:latin typeface="Garamond" panose="02020404030301010803" pitchFamily="18" charset="0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200" smtClean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35430"/>
            <a:ext cx="21336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676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Fundamental requirements for an </a:t>
            </a:r>
            <a:r>
              <a:rPr lang="en-US" altLang="en-US" dirty="0" err="1" smtClean="0"/>
              <a:t>IoT</a:t>
            </a:r>
            <a:r>
              <a:rPr lang="en-US" altLang="en-US" dirty="0" smtClean="0"/>
              <a:t>-based solution.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marL="0" indent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en-US" sz="2400" dirty="0"/>
          </a:p>
        </p:txBody>
      </p:sp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B341B86-D5CF-4385-8286-1EB02A2342AD}" type="slidenum">
              <a:rPr lang="ar-SA" altLang="en-US" sz="1200" smtClean="0">
                <a:latin typeface="Garamond" panose="02020404030301010803" pitchFamily="18" charset="0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17</a:t>
            </a:fld>
            <a:endParaRPr lang="en-US" altLang="en-US" sz="1200" smtClean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contrast="20000"/>
          </a:blip>
          <a:stretch>
            <a:fillRect/>
          </a:stretch>
        </p:blipFill>
        <p:spPr>
          <a:xfrm>
            <a:off x="1810943" y="1431032"/>
            <a:ext cx="5522113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5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Why do we want to manage and supervise things?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Object management for specialists (blood pressure and heartbeat control)</a:t>
            </a: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Searching for Things (Where is my key?)</a:t>
            </a: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Optimal object management in a smart city (traffic lights)</a:t>
            </a: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Privacy and Security (Home management)</a:t>
            </a: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fa-IR" sz="2400" dirty="0" smtClean="0"/>
              <a:t>...</a:t>
            </a:r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en-US" sz="2400" dirty="0"/>
          </a:p>
        </p:txBody>
      </p:sp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B341B86-D5CF-4385-8286-1EB02A2342AD}" type="slidenum">
              <a:rPr lang="ar-SA" altLang="en-US" sz="1200" smtClean="0">
                <a:latin typeface="Garamond" panose="02020404030301010803" pitchFamily="18" charset="0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18</a:t>
            </a:fld>
            <a:endParaRPr lang="en-US" altLang="en-US" sz="1200" smtClean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488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How is security guaranteed in </a:t>
            </a:r>
            <a:r>
              <a:rPr lang="en-US" altLang="en-US" dirty="0" err="1" smtClean="0"/>
              <a:t>IoT</a:t>
            </a:r>
            <a:r>
              <a:rPr lang="en-US" altLang="en-US" dirty="0" smtClean="0"/>
              <a:t>?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Data access when transferring (network security)</a:t>
            </a: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Controlling the </a:t>
            </a:r>
            <a:r>
              <a:rPr lang="en-US" dirty="0" err="1" smtClean="0"/>
              <a:t>IoT</a:t>
            </a:r>
            <a:r>
              <a:rPr lang="en-US" dirty="0" smtClean="0"/>
              <a:t> devices (such as APIs)</a:t>
            </a: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Accessing the </a:t>
            </a:r>
            <a:r>
              <a:rPr lang="en-US" sz="2400" dirty="0" err="1" smtClean="0"/>
              <a:t>IoT</a:t>
            </a:r>
            <a:r>
              <a:rPr lang="en-US" sz="2400" dirty="0" smtClean="0"/>
              <a:t> data (stored in databases (usually in cloud))</a:t>
            </a: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Accessing the user/network credentials (such as username and password)</a:t>
            </a:r>
            <a:endParaRPr lang="fa-IR" sz="2400" dirty="0" smtClean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r>
              <a:rPr lang="en-US" sz="2400" dirty="0" smtClean="0"/>
              <a:t>* </a:t>
            </a:r>
            <a:r>
              <a:rPr lang="en-US" sz="2400" dirty="0" err="1" smtClean="0"/>
              <a:t>IoT</a:t>
            </a:r>
            <a:r>
              <a:rPr lang="en-US" sz="2400" dirty="0" smtClean="0"/>
              <a:t> security is discussed in detail in chapter 8.</a:t>
            </a:r>
            <a:endParaRPr lang="fa-IR" sz="2400" dirty="0" smtClean="0"/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en-US" sz="2400" dirty="0"/>
          </a:p>
        </p:txBody>
      </p:sp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B341B86-D5CF-4385-8286-1EB02A2342AD}" type="slidenum">
              <a:rPr lang="ar-SA" altLang="en-US" sz="1200" smtClean="0">
                <a:latin typeface="Garamond" panose="02020404030301010803" pitchFamily="18" charset="0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19</a:t>
            </a:fld>
            <a:endParaRPr lang="en-US" altLang="en-US" sz="1200" smtClean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803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Chapter Objectives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r>
              <a:rPr lang="en-US" sz="2400" dirty="0" smtClean="0"/>
              <a:t>* In this chapter students must learn:</a:t>
            </a:r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The Concept of Internet of Things</a:t>
            </a: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Internet of Things’ definition</a:t>
            </a: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Internet of Things’ architecture</a:t>
            </a: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Some practical </a:t>
            </a:r>
            <a:r>
              <a:rPr lang="en-US" sz="2400" dirty="0" err="1" smtClean="0"/>
              <a:t>usecases</a:t>
            </a: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err="1" smtClean="0"/>
              <a:t>IoT’s</a:t>
            </a:r>
            <a:r>
              <a:rPr lang="en-US" sz="2400" dirty="0" smtClean="0"/>
              <a:t> use in Universities, Research centers, Industry and Business.</a:t>
            </a: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endParaRPr lang="en-US" sz="2400" dirty="0"/>
          </a:p>
        </p:txBody>
      </p:sp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B341B86-D5CF-4385-8286-1EB02A2342AD}" type="slidenum">
              <a:rPr lang="ar-SA" altLang="en-US" sz="1200" smtClean="0">
                <a:latin typeface="Garamond" panose="02020404030301010803" pitchFamily="18" charset="0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200" smtClean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279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err="1" smtClean="0"/>
              <a:t>IoT’s</a:t>
            </a:r>
            <a:r>
              <a:rPr lang="en-US" altLang="en-US" dirty="0" smtClean="0"/>
              <a:t> architecture (Lynda Corporation)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r>
              <a:rPr lang="fa-IR" sz="2400" dirty="0" smtClean="0"/>
              <a:t> </a:t>
            </a:r>
            <a:endParaRPr lang="en-US" sz="2400" dirty="0"/>
          </a:p>
        </p:txBody>
      </p:sp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B341B86-D5CF-4385-8286-1EB02A2342AD}" type="slidenum">
              <a:rPr lang="ar-SA" altLang="en-US" sz="1200" smtClean="0">
                <a:latin typeface="Garamond" panose="02020404030301010803" pitchFamily="18" charset="0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20</a:t>
            </a:fld>
            <a:endParaRPr lang="en-US" altLang="en-US" sz="1200" smtClean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76" y="1797028"/>
            <a:ext cx="8778240" cy="3840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046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err="1" smtClean="0"/>
              <a:t>IoT’s</a:t>
            </a:r>
            <a:r>
              <a:rPr lang="en-US" altLang="en-US" dirty="0" smtClean="0"/>
              <a:t> architecture (Lynda Corporation)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r>
              <a:rPr lang="fa-IR" sz="2400" dirty="0" smtClean="0"/>
              <a:t> </a:t>
            </a:r>
            <a:endParaRPr lang="en-US" sz="2400" dirty="0"/>
          </a:p>
        </p:txBody>
      </p:sp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B341B86-D5CF-4385-8286-1EB02A2342AD}" type="slidenum">
              <a:rPr lang="ar-SA" altLang="en-US" sz="1200" smtClean="0">
                <a:latin typeface="Garamond" panose="02020404030301010803" pitchFamily="18" charset="0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21</a:t>
            </a:fld>
            <a:endParaRPr lang="en-US" altLang="en-US" sz="1200" smtClean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" y="1382225"/>
            <a:ext cx="8778240" cy="466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772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0">
              <a:spcBef>
                <a:spcPts val="600"/>
              </a:spcBef>
            </a:pPr>
            <a:r>
              <a:rPr lang="en-US" altLang="en-US" dirty="0" err="1" smtClean="0"/>
              <a:t>IoT’s</a:t>
            </a:r>
            <a:r>
              <a:rPr lang="en-US" altLang="en-US" dirty="0" smtClean="0"/>
              <a:t> 5 layer architecture</a:t>
            </a:r>
            <a:r>
              <a:rPr lang="fa-IR" altLang="en-US" dirty="0" smtClean="0"/>
              <a:t/>
            </a:r>
            <a:br>
              <a:rPr lang="fa-IR" altLang="en-US" dirty="0" smtClean="0"/>
            </a:br>
            <a:r>
              <a:rPr lang="fa-IR" altLang="en-US" sz="2000" dirty="0" smtClean="0"/>
              <a:t>)</a:t>
            </a:r>
            <a:r>
              <a:rPr lang="en-US" sz="2000" dirty="0" smtClean="0"/>
              <a:t>Internet </a:t>
            </a:r>
            <a:r>
              <a:rPr lang="en-US" sz="2000" dirty="0"/>
              <a:t>of Things: A Survey on </a:t>
            </a:r>
            <a:r>
              <a:rPr lang="en-US" sz="2000" dirty="0" smtClean="0"/>
              <a:t>Enabling</a:t>
            </a:r>
            <a:r>
              <a:rPr lang="fa-IR" sz="2000" dirty="0" smtClean="0"/>
              <a:t> </a:t>
            </a:r>
            <a:r>
              <a:rPr lang="en-US" sz="2000" dirty="0" smtClean="0"/>
              <a:t>Technologies</a:t>
            </a:r>
            <a:r>
              <a:rPr lang="en-US" sz="2000" dirty="0"/>
              <a:t>, Protocols, and </a:t>
            </a:r>
            <a:r>
              <a:rPr lang="en-US" sz="2000" dirty="0" smtClean="0"/>
              <a:t>Applications</a:t>
            </a:r>
            <a:r>
              <a:rPr lang="fa-IR" sz="2000" dirty="0" smtClean="0"/>
              <a:t>(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27744" y="980728"/>
            <a:ext cx="7008752" cy="5472608"/>
          </a:xfrm>
        </p:spPr>
        <p:txBody>
          <a:bodyPr>
            <a:normAutofit fontScale="92500" lnSpcReduction="10000"/>
          </a:bodyPr>
          <a:lstStyle/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600" b="1" dirty="0" smtClean="0">
                <a:solidFill>
                  <a:srgbClr val="C00000"/>
                </a:solidFill>
              </a:rPr>
              <a:t>Things Layer</a:t>
            </a:r>
            <a:endParaRPr lang="fa-IR" sz="2600" b="1" dirty="0" smtClean="0">
              <a:solidFill>
                <a:srgbClr val="C00000"/>
              </a:solidFill>
            </a:endParaRPr>
          </a:p>
          <a:p>
            <a:pPr lvl="1" algn="l" rtl="0">
              <a:buSzPct val="80000"/>
            </a:pPr>
            <a:r>
              <a:rPr lang="en-US" dirty="0" smtClean="0"/>
              <a:t>Including Sensors and Actuators</a:t>
            </a:r>
            <a:endParaRPr lang="fa-IR" sz="2000" dirty="0" smtClean="0"/>
          </a:p>
          <a:p>
            <a:pPr lvl="1" algn="l" rtl="0">
              <a:buSzPct val="80000"/>
            </a:pPr>
            <a:r>
              <a:rPr lang="en-US" sz="2000" dirty="0" smtClean="0"/>
              <a:t>Gathering data and preprocessing (such as converting analog signal to digital)</a:t>
            </a:r>
            <a:endParaRPr lang="fa-IR" sz="2000" dirty="0" smtClean="0"/>
          </a:p>
          <a:p>
            <a:pPr algn="l" rtl="0">
              <a:buSzPct val="80000"/>
            </a:pPr>
            <a:r>
              <a:rPr lang="en-US" sz="2600" b="1" dirty="0" smtClean="0">
                <a:solidFill>
                  <a:srgbClr val="C00000"/>
                </a:solidFill>
              </a:rPr>
              <a:t>Abstraction Layer</a:t>
            </a:r>
            <a:endParaRPr lang="fa-IR" sz="2600" b="1" dirty="0" smtClean="0">
              <a:solidFill>
                <a:srgbClr val="C00000"/>
              </a:solidFill>
            </a:endParaRPr>
          </a:p>
          <a:p>
            <a:pPr lvl="1" algn="l" rtl="0">
              <a:buSzPct val="80000"/>
            </a:pPr>
            <a:r>
              <a:rPr lang="en-US" dirty="0" smtClean="0"/>
              <a:t>Transferring the generated data produced in the things layer to the service management layer using safe channels</a:t>
            </a:r>
            <a:endParaRPr lang="fa-IR" dirty="0" smtClean="0"/>
          </a:p>
          <a:p>
            <a:pPr algn="l" rtl="0">
              <a:buSzPct val="80000"/>
            </a:pPr>
            <a:r>
              <a:rPr lang="en-US" sz="2600" b="1" dirty="0" smtClean="0">
                <a:solidFill>
                  <a:srgbClr val="C00000"/>
                </a:solidFill>
              </a:rPr>
              <a:t>Service Management Layer</a:t>
            </a:r>
            <a:endParaRPr lang="fa-IR" sz="2600" b="1" dirty="0" smtClean="0">
              <a:solidFill>
                <a:srgbClr val="C00000"/>
              </a:solidFill>
            </a:endParaRPr>
          </a:p>
          <a:p>
            <a:pPr lvl="1" algn="l" rtl="0">
              <a:buSzPct val="80000"/>
            </a:pPr>
            <a:r>
              <a:rPr lang="en-US" dirty="0" smtClean="0"/>
              <a:t>Enables developers to work with heterogeneous things regardless of their hardware platform</a:t>
            </a:r>
            <a:endParaRPr lang="fa-IR" dirty="0" smtClean="0"/>
          </a:p>
          <a:p>
            <a:pPr algn="l" rtl="0">
              <a:buSzPct val="80000"/>
            </a:pPr>
            <a:r>
              <a:rPr lang="en-US" sz="2600" b="1" dirty="0" smtClean="0">
                <a:solidFill>
                  <a:srgbClr val="C00000"/>
                </a:solidFill>
              </a:rPr>
              <a:t>Application Layer</a:t>
            </a:r>
            <a:endParaRPr lang="fa-IR" sz="2600" b="1" dirty="0" smtClean="0">
              <a:solidFill>
                <a:srgbClr val="C00000"/>
              </a:solidFill>
            </a:endParaRPr>
          </a:p>
          <a:p>
            <a:pPr lvl="1" algn="l" rtl="0">
              <a:buSzPct val="80000"/>
            </a:pPr>
            <a:r>
              <a:rPr lang="en-US" dirty="0" smtClean="0"/>
              <a:t>Providing service to the user (client) requests</a:t>
            </a:r>
            <a:endParaRPr lang="fa-IR" dirty="0" smtClean="0"/>
          </a:p>
          <a:p>
            <a:pPr algn="l" rtl="0">
              <a:buSzPct val="80000"/>
            </a:pPr>
            <a:r>
              <a:rPr lang="en-US" sz="2600" b="1" dirty="0" smtClean="0">
                <a:solidFill>
                  <a:srgbClr val="C00000"/>
                </a:solidFill>
              </a:rPr>
              <a:t>Business Layer</a:t>
            </a:r>
            <a:endParaRPr lang="fa-IR" sz="2600" b="1" dirty="0" smtClean="0">
              <a:solidFill>
                <a:srgbClr val="C00000"/>
              </a:solidFill>
            </a:endParaRPr>
          </a:p>
          <a:p>
            <a:pPr lvl="1" algn="l" rtl="0">
              <a:buSzPct val="80000"/>
            </a:pPr>
            <a:r>
              <a:rPr lang="en-US" dirty="0" smtClean="0"/>
              <a:t>Overall services and activities of </a:t>
            </a:r>
            <a:r>
              <a:rPr lang="en-US" dirty="0" err="1" smtClean="0"/>
              <a:t>IoT</a:t>
            </a:r>
            <a:r>
              <a:rPr lang="en-US" dirty="0" smtClean="0"/>
              <a:t> is managed by this layer;</a:t>
            </a:r>
            <a:r>
              <a:rPr lang="en-US" dirty="0"/>
              <a:t> </a:t>
            </a:r>
            <a:r>
              <a:rPr lang="en-US" dirty="0" smtClean="0"/>
              <a:t>hence it’s called the management layer</a:t>
            </a:r>
          </a:p>
        </p:txBody>
      </p:sp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B341B86-D5CF-4385-8286-1EB02A2342AD}" type="slidenum">
              <a:rPr lang="ar-SA" altLang="en-US" sz="1200" smtClean="0">
                <a:latin typeface="Garamond" panose="02020404030301010803" pitchFamily="18" charset="0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22</a:t>
            </a:fld>
            <a:endParaRPr lang="en-US" altLang="en-US" sz="1200" smtClean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8" y="996752"/>
            <a:ext cx="2041377" cy="340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619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err="1" smtClean="0"/>
              <a:t>IoT</a:t>
            </a:r>
            <a:r>
              <a:rPr lang="en-US" altLang="en-US" dirty="0" smtClean="0"/>
              <a:t> architecture – Key elements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buSzPct val="80000"/>
            </a:pPr>
            <a:r>
              <a:rPr lang="en-US" sz="2400" dirty="0" smtClean="0"/>
              <a:t>End devices</a:t>
            </a:r>
            <a:endParaRPr lang="fa-IR" sz="2400" dirty="0" smtClean="0"/>
          </a:p>
          <a:p>
            <a:pPr algn="l" rtl="0">
              <a:buSzPct val="80000"/>
            </a:pPr>
            <a:r>
              <a:rPr lang="en-US" sz="2400" dirty="0" smtClean="0"/>
              <a:t>Gateway</a:t>
            </a:r>
          </a:p>
          <a:p>
            <a:pPr algn="l" rtl="0">
              <a:buSzPct val="80000"/>
            </a:pPr>
            <a:r>
              <a:rPr lang="en-US" sz="2400" dirty="0" smtClean="0"/>
              <a:t>Edge router</a:t>
            </a:r>
          </a:p>
          <a:p>
            <a:pPr algn="l" rtl="0">
              <a:buSzPct val="80000"/>
            </a:pPr>
            <a:r>
              <a:rPr lang="en-US" sz="2400" dirty="0" smtClean="0"/>
              <a:t>Communication network</a:t>
            </a:r>
          </a:p>
          <a:p>
            <a:pPr algn="l" rtl="0">
              <a:buSzPct val="80000"/>
            </a:pPr>
            <a:r>
              <a:rPr lang="en-US" sz="2400" dirty="0" smtClean="0"/>
              <a:t>Cloud service</a:t>
            </a:r>
          </a:p>
          <a:p>
            <a:pPr algn="l" rtl="0">
              <a:buSzPct val="80000"/>
            </a:pPr>
            <a:r>
              <a:rPr lang="en-US" sz="2400" dirty="0" smtClean="0"/>
              <a:t>Application</a:t>
            </a:r>
            <a:endParaRPr lang="fa-IR" sz="2400" dirty="0" smtClean="0"/>
          </a:p>
        </p:txBody>
      </p:sp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B341B86-D5CF-4385-8286-1EB02A2342AD}" type="slidenum">
              <a:rPr lang="ar-SA" altLang="en-US" sz="1200" smtClean="0">
                <a:latin typeface="Garamond" panose="02020404030301010803" pitchFamily="18" charset="0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23</a:t>
            </a:fld>
            <a:endParaRPr lang="en-US" altLang="en-US" sz="1200" smtClean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168858" y="3068960"/>
            <a:ext cx="4608512" cy="316835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l" eaLnBrk="1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A cloud service may include:</a:t>
            </a:r>
            <a:endParaRPr lang="fa-IR" sz="2400" dirty="0">
              <a:solidFill>
                <a:schemeClr val="tx1"/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marL="800100" lvl="1" indent="-342900" algn="l" eaLnBrk="1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C00000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Data storage</a:t>
            </a:r>
            <a:endParaRPr lang="fa-IR" sz="2000" dirty="0">
              <a:solidFill>
                <a:schemeClr val="tx1"/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marL="800100" lvl="1" indent="-342900" algn="l" eaLnBrk="1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C00000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Data analysis ( Big data)</a:t>
            </a:r>
            <a:endParaRPr lang="fa-IR" sz="2000" dirty="0">
              <a:solidFill>
                <a:schemeClr val="tx1"/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marL="800100" lvl="1" indent="-342900" algn="l" eaLnBrk="1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C00000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Graphical representation of results</a:t>
            </a: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marL="800100" lvl="1" indent="-342900" algn="l" eaLnBrk="1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C00000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IoT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 device management</a:t>
            </a: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B Nazanin" panose="00000400000000000000" pitchFamily="2" charset="-78"/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76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err="1" smtClean="0"/>
              <a:t>IoT</a:t>
            </a:r>
            <a:r>
              <a:rPr lang="en-US" altLang="en-US" dirty="0" smtClean="0"/>
              <a:t> architecture (reference book)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r>
              <a:rPr lang="fa-IR" sz="2400" dirty="0" smtClean="0"/>
              <a:t> </a:t>
            </a:r>
            <a:endParaRPr lang="en-US" sz="2400" dirty="0"/>
          </a:p>
        </p:txBody>
      </p:sp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B341B86-D5CF-4385-8286-1EB02A2342AD}" type="slidenum">
              <a:rPr lang="ar-SA" altLang="en-US" sz="1200" smtClean="0">
                <a:latin typeface="Garamond" panose="02020404030301010803" pitchFamily="18" charset="0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24</a:t>
            </a:fld>
            <a:endParaRPr lang="en-US" altLang="en-US" sz="1200" smtClean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contrast="20000"/>
          </a:blip>
          <a:stretch>
            <a:fillRect/>
          </a:stretch>
        </p:blipFill>
        <p:spPr>
          <a:xfrm>
            <a:off x="182880" y="1629809"/>
            <a:ext cx="8778240" cy="417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79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err="1" smtClean="0"/>
              <a:t>IoT</a:t>
            </a:r>
            <a:r>
              <a:rPr lang="en-US" altLang="en-US" dirty="0" smtClean="0"/>
              <a:t> architecture (4 main levels)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err="1" smtClean="0">
                <a:solidFill>
                  <a:srgbClr val="C00000"/>
                </a:solidFill>
              </a:rPr>
              <a:t>IoT</a:t>
            </a:r>
            <a:r>
              <a:rPr lang="en-US" sz="2400" dirty="0" smtClean="0">
                <a:solidFill>
                  <a:srgbClr val="C00000"/>
                </a:solidFill>
              </a:rPr>
              <a:t> devices</a:t>
            </a:r>
          </a:p>
          <a:p>
            <a:pPr lvl="1" algn="l" rtl="0">
              <a:buSzPct val="80000"/>
            </a:pPr>
            <a:r>
              <a:rPr lang="en-US" sz="2200" dirty="0" smtClean="0"/>
              <a:t>Including sensors, actuators, RFIDs (chapter 3)</a:t>
            </a:r>
            <a:endParaRPr lang="fa-IR" sz="22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err="1" smtClean="0">
                <a:solidFill>
                  <a:srgbClr val="C00000"/>
                </a:solidFill>
              </a:rPr>
              <a:t>IoT</a:t>
            </a:r>
            <a:r>
              <a:rPr lang="en-US" sz="2400" dirty="0" smtClean="0">
                <a:solidFill>
                  <a:srgbClr val="C00000"/>
                </a:solidFill>
              </a:rPr>
              <a:t> network</a:t>
            </a:r>
            <a:endParaRPr lang="fa-IR" sz="2400" dirty="0" smtClean="0">
              <a:solidFill>
                <a:srgbClr val="C00000"/>
              </a:solidFill>
            </a:endParaRPr>
          </a:p>
          <a:p>
            <a:pPr lvl="1" algn="l" rtl="0">
              <a:buSzPct val="80000"/>
            </a:pPr>
            <a:r>
              <a:rPr lang="en-US" sz="2200" dirty="0" smtClean="0"/>
              <a:t>Including all networking components like gateways, routers, switches (chapter 4)</a:t>
            </a:r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>
                <a:solidFill>
                  <a:srgbClr val="C00000"/>
                </a:solidFill>
              </a:rPr>
              <a:t>Platform services of applications in </a:t>
            </a:r>
            <a:r>
              <a:rPr lang="en-US" sz="2400" dirty="0" err="1" smtClean="0">
                <a:solidFill>
                  <a:srgbClr val="C00000"/>
                </a:solidFill>
              </a:rPr>
              <a:t>IoT</a:t>
            </a:r>
            <a:endParaRPr lang="fa-IR" sz="2400" dirty="0" smtClean="0">
              <a:solidFill>
                <a:srgbClr val="C00000"/>
              </a:solidFill>
            </a:endParaRPr>
          </a:p>
          <a:p>
            <a:pPr lvl="1" algn="l" rtl="0">
              <a:buSzPct val="80000"/>
            </a:pPr>
            <a:r>
              <a:rPr lang="en-US" sz="2200" dirty="0" smtClean="0"/>
              <a:t>Overall device and network management is done in this level. In fact this level provides the connectivity infrastructure between devices and network with the applications (chapter 7)</a:t>
            </a:r>
            <a:endParaRPr lang="fa-IR" sz="22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err="1" smtClean="0">
                <a:solidFill>
                  <a:srgbClr val="C00000"/>
                </a:solidFill>
              </a:rPr>
              <a:t>IoT</a:t>
            </a:r>
            <a:r>
              <a:rPr lang="en-US" sz="2400" dirty="0" smtClean="0">
                <a:solidFill>
                  <a:srgbClr val="C00000"/>
                </a:solidFill>
              </a:rPr>
              <a:t> applications</a:t>
            </a:r>
            <a:endParaRPr lang="fa-IR" sz="2400" dirty="0" smtClean="0">
              <a:solidFill>
                <a:srgbClr val="C00000"/>
              </a:solidFill>
            </a:endParaRPr>
          </a:p>
          <a:p>
            <a:pPr lvl="1" algn="l" rtl="0">
              <a:buSzPct val="80000"/>
            </a:pPr>
            <a:r>
              <a:rPr lang="en-US" sz="2200" dirty="0" smtClean="0"/>
              <a:t>Practical applications are designed and implemented in this level.</a:t>
            </a:r>
            <a:endParaRPr lang="en-US" sz="2200" dirty="0"/>
          </a:p>
        </p:txBody>
      </p:sp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B341B86-D5CF-4385-8286-1EB02A2342AD}" type="slidenum">
              <a:rPr lang="ar-SA" altLang="en-US" sz="1200" smtClean="0">
                <a:latin typeface="Garamond" panose="02020404030301010803" pitchFamily="18" charset="0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25</a:t>
            </a:fld>
            <a:endParaRPr lang="en-US" altLang="en-US" sz="1200" smtClean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356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35000"/>
              </a:lnSpc>
              <a:defRPr/>
            </a:pPr>
            <a:r>
              <a:rPr lang="en-US" alt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Trends in the Adoption of IoT </a:t>
            </a:r>
            <a:br>
              <a:rPr lang="en-US" alt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(The University of California, Irvine - UCI)</a:t>
            </a:r>
            <a:endParaRPr lang="fa-IR" altLang="en-US" sz="2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472608"/>
          </a:xfrm>
        </p:spPr>
        <p:txBody>
          <a:bodyPr>
            <a:normAutofit/>
          </a:bodyPr>
          <a:lstStyle/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Hardware cost reduction (ENIAC 1945: $500,000 vs Today’s laptops: $500)</a:t>
            </a:r>
            <a:endParaRPr lang="en-US" sz="18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Hardware size reduction (ENIAC 1945: 1,800 square feet vs Today’s laptops: 0.05 square feet)</a:t>
            </a:r>
            <a:endParaRPr lang="fa-IR" sz="18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Computational power (ENIAC 1945: 5,000 </a:t>
            </a:r>
            <a:r>
              <a:rPr lang="en-US" sz="2400" dirty="0" err="1" smtClean="0"/>
              <a:t>ips</a:t>
            </a:r>
            <a:r>
              <a:rPr lang="en-US" sz="2400" dirty="0" smtClean="0"/>
              <a:t> vs Today’s laptops: 18 billion </a:t>
            </a:r>
            <a:r>
              <a:rPr lang="en-US" sz="2400" dirty="0" err="1" smtClean="0"/>
              <a:t>ips</a:t>
            </a:r>
            <a:r>
              <a:rPr lang="en-US" sz="2400" dirty="0" smtClean="0"/>
              <a:t>)</a:t>
            </a:r>
            <a:endParaRPr lang="fa-IR" sz="1800" dirty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Internet accessibility (</a:t>
            </a:r>
            <a:r>
              <a:rPr lang="en-US" dirty="0" smtClean="0"/>
              <a:t>Universal, Wireless technology, Inexpensive, High bandwidth)</a:t>
            </a: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Existence of cloud computing (and lately fog computing)</a:t>
            </a: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Dominance of the </a:t>
            </a:r>
            <a:r>
              <a:rPr lang="en-US" sz="2400" dirty="0" err="1" smtClean="0"/>
              <a:t>IoT</a:t>
            </a:r>
            <a:r>
              <a:rPr lang="en-US" sz="2400" dirty="0" smtClean="0"/>
              <a:t> devices (such as sensors and RFIDs)</a:t>
            </a: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endParaRPr lang="en-US" sz="2400" dirty="0"/>
          </a:p>
        </p:txBody>
      </p:sp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B341B86-D5CF-4385-8286-1EB02A2342AD}" type="slidenum">
              <a:rPr lang="ar-SA" altLang="en-US" sz="1200" smtClean="0">
                <a:latin typeface="Garamond" panose="02020404030301010803" pitchFamily="18" charset="0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26</a:t>
            </a:fld>
            <a:endParaRPr lang="en-US" altLang="en-US" sz="1200" smtClean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031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Miniaturization and cost reduction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B341B86-D5CF-4385-8286-1EB02A2342AD}" type="slidenum">
              <a:rPr lang="ar-SA" altLang="en-US" sz="1200" smtClean="0">
                <a:latin typeface="Garamond" panose="02020404030301010803" pitchFamily="18" charset="0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27</a:t>
            </a:fld>
            <a:endParaRPr lang="en-US" altLang="en-US" sz="1200" smtClean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pic>
        <p:nvPicPr>
          <p:cNvPr id="5" name="Content Placeholder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711" y="1096627"/>
            <a:ext cx="6672649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511" y="6159819"/>
            <a:ext cx="838200" cy="33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06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Effective factors in </a:t>
            </a:r>
            <a:r>
              <a:rPr lang="en-US" altLang="en-US" dirty="0" err="1" smtClean="0"/>
              <a:t>IoT’s</a:t>
            </a:r>
            <a:r>
              <a:rPr lang="en-US" altLang="en-US" dirty="0" smtClean="0"/>
              <a:t> expansion (reference book)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B341B86-D5CF-4385-8286-1EB02A2342AD}" type="slidenum">
              <a:rPr lang="ar-SA" altLang="en-US" sz="1200" smtClean="0">
                <a:latin typeface="Garamond" panose="02020404030301010803" pitchFamily="18" charset="0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28</a:t>
            </a:fld>
            <a:endParaRPr lang="en-US" altLang="en-US" sz="1200" smtClean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2735"/>
            <a:ext cx="9083842" cy="5765725"/>
          </a:xfrm>
        </p:spPr>
        <p:txBody>
          <a:bodyPr>
            <a:normAutofit fontScale="92500" lnSpcReduction="20000"/>
          </a:bodyPr>
          <a:lstStyle/>
          <a:p>
            <a:pPr algn="l" rtl="0"/>
            <a:r>
              <a:rPr lang="en-US" dirty="0" smtClean="0"/>
              <a:t>Convergence of IT and Operational Technology (</a:t>
            </a:r>
            <a:r>
              <a:rPr lang="en-US" dirty="0"/>
              <a:t>OT</a:t>
            </a:r>
            <a:r>
              <a:rPr lang="en-US" dirty="0" smtClean="0"/>
              <a:t>)</a:t>
            </a:r>
          </a:p>
          <a:p>
            <a:pPr lvl="1" algn="l" rtl="0"/>
            <a:r>
              <a:rPr lang="en-US" dirty="0" smtClean="0"/>
              <a:t>OT: Automatic equipment including controllers, sensors and actuators</a:t>
            </a:r>
            <a:endParaRPr lang="fa-IR" dirty="0" smtClean="0"/>
          </a:p>
          <a:p>
            <a:pPr lvl="1" algn="l" rtl="0"/>
            <a:r>
              <a:rPr lang="en-US" dirty="0" smtClean="0"/>
              <a:t>IT: End to end informational systems concentrated on computing, storage and networking</a:t>
            </a:r>
            <a:endParaRPr lang="fa-IR" dirty="0" smtClean="0"/>
          </a:p>
          <a:p>
            <a:pPr algn="l" rtl="0"/>
            <a:r>
              <a:rPr lang="en-US" dirty="0" smtClean="0"/>
              <a:t>Creative businesses based on internet</a:t>
            </a:r>
            <a:endParaRPr lang="fa-IR" dirty="0" smtClean="0"/>
          </a:p>
          <a:p>
            <a:pPr lvl="1" algn="l" rtl="0"/>
            <a:r>
              <a:rPr lang="en-US" dirty="0" smtClean="0"/>
              <a:t>Uber</a:t>
            </a:r>
            <a:r>
              <a:rPr lang="fa-IR" dirty="0" smtClean="0"/>
              <a:t>، </a:t>
            </a:r>
            <a:r>
              <a:rPr lang="en-US" dirty="0" smtClean="0"/>
              <a:t>Airbnb</a:t>
            </a:r>
            <a:r>
              <a:rPr lang="fa-IR" dirty="0" smtClean="0"/>
              <a:t>، </a:t>
            </a:r>
            <a:r>
              <a:rPr lang="en-US" dirty="0" smtClean="0"/>
              <a:t>Square</a:t>
            </a:r>
            <a:r>
              <a:rPr lang="fa-IR" dirty="0" smtClean="0"/>
              <a:t>، </a:t>
            </a:r>
            <a:r>
              <a:rPr lang="en-US" dirty="0" smtClean="0"/>
              <a:t>Amazon</a:t>
            </a:r>
            <a:r>
              <a:rPr lang="fa-IR" dirty="0" smtClean="0"/>
              <a:t>، </a:t>
            </a:r>
            <a:r>
              <a:rPr lang="en-US" dirty="0" smtClean="0"/>
              <a:t>Tesla</a:t>
            </a:r>
            <a:r>
              <a:rPr lang="fa-IR" dirty="0" smtClean="0"/>
              <a:t>، </a:t>
            </a:r>
            <a:r>
              <a:rPr lang="en-US" dirty="0" smtClean="0"/>
              <a:t>Self-driving Cars</a:t>
            </a:r>
            <a:r>
              <a:rPr lang="fa-IR" dirty="0" smtClean="0"/>
              <a:t> </a:t>
            </a:r>
          </a:p>
          <a:p>
            <a:pPr algn="l" rtl="0"/>
            <a:r>
              <a:rPr lang="en-US" dirty="0" smtClean="0"/>
              <a:t>Expansion of </a:t>
            </a:r>
            <a:r>
              <a:rPr lang="en-US" dirty="0"/>
              <a:t>m</a:t>
            </a:r>
            <a:r>
              <a:rPr lang="en-US" dirty="0" smtClean="0"/>
              <a:t>obile devices</a:t>
            </a:r>
            <a:endParaRPr lang="fa-IR" dirty="0" smtClean="0"/>
          </a:p>
          <a:p>
            <a:pPr algn="l" rtl="0"/>
            <a:r>
              <a:rPr lang="en-US" dirty="0" smtClean="0"/>
              <a:t>Analysis in edge (fog computing)</a:t>
            </a:r>
            <a:endParaRPr lang="fa-IR" dirty="0" smtClean="0"/>
          </a:p>
          <a:p>
            <a:pPr algn="l" rtl="0"/>
            <a:r>
              <a:rPr lang="en-US" dirty="0" smtClean="0"/>
              <a:t>Virtualization and cloud computing</a:t>
            </a:r>
            <a:endParaRPr lang="fa-IR" dirty="0" smtClean="0"/>
          </a:p>
          <a:p>
            <a:pPr algn="l" rtl="0"/>
            <a:r>
              <a:rPr lang="en-US" dirty="0" smtClean="0"/>
              <a:t>Expansion of technology (</a:t>
            </a:r>
            <a:r>
              <a:rPr lang="en-US" dirty="0" err="1" smtClean="0"/>
              <a:t>IoT</a:t>
            </a:r>
            <a:r>
              <a:rPr lang="en-US" dirty="0" smtClean="0"/>
              <a:t> hardware – affordable sensors, small and inexpensive microcontrollers and computers)</a:t>
            </a:r>
            <a:endParaRPr lang="fa-IR" dirty="0" smtClean="0"/>
          </a:p>
          <a:p>
            <a:pPr algn="l" rtl="0"/>
            <a:r>
              <a:rPr lang="en-US" dirty="0" smtClean="0"/>
              <a:t>Digitization convergence</a:t>
            </a:r>
            <a:endParaRPr lang="fa-IR" dirty="0" smtClean="0"/>
          </a:p>
          <a:p>
            <a:pPr algn="l" rtl="0"/>
            <a:r>
              <a:rPr lang="en-US" dirty="0" smtClean="0"/>
              <a:t>Improved User Interfaces (such as HTML5)</a:t>
            </a:r>
            <a:endParaRPr lang="fa-IR" dirty="0" smtClean="0"/>
          </a:p>
          <a:p>
            <a:pPr algn="l" rtl="0"/>
            <a:r>
              <a:rPr lang="fa-IR" dirty="0" smtClean="0"/>
              <a:t>...</a:t>
            </a:r>
          </a:p>
          <a:p>
            <a:pPr lvl="1"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8530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err="1" smtClean="0"/>
              <a:t>IoT</a:t>
            </a:r>
            <a:r>
              <a:rPr lang="en-US" altLang="en-US" dirty="0" smtClean="0"/>
              <a:t> applications: smart home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B341B86-D5CF-4385-8286-1EB02A2342AD}" type="slidenum">
              <a:rPr lang="ar-SA" altLang="en-US" sz="1200" smtClean="0">
                <a:latin typeface="Garamond" panose="02020404030301010803" pitchFamily="18" charset="0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29</a:t>
            </a:fld>
            <a:endParaRPr lang="en-US" altLang="en-US" sz="1200" smtClean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mtClean="0"/>
              <a:t>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" y="1453148"/>
            <a:ext cx="8778240" cy="500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85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The Concept of Internet of Things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 rtl="0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None/>
            </a:pPr>
            <a:r>
              <a:rPr lang="en-US" sz="2800" dirty="0" smtClean="0"/>
              <a:t>There are two fundamental pieces that make up the concept:</a:t>
            </a:r>
            <a:endParaRPr lang="fa-IR" sz="2800" dirty="0"/>
          </a:p>
          <a:p>
            <a:pPr marL="0" indent="-365760" algn="just" rtl="0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</a:pPr>
            <a:r>
              <a:rPr lang="en-US" sz="2400" b="1" dirty="0" smtClean="0">
                <a:solidFill>
                  <a:srgbClr val="C00000"/>
                </a:solidFill>
              </a:rPr>
              <a:t>Things: </a:t>
            </a:r>
            <a:r>
              <a:rPr lang="en-US" sz="2400" b="1" dirty="0" smtClean="0"/>
              <a:t>Including a set of end devices with abilities like </a:t>
            </a:r>
            <a:r>
              <a:rPr lang="en-US" sz="2400" b="1" dirty="0" smtClean="0">
                <a:solidFill>
                  <a:srgbClr val="C00000"/>
                </a:solidFill>
              </a:rPr>
              <a:t>Sensing </a:t>
            </a:r>
            <a:r>
              <a:rPr lang="en-US" sz="2400" b="1" dirty="0" smtClean="0"/>
              <a:t>the environment (using the sensors), </a:t>
            </a:r>
            <a:r>
              <a:rPr lang="en-US" sz="2400" b="1" dirty="0" smtClean="0">
                <a:solidFill>
                  <a:srgbClr val="C00000"/>
                </a:solidFill>
              </a:rPr>
              <a:t>Computing intelligence </a:t>
            </a:r>
            <a:r>
              <a:rPr lang="en-US" sz="2400" b="1" dirty="0" smtClean="0"/>
              <a:t>(microcontrollers and electronic boards) and </a:t>
            </a:r>
            <a:r>
              <a:rPr lang="en-US" sz="2400" b="1" dirty="0" smtClean="0">
                <a:solidFill>
                  <a:srgbClr val="C00000"/>
                </a:solidFill>
              </a:rPr>
              <a:t>Network connectivity </a:t>
            </a:r>
            <a:r>
              <a:rPr lang="en-US" sz="2400" b="1" dirty="0" smtClean="0"/>
              <a:t>(mostly wireless technologies).</a:t>
            </a:r>
            <a:endParaRPr lang="fa-IR" sz="2400" dirty="0" smtClean="0"/>
          </a:p>
          <a:p>
            <a:pPr marL="796925" lvl="1" indent="-365125" algn="just" rtl="0">
              <a:lnSpc>
                <a:spcPct val="100000"/>
              </a:lnSpc>
              <a:spcAft>
                <a:spcPts val="1800"/>
              </a:spcAft>
            </a:pPr>
            <a:r>
              <a:rPr lang="en-US" sz="2200" dirty="0" smtClean="0"/>
              <a:t>Note: a thing (object) might perform an action on the environment (using the actuators) instead of sensing it.</a:t>
            </a:r>
            <a:endParaRPr lang="fa-IR" sz="2200" dirty="0" smtClean="0"/>
          </a:p>
          <a:p>
            <a:pPr marL="0" indent="-365760" algn="just" rtl="0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</a:pPr>
            <a:r>
              <a:rPr lang="en-US" sz="2400" b="1" dirty="0" smtClean="0">
                <a:solidFill>
                  <a:srgbClr val="C00000"/>
                </a:solidFill>
              </a:rPr>
              <a:t>Internet: </a:t>
            </a:r>
            <a:r>
              <a:rPr lang="en-US" b="1" dirty="0" smtClean="0"/>
              <a:t>The traditional internet infrastructure.</a:t>
            </a:r>
            <a:endParaRPr lang="fa-IR" sz="2400" dirty="0" smtClean="0"/>
          </a:p>
          <a:p>
            <a:pPr marL="0" indent="-365760" algn="just" rtl="0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</a:pPr>
            <a:endParaRPr lang="fa-IR" sz="2400" dirty="0"/>
          </a:p>
        </p:txBody>
      </p:sp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B341B86-D5CF-4385-8286-1EB02A2342AD}" type="slidenum">
              <a:rPr lang="ar-SA" altLang="en-US" sz="1200" smtClean="0">
                <a:latin typeface="Garamond" panose="02020404030301010803" pitchFamily="18" charset="0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200" smtClean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189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35000"/>
              </a:lnSpc>
              <a:defRPr/>
            </a:pPr>
            <a:r>
              <a:rPr lang="en-US" altLang="en-US" dirty="0" err="1" smtClean="0"/>
              <a:t>IoT</a:t>
            </a:r>
            <a:r>
              <a:rPr lang="en-US" altLang="en-US" dirty="0" smtClean="0"/>
              <a:t> applications: health and medical uses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B341B86-D5CF-4385-8286-1EB02A2342AD}" type="slidenum">
              <a:rPr lang="ar-SA" altLang="en-US" sz="1200" smtClean="0">
                <a:latin typeface="Garamond" panose="02020404030301010803" pitchFamily="18" charset="0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30</a:t>
            </a:fld>
            <a:endParaRPr lang="en-US" altLang="en-US" sz="1200" smtClean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7978B6-A0F0-4487-9277-1F74A43945C4}"/>
              </a:ext>
            </a:extLst>
          </p:cNvPr>
          <p:cNvSpPr txBox="1"/>
          <p:nvPr/>
        </p:nvSpPr>
        <p:spPr>
          <a:xfrm>
            <a:off x="4139952" y="1124744"/>
            <a:ext cx="4626628" cy="4457952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Times New Roman" panose="02020603050405020304" pitchFamily="18" charset="0"/>
                <a:cs typeface="+mn-cs"/>
              </a:rPr>
              <a:t>Toray corporation produced smart outfits (</a:t>
            </a:r>
            <a:r>
              <a:rPr lang="en-US" sz="2400" dirty="0" err="1" smtClean="0">
                <a:latin typeface="Times New Roman" panose="02020603050405020304" pitchFamily="18" charset="0"/>
                <a:cs typeface="+mn-cs"/>
              </a:rPr>
              <a:t>Hitoe</a:t>
            </a:r>
            <a:r>
              <a:rPr lang="en-US" sz="2400" dirty="0" smtClean="0">
                <a:latin typeface="Times New Roman" panose="02020603050405020304" pitchFamily="18" charset="0"/>
                <a:cs typeface="+mn-cs"/>
              </a:rPr>
              <a:t>) that can measure biological symptoms using conductor Nanofiber. It can monitor heartbeat, breath interval, muscle activity using Electrocardiography (ECG) and Electromyogram (EMG).</a:t>
            </a:r>
            <a:endParaRPr lang="en-US" sz="2400" dirty="0">
              <a:latin typeface="Times New Roman" panose="02020603050405020304" pitchFamily="18" charset="0"/>
              <a:cs typeface="+mn-cs"/>
            </a:endParaRPr>
          </a:p>
        </p:txBody>
      </p:sp>
      <p:pic>
        <p:nvPicPr>
          <p:cNvPr id="6" name="Picture Placeholder 15" descr="Hitoeشبکه نانونساجی-لباس هوشمند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87" b="9487"/>
          <a:stretch>
            <a:fillRect/>
          </a:stretch>
        </p:blipFill>
        <p:spPr bwMode="auto">
          <a:xfrm>
            <a:off x="107504" y="1092853"/>
            <a:ext cx="3474720" cy="53949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405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35000"/>
              </a:lnSpc>
              <a:defRPr/>
            </a:pPr>
            <a:r>
              <a:rPr lang="en-US" altLang="en-US" dirty="0" err="1" smtClean="0"/>
              <a:t>IoT</a:t>
            </a:r>
            <a:r>
              <a:rPr lang="en-US" altLang="en-US" dirty="0" smtClean="0"/>
              <a:t> applications: smart agriculture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B341B86-D5CF-4385-8286-1EB02A2342AD}" type="slidenum">
              <a:rPr lang="ar-SA" altLang="en-US" sz="1200" smtClean="0">
                <a:latin typeface="Garamond" panose="02020404030301010803" pitchFamily="18" charset="0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31</a:t>
            </a:fld>
            <a:endParaRPr lang="en-US" altLang="en-US" sz="1200" smtClean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932624"/>
            <a:ext cx="3620553" cy="566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88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The Concept of </a:t>
            </a:r>
            <a:r>
              <a:rPr lang="en-US" altLang="en-US" dirty="0" err="1" smtClean="0"/>
              <a:t>IoT</a:t>
            </a:r>
            <a:r>
              <a:rPr lang="en-US" altLang="en-US" dirty="0" smtClean="0"/>
              <a:t>: Sensing the environment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None/>
            </a:pPr>
            <a:r>
              <a:rPr lang="fa-IR" sz="2400" dirty="0" smtClean="0"/>
              <a:t> </a:t>
            </a:r>
            <a:endParaRPr lang="fa-IR" sz="2400" dirty="0"/>
          </a:p>
        </p:txBody>
      </p:sp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B341B86-D5CF-4385-8286-1EB02A2342AD}" type="slidenum">
              <a:rPr lang="ar-SA" altLang="en-US" sz="1200" smtClean="0">
                <a:latin typeface="Garamond" panose="02020404030301010803" pitchFamily="18" charset="0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200" smtClean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5781832" y="3920026"/>
            <a:ext cx="2894624" cy="2667000"/>
            <a:chOff x="4212132" y="3749040"/>
            <a:chExt cx="2894624" cy="266700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42460" y="3749040"/>
              <a:ext cx="2286000" cy="2286000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 bwMode="auto">
            <a:xfrm>
              <a:off x="4212132" y="5897880"/>
              <a:ext cx="2894624" cy="518160"/>
            </a:xfrm>
            <a:prstGeom prst="rect">
              <a:avLst/>
            </a:prstGeom>
            <a:noFill/>
            <a:ln>
              <a:noFill/>
            </a:ln>
            <a:ex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82080" tIns="41039" rIns="82080" bIns="41039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40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charset="0"/>
                  <a:cs typeface="B Nazanin" panose="00000400000000000000" pitchFamily="2" charset="-78"/>
                </a:rPr>
                <a:t>Air pollution sensor</a:t>
              </a:r>
              <a:endParaRPr kumimoji="0" lang="en-US" sz="2400" i="0" u="none" strike="noStrike" normalizeH="0" baseline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charset="0"/>
                <a:cs typeface="B Nazanin" panose="00000400000000000000" pitchFamily="2" charset="-78"/>
                <a:sym typeface="Arial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67544" y="3920026"/>
            <a:ext cx="3474720" cy="2514600"/>
            <a:chOff x="304800" y="3901440"/>
            <a:chExt cx="3474720" cy="2514600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800" y="3901440"/>
              <a:ext cx="3474720" cy="1734207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 bwMode="auto">
            <a:xfrm>
              <a:off x="304800" y="5897880"/>
              <a:ext cx="3244392" cy="518160"/>
            </a:xfrm>
            <a:prstGeom prst="rect">
              <a:avLst/>
            </a:prstGeom>
            <a:noFill/>
            <a:ln>
              <a:noFill/>
            </a:ln>
            <a:ex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82080" tIns="41039" rIns="82080" bIns="41039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40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charset="0"/>
                  <a:cs typeface="B Nazanin" panose="00000400000000000000" pitchFamily="2" charset="-78"/>
                </a:rPr>
                <a:t>Blood pressure sensor</a:t>
              </a:r>
              <a:endParaRPr kumimoji="0" lang="en-US" sz="2400" i="0" u="none" strike="noStrike" normalizeH="0" baseline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charset="0"/>
                <a:cs typeface="B Nazanin" panose="00000400000000000000" pitchFamily="2" charset="-78"/>
                <a:sym typeface="Arial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11560" y="1074337"/>
            <a:ext cx="2438400" cy="2468880"/>
            <a:chOff x="685800" y="1301314"/>
            <a:chExt cx="2438400" cy="2468880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800" y="1301314"/>
              <a:ext cx="2438400" cy="1828800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 bwMode="auto">
            <a:xfrm>
              <a:off x="1066800" y="3252034"/>
              <a:ext cx="2057400" cy="518160"/>
            </a:xfrm>
            <a:prstGeom prst="rect">
              <a:avLst/>
            </a:prstGeom>
            <a:noFill/>
            <a:ln>
              <a:noFill/>
            </a:ln>
            <a:ex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82080" tIns="41039" rIns="82080" bIns="41039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40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charset="0"/>
                  <a:cs typeface="B Nazanin" panose="00000400000000000000" pitchFamily="2" charset="-78"/>
                </a:rPr>
                <a:t>Light sensor</a:t>
              </a:r>
              <a:endParaRPr kumimoji="0" lang="en-US" sz="2400" i="0" u="none" strike="noStrike" normalizeH="0" baseline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charset="0"/>
                <a:cs typeface="B Nazanin" panose="00000400000000000000" pitchFamily="2" charset="-78"/>
                <a:sym typeface="Arial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508104" y="1157900"/>
            <a:ext cx="2938132" cy="2770069"/>
            <a:chOff x="4220344" y="1000125"/>
            <a:chExt cx="2938132" cy="2770069"/>
          </a:xfrm>
        </p:grpSpPr>
        <p:sp>
          <p:nvSpPr>
            <p:cNvPr id="15" name="Rectangle 14"/>
            <p:cNvSpPr/>
            <p:nvPr/>
          </p:nvSpPr>
          <p:spPr bwMode="auto">
            <a:xfrm>
              <a:off x="4220344" y="3252034"/>
              <a:ext cx="2938132" cy="518160"/>
            </a:xfrm>
            <a:prstGeom prst="rect">
              <a:avLst/>
            </a:prstGeom>
            <a:noFill/>
            <a:ln>
              <a:noFill/>
            </a:ln>
            <a:ex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82080" tIns="41039" rIns="82080" bIns="41039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40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charset="0"/>
                  <a:cs typeface="B Nazanin" panose="00000400000000000000" pitchFamily="2" charset="-78"/>
                </a:rPr>
                <a:t>Temperature sensor</a:t>
              </a:r>
              <a:endParaRPr kumimoji="0" lang="en-US" sz="2400" i="0" u="none" strike="noStrike" normalizeH="0" baseline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charset="0"/>
                <a:cs typeface="B Nazanin" panose="00000400000000000000" pitchFamily="2" charset="-78"/>
                <a:sym typeface="Arial" charset="0"/>
              </a:endParaRPr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33925" y="1000125"/>
              <a:ext cx="1971675" cy="22764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24561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The Concept of </a:t>
            </a:r>
            <a:r>
              <a:rPr lang="en-US" altLang="en-US" dirty="0" err="1" smtClean="0"/>
              <a:t>IoT</a:t>
            </a:r>
            <a:r>
              <a:rPr lang="en-US" altLang="en-US" dirty="0" smtClean="0"/>
              <a:t>: Computing intelligence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None/>
            </a:pPr>
            <a:r>
              <a:rPr lang="fa-IR" sz="2400" dirty="0" smtClean="0"/>
              <a:t> </a:t>
            </a:r>
            <a:endParaRPr lang="fa-IR" sz="2400" dirty="0"/>
          </a:p>
        </p:txBody>
      </p:sp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B341B86-D5CF-4385-8286-1EB02A2342AD}" type="slidenum">
              <a:rPr lang="ar-SA" altLang="en-US" sz="1200" smtClean="0">
                <a:latin typeface="Garamond" panose="02020404030301010803" pitchFamily="18" charset="0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200" smtClean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539552" y="1096299"/>
            <a:ext cx="2783631" cy="2708637"/>
            <a:chOff x="539552" y="1096299"/>
            <a:chExt cx="2783631" cy="2708637"/>
          </a:xfrm>
        </p:grpSpPr>
        <p:sp>
          <p:nvSpPr>
            <p:cNvPr id="10" name="Rectangle 9"/>
            <p:cNvSpPr/>
            <p:nvPr/>
          </p:nvSpPr>
          <p:spPr bwMode="auto">
            <a:xfrm>
              <a:off x="714400" y="3286776"/>
              <a:ext cx="2057400" cy="518160"/>
            </a:xfrm>
            <a:prstGeom prst="rect">
              <a:avLst/>
            </a:prstGeom>
            <a:noFill/>
            <a:ln>
              <a:noFill/>
            </a:ln>
            <a:ex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82080" tIns="41039" rIns="82080" bIns="41039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40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charset="0"/>
                  <a:cs typeface="B Nazanin" panose="00000400000000000000" pitchFamily="2" charset="-78"/>
                </a:rPr>
                <a:t>Arduino UNO</a:t>
              </a:r>
              <a:endParaRPr kumimoji="0" lang="en-US" sz="2400" i="0" u="none" strike="noStrike" normalizeH="0" baseline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 charset="0"/>
              </a:endParaRP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49"/>
            <a:stretch/>
          </p:blipFill>
          <p:spPr>
            <a:xfrm>
              <a:off x="539552" y="1096299"/>
              <a:ext cx="2783631" cy="2194560"/>
            </a:xfrm>
            <a:prstGeom prst="rect">
              <a:avLst/>
            </a:prstGeom>
          </p:spPr>
        </p:pic>
      </p:grp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7" t="6909" r="5624" b="6547"/>
          <a:stretch/>
        </p:blipFill>
        <p:spPr>
          <a:xfrm>
            <a:off x="5157796" y="1096299"/>
            <a:ext cx="2840017" cy="201168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 bwMode="auto">
          <a:xfrm>
            <a:off x="5439579" y="3286776"/>
            <a:ext cx="2367332" cy="518160"/>
          </a:xfrm>
          <a:prstGeom prst="rect">
            <a:avLst/>
          </a:prstGeom>
          <a:noFill/>
          <a:ln>
            <a:noFill/>
          </a:ln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82080" tIns="41039" rIns="82080" bIns="41039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charset="0"/>
                <a:cs typeface="B Nazanin" panose="00000400000000000000" pitchFamily="2" charset="-78"/>
              </a:rPr>
              <a:t>Arduino NANO</a:t>
            </a:r>
            <a:endParaRPr kumimoji="0" lang="en-US" sz="2400" i="0" u="none" strike="noStrike" normalizeH="0" baseline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Arial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5439579" y="4050342"/>
            <a:ext cx="2732821" cy="2492393"/>
            <a:chOff x="5439579" y="4050342"/>
            <a:chExt cx="2732821" cy="2492393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33" t="14235" r="7085" b="12850"/>
            <a:stretch/>
          </p:blipFill>
          <p:spPr>
            <a:xfrm>
              <a:off x="5473364" y="4050342"/>
              <a:ext cx="2333547" cy="2011680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 bwMode="auto">
            <a:xfrm>
              <a:off x="5439579" y="6024575"/>
              <a:ext cx="2732821" cy="518160"/>
            </a:xfrm>
            <a:prstGeom prst="rect">
              <a:avLst/>
            </a:prstGeom>
            <a:noFill/>
            <a:ln>
              <a:noFill/>
            </a:ln>
            <a:ex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82080" tIns="41039" rIns="82080" bIns="41039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40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charset="0"/>
                  <a:cs typeface="B Nazanin" panose="00000400000000000000" pitchFamily="2" charset="-78"/>
                </a:rPr>
                <a:t>Raspberry Pi Zero</a:t>
              </a:r>
              <a:endParaRPr kumimoji="0" lang="en-US" sz="2400" i="0" u="none" strike="noStrike" normalizeH="0" baseline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395536" y="3995676"/>
            <a:ext cx="3456384" cy="2547059"/>
            <a:chOff x="395536" y="3995676"/>
            <a:chExt cx="3456384" cy="2547059"/>
          </a:xfrm>
        </p:grpSpPr>
        <p:sp>
          <p:nvSpPr>
            <p:cNvPr id="22" name="Rectangle 21"/>
            <p:cNvSpPr/>
            <p:nvPr/>
          </p:nvSpPr>
          <p:spPr bwMode="auto">
            <a:xfrm>
              <a:off x="395536" y="6024575"/>
              <a:ext cx="3456384" cy="518160"/>
            </a:xfrm>
            <a:prstGeom prst="rect">
              <a:avLst/>
            </a:prstGeom>
            <a:noFill/>
            <a:ln>
              <a:noFill/>
            </a:ln>
            <a:ex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vert="horz" wrap="square" lIns="82080" tIns="41039" rIns="82080" bIns="41039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40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charset="0"/>
                  <a:cs typeface="B Nazanin" panose="00000400000000000000" pitchFamily="2" charset="-78"/>
                </a:rPr>
                <a:t>Raspberry Pi 3 Model B</a:t>
              </a:r>
              <a:endParaRPr kumimoji="0" lang="en-US" sz="2400" i="0" u="none" strike="noStrike" normalizeH="0" baseline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 charset="0"/>
              </a:endParaRPr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46" t="22879" r="3935" b="20962"/>
            <a:stretch/>
          </p:blipFill>
          <p:spPr>
            <a:xfrm>
              <a:off x="512788" y="3995676"/>
              <a:ext cx="3249635" cy="20116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81036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The Concept of </a:t>
            </a:r>
            <a:r>
              <a:rPr lang="en-US" altLang="en-US" dirty="0" err="1" smtClean="0"/>
              <a:t>IoT</a:t>
            </a:r>
            <a:r>
              <a:rPr lang="en-US" altLang="en-US" dirty="0" smtClean="0"/>
              <a:t>: Network Connectivity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None/>
            </a:pPr>
            <a:r>
              <a:rPr lang="fa-IR" sz="2400" dirty="0" smtClean="0"/>
              <a:t> </a:t>
            </a:r>
            <a:endParaRPr lang="fa-IR" sz="2400" dirty="0"/>
          </a:p>
        </p:txBody>
      </p:sp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B341B86-D5CF-4385-8286-1EB02A2342AD}" type="slidenum">
              <a:rPr lang="ar-SA" altLang="en-US" sz="1200" smtClean="0">
                <a:latin typeface="Garamond" panose="02020404030301010803" pitchFamily="18" charset="0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200" smtClean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832" y="1142917"/>
            <a:ext cx="1913020" cy="13716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179" y="1371517"/>
            <a:ext cx="2787805" cy="9144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382" y="4800517"/>
            <a:ext cx="1371600" cy="13716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982" y="3154597"/>
            <a:ext cx="2710349" cy="100584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937549"/>
            <a:ext cx="2066225" cy="128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15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Intelligent </a:t>
            </a:r>
            <a:r>
              <a:rPr lang="en-US" altLang="en-US" dirty="0" err="1" smtClean="0"/>
              <a:t>Refrigrator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r>
              <a:rPr lang="fa-IR" sz="2400" dirty="0" smtClean="0"/>
              <a:t> </a:t>
            </a:r>
            <a:endParaRPr lang="en-US" sz="2400" dirty="0"/>
          </a:p>
        </p:txBody>
      </p:sp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B341B86-D5CF-4385-8286-1EB02A2342AD}" type="slidenum">
              <a:rPr lang="ar-SA" altLang="en-US" sz="1200" smtClean="0">
                <a:latin typeface="Garamond" panose="02020404030301010803" pitchFamily="18" charset="0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200" smtClean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0" t="2100" r="13485"/>
          <a:stretch/>
        </p:blipFill>
        <p:spPr>
          <a:xfrm>
            <a:off x="179512" y="2202552"/>
            <a:ext cx="2371338" cy="23774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377" y="3437079"/>
            <a:ext cx="274320" cy="2743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0605" y="3071319"/>
            <a:ext cx="1343678" cy="10058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77" t="19760" r="9177" b="19761"/>
          <a:stretch/>
        </p:blipFill>
        <p:spPr>
          <a:xfrm>
            <a:off x="3070100" y="3162672"/>
            <a:ext cx="1357884" cy="100584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0" t="5901" r="8840" b="3800"/>
          <a:stretch/>
        </p:blipFill>
        <p:spPr>
          <a:xfrm>
            <a:off x="7333671" y="3254199"/>
            <a:ext cx="707067" cy="64008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696" y="3439422"/>
            <a:ext cx="274320" cy="27432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1817" y="3437079"/>
            <a:ext cx="274320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072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The ultimate goal of </a:t>
            </a:r>
            <a:r>
              <a:rPr lang="en-US" altLang="en-US" dirty="0" err="1" smtClean="0"/>
              <a:t>IoT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-365760" algn="just" rtl="0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</a:pPr>
            <a:r>
              <a:rPr lang="en-US" sz="2400" dirty="0" smtClean="0"/>
              <a:t>The ultimate purpose of </a:t>
            </a:r>
            <a:r>
              <a:rPr lang="en-US" sz="2400" dirty="0" err="1" smtClean="0"/>
              <a:t>IoT</a:t>
            </a:r>
            <a:r>
              <a:rPr lang="en-US" sz="2400" dirty="0" smtClean="0"/>
              <a:t> is that all things around us will be able to </a:t>
            </a:r>
            <a:r>
              <a:rPr lang="en-US" sz="2400" dirty="0" smtClean="0">
                <a:solidFill>
                  <a:srgbClr val="C00000"/>
                </a:solidFill>
              </a:rPr>
              <a:t>sense </a:t>
            </a:r>
            <a:r>
              <a:rPr lang="en-US" sz="2400" dirty="0" smtClean="0"/>
              <a:t>the environment and through the </a:t>
            </a:r>
            <a:r>
              <a:rPr lang="en-US" sz="2400" dirty="0" smtClean="0">
                <a:solidFill>
                  <a:srgbClr val="C00000"/>
                </a:solidFill>
              </a:rPr>
              <a:t>connectivity </a:t>
            </a:r>
            <a:r>
              <a:rPr lang="en-US" sz="2400" dirty="0" smtClean="0"/>
              <a:t>among themselves and with us provide a </a:t>
            </a:r>
            <a:r>
              <a:rPr lang="en-US" sz="2400" dirty="0" smtClean="0">
                <a:solidFill>
                  <a:srgbClr val="C00000"/>
                </a:solidFill>
              </a:rPr>
              <a:t>better environment</a:t>
            </a:r>
            <a:r>
              <a:rPr lang="en-US" sz="2400" dirty="0" smtClean="0"/>
              <a:t>.</a:t>
            </a:r>
            <a:endParaRPr lang="fa-IR" sz="2400" dirty="0" smtClean="0"/>
          </a:p>
          <a:p>
            <a:pPr marL="0" indent="-365760" algn="just" rtl="0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</a:pPr>
            <a:r>
              <a:rPr lang="en-US" sz="2400" dirty="0" smtClean="0"/>
              <a:t>Examples:</a:t>
            </a:r>
            <a:endParaRPr lang="fa-IR" sz="2200" dirty="0"/>
          </a:p>
          <a:p>
            <a:pPr marL="457200" lvl="1" indent="-365760" algn="just" rtl="0">
              <a:lnSpc>
                <a:spcPct val="100000"/>
              </a:lnSpc>
              <a:spcAft>
                <a:spcPts val="1800"/>
              </a:spcAft>
            </a:pPr>
            <a:r>
              <a:rPr lang="en-US" sz="2200" dirty="0" smtClean="0"/>
              <a:t>Remote plants irrigation</a:t>
            </a:r>
            <a:endParaRPr lang="fa-IR" sz="2200" dirty="0" smtClean="0"/>
          </a:p>
          <a:p>
            <a:pPr marL="457200" lvl="1" indent="-365760" algn="just" rtl="0">
              <a:lnSpc>
                <a:spcPct val="100000"/>
              </a:lnSpc>
              <a:spcAft>
                <a:spcPts val="1800"/>
              </a:spcAft>
            </a:pPr>
            <a:r>
              <a:rPr lang="en-US" sz="2200" dirty="0" smtClean="0"/>
              <a:t>Automatic light adjustment</a:t>
            </a:r>
            <a:endParaRPr lang="fa-IR" sz="2200" dirty="0" smtClean="0"/>
          </a:p>
          <a:p>
            <a:pPr marL="457200" lvl="1" indent="-365760" algn="just" rtl="0">
              <a:lnSpc>
                <a:spcPct val="100000"/>
              </a:lnSpc>
              <a:spcAft>
                <a:spcPts val="1800"/>
              </a:spcAft>
            </a:pPr>
            <a:r>
              <a:rPr lang="en-US" sz="2200" dirty="0" smtClean="0"/>
              <a:t>Intelligent parking</a:t>
            </a:r>
            <a:endParaRPr lang="fa-IR" sz="2200" dirty="0" smtClean="0"/>
          </a:p>
          <a:p>
            <a:pPr marL="457200" lvl="1" indent="-365760" algn="just" rtl="0">
              <a:lnSpc>
                <a:spcPct val="100000"/>
              </a:lnSpc>
              <a:spcAft>
                <a:spcPts val="1800"/>
              </a:spcAft>
            </a:pPr>
            <a:r>
              <a:rPr lang="en-US" sz="2200" dirty="0" smtClean="0"/>
              <a:t>Taking care of the elderly</a:t>
            </a:r>
            <a:endParaRPr lang="fa-IR" sz="2200" dirty="0" smtClean="0"/>
          </a:p>
          <a:p>
            <a:pPr marL="457200" lvl="1" indent="-365760" algn="just" rtl="0">
              <a:lnSpc>
                <a:spcPct val="100000"/>
              </a:lnSpc>
              <a:spcAft>
                <a:spcPts val="1800"/>
              </a:spcAft>
            </a:pPr>
            <a:r>
              <a:rPr lang="en-US" sz="2200" dirty="0" smtClean="0"/>
              <a:t>Water management for agricultural use</a:t>
            </a:r>
            <a:endParaRPr lang="fa-IR" sz="2200" dirty="0" smtClean="0"/>
          </a:p>
          <a:p>
            <a:pPr marL="457200" lvl="1" indent="-365760" algn="just" rtl="0">
              <a:lnSpc>
                <a:spcPct val="100000"/>
              </a:lnSpc>
              <a:spcAft>
                <a:spcPts val="1800"/>
              </a:spcAft>
            </a:pPr>
            <a:r>
              <a:rPr lang="fa-IR" sz="2200" dirty="0" smtClean="0"/>
              <a:t>...</a:t>
            </a:r>
          </a:p>
        </p:txBody>
      </p:sp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B341B86-D5CF-4385-8286-1EB02A2342AD}" type="slidenum">
              <a:rPr lang="ar-SA" altLang="en-US" sz="1200" smtClean="0">
                <a:latin typeface="Garamond" panose="02020404030301010803" pitchFamily="18" charset="0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200" smtClean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172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35000"/>
              </a:lnSpc>
              <a:defRPr/>
            </a:pPr>
            <a:r>
              <a:rPr lang="en-US" altLang="en-US" dirty="0" smtClean="0"/>
              <a:t>What is Internet of Things?</a:t>
            </a:r>
            <a:endParaRPr lang="fa-IR" alt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v"/>
            </a:pPr>
            <a:r>
              <a:rPr lang="en-US" sz="2400" dirty="0" smtClean="0"/>
              <a:t>There are various definitions for Internet of Things:</a:t>
            </a:r>
          </a:p>
          <a:p>
            <a:pPr marL="0" indent="0" algn="l" rtl="0">
              <a:spcBef>
                <a:spcPts val="600"/>
              </a:spcBef>
              <a:spcAft>
                <a:spcPts val="600"/>
              </a:spcAft>
              <a:buSzPct val="80000"/>
              <a:buNone/>
            </a:pP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Wikipedia</a:t>
            </a: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200" b="1" dirty="0" smtClean="0">
                <a:solidFill>
                  <a:srgbClr val="CC3300"/>
                </a:solidFill>
              </a:rPr>
              <a:t>I</a:t>
            </a:r>
            <a:r>
              <a:rPr lang="en-US" sz="2200" b="1" dirty="0" smtClean="0"/>
              <a:t>nternational </a:t>
            </a:r>
            <a:r>
              <a:rPr lang="en-US" sz="2200" b="1" dirty="0" smtClean="0">
                <a:solidFill>
                  <a:srgbClr val="C00000"/>
                </a:solidFill>
              </a:rPr>
              <a:t>T</a:t>
            </a:r>
            <a:r>
              <a:rPr lang="en-US" sz="2200" b="1" dirty="0" smtClean="0"/>
              <a:t>elecommunication </a:t>
            </a:r>
            <a:r>
              <a:rPr lang="en-US" sz="2200" b="1" dirty="0" smtClean="0">
                <a:solidFill>
                  <a:srgbClr val="C00000"/>
                </a:solidFill>
              </a:rPr>
              <a:t>U</a:t>
            </a:r>
            <a:r>
              <a:rPr lang="en-US" sz="2200" b="1" dirty="0" smtClean="0"/>
              <a:t>nion - </a:t>
            </a:r>
            <a:r>
              <a:rPr lang="en-US" sz="2200" b="1" dirty="0" smtClean="0">
                <a:solidFill>
                  <a:srgbClr val="C00000"/>
                </a:solidFill>
              </a:rPr>
              <a:t>ITU</a:t>
            </a:r>
            <a:endParaRPr lang="fa-IR" sz="2400" dirty="0" smtClean="0"/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r>
              <a:rPr lang="en-US" sz="2400" dirty="0" smtClean="0"/>
              <a:t>Course’s reference book</a:t>
            </a:r>
          </a:p>
          <a:p>
            <a:pPr algn="l" rtl="0">
              <a:spcBef>
                <a:spcPts val="600"/>
              </a:spcBef>
              <a:spcAft>
                <a:spcPts val="600"/>
              </a:spcAft>
              <a:buSzPct val="80000"/>
            </a:pPr>
            <a:endParaRPr lang="en-US" sz="2400" dirty="0"/>
          </a:p>
        </p:txBody>
      </p:sp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cs typeface="B Nazanin" panose="00000400000000000000" pitchFamily="2" charset="-7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2B341B86-D5CF-4385-8286-1EB02A2342AD}" type="slidenum">
              <a:rPr lang="ar-SA" altLang="en-US" sz="1200" smtClean="0">
                <a:latin typeface="Garamond" panose="02020404030301010803" pitchFamily="18" charset="0"/>
                <a:cs typeface="Arial" panose="020B060402020202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200" smtClean="0">
              <a:latin typeface="Garamond" panose="02020404030301010803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658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">
      <a:majorFont>
        <a:latin typeface="Arial"/>
        <a:ea typeface=""/>
        <a:cs typeface="B Titr"/>
      </a:majorFont>
      <a:minorFont>
        <a:latin typeface="Arial"/>
        <a:ea typeface=""/>
        <a:cs typeface="B Nazani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98C4F543-CB5C-4FFC-BFDF-5F3B1AC93FAB}" vid="{6EC2F159-D004-4544-9371-8ABDCB33D9A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Theme2</Template>
  <TotalTime>1419</TotalTime>
  <Words>1325</Words>
  <Application>Microsoft Office PowerPoint</Application>
  <PresentationFormat>On-screen Show (4:3)</PresentationFormat>
  <Paragraphs>209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Arial</vt:lpstr>
      <vt:lpstr>B Nazanin</vt:lpstr>
      <vt:lpstr>B Titr</vt:lpstr>
      <vt:lpstr>Garamond</vt:lpstr>
      <vt:lpstr>Times New Roman</vt:lpstr>
      <vt:lpstr>Wingdings</vt:lpstr>
      <vt:lpstr>Theme2</vt:lpstr>
      <vt:lpstr> Internet of Things (IoT)  Professor: Dr. Sadoon Azizi s.azizi@uok.ac.ir Faculty of Engineering Department of Computer and IT Engineering</vt:lpstr>
      <vt:lpstr>Chapter Objectives</vt:lpstr>
      <vt:lpstr>The Concept of Internet of Things</vt:lpstr>
      <vt:lpstr>The Concept of IoT: Sensing the environment</vt:lpstr>
      <vt:lpstr>The Concept of IoT: Computing intelligence</vt:lpstr>
      <vt:lpstr>The Concept of IoT: Network Connectivity</vt:lpstr>
      <vt:lpstr>Intelligent Refrigrator</vt:lpstr>
      <vt:lpstr>The ultimate goal of IoT</vt:lpstr>
      <vt:lpstr>What is Internet of Things?</vt:lpstr>
      <vt:lpstr>What is IoT? (Wikipeida)</vt:lpstr>
      <vt:lpstr>What is IoT? (ITU)</vt:lpstr>
      <vt:lpstr>What is IoT? (reference book)</vt:lpstr>
      <vt:lpstr>What is IoT? (reference book)</vt:lpstr>
      <vt:lpstr>A better definition (reference book)</vt:lpstr>
      <vt:lpstr>A better definition (reference book)</vt:lpstr>
      <vt:lpstr>Introduction history of IoT:</vt:lpstr>
      <vt:lpstr>Fundamental requirements for an IoT-based solution.</vt:lpstr>
      <vt:lpstr>Why do we want to manage and supervise things?</vt:lpstr>
      <vt:lpstr>How is security guaranteed in IoT?</vt:lpstr>
      <vt:lpstr>IoT’s architecture (Lynda Corporation)</vt:lpstr>
      <vt:lpstr>IoT’s architecture (Lynda Corporation)</vt:lpstr>
      <vt:lpstr>IoT’s 5 layer architecture )Internet of Things: A Survey on Enabling Technologies, Protocols, and Applications(</vt:lpstr>
      <vt:lpstr>IoT architecture – Key elements</vt:lpstr>
      <vt:lpstr>IoT architecture (reference book)</vt:lpstr>
      <vt:lpstr>IoT architecture (4 main levels)</vt:lpstr>
      <vt:lpstr>Trends in the Adoption of IoT  (The University of California, Irvine - UCI)</vt:lpstr>
      <vt:lpstr>Miniaturization and cost reduction</vt:lpstr>
      <vt:lpstr>Effective factors in IoT’s expansion (reference book)</vt:lpstr>
      <vt:lpstr>IoT applications: smart home</vt:lpstr>
      <vt:lpstr>IoT applications: health and medical uses</vt:lpstr>
      <vt:lpstr>IoT applications: smart agriculture</vt:lpstr>
    </vt:vector>
  </TitlesOfParts>
  <Company>Your Organization Name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هوش مصنوعی</dc:title>
  <dc:subject>فصل اول- مقدمه</dc:subject>
  <dc:creator>Your User Name</dc:creator>
  <cp:lastModifiedBy>Zharfa</cp:lastModifiedBy>
  <cp:revision>141</cp:revision>
  <dcterms:created xsi:type="dcterms:W3CDTF">2006-10-17T18:06:34Z</dcterms:created>
  <dcterms:modified xsi:type="dcterms:W3CDTF">2018-10-24T20:45:40Z</dcterms:modified>
</cp:coreProperties>
</file>