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8" r:id="rId1"/>
  </p:sldMasterIdLst>
  <p:notesMasterIdLst>
    <p:notesMasterId r:id="rId33"/>
  </p:notesMasterIdLst>
  <p:handoutMasterIdLst>
    <p:handoutMasterId r:id="rId34"/>
  </p:handoutMasterIdLst>
  <p:sldIdLst>
    <p:sldId id="611" r:id="rId2"/>
    <p:sldId id="614" r:id="rId3"/>
    <p:sldId id="628" r:id="rId4"/>
    <p:sldId id="629" r:id="rId5"/>
    <p:sldId id="632" r:id="rId6"/>
    <p:sldId id="631" r:id="rId7"/>
    <p:sldId id="616" r:id="rId8"/>
    <p:sldId id="630" r:id="rId9"/>
    <p:sldId id="627" r:id="rId10"/>
    <p:sldId id="633" r:id="rId11"/>
    <p:sldId id="634" r:id="rId12"/>
    <p:sldId id="635" r:id="rId13"/>
    <p:sldId id="636" r:id="rId14"/>
    <p:sldId id="638" r:id="rId15"/>
    <p:sldId id="639" r:id="rId16"/>
    <p:sldId id="618" r:id="rId17"/>
    <p:sldId id="619" r:id="rId18"/>
    <p:sldId id="641" r:id="rId19"/>
    <p:sldId id="642" r:id="rId20"/>
    <p:sldId id="640" r:id="rId21"/>
    <p:sldId id="644" r:id="rId22"/>
    <p:sldId id="647" r:id="rId23"/>
    <p:sldId id="645" r:id="rId24"/>
    <p:sldId id="643" r:id="rId25"/>
    <p:sldId id="646" r:id="rId26"/>
    <p:sldId id="620" r:id="rId27"/>
    <p:sldId id="621" r:id="rId28"/>
    <p:sldId id="622" r:id="rId29"/>
    <p:sldId id="623" r:id="rId30"/>
    <p:sldId id="625" r:id="rId31"/>
    <p:sldId id="62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FF0000"/>
    <a:srgbClr val="C6A000"/>
    <a:srgbClr val="FFFF00"/>
    <a:srgbClr val="99FF33"/>
    <a:srgbClr val="00D6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374" autoAdjust="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B03A71A-EBC3-421D-85AB-BAA0D6DD4F1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4B826F0-DBD7-4CE5-8793-8801A744447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FE825-8F8A-469C-B616-DFAA9D322D50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BD5A-0713-4B2F-9B28-C657312792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5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F7A16-889D-46C0-9978-DAEF2AA77E19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11930-971E-46C1-A777-F81BFF2BACD1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466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3A26F-4261-4A5B-8924-9FF8E9872628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776BC-D709-4FFF-A740-B76B441DA0A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858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4" y="1052736"/>
            <a:ext cx="8928992" cy="5400600"/>
          </a:xfrm>
        </p:spPr>
        <p:txBody>
          <a:bodyPr/>
          <a:lstStyle>
            <a:lvl1pPr marL="457200" indent="-457200" algn="r" rtl="1">
              <a:spcAft>
                <a:spcPts val="10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  <a:defRPr sz="24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914400" indent="-342900" algn="r" rt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b="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371600" indent="-228600" algn="r" rt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defRPr sz="18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1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2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2057400" cy="365125"/>
          </a:xfrm>
        </p:spPr>
        <p:txBody>
          <a:bodyPr/>
          <a:lstStyle/>
          <a:p>
            <a:pPr>
              <a:defRPr/>
            </a:pPr>
            <a:fld id="{D7025FF7-4D8B-462E-B154-B49C601F6005}" type="datetimeFigureOut">
              <a:rPr lang="en-US" smtClean="0"/>
              <a:pPr>
                <a:defRPr/>
              </a:pPr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53336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46236" y="6493194"/>
            <a:ext cx="662268" cy="325267"/>
          </a:xfrm>
        </p:spPr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0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79BAB-19F5-4109-BA05-5CCCBB4733C2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E8C9-1C39-4175-981E-151FB2291595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01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www.myazdanpanah.mihanblog.com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79241-4954-4432-A989-BF9F5510604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0933F-914C-4497-ACF6-D8B90C7002D0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9091-04B2-4714-886F-CC1FF993FD8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493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5B1AE-08D2-45C7-AFB0-CF899EB02A3F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113FB-04D3-49FE-9569-4B41BE4D4DB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20897-014E-406D-909C-25079ACC740E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08659-05B7-4D73-AB94-9A3E01B2AF9D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51AEA-59AD-4357-99DA-9F4C7C0B9438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3DF20-D986-434B-9F18-EC62BF641BE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336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BA8E8-0C0E-4F98-8BA1-41BADFB60635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872A-5609-4A08-8051-22614E522BEA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146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9FE825-8F8A-469C-B616-DFAA9D322D50}" type="datetimeFigureOut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82" y="6356351"/>
            <a:ext cx="662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46BD5A-0713-4B2F-9B28-C657312792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4808" y="0"/>
            <a:ext cx="9158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ata" TargetMode="External"/><Relationship Id="rId3" Type="http://schemas.openxmlformats.org/officeDocument/2006/relationships/hyperlink" Target="https://en.wikipedia.org/wiki/Electronics" TargetMode="External"/><Relationship Id="rId7" Type="http://schemas.openxmlformats.org/officeDocument/2006/relationships/hyperlink" Target="https://en.wikipedia.org/wiki/Internet_access" TargetMode="External"/><Relationship Id="rId2" Type="http://schemas.openxmlformats.org/officeDocument/2006/relationships/hyperlink" Target="https://en.wikipedia.org/wiki/Embedded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ctuator" TargetMode="External"/><Relationship Id="rId5" Type="http://schemas.openxmlformats.org/officeDocument/2006/relationships/hyperlink" Target="https://en.wikipedia.org/wiki/Sensor" TargetMode="External"/><Relationship Id="rId4" Type="http://schemas.openxmlformats.org/officeDocument/2006/relationships/hyperlink" Target="https://en.wikipedia.org/wiki/Software" TargetMode="External"/><Relationship Id="rId9" Type="http://schemas.openxmlformats.org/officeDocument/2006/relationships/hyperlink" Target="https://en.wikipedia.org/wiki/Interne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u.int/ITU-T/recommendations/rec.aspx?rec=y.206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19312" y="255814"/>
            <a:ext cx="8253413" cy="6197522"/>
          </a:xfrm>
        </p:spPr>
        <p:txBody>
          <a:bodyPr>
            <a:normAutofit/>
          </a:bodyPr>
          <a:lstStyle/>
          <a:p>
            <a:pPr marR="45720" lvl="0">
              <a:lnSpc>
                <a:spcPct val="200000"/>
              </a:lnSpc>
              <a:spcBef>
                <a:spcPts val="0"/>
              </a:spcBef>
              <a:buClr>
                <a:srgbClr val="0BD0D9"/>
              </a:buClr>
              <a:buSzPct val="85000"/>
            </a:pPr>
            <a:r>
              <a:rPr lang="fa-IR" dirty="0" smtClean="0">
                <a:solidFill>
                  <a:schemeClr val="bg1"/>
                </a:solidFill>
              </a:rPr>
              <a:t/>
            </a:r>
            <a:br>
              <a:rPr lang="fa-IR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Internet of Things (IoT)</a:t>
            </a:r>
            <a:r>
              <a:rPr lang="fa-IR" sz="36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Professor: Dr.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Sadoon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Azizi</a:t>
            </a:r>
            <a:r>
              <a:rPr lang="fa-IR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s.azizi@uok.ac.ir</a:t>
            </a:r>
            <a:r>
              <a:rPr lang="fa-IR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Faculty of Engineering</a:t>
            </a:r>
            <a:br>
              <a:rPr lang="en-US" sz="27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700" dirty="0" smtClean="0">
                <a:latin typeface="Times New Roman" pitchFamily="18" charset="0"/>
                <a:ea typeface="+mn-ea"/>
                <a:cs typeface="B Nazanin" pitchFamily="2" charset="-78"/>
              </a:rPr>
              <a:t>Department of Computer and IT Engineering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9C8-85A7-4ED3-B616-7CCD9984FCCC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3" descr="F:\UoK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86" y="255814"/>
            <a:ext cx="342177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What is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? (</a:t>
            </a:r>
            <a:r>
              <a:rPr lang="en-US" altLang="en-US" dirty="0" err="1" smtClean="0"/>
              <a:t>Wikipeida</a:t>
            </a:r>
            <a:r>
              <a:rPr lang="en-US" altLang="en-US" dirty="0" smtClean="0"/>
              <a:t>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CC3300"/>
                </a:solidFill>
              </a:rPr>
              <a:t>Internet of things</a:t>
            </a:r>
            <a:r>
              <a:rPr lang="en-US" sz="2400" dirty="0">
                <a:solidFill>
                  <a:srgbClr val="CC3300"/>
                </a:solidFill>
              </a:rPr>
              <a:t> (</a:t>
            </a:r>
            <a:r>
              <a:rPr lang="en-US" sz="2400" b="1" dirty="0">
                <a:solidFill>
                  <a:srgbClr val="CC3300"/>
                </a:solidFill>
              </a:rPr>
              <a:t>IoT</a:t>
            </a:r>
            <a:r>
              <a:rPr lang="en-US" sz="2400" dirty="0">
                <a:solidFill>
                  <a:srgbClr val="CC3300"/>
                </a:solidFill>
              </a:rPr>
              <a:t>)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network of physical devices, vehicles, home appliances and other items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Embedded system"/>
              </a:rPr>
              <a:t>embedded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Electronics"/>
              </a:rPr>
              <a:t>electronics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Software"/>
              </a:rPr>
              <a:t>software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Sensor"/>
              </a:rPr>
              <a:t>sensors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Actuator"/>
              </a:rPr>
              <a:t>actuators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Internet access"/>
              </a:rPr>
              <a:t>network connectivity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which enables these objects to connect and exchange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Data"/>
              </a:rPr>
              <a:t>data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Each thing is uniquely identifiable through its embedded computing system but is able to inter-operate within the existing </a:t>
            </a:r>
            <a:r>
              <a:rPr lang="en-US" sz="2400" dirty="0">
                <a:hlinkClick r:id="rId9" tooltip="Internet"/>
              </a:rPr>
              <a:t>Internet</a:t>
            </a:r>
            <a:r>
              <a:rPr lang="en-US" sz="2400" dirty="0"/>
              <a:t> infrastructure.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What is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? (ITU)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400" u="sng" dirty="0" smtClean="0">
                <a:hlinkClick r:id="rId2"/>
              </a:rPr>
              <a:t>ITU-T </a:t>
            </a:r>
            <a:r>
              <a:rPr lang="en-US" sz="2400" u="sng" dirty="0">
                <a:hlinkClick r:id="rId2"/>
              </a:rPr>
              <a:t>Y.2060</a:t>
            </a:r>
            <a:r>
              <a:rPr lang="en-US" sz="2400" dirty="0"/>
              <a:t> (06/2012</a:t>
            </a:r>
            <a:r>
              <a:rPr lang="en-US" sz="2400" dirty="0" smtClean="0"/>
              <a:t>)</a:t>
            </a:r>
            <a:endParaRPr lang="fa-IR" sz="2400" dirty="0" smtClean="0"/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global infrastructure </a:t>
            </a:r>
            <a:r>
              <a:rPr lang="en-US" sz="2400" dirty="0"/>
              <a:t>for the information society, </a:t>
            </a:r>
            <a:r>
              <a:rPr lang="en-US" sz="2400" dirty="0" smtClean="0"/>
              <a:t>enabling</a:t>
            </a:r>
            <a:r>
              <a:rPr lang="fa-IR" sz="2400" dirty="0" smtClean="0"/>
              <a:t> </a:t>
            </a:r>
            <a:r>
              <a:rPr lang="en-US" sz="2400" dirty="0" smtClean="0"/>
              <a:t>advanced </a:t>
            </a:r>
            <a:r>
              <a:rPr lang="en-US" sz="2400" dirty="0"/>
              <a:t>services by </a:t>
            </a:r>
            <a:r>
              <a:rPr lang="en-US" sz="2400" dirty="0">
                <a:solidFill>
                  <a:srgbClr val="C00000"/>
                </a:solidFill>
              </a:rPr>
              <a:t>interconnecting</a:t>
            </a:r>
            <a:r>
              <a:rPr lang="en-US" sz="2400" dirty="0"/>
              <a:t> (physical and virtual) </a:t>
            </a:r>
            <a:r>
              <a:rPr lang="en-US" sz="2400" dirty="0" smtClean="0"/>
              <a:t>things</a:t>
            </a:r>
            <a:r>
              <a:rPr lang="fa-IR" sz="2400" dirty="0" smtClean="0"/>
              <a:t> </a:t>
            </a:r>
            <a:r>
              <a:rPr lang="en-US" sz="2400" dirty="0" smtClean="0"/>
              <a:t>based </a:t>
            </a:r>
            <a:r>
              <a:rPr lang="en-US" sz="2400" dirty="0"/>
              <a:t>on existing and </a:t>
            </a:r>
            <a:r>
              <a:rPr lang="en-US" sz="2400" dirty="0" smtClean="0"/>
              <a:t>evolving</a:t>
            </a:r>
            <a:r>
              <a:rPr lang="fa-IR" sz="2400" dirty="0" smtClean="0"/>
              <a:t> </a:t>
            </a:r>
            <a:r>
              <a:rPr lang="en-US" sz="2400" dirty="0" smtClean="0"/>
              <a:t>interoperable </a:t>
            </a:r>
            <a:r>
              <a:rPr lang="en-US" sz="2400" dirty="0"/>
              <a:t>information and </a:t>
            </a:r>
            <a:r>
              <a:rPr lang="en-US" sz="2400" dirty="0">
                <a:solidFill>
                  <a:srgbClr val="C00000"/>
                </a:solidFill>
              </a:rPr>
              <a:t>communication </a:t>
            </a:r>
            <a:r>
              <a:rPr lang="en-US" sz="2400" dirty="0" smtClean="0">
                <a:solidFill>
                  <a:srgbClr val="C00000"/>
                </a:solidFill>
              </a:rPr>
              <a:t>technologies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algn="just" rtl="0"/>
            <a:r>
              <a:rPr lang="en-US" dirty="0">
                <a:solidFill>
                  <a:srgbClr val="CC3300"/>
                </a:solidFill>
              </a:rPr>
              <a:t>NOTE </a:t>
            </a:r>
            <a:r>
              <a:rPr lang="en-US" dirty="0" smtClean="0">
                <a:solidFill>
                  <a:srgbClr val="CC3300"/>
                </a:solidFill>
              </a:rPr>
              <a:t>– </a:t>
            </a:r>
            <a:r>
              <a:rPr lang="en-US" dirty="0"/>
              <a:t>Through the exploitation of </a:t>
            </a:r>
            <a:r>
              <a:rPr lang="en-US" dirty="0">
                <a:solidFill>
                  <a:srgbClr val="C00000"/>
                </a:solidFill>
              </a:rPr>
              <a:t>identification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data capture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processing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communication</a:t>
            </a:r>
            <a:r>
              <a:rPr lang="fa-IR" dirty="0" smtClean="0"/>
              <a:t> </a:t>
            </a:r>
            <a:r>
              <a:rPr lang="en-US" dirty="0" smtClean="0"/>
              <a:t>capabilities</a:t>
            </a:r>
            <a:r>
              <a:rPr lang="en-US" dirty="0"/>
              <a:t>, the IoT makes full use of things to offer services to all kinds </a:t>
            </a:r>
            <a:r>
              <a:rPr lang="en-US" dirty="0" smtClean="0"/>
              <a:t>of applications</a:t>
            </a:r>
            <a:r>
              <a:rPr lang="en-US" i="1" dirty="0"/>
              <a:t>, </a:t>
            </a:r>
            <a:r>
              <a:rPr lang="en-US" dirty="0"/>
              <a:t>whilst ensuring </a:t>
            </a:r>
            <a:r>
              <a:rPr lang="en-US" dirty="0" smtClean="0"/>
              <a:t>that</a:t>
            </a:r>
            <a:r>
              <a:rPr lang="fa-IR" dirty="0" smtClean="0"/>
              <a:t> </a:t>
            </a:r>
            <a:r>
              <a:rPr lang="en-US" dirty="0" smtClean="0"/>
              <a:t>security </a:t>
            </a:r>
            <a:r>
              <a:rPr lang="en-US" dirty="0"/>
              <a:t>and privacy requirements are </a:t>
            </a:r>
            <a:r>
              <a:rPr lang="en-US" dirty="0" smtClean="0"/>
              <a:t>fulfilled.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What is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? (reference book)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Internet of Things can be considered a network of physical resources that are powered by:</a:t>
            </a:r>
            <a:endParaRPr lang="fa-IR" sz="2400" dirty="0" smtClean="0"/>
          </a:p>
          <a:p>
            <a:pPr lvl="1" algn="l" rtl="0">
              <a:buSzPct val="80000"/>
            </a:pPr>
            <a:r>
              <a:rPr lang="en-US" sz="2200" b="1" dirty="0" smtClean="0"/>
              <a:t>Sensors: </a:t>
            </a:r>
            <a:r>
              <a:rPr lang="en-US" sz="2200" dirty="0" smtClean="0"/>
              <a:t>to collect information</a:t>
            </a:r>
            <a:endParaRPr lang="fa-IR" sz="2200" b="1" dirty="0" smtClean="0"/>
          </a:p>
          <a:p>
            <a:pPr lvl="1" algn="l" rtl="0">
              <a:buSzPct val="80000"/>
            </a:pPr>
            <a:r>
              <a:rPr lang="en-US" sz="2200" b="1" dirty="0" smtClean="0"/>
              <a:t>IDs: </a:t>
            </a:r>
            <a:r>
              <a:rPr lang="en-US" sz="2200" dirty="0" smtClean="0"/>
              <a:t>to authorize the data source</a:t>
            </a:r>
            <a:endParaRPr lang="fa-IR" sz="2200" b="1" dirty="0" smtClean="0"/>
          </a:p>
          <a:p>
            <a:pPr lvl="1" algn="l" rtl="0">
              <a:buSzPct val="80000"/>
            </a:pPr>
            <a:r>
              <a:rPr lang="en-US" sz="2200" b="1" dirty="0" smtClean="0"/>
              <a:t>Software: </a:t>
            </a:r>
            <a:r>
              <a:rPr lang="en-US" sz="2200" dirty="0" smtClean="0"/>
              <a:t>to analyze the data</a:t>
            </a:r>
            <a:endParaRPr lang="fa-IR" sz="2200" b="1" dirty="0" smtClean="0"/>
          </a:p>
          <a:p>
            <a:pPr lvl="1" algn="just" rtl="0">
              <a:buSzPct val="80000"/>
            </a:pPr>
            <a:r>
              <a:rPr lang="en-US" sz="2200" b="1" dirty="0" smtClean="0"/>
              <a:t>Internet connectivity: </a:t>
            </a:r>
            <a:r>
              <a:rPr lang="en-US" sz="2200" dirty="0" smtClean="0"/>
              <a:t>for collaboration and notification</a:t>
            </a:r>
            <a:endParaRPr lang="fa-IR" sz="2200" dirty="0" smtClean="0"/>
          </a:p>
          <a:p>
            <a:pPr marL="0" indent="0" algn="l" rtl="0">
              <a:buSzPct val="80000"/>
              <a:buNone/>
            </a:pPr>
            <a:r>
              <a:rPr lang="en-US" dirty="0" smtClean="0"/>
              <a:t>Gathering all these:</a:t>
            </a:r>
            <a:endParaRPr lang="fa-IR" sz="2400" dirty="0" smtClean="0"/>
          </a:p>
          <a:p>
            <a:pPr algn="just" rtl="0"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IoT is the network of things, with clear </a:t>
            </a:r>
            <a:r>
              <a:rPr lang="en-US" sz="2400" dirty="0" smtClean="0"/>
              <a:t>element</a:t>
            </a:r>
            <a:r>
              <a:rPr lang="fa-IR" sz="2400" dirty="0" smtClean="0"/>
              <a:t> </a:t>
            </a:r>
            <a:r>
              <a:rPr lang="en-US" sz="2400" dirty="0" smtClean="0">
                <a:solidFill>
                  <a:srgbClr val="CC3300"/>
                </a:solidFill>
              </a:rPr>
              <a:t>identification</a:t>
            </a:r>
            <a:r>
              <a:rPr lang="en-US" sz="2400" dirty="0"/>
              <a:t>, embedded with </a:t>
            </a:r>
            <a:r>
              <a:rPr lang="en-US" sz="2400" dirty="0">
                <a:solidFill>
                  <a:srgbClr val="CC3300"/>
                </a:solidFill>
              </a:rPr>
              <a:t>software</a:t>
            </a:r>
            <a:r>
              <a:rPr lang="en-US" sz="2400" dirty="0"/>
              <a:t> intelligence, </a:t>
            </a:r>
            <a:r>
              <a:rPr lang="en-US" sz="2400" dirty="0">
                <a:solidFill>
                  <a:srgbClr val="CC3300"/>
                </a:solidFill>
              </a:rPr>
              <a:t>sensors</a:t>
            </a:r>
            <a:r>
              <a:rPr lang="en-US" sz="2400" dirty="0"/>
              <a:t>, and </a:t>
            </a:r>
            <a:r>
              <a:rPr lang="en-US" sz="2400" dirty="0" smtClean="0"/>
              <a:t>ubiquitous</a:t>
            </a:r>
            <a:r>
              <a:rPr lang="fa-IR" sz="2400" dirty="0" smtClean="0"/>
              <a:t> </a:t>
            </a:r>
            <a:r>
              <a:rPr lang="en-US" sz="2400" dirty="0" smtClean="0"/>
              <a:t>connectivity </a:t>
            </a:r>
            <a:r>
              <a:rPr lang="en-US" sz="2400" dirty="0"/>
              <a:t>to the </a:t>
            </a:r>
            <a:r>
              <a:rPr lang="en-US" sz="2400" dirty="0">
                <a:solidFill>
                  <a:srgbClr val="CC3300"/>
                </a:solidFill>
              </a:rPr>
              <a:t>Internet</a:t>
            </a:r>
            <a:r>
              <a:rPr lang="en-US" sz="2400" dirty="0"/>
              <a:t>.</a:t>
            </a:r>
            <a:endParaRPr lang="fa-IR" sz="2400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What is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? (reference book)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400" dirty="0" smtClean="0"/>
              <a:t>* Things can be anything: Sensors, devices, machines, people, animals, trees, etc.</a:t>
            </a:r>
            <a:endParaRPr lang="fa-IR" sz="2400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885192" y="1340768"/>
            <a:ext cx="356103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A better definition (reference book)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400" dirty="0" smtClean="0"/>
              <a:t>* Data transmission according to the standards that guarantee the collaboration and enable useful procedures (mostly automatic). </a:t>
            </a:r>
            <a:endParaRPr lang="fa-IR" sz="2400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823570" y="1124744"/>
            <a:ext cx="34968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A better definition (reference book)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1800"/>
              </a:spcBef>
              <a:spcAft>
                <a:spcPts val="600"/>
              </a:spcAft>
              <a:buSzPct val="80000"/>
              <a:buNone/>
            </a:pPr>
            <a:r>
              <a:rPr lang="en-US" dirty="0" smtClean="0"/>
              <a:t>A more generalized definition of </a:t>
            </a:r>
            <a:r>
              <a:rPr lang="en-US" dirty="0" err="1" smtClean="0"/>
              <a:t>IoT</a:t>
            </a:r>
            <a:r>
              <a:rPr lang="en-US" dirty="0" smtClean="0"/>
              <a:t>:</a:t>
            </a:r>
            <a:endParaRPr lang="fa-IR" sz="2400" dirty="0" smtClean="0"/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IoT is the network of things, with device </a:t>
            </a:r>
            <a:r>
              <a:rPr lang="en-US" sz="2400" dirty="0">
                <a:solidFill>
                  <a:srgbClr val="CC3300"/>
                </a:solidFill>
              </a:rPr>
              <a:t>identification</a:t>
            </a:r>
            <a:r>
              <a:rPr lang="en-US" sz="2400" dirty="0"/>
              <a:t>, </a:t>
            </a:r>
            <a:r>
              <a:rPr lang="en-US" sz="2400" dirty="0" smtClean="0"/>
              <a:t>embedded</a:t>
            </a:r>
            <a:r>
              <a:rPr lang="fa-IR" sz="2400" dirty="0" smtClean="0"/>
              <a:t> </a:t>
            </a:r>
            <a:r>
              <a:rPr lang="en-US" sz="2400" dirty="0" smtClean="0"/>
              <a:t>with </a:t>
            </a:r>
            <a:r>
              <a:rPr lang="en-US" dirty="0">
                <a:solidFill>
                  <a:srgbClr val="CC3300"/>
                </a:solidFill>
              </a:rPr>
              <a:t>software </a:t>
            </a:r>
            <a:r>
              <a:rPr lang="en-US" sz="2400" dirty="0" smtClean="0"/>
              <a:t>intelligence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CC3300"/>
                </a:solidFill>
              </a:rPr>
              <a:t>sensing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C3300"/>
                </a:solidFill>
              </a:rPr>
              <a:t>acting</a:t>
            </a:r>
            <a:r>
              <a:rPr lang="en-US" sz="2400" dirty="0"/>
              <a:t> capabilities, connecting </a:t>
            </a:r>
            <a:r>
              <a:rPr lang="en-US" sz="2400" dirty="0">
                <a:solidFill>
                  <a:srgbClr val="CC3300"/>
                </a:solidFill>
              </a:rPr>
              <a:t>people</a:t>
            </a:r>
            <a:r>
              <a:rPr lang="en-US" sz="2400" dirty="0"/>
              <a:t> and </a:t>
            </a:r>
            <a:r>
              <a:rPr lang="en-US" sz="2400" dirty="0" smtClean="0">
                <a:solidFill>
                  <a:srgbClr val="CC3300"/>
                </a:solidFill>
              </a:rPr>
              <a:t>things</a:t>
            </a:r>
            <a:r>
              <a:rPr lang="fa-IR" sz="2400" dirty="0" smtClean="0"/>
              <a:t> </a:t>
            </a:r>
            <a:r>
              <a:rPr lang="en-US" sz="2400" dirty="0" smtClean="0"/>
              <a:t>over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CC3300"/>
                </a:solidFill>
              </a:rPr>
              <a:t>Internet</a:t>
            </a:r>
            <a:r>
              <a:rPr lang="en-US" sz="2400" dirty="0"/>
              <a:t>.</a:t>
            </a:r>
            <a:endParaRPr lang="fa-IR" sz="2400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7914" y="2130527"/>
            <a:ext cx="1728192" cy="136815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6" name="Plus 5"/>
          <p:cNvSpPr/>
          <p:nvPr/>
        </p:nvSpPr>
        <p:spPr>
          <a:xfrm>
            <a:off x="2287543" y="2490567"/>
            <a:ext cx="648072" cy="648072"/>
          </a:xfrm>
          <a:prstGeom prst="mathPl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388078" y="2490567"/>
            <a:ext cx="1008112" cy="612068"/>
          </a:xfrm>
          <a:prstGeom prst="mathEqua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97052" y="2130527"/>
            <a:ext cx="1728192" cy="136815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of People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759024" y="2130527"/>
            <a:ext cx="1934017" cy="136815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of Everything </a:t>
            </a:r>
            <a:r>
              <a:rPr lang="en-US" dirty="0"/>
              <a:t>(IoE) </a:t>
            </a:r>
          </a:p>
        </p:txBody>
      </p:sp>
    </p:spTree>
    <p:extLst>
      <p:ext uri="{BB962C8B-B14F-4D97-AF65-F5344CB8AC3E}">
        <p14:creationId xmlns:p14="http://schemas.microsoft.com/office/powerpoint/2010/main" val="41936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Introduction history of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: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104" y="980728"/>
            <a:ext cx="6214392" cy="5472608"/>
          </a:xfrm>
        </p:spPr>
        <p:txBody>
          <a:bodyPr>
            <a:normAutofit/>
          </a:bodyPr>
          <a:lstStyle/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The Concept of </a:t>
            </a:r>
            <a:r>
              <a:rPr lang="en-US" sz="2400" dirty="0" err="1" smtClean="0"/>
              <a:t>IoT</a:t>
            </a:r>
            <a:r>
              <a:rPr lang="en-US" sz="2400" dirty="0" smtClean="0"/>
              <a:t> was first used by </a:t>
            </a:r>
            <a:r>
              <a:rPr lang="en-US" sz="2400" dirty="0" smtClean="0">
                <a:solidFill>
                  <a:srgbClr val="C00000"/>
                </a:solidFill>
              </a:rPr>
              <a:t>Kevin Ashton </a:t>
            </a:r>
            <a:r>
              <a:rPr lang="en-US" sz="2400" dirty="0" smtClean="0"/>
              <a:t>in 1999. He described a universe in which, everything (including inanimate objects) has a digital identity so that they can be managed by computers.</a:t>
            </a:r>
            <a:endParaRPr lang="fa-IR" sz="2400" dirty="0" smtClean="0">
              <a:solidFill>
                <a:srgbClr val="C00000"/>
              </a:solidFill>
            </a:endParaRPr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“Internet of Things has the potential to change the world, just as the internet did. Maybe even more so.” Said Kevin Ashton </a:t>
            </a:r>
            <a:endParaRPr lang="fa-IR" sz="2400" dirty="0" smtClean="0"/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MIT Auto-ID Center presented their viewpoint about the </a:t>
            </a:r>
            <a:r>
              <a:rPr lang="en-US" sz="2400" dirty="0" err="1" smtClean="0"/>
              <a:t>IoT</a:t>
            </a:r>
            <a:r>
              <a:rPr lang="en-US" sz="2400" dirty="0" smtClean="0"/>
              <a:t> in 2001.</a:t>
            </a:r>
            <a:endParaRPr lang="fa-IR" sz="2400" dirty="0" smtClean="0"/>
          </a:p>
          <a:p>
            <a:pPr algn="just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Finally, Internet of Things was officially introduced by ITU in 2005.</a:t>
            </a: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5430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Fundamental requirements for an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-based solution.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810943" y="1431032"/>
            <a:ext cx="55221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Why do we want to manage and supervise things?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Object management for specialists (blood pressure and heartbeat control)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Searching for Things (Where is my key?)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Optimal object management in a smart city (traffic lights)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Privacy and Security (Home management)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fa-IR" sz="2400" dirty="0" smtClean="0"/>
              <a:t>...</a:t>
            </a:r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How is security guaranteed in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?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Data access when transferring (network security)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Controlling the </a:t>
            </a:r>
            <a:r>
              <a:rPr lang="en-US" dirty="0" err="1" smtClean="0"/>
              <a:t>IoT</a:t>
            </a:r>
            <a:r>
              <a:rPr lang="en-US" dirty="0" smtClean="0"/>
              <a:t> devices (such as APIs)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Accessing the </a:t>
            </a:r>
            <a:r>
              <a:rPr lang="en-US" sz="2400" dirty="0" err="1" smtClean="0"/>
              <a:t>IoT</a:t>
            </a:r>
            <a:r>
              <a:rPr lang="en-US" sz="2400" dirty="0" smtClean="0"/>
              <a:t> data (stored in databases (usually in cloud))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Accessing the user/network credentials (such as username and password)</a:t>
            </a: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400" dirty="0" smtClean="0"/>
              <a:t>* </a:t>
            </a:r>
            <a:r>
              <a:rPr lang="en-US" sz="2400" dirty="0" err="1" smtClean="0"/>
              <a:t>IoT</a:t>
            </a:r>
            <a:r>
              <a:rPr lang="en-US" sz="2400" dirty="0" smtClean="0"/>
              <a:t> security is discussed in detail in chapter 8.</a:t>
            </a:r>
            <a:endParaRPr lang="fa-IR" sz="2400" dirty="0" smtClean="0"/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Chapter Objectives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sz="2400" dirty="0" smtClean="0"/>
              <a:t>* In this chapter students must learn:</a:t>
            </a:r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The Concept of Internet of Things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Internet of Things’ definition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Internet of Things’ architecture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Some practical </a:t>
            </a:r>
            <a:r>
              <a:rPr lang="en-US" sz="2400" dirty="0" err="1" smtClean="0"/>
              <a:t>usecases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err="1" smtClean="0"/>
              <a:t>IoT’s</a:t>
            </a:r>
            <a:r>
              <a:rPr lang="en-US" sz="2400" dirty="0" smtClean="0"/>
              <a:t> use in Universities, Research centers, Industry and Business.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IoT’s</a:t>
            </a:r>
            <a:r>
              <a:rPr lang="en-US" altLang="en-US" dirty="0" smtClean="0"/>
              <a:t> architecture (Lynda Corporation)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6" y="1797028"/>
            <a:ext cx="8778240" cy="38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IoT’s</a:t>
            </a:r>
            <a:r>
              <a:rPr lang="en-US" altLang="en-US" dirty="0" smtClean="0"/>
              <a:t> architecture (Lynda Corporation)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82225"/>
            <a:ext cx="8778240" cy="46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600"/>
              </a:spcBef>
            </a:pPr>
            <a:r>
              <a:rPr lang="en-US" altLang="en-US" dirty="0" err="1" smtClean="0"/>
              <a:t>IoT’s</a:t>
            </a:r>
            <a:r>
              <a:rPr lang="en-US" altLang="en-US" dirty="0" smtClean="0"/>
              <a:t> 5 layer architecture</a:t>
            </a:r>
            <a:r>
              <a:rPr lang="fa-IR" altLang="en-US" dirty="0" smtClean="0"/>
              <a:t/>
            </a:r>
            <a:br>
              <a:rPr lang="fa-IR" altLang="en-US" dirty="0" smtClean="0"/>
            </a:br>
            <a:r>
              <a:rPr lang="fa-IR" altLang="en-US" sz="2000" dirty="0" smtClean="0"/>
              <a:t>)</a:t>
            </a:r>
            <a:r>
              <a:rPr lang="en-US" sz="2000" dirty="0" smtClean="0"/>
              <a:t>Internet </a:t>
            </a:r>
            <a:r>
              <a:rPr lang="en-US" sz="2000" dirty="0"/>
              <a:t>of Things: A Survey on </a:t>
            </a:r>
            <a:r>
              <a:rPr lang="en-US" sz="2000" dirty="0" smtClean="0"/>
              <a:t>Enabling</a:t>
            </a:r>
            <a:r>
              <a:rPr lang="fa-IR" sz="2000" dirty="0" smtClean="0"/>
              <a:t> </a:t>
            </a:r>
            <a:r>
              <a:rPr lang="en-US" sz="2000" dirty="0" smtClean="0"/>
              <a:t>Technologies</a:t>
            </a:r>
            <a:r>
              <a:rPr lang="en-US" sz="2000" dirty="0"/>
              <a:t>, Protocols, and </a:t>
            </a:r>
            <a:r>
              <a:rPr lang="en-US" sz="2000" dirty="0" smtClean="0"/>
              <a:t>Applications</a:t>
            </a:r>
            <a:r>
              <a:rPr lang="fa-IR" sz="2000" dirty="0" smtClean="0"/>
              <a:t>(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744" y="980728"/>
            <a:ext cx="7008752" cy="5472608"/>
          </a:xfrm>
        </p:spPr>
        <p:txBody>
          <a:bodyPr>
            <a:normAutofit fontScale="92500" lnSpcReduction="1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600" b="1" dirty="0" smtClean="0">
                <a:solidFill>
                  <a:srgbClr val="C00000"/>
                </a:solidFill>
              </a:rPr>
              <a:t>Things Layer</a:t>
            </a:r>
            <a:endParaRPr lang="fa-IR" sz="2600" b="1" dirty="0" smtClean="0">
              <a:solidFill>
                <a:srgbClr val="C00000"/>
              </a:solidFill>
            </a:endParaRPr>
          </a:p>
          <a:p>
            <a:pPr lvl="1" algn="l" rtl="0">
              <a:buSzPct val="80000"/>
            </a:pPr>
            <a:r>
              <a:rPr lang="en-US" dirty="0" smtClean="0"/>
              <a:t>Including Sensors and Actuators</a:t>
            </a:r>
            <a:endParaRPr lang="fa-IR" sz="2000" dirty="0" smtClean="0"/>
          </a:p>
          <a:p>
            <a:pPr lvl="1" algn="l" rtl="0">
              <a:buSzPct val="80000"/>
            </a:pPr>
            <a:r>
              <a:rPr lang="en-US" sz="2000" dirty="0" smtClean="0"/>
              <a:t>Gathering data and preprocessing (such as converting analog signal to digital)</a:t>
            </a:r>
            <a:endParaRPr lang="fa-IR" sz="2000" dirty="0" smtClean="0"/>
          </a:p>
          <a:p>
            <a:pPr algn="l" rtl="0">
              <a:buSzPct val="80000"/>
            </a:pPr>
            <a:r>
              <a:rPr lang="en-US" sz="2600" b="1" dirty="0" smtClean="0">
                <a:solidFill>
                  <a:srgbClr val="C00000"/>
                </a:solidFill>
              </a:rPr>
              <a:t>Abstraction Layer</a:t>
            </a:r>
            <a:endParaRPr lang="fa-IR" sz="2600" b="1" dirty="0" smtClean="0">
              <a:solidFill>
                <a:srgbClr val="C00000"/>
              </a:solidFill>
            </a:endParaRPr>
          </a:p>
          <a:p>
            <a:pPr lvl="1" algn="l" rtl="0">
              <a:buSzPct val="80000"/>
            </a:pPr>
            <a:r>
              <a:rPr lang="en-US" dirty="0" smtClean="0"/>
              <a:t>Transferring the generated data produced in the things layer to the service management layer using safe channels</a:t>
            </a:r>
            <a:endParaRPr lang="fa-IR" dirty="0" smtClean="0"/>
          </a:p>
          <a:p>
            <a:pPr algn="l" rtl="0">
              <a:buSzPct val="80000"/>
            </a:pPr>
            <a:r>
              <a:rPr lang="en-US" sz="2600" b="1" dirty="0" smtClean="0">
                <a:solidFill>
                  <a:srgbClr val="C00000"/>
                </a:solidFill>
              </a:rPr>
              <a:t>Service Management Layer</a:t>
            </a:r>
            <a:endParaRPr lang="fa-IR" sz="2600" b="1" dirty="0" smtClean="0">
              <a:solidFill>
                <a:srgbClr val="C00000"/>
              </a:solidFill>
            </a:endParaRPr>
          </a:p>
          <a:p>
            <a:pPr lvl="1" algn="l" rtl="0">
              <a:buSzPct val="80000"/>
            </a:pPr>
            <a:r>
              <a:rPr lang="en-US" dirty="0" smtClean="0"/>
              <a:t>Enables developers to work with heterogeneous things regardless of their hardware platform</a:t>
            </a:r>
            <a:endParaRPr lang="fa-IR" dirty="0" smtClean="0"/>
          </a:p>
          <a:p>
            <a:pPr algn="l" rtl="0">
              <a:buSzPct val="80000"/>
            </a:pPr>
            <a:r>
              <a:rPr lang="en-US" sz="2600" b="1" dirty="0" smtClean="0">
                <a:solidFill>
                  <a:srgbClr val="C00000"/>
                </a:solidFill>
              </a:rPr>
              <a:t>Application Layer</a:t>
            </a:r>
            <a:endParaRPr lang="fa-IR" sz="2600" b="1" dirty="0" smtClean="0">
              <a:solidFill>
                <a:srgbClr val="C00000"/>
              </a:solidFill>
            </a:endParaRPr>
          </a:p>
          <a:p>
            <a:pPr lvl="1" algn="l" rtl="0">
              <a:buSzPct val="80000"/>
            </a:pPr>
            <a:r>
              <a:rPr lang="en-US" dirty="0" smtClean="0"/>
              <a:t>Providing service to the user (client) requests</a:t>
            </a:r>
            <a:endParaRPr lang="fa-IR" dirty="0" smtClean="0"/>
          </a:p>
          <a:p>
            <a:pPr algn="l" rtl="0">
              <a:buSzPct val="80000"/>
            </a:pPr>
            <a:r>
              <a:rPr lang="en-US" sz="2600" b="1" dirty="0" smtClean="0">
                <a:solidFill>
                  <a:srgbClr val="C00000"/>
                </a:solidFill>
              </a:rPr>
              <a:t>Business Layer</a:t>
            </a:r>
            <a:endParaRPr lang="fa-IR" sz="2600" b="1" dirty="0" smtClean="0">
              <a:solidFill>
                <a:srgbClr val="C00000"/>
              </a:solidFill>
            </a:endParaRPr>
          </a:p>
          <a:p>
            <a:pPr lvl="1" algn="l" rtl="0">
              <a:buSzPct val="80000"/>
            </a:pPr>
            <a:r>
              <a:rPr lang="en-US" dirty="0" smtClean="0"/>
              <a:t>Overall services and activities of </a:t>
            </a:r>
            <a:r>
              <a:rPr lang="en-US" dirty="0" err="1" smtClean="0"/>
              <a:t>IoT</a:t>
            </a:r>
            <a:r>
              <a:rPr lang="en-US" dirty="0" smtClean="0"/>
              <a:t> is managed by this layer;</a:t>
            </a:r>
            <a:r>
              <a:rPr lang="en-US" dirty="0"/>
              <a:t> </a:t>
            </a:r>
            <a:r>
              <a:rPr lang="en-US" dirty="0" smtClean="0"/>
              <a:t>hence it’s called the management layer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" y="996752"/>
            <a:ext cx="2041377" cy="34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architecture – Key elements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SzPct val="80000"/>
            </a:pPr>
            <a:r>
              <a:rPr lang="en-US" sz="2400" dirty="0" smtClean="0"/>
              <a:t>End devices</a:t>
            </a:r>
            <a:endParaRPr lang="fa-IR" sz="2400" dirty="0" smtClean="0"/>
          </a:p>
          <a:p>
            <a:pPr algn="l" rtl="0">
              <a:buSzPct val="80000"/>
            </a:pPr>
            <a:r>
              <a:rPr lang="en-US" sz="2400" dirty="0" smtClean="0"/>
              <a:t>Gateway</a:t>
            </a:r>
          </a:p>
          <a:p>
            <a:pPr algn="l" rtl="0">
              <a:buSzPct val="80000"/>
            </a:pPr>
            <a:r>
              <a:rPr lang="en-US" sz="2400" dirty="0" smtClean="0"/>
              <a:t>Edge router</a:t>
            </a:r>
          </a:p>
          <a:p>
            <a:pPr algn="l" rtl="0">
              <a:buSzPct val="80000"/>
            </a:pPr>
            <a:r>
              <a:rPr lang="en-US" sz="2400" dirty="0" smtClean="0"/>
              <a:t>Communication network</a:t>
            </a:r>
          </a:p>
          <a:p>
            <a:pPr algn="l" rtl="0">
              <a:buSzPct val="80000"/>
            </a:pPr>
            <a:r>
              <a:rPr lang="en-US" sz="2400" dirty="0" smtClean="0"/>
              <a:t>Cloud service</a:t>
            </a:r>
          </a:p>
          <a:p>
            <a:pPr algn="l" rtl="0">
              <a:buSzPct val="80000"/>
            </a:pPr>
            <a:r>
              <a:rPr lang="en-US" sz="2400" dirty="0" smtClean="0"/>
              <a:t>Application</a:t>
            </a:r>
            <a:endParaRPr lang="fa-IR" sz="2400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8858" y="3068960"/>
            <a:ext cx="4608512" cy="3168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 cloud service may include: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00100" lvl="1" indent="-342900" algn="l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Data storage</a:t>
            </a:r>
            <a:endParaRPr lang="fa-IR" sz="20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00100" lvl="1" indent="-342900" algn="l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Data analysis ( Big data)</a:t>
            </a:r>
            <a:endParaRPr lang="fa-IR" sz="20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00100" lvl="1" indent="-342900" algn="l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Graphical representation of results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00100" lvl="1" indent="-342900" algn="l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IoT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device management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architecture (reference book)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82880" y="1629809"/>
            <a:ext cx="8778240" cy="41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architecture (4 main levels)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err="1" smtClean="0">
                <a:solidFill>
                  <a:srgbClr val="C00000"/>
                </a:solidFill>
              </a:rPr>
              <a:t>IoT</a:t>
            </a:r>
            <a:r>
              <a:rPr lang="en-US" sz="2400" dirty="0" smtClean="0">
                <a:solidFill>
                  <a:srgbClr val="C00000"/>
                </a:solidFill>
              </a:rPr>
              <a:t> devices</a:t>
            </a:r>
          </a:p>
          <a:p>
            <a:pPr lvl="1" algn="l" rtl="0">
              <a:buSzPct val="80000"/>
            </a:pPr>
            <a:r>
              <a:rPr lang="en-US" sz="2200" dirty="0" smtClean="0"/>
              <a:t>Including sensors, actuators, RFIDs (chapter 3)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err="1" smtClean="0">
                <a:solidFill>
                  <a:srgbClr val="C00000"/>
                </a:solidFill>
              </a:rPr>
              <a:t>IoT</a:t>
            </a:r>
            <a:r>
              <a:rPr lang="en-US" sz="2400" dirty="0" smtClean="0">
                <a:solidFill>
                  <a:srgbClr val="C00000"/>
                </a:solidFill>
              </a:rPr>
              <a:t> network</a:t>
            </a:r>
            <a:endParaRPr lang="fa-IR" sz="2400" dirty="0" smtClean="0">
              <a:solidFill>
                <a:srgbClr val="C00000"/>
              </a:solidFill>
            </a:endParaRPr>
          </a:p>
          <a:p>
            <a:pPr lvl="1" algn="l" rtl="0">
              <a:buSzPct val="80000"/>
            </a:pPr>
            <a:r>
              <a:rPr lang="en-US" sz="2200" dirty="0" smtClean="0"/>
              <a:t>Including all networking components like gateways, routers, switches (chapter 4)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>
                <a:solidFill>
                  <a:srgbClr val="C00000"/>
                </a:solidFill>
              </a:rPr>
              <a:t>Platform services of applications in </a:t>
            </a:r>
            <a:r>
              <a:rPr lang="en-US" sz="2400" dirty="0" err="1" smtClean="0">
                <a:solidFill>
                  <a:srgbClr val="C00000"/>
                </a:solidFill>
              </a:rPr>
              <a:t>IoT</a:t>
            </a:r>
            <a:endParaRPr lang="fa-IR" sz="2400" dirty="0" smtClean="0">
              <a:solidFill>
                <a:srgbClr val="C00000"/>
              </a:solidFill>
            </a:endParaRPr>
          </a:p>
          <a:p>
            <a:pPr lvl="1" algn="l" rtl="0">
              <a:buSzPct val="80000"/>
            </a:pPr>
            <a:r>
              <a:rPr lang="en-US" sz="2200" dirty="0" smtClean="0"/>
              <a:t>Overall device and network management is done in this level. In fact this level provides the connectivity infrastructure between devices and network with the applications (chapter 7)</a:t>
            </a:r>
            <a:endParaRPr lang="fa-IR" sz="22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err="1" smtClean="0">
                <a:solidFill>
                  <a:srgbClr val="C00000"/>
                </a:solidFill>
              </a:rPr>
              <a:t>IoT</a:t>
            </a:r>
            <a:r>
              <a:rPr lang="en-US" sz="2400" dirty="0" smtClean="0">
                <a:solidFill>
                  <a:srgbClr val="C00000"/>
                </a:solidFill>
              </a:rPr>
              <a:t> applications</a:t>
            </a:r>
            <a:endParaRPr lang="fa-IR" sz="2400" dirty="0" smtClean="0">
              <a:solidFill>
                <a:srgbClr val="C00000"/>
              </a:solidFill>
            </a:endParaRPr>
          </a:p>
          <a:p>
            <a:pPr lvl="1" algn="l" rtl="0">
              <a:buSzPct val="80000"/>
            </a:pPr>
            <a:r>
              <a:rPr lang="en-US" sz="2200" dirty="0" smtClean="0"/>
              <a:t>Practical applications are designed and implemented in this level.</a:t>
            </a:r>
            <a:endParaRPr lang="en-US" sz="22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the Adoption of IoT </a:t>
            </a:r>
            <a:b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University of California, Irvine - UCI)</a:t>
            </a:r>
            <a:endParaRPr lang="fa-IR" alt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2608"/>
          </a:xfrm>
        </p:spPr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Hardware cost reduction (ENIAC 1945: $500,000 vs Today’s laptops: $500)</a:t>
            </a:r>
            <a:endParaRPr lang="en-US" sz="18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Hardware size reduction (ENIAC 1945: 1,800 square feet vs Today’s laptops: 0.05 square feet)</a:t>
            </a:r>
            <a:endParaRPr lang="fa-IR" sz="18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Computational power (ENIAC 1945: 5,000 </a:t>
            </a:r>
            <a:r>
              <a:rPr lang="en-US" sz="2400" dirty="0" err="1" smtClean="0"/>
              <a:t>ips</a:t>
            </a:r>
            <a:r>
              <a:rPr lang="en-US" sz="2400" dirty="0" smtClean="0"/>
              <a:t> vs Today’s laptops: 18 billion </a:t>
            </a:r>
            <a:r>
              <a:rPr lang="en-US" sz="2400" dirty="0" err="1" smtClean="0"/>
              <a:t>ips</a:t>
            </a:r>
            <a:r>
              <a:rPr lang="en-US" sz="2400" dirty="0" smtClean="0"/>
              <a:t>)</a:t>
            </a:r>
            <a:endParaRPr lang="fa-IR" sz="18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Internet accessibility (</a:t>
            </a:r>
            <a:r>
              <a:rPr lang="en-US" dirty="0" smtClean="0"/>
              <a:t>Universal, Wireless technology, Inexpensive, High bandwidth)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Existence of cloud computing (and lately fog computing)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Dominance of the </a:t>
            </a:r>
            <a:r>
              <a:rPr lang="en-US" sz="2400" dirty="0" err="1" smtClean="0"/>
              <a:t>IoT</a:t>
            </a:r>
            <a:r>
              <a:rPr lang="en-US" sz="2400" dirty="0" smtClean="0"/>
              <a:t> devices (such as sensors and RFIDs)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Miniaturization and cost reduction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11" y="1096627"/>
            <a:ext cx="667264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" y="6159819"/>
            <a:ext cx="8382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Effective factors in </a:t>
            </a:r>
            <a:r>
              <a:rPr lang="en-US" altLang="en-US" dirty="0" err="1" smtClean="0"/>
              <a:t>IoT’s</a:t>
            </a:r>
            <a:r>
              <a:rPr lang="en-US" altLang="en-US" dirty="0" smtClean="0"/>
              <a:t> expansion (reference book)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5"/>
            <a:ext cx="9083842" cy="576572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Convergence of IT and Operational Technology (</a:t>
            </a:r>
            <a:r>
              <a:rPr lang="en-US" dirty="0"/>
              <a:t>OT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OT: Automatic equipment including controllers, sensors and actuators</a:t>
            </a:r>
            <a:endParaRPr lang="fa-IR" dirty="0" smtClean="0"/>
          </a:p>
          <a:p>
            <a:pPr lvl="1" algn="l" rtl="0"/>
            <a:r>
              <a:rPr lang="en-US" dirty="0" smtClean="0"/>
              <a:t>IT: End to end informational systems concentrated on computing, storage and networking</a:t>
            </a:r>
            <a:endParaRPr lang="fa-IR" dirty="0" smtClean="0"/>
          </a:p>
          <a:p>
            <a:pPr algn="l" rtl="0"/>
            <a:r>
              <a:rPr lang="en-US" dirty="0" smtClean="0"/>
              <a:t>Creative businesses based on internet</a:t>
            </a:r>
            <a:endParaRPr lang="fa-IR" dirty="0" smtClean="0"/>
          </a:p>
          <a:p>
            <a:pPr lvl="1" algn="l" rtl="0"/>
            <a:r>
              <a:rPr lang="en-US" dirty="0" smtClean="0"/>
              <a:t>Uber</a:t>
            </a:r>
            <a:r>
              <a:rPr lang="fa-IR" dirty="0" smtClean="0"/>
              <a:t>، </a:t>
            </a:r>
            <a:r>
              <a:rPr lang="en-US" dirty="0" smtClean="0"/>
              <a:t>Airbnb</a:t>
            </a:r>
            <a:r>
              <a:rPr lang="fa-IR" dirty="0" smtClean="0"/>
              <a:t>، </a:t>
            </a:r>
            <a:r>
              <a:rPr lang="en-US" dirty="0" smtClean="0"/>
              <a:t>Square</a:t>
            </a:r>
            <a:r>
              <a:rPr lang="fa-IR" dirty="0" smtClean="0"/>
              <a:t>، </a:t>
            </a:r>
            <a:r>
              <a:rPr lang="en-US" dirty="0" smtClean="0"/>
              <a:t>Amazon</a:t>
            </a:r>
            <a:r>
              <a:rPr lang="fa-IR" dirty="0" smtClean="0"/>
              <a:t>، </a:t>
            </a:r>
            <a:r>
              <a:rPr lang="en-US" dirty="0" smtClean="0"/>
              <a:t>Tesla</a:t>
            </a:r>
            <a:r>
              <a:rPr lang="fa-IR" dirty="0" smtClean="0"/>
              <a:t>، </a:t>
            </a:r>
            <a:r>
              <a:rPr lang="en-US" dirty="0" smtClean="0"/>
              <a:t>Self-driving Cars</a:t>
            </a:r>
            <a:r>
              <a:rPr lang="fa-IR" dirty="0" smtClean="0"/>
              <a:t> </a:t>
            </a:r>
          </a:p>
          <a:p>
            <a:pPr algn="l" rtl="0"/>
            <a:r>
              <a:rPr lang="en-US" dirty="0" smtClean="0"/>
              <a:t>Expansion of </a:t>
            </a:r>
            <a:r>
              <a:rPr lang="en-US" dirty="0"/>
              <a:t>m</a:t>
            </a:r>
            <a:r>
              <a:rPr lang="en-US" dirty="0" smtClean="0"/>
              <a:t>obile devices</a:t>
            </a:r>
            <a:endParaRPr lang="fa-IR" dirty="0" smtClean="0"/>
          </a:p>
          <a:p>
            <a:pPr algn="l" rtl="0"/>
            <a:r>
              <a:rPr lang="en-US" dirty="0" smtClean="0"/>
              <a:t>Analysis in edge (fog computing)</a:t>
            </a:r>
            <a:endParaRPr lang="fa-IR" dirty="0" smtClean="0"/>
          </a:p>
          <a:p>
            <a:pPr algn="l" rtl="0"/>
            <a:r>
              <a:rPr lang="en-US" dirty="0" smtClean="0"/>
              <a:t>Virtualization and cloud computing</a:t>
            </a:r>
            <a:endParaRPr lang="fa-IR" dirty="0" smtClean="0"/>
          </a:p>
          <a:p>
            <a:pPr algn="l" rtl="0"/>
            <a:r>
              <a:rPr lang="en-US" dirty="0" smtClean="0"/>
              <a:t>Expansion of technology (</a:t>
            </a:r>
            <a:r>
              <a:rPr lang="en-US" dirty="0" err="1" smtClean="0"/>
              <a:t>IoT</a:t>
            </a:r>
            <a:r>
              <a:rPr lang="en-US" dirty="0" smtClean="0"/>
              <a:t> hardware – affordable sensors, small and inexpensive microcontrollers and computers)</a:t>
            </a:r>
            <a:endParaRPr lang="fa-IR" dirty="0" smtClean="0"/>
          </a:p>
          <a:p>
            <a:pPr algn="l" rtl="0"/>
            <a:r>
              <a:rPr lang="en-US" dirty="0" smtClean="0"/>
              <a:t>Digitization convergence</a:t>
            </a:r>
            <a:endParaRPr lang="fa-IR" dirty="0" smtClean="0"/>
          </a:p>
          <a:p>
            <a:pPr algn="l" rtl="0"/>
            <a:r>
              <a:rPr lang="en-US" dirty="0" smtClean="0"/>
              <a:t>Improved User Interfaces (such as HTML5)</a:t>
            </a:r>
            <a:endParaRPr lang="fa-IR" dirty="0" smtClean="0"/>
          </a:p>
          <a:p>
            <a:pPr algn="l" rtl="0"/>
            <a:r>
              <a:rPr lang="fa-IR" dirty="0" smtClean="0"/>
              <a:t>...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applications: smart home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53148"/>
            <a:ext cx="8778240" cy="50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The Concept of Internet of Things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 smtClean="0"/>
              <a:t>There are two fundamental pieces that make up the concept:</a:t>
            </a:r>
            <a:endParaRPr lang="fa-IR" sz="2800" dirty="0"/>
          </a:p>
          <a:p>
            <a:pPr marL="0" indent="-365760" algn="just"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Things: </a:t>
            </a:r>
            <a:r>
              <a:rPr lang="en-US" sz="2400" b="1" dirty="0" smtClean="0"/>
              <a:t>Including a set of end devices with abilities like </a:t>
            </a:r>
            <a:r>
              <a:rPr lang="en-US" sz="2400" b="1" dirty="0" smtClean="0">
                <a:solidFill>
                  <a:srgbClr val="C00000"/>
                </a:solidFill>
              </a:rPr>
              <a:t>Sensing </a:t>
            </a:r>
            <a:r>
              <a:rPr lang="en-US" sz="2400" b="1" dirty="0" smtClean="0"/>
              <a:t>the environment (using the sensors), </a:t>
            </a:r>
            <a:r>
              <a:rPr lang="en-US" sz="2400" b="1" dirty="0" smtClean="0">
                <a:solidFill>
                  <a:srgbClr val="C00000"/>
                </a:solidFill>
              </a:rPr>
              <a:t>Computing intelligence </a:t>
            </a:r>
            <a:r>
              <a:rPr lang="en-US" sz="2400" b="1" dirty="0" smtClean="0"/>
              <a:t>(microcontrollers and electronic boards) and </a:t>
            </a:r>
            <a:r>
              <a:rPr lang="en-US" sz="2400" b="1" dirty="0" smtClean="0">
                <a:solidFill>
                  <a:srgbClr val="C00000"/>
                </a:solidFill>
              </a:rPr>
              <a:t>Network connectivity </a:t>
            </a:r>
            <a:r>
              <a:rPr lang="en-US" sz="2400" b="1" dirty="0" smtClean="0"/>
              <a:t>(mostly wireless technologies).</a:t>
            </a:r>
            <a:endParaRPr lang="fa-IR" sz="2400" dirty="0" smtClean="0"/>
          </a:p>
          <a:p>
            <a:pPr marL="796925" lvl="1" indent="-365125" algn="just" rtl="0">
              <a:lnSpc>
                <a:spcPct val="100000"/>
              </a:lnSpc>
              <a:spcAft>
                <a:spcPts val="1800"/>
              </a:spcAft>
            </a:pPr>
            <a:r>
              <a:rPr lang="en-US" sz="2200" dirty="0" smtClean="0"/>
              <a:t>Note: a thing (object) might perform an action on the environment (using the actuators) instead of sensing it.</a:t>
            </a:r>
            <a:endParaRPr lang="fa-IR" sz="2200" dirty="0" smtClean="0"/>
          </a:p>
          <a:p>
            <a:pPr marL="0" indent="-365760" algn="just"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Internet: </a:t>
            </a:r>
            <a:r>
              <a:rPr lang="en-US" b="1" dirty="0" smtClean="0"/>
              <a:t>The traditional internet infrastructure.</a:t>
            </a:r>
            <a:endParaRPr lang="fa-IR" sz="2400" dirty="0" smtClean="0"/>
          </a:p>
          <a:p>
            <a:pPr marL="0" indent="-365760" algn="just"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endParaRPr lang="fa-IR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applications: health and medical uses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978B6-A0F0-4487-9277-1F74A43945C4}"/>
              </a:ext>
            </a:extLst>
          </p:cNvPr>
          <p:cNvSpPr txBox="1"/>
          <p:nvPr/>
        </p:nvSpPr>
        <p:spPr>
          <a:xfrm>
            <a:off x="4139952" y="1124744"/>
            <a:ext cx="4626628" cy="44579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+mn-cs"/>
              </a:rPr>
              <a:t>Toray corporation produced smart outfits (</a:t>
            </a:r>
            <a:r>
              <a:rPr lang="en-US" sz="2400" dirty="0" err="1" smtClean="0">
                <a:latin typeface="Times New Roman" panose="02020603050405020304" pitchFamily="18" charset="0"/>
                <a:cs typeface="+mn-cs"/>
              </a:rPr>
              <a:t>Hitoe</a:t>
            </a:r>
            <a:r>
              <a:rPr lang="en-US" sz="2400" dirty="0" smtClean="0">
                <a:latin typeface="Times New Roman" panose="02020603050405020304" pitchFamily="18" charset="0"/>
                <a:cs typeface="+mn-cs"/>
              </a:rPr>
              <a:t>) that can measure biological symptoms using conductor Nanofiber. It can monitor heartbeat, breath interval, muscle activity using Electrocardiography (ECG) and Electromyogram (EMG).</a:t>
            </a:r>
            <a:endParaRPr lang="en-US" sz="2400" dirty="0"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Placeholder 15" descr="Hitoeشبکه نانونساجی-لباس هوشمند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7" b="9487"/>
          <a:stretch>
            <a:fillRect/>
          </a:stretch>
        </p:blipFill>
        <p:spPr bwMode="auto">
          <a:xfrm>
            <a:off x="107504" y="1092853"/>
            <a:ext cx="3474720" cy="539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err="1" smtClean="0"/>
              <a:t>IoT</a:t>
            </a:r>
            <a:r>
              <a:rPr lang="en-US" altLang="en-US" dirty="0" smtClean="0"/>
              <a:t> applications: smart agriculture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32624"/>
            <a:ext cx="362055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The Concept of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: Sensing the environment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fa-IR" sz="2400" dirty="0" smtClean="0"/>
              <a:t> </a:t>
            </a:r>
            <a:endParaRPr lang="fa-IR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81832" y="3920026"/>
            <a:ext cx="2894624" cy="2667000"/>
            <a:chOff x="4212132" y="3749040"/>
            <a:chExt cx="2894624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460" y="3749040"/>
              <a:ext cx="2286000" cy="2286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4212132" y="5897880"/>
              <a:ext cx="2894624" cy="51816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82080" tIns="41039" rIns="82080" bIns="4103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B Nazanin" panose="00000400000000000000" pitchFamily="2" charset="-78"/>
                </a:rPr>
                <a:t>Air pollution sensor</a:t>
              </a:r>
              <a:endParaRPr kumimoji="0" lang="en-US" sz="24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Nazanin" panose="00000400000000000000" pitchFamily="2" charset="-78"/>
                <a:sym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7544" y="3920026"/>
            <a:ext cx="3474720" cy="2514600"/>
            <a:chOff x="304800" y="3901440"/>
            <a:chExt cx="3474720" cy="2514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901440"/>
              <a:ext cx="3474720" cy="173420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304800" y="5897880"/>
              <a:ext cx="3244392" cy="51816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82080" tIns="41039" rIns="82080" bIns="4103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B Nazanin" panose="00000400000000000000" pitchFamily="2" charset="-78"/>
                </a:rPr>
                <a:t>Blood pressure sensor</a:t>
              </a:r>
              <a:endParaRPr kumimoji="0" lang="en-US" sz="24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Nazanin" panose="00000400000000000000" pitchFamily="2" charset="-78"/>
                <a:sym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1560" y="1074337"/>
            <a:ext cx="2438400" cy="2468880"/>
            <a:chOff x="685800" y="1301314"/>
            <a:chExt cx="2438400" cy="24688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01314"/>
              <a:ext cx="2438400" cy="1828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1066800" y="3252034"/>
              <a:ext cx="2057400" cy="51816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82080" tIns="41039" rIns="82080" bIns="4103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B Nazanin" panose="00000400000000000000" pitchFamily="2" charset="-78"/>
                </a:rPr>
                <a:t>Light sensor</a:t>
              </a:r>
              <a:endParaRPr kumimoji="0" lang="en-US" sz="24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Nazanin" panose="00000400000000000000" pitchFamily="2" charset="-78"/>
                <a:sym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08104" y="1157900"/>
            <a:ext cx="2938132" cy="2770069"/>
            <a:chOff x="4220344" y="1000125"/>
            <a:chExt cx="2938132" cy="2770069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220344" y="3252034"/>
              <a:ext cx="2938132" cy="51816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82080" tIns="41039" rIns="82080" bIns="4103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B Nazanin" panose="00000400000000000000" pitchFamily="2" charset="-78"/>
                </a:rPr>
                <a:t>Temperature sensor</a:t>
              </a:r>
              <a:endParaRPr kumimoji="0" lang="en-US" sz="24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Nazanin" panose="00000400000000000000" pitchFamily="2" charset="-78"/>
                <a:sym typeface="Arial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925" y="1000125"/>
              <a:ext cx="1971675" cy="2276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5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The Concept of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: Computing intelligence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fa-IR" sz="2400" dirty="0" smtClean="0"/>
              <a:t> </a:t>
            </a:r>
            <a:endParaRPr lang="fa-IR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1096299"/>
            <a:ext cx="2783631" cy="2708637"/>
            <a:chOff x="539552" y="1096299"/>
            <a:chExt cx="2783631" cy="2708637"/>
          </a:xfrm>
        </p:grpSpPr>
        <p:sp>
          <p:nvSpPr>
            <p:cNvPr id="10" name="Rectangle 9"/>
            <p:cNvSpPr/>
            <p:nvPr/>
          </p:nvSpPr>
          <p:spPr bwMode="auto">
            <a:xfrm>
              <a:off x="714400" y="3286776"/>
              <a:ext cx="2057400" cy="51816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82080" tIns="41039" rIns="82080" bIns="4103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B Nazanin" panose="00000400000000000000" pitchFamily="2" charset="-78"/>
                </a:rPr>
                <a:t>Arduino UNO</a:t>
              </a:r>
              <a:endParaRPr kumimoji="0" lang="en-US" sz="24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9"/>
            <a:stretch/>
          </p:blipFill>
          <p:spPr>
            <a:xfrm>
              <a:off x="539552" y="1096299"/>
              <a:ext cx="2783631" cy="219456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6909" r="5624" b="6547"/>
          <a:stretch/>
        </p:blipFill>
        <p:spPr>
          <a:xfrm>
            <a:off x="5157796" y="1096299"/>
            <a:ext cx="2840017" cy="20116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5439579" y="3286776"/>
            <a:ext cx="2367332" cy="518160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82080" tIns="41039" rIns="82080" bIns="410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B Nazanin" panose="00000400000000000000" pitchFamily="2" charset="-78"/>
              </a:rPr>
              <a:t>Arduino NANO</a:t>
            </a:r>
            <a:endParaRPr kumimoji="0" lang="en-US" sz="2400" i="0" u="none" strike="noStrike" normalizeH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39579" y="4050342"/>
            <a:ext cx="2732821" cy="2492393"/>
            <a:chOff x="5439579" y="4050342"/>
            <a:chExt cx="2732821" cy="249239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14235" r="7085" b="12850"/>
            <a:stretch/>
          </p:blipFill>
          <p:spPr>
            <a:xfrm>
              <a:off x="5473364" y="4050342"/>
              <a:ext cx="2333547" cy="201168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5439579" y="6024575"/>
              <a:ext cx="2732821" cy="51816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82080" tIns="41039" rIns="82080" bIns="4103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B Nazanin" panose="00000400000000000000" pitchFamily="2" charset="-78"/>
                </a:rPr>
                <a:t>Raspberry Pi Zero</a:t>
              </a:r>
              <a:endParaRPr kumimoji="0" lang="en-US" sz="24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5536" y="3995676"/>
            <a:ext cx="3456384" cy="2547059"/>
            <a:chOff x="395536" y="3995676"/>
            <a:chExt cx="3456384" cy="2547059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95536" y="6024575"/>
              <a:ext cx="3456384" cy="51816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82080" tIns="41039" rIns="82080" bIns="4103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  <a:cs typeface="B Nazanin" panose="00000400000000000000" pitchFamily="2" charset="-78"/>
                </a:rPr>
                <a:t>Raspberry Pi 3 Model B</a:t>
              </a:r>
              <a:endParaRPr kumimoji="0" lang="en-US" sz="24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6" t="22879" r="3935" b="20962"/>
            <a:stretch/>
          </p:blipFill>
          <p:spPr>
            <a:xfrm>
              <a:off x="512788" y="3995676"/>
              <a:ext cx="3249635" cy="201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0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The Concept of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: Network Connectivity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fa-IR" sz="2400" dirty="0" smtClean="0"/>
              <a:t> </a:t>
            </a:r>
            <a:endParaRPr lang="fa-IR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2" y="1142917"/>
            <a:ext cx="191302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79" y="1371517"/>
            <a:ext cx="2787805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2" y="4800517"/>
            <a:ext cx="13716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82" y="3154597"/>
            <a:ext cx="2710349" cy="10058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37549"/>
            <a:ext cx="206622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Intelligent </a:t>
            </a:r>
            <a:r>
              <a:rPr lang="en-US" altLang="en-US" dirty="0" err="1" smtClean="0"/>
              <a:t>Refrigrator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2100" r="13485"/>
          <a:stretch/>
        </p:blipFill>
        <p:spPr>
          <a:xfrm>
            <a:off x="179512" y="2202552"/>
            <a:ext cx="2371338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77" y="3437079"/>
            <a:ext cx="274320" cy="27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05" y="3071319"/>
            <a:ext cx="1343678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19760" r="9177" b="19761"/>
          <a:stretch/>
        </p:blipFill>
        <p:spPr>
          <a:xfrm>
            <a:off x="3070100" y="3162672"/>
            <a:ext cx="1357884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5901" r="8840" b="3800"/>
          <a:stretch/>
        </p:blipFill>
        <p:spPr>
          <a:xfrm>
            <a:off x="7333671" y="3254199"/>
            <a:ext cx="707067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96" y="3439422"/>
            <a:ext cx="274320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17" y="3437079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The ultimate goal of </a:t>
            </a:r>
            <a:r>
              <a:rPr lang="en-US" altLang="en-US" dirty="0" err="1" smtClean="0"/>
              <a:t>IoT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-365760" algn="just"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400" dirty="0" smtClean="0"/>
              <a:t>The ultimate purpose of </a:t>
            </a:r>
            <a:r>
              <a:rPr lang="en-US" sz="2400" dirty="0" err="1" smtClean="0"/>
              <a:t>IoT</a:t>
            </a:r>
            <a:r>
              <a:rPr lang="en-US" sz="2400" dirty="0" smtClean="0"/>
              <a:t> is that all things around us will be able to </a:t>
            </a:r>
            <a:r>
              <a:rPr lang="en-US" sz="2400" dirty="0" smtClean="0">
                <a:solidFill>
                  <a:srgbClr val="C00000"/>
                </a:solidFill>
              </a:rPr>
              <a:t>sense </a:t>
            </a:r>
            <a:r>
              <a:rPr lang="en-US" sz="2400" dirty="0" smtClean="0"/>
              <a:t>the environment and through the </a:t>
            </a:r>
            <a:r>
              <a:rPr lang="en-US" sz="2400" dirty="0" smtClean="0">
                <a:solidFill>
                  <a:srgbClr val="C00000"/>
                </a:solidFill>
              </a:rPr>
              <a:t>connectivity </a:t>
            </a:r>
            <a:r>
              <a:rPr lang="en-US" sz="2400" dirty="0" smtClean="0"/>
              <a:t>among themselves and with us provide a </a:t>
            </a:r>
            <a:r>
              <a:rPr lang="en-US" sz="2400" dirty="0" smtClean="0">
                <a:solidFill>
                  <a:srgbClr val="C00000"/>
                </a:solidFill>
              </a:rPr>
              <a:t>better environment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marL="0" indent="-365760" algn="just"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400" dirty="0" smtClean="0"/>
              <a:t>Examples:</a:t>
            </a:r>
            <a:endParaRPr lang="fa-IR" sz="2200" dirty="0"/>
          </a:p>
          <a:p>
            <a:pPr marL="457200" lvl="1" indent="-365760" algn="just" rtl="0">
              <a:lnSpc>
                <a:spcPct val="100000"/>
              </a:lnSpc>
              <a:spcAft>
                <a:spcPts val="1800"/>
              </a:spcAft>
            </a:pPr>
            <a:r>
              <a:rPr lang="en-US" sz="2200" dirty="0" smtClean="0"/>
              <a:t>Remote plants irrigation</a:t>
            </a:r>
            <a:endParaRPr lang="fa-IR" sz="2200" dirty="0" smtClean="0"/>
          </a:p>
          <a:p>
            <a:pPr marL="457200" lvl="1" indent="-365760" algn="just" rtl="0">
              <a:lnSpc>
                <a:spcPct val="100000"/>
              </a:lnSpc>
              <a:spcAft>
                <a:spcPts val="1800"/>
              </a:spcAft>
            </a:pPr>
            <a:r>
              <a:rPr lang="en-US" sz="2200" dirty="0" smtClean="0"/>
              <a:t>Automatic light adjustment</a:t>
            </a:r>
            <a:endParaRPr lang="fa-IR" sz="2200" dirty="0" smtClean="0"/>
          </a:p>
          <a:p>
            <a:pPr marL="457200" lvl="1" indent="-365760" algn="just" rtl="0">
              <a:lnSpc>
                <a:spcPct val="100000"/>
              </a:lnSpc>
              <a:spcAft>
                <a:spcPts val="1800"/>
              </a:spcAft>
            </a:pPr>
            <a:r>
              <a:rPr lang="en-US" sz="2200" dirty="0" smtClean="0"/>
              <a:t>Intelligent parking</a:t>
            </a:r>
            <a:endParaRPr lang="fa-IR" sz="2200" dirty="0" smtClean="0"/>
          </a:p>
          <a:p>
            <a:pPr marL="457200" lvl="1" indent="-365760" algn="just" rtl="0">
              <a:lnSpc>
                <a:spcPct val="100000"/>
              </a:lnSpc>
              <a:spcAft>
                <a:spcPts val="1800"/>
              </a:spcAft>
            </a:pPr>
            <a:r>
              <a:rPr lang="en-US" sz="2200" dirty="0" smtClean="0"/>
              <a:t>Taking care of the elderly</a:t>
            </a:r>
            <a:endParaRPr lang="fa-IR" sz="2200" dirty="0" smtClean="0"/>
          </a:p>
          <a:p>
            <a:pPr marL="457200" lvl="1" indent="-365760" algn="just" rtl="0">
              <a:lnSpc>
                <a:spcPct val="100000"/>
              </a:lnSpc>
              <a:spcAft>
                <a:spcPts val="1800"/>
              </a:spcAft>
            </a:pPr>
            <a:r>
              <a:rPr lang="en-US" sz="2200" dirty="0" smtClean="0"/>
              <a:t>Water management for agricultural use</a:t>
            </a:r>
            <a:endParaRPr lang="fa-IR" sz="2200" dirty="0" smtClean="0"/>
          </a:p>
          <a:p>
            <a:pPr marL="457200" lvl="1" indent="-365760" algn="just" rtl="0">
              <a:lnSpc>
                <a:spcPct val="100000"/>
              </a:lnSpc>
              <a:spcAft>
                <a:spcPts val="1800"/>
              </a:spcAft>
            </a:pPr>
            <a:r>
              <a:rPr lang="fa-IR" sz="2200" dirty="0" smtClean="0"/>
              <a:t>...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What is Internet of Things?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2400" dirty="0" smtClean="0"/>
              <a:t>There are various definitions for Internet of Things:</a:t>
            </a:r>
          </a:p>
          <a:p>
            <a:pPr marL="0" indent="0" algn="l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Wikipedia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b="1" dirty="0" smtClean="0">
                <a:solidFill>
                  <a:srgbClr val="CC3300"/>
                </a:solidFill>
              </a:rPr>
              <a:t>I</a:t>
            </a:r>
            <a:r>
              <a:rPr lang="en-US" sz="2200" b="1" dirty="0" smtClean="0"/>
              <a:t>nternational </a:t>
            </a:r>
            <a:r>
              <a:rPr lang="en-US" sz="2200" b="1" dirty="0" smtClean="0">
                <a:solidFill>
                  <a:srgbClr val="C00000"/>
                </a:solidFill>
              </a:rPr>
              <a:t>T</a:t>
            </a:r>
            <a:r>
              <a:rPr lang="en-US" sz="2200" b="1" dirty="0" smtClean="0"/>
              <a:t>elecommunication </a:t>
            </a:r>
            <a:r>
              <a:rPr lang="en-US" sz="2200" b="1" dirty="0" smtClean="0">
                <a:solidFill>
                  <a:srgbClr val="C00000"/>
                </a:solidFill>
              </a:rPr>
              <a:t>U</a:t>
            </a:r>
            <a:r>
              <a:rPr lang="en-US" sz="2200" b="1" dirty="0" smtClean="0"/>
              <a:t>nion - </a:t>
            </a:r>
            <a:r>
              <a:rPr lang="en-US" sz="2200" b="1" dirty="0" smtClean="0">
                <a:solidFill>
                  <a:srgbClr val="C00000"/>
                </a:solidFill>
              </a:rPr>
              <a:t>ITU</a:t>
            </a:r>
            <a:endParaRPr lang="fa-IR" sz="2400" dirty="0" smtClean="0"/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Course’s reference book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341B86-D5CF-4385-8286-1EB02A2342AD}" type="slidenum">
              <a:rPr lang="ar-SA" altLang="en-US" sz="1200" smtClean="0">
                <a:latin typeface="Garamond" panose="02020404030301010803" pitchFamily="18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Arial"/>
        <a:ea typeface=""/>
        <a:cs typeface="B Titr"/>
      </a:majorFont>
      <a:minorFont>
        <a:latin typeface="Arial"/>
        <a:ea typeface=""/>
        <a:cs typeface="B Nazan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8C4F543-CB5C-4FFC-BFDF-5F3B1AC93FAB}" vid="{6EC2F159-D004-4544-9371-8ABDCB33D9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1419</TotalTime>
  <Words>1325</Words>
  <Application>Microsoft Office PowerPoint</Application>
  <PresentationFormat>On-screen Show (4:3)</PresentationFormat>
  <Paragraphs>209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 Nazanin</vt:lpstr>
      <vt:lpstr>B Titr</vt:lpstr>
      <vt:lpstr>Garamond</vt:lpstr>
      <vt:lpstr>Times New Roman</vt:lpstr>
      <vt:lpstr>Wingdings</vt:lpstr>
      <vt:lpstr>Theme2</vt:lpstr>
      <vt:lpstr> Internet of Things (IoT)  Professor: Dr. Sadoon Azizi s.azizi@uok.ac.ir Faculty of Engineering Department of Computer and IT Engineering</vt:lpstr>
      <vt:lpstr>Chapter Objectives</vt:lpstr>
      <vt:lpstr>The Concept of Internet of Things</vt:lpstr>
      <vt:lpstr>The Concept of IoT: Sensing the environment</vt:lpstr>
      <vt:lpstr>The Concept of IoT: Computing intelligence</vt:lpstr>
      <vt:lpstr>The Concept of IoT: Network Connectivity</vt:lpstr>
      <vt:lpstr>Intelligent Refrigrator</vt:lpstr>
      <vt:lpstr>The ultimate goal of IoT</vt:lpstr>
      <vt:lpstr>What is Internet of Things?</vt:lpstr>
      <vt:lpstr>What is IoT? (Wikipeida)</vt:lpstr>
      <vt:lpstr>What is IoT? (ITU)</vt:lpstr>
      <vt:lpstr>What is IoT? (reference book)</vt:lpstr>
      <vt:lpstr>What is IoT? (reference book)</vt:lpstr>
      <vt:lpstr>A better definition (reference book)</vt:lpstr>
      <vt:lpstr>A better definition (reference book)</vt:lpstr>
      <vt:lpstr>Introduction history of IoT:</vt:lpstr>
      <vt:lpstr>Fundamental requirements for an IoT-based solution.</vt:lpstr>
      <vt:lpstr>Why do we want to manage and supervise things?</vt:lpstr>
      <vt:lpstr>How is security guaranteed in IoT?</vt:lpstr>
      <vt:lpstr>IoT’s architecture (Lynda Corporation)</vt:lpstr>
      <vt:lpstr>IoT’s architecture (Lynda Corporation)</vt:lpstr>
      <vt:lpstr>IoT’s 5 layer architecture )Internet of Things: A Survey on Enabling Technologies, Protocols, and Applications(</vt:lpstr>
      <vt:lpstr>IoT architecture – Key elements</vt:lpstr>
      <vt:lpstr>IoT architecture (reference book)</vt:lpstr>
      <vt:lpstr>IoT architecture (4 main levels)</vt:lpstr>
      <vt:lpstr>Trends in the Adoption of IoT  (The University of California, Irvine - UCI)</vt:lpstr>
      <vt:lpstr>Miniaturization and cost reduction</vt:lpstr>
      <vt:lpstr>Effective factors in IoT’s expansion (reference book)</vt:lpstr>
      <vt:lpstr>IoT applications: smart home</vt:lpstr>
      <vt:lpstr>IoT applications: health and medical uses</vt:lpstr>
      <vt:lpstr>IoT applications: smart agriculture</vt:lpstr>
    </vt:vector>
  </TitlesOfParts>
  <Company>Your Organization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هوش مصنوعی</dc:title>
  <dc:subject>فصل اول- مقدمه</dc:subject>
  <dc:creator>Your User Name</dc:creator>
  <cp:lastModifiedBy>Zharfa</cp:lastModifiedBy>
  <cp:revision>141</cp:revision>
  <dcterms:created xsi:type="dcterms:W3CDTF">2006-10-17T18:06:34Z</dcterms:created>
  <dcterms:modified xsi:type="dcterms:W3CDTF">2018-10-24T20:45:40Z</dcterms:modified>
</cp:coreProperties>
</file>