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6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7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8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9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0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11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12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1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  <p:sldMasterId id="2147483691" r:id="rId4"/>
    <p:sldMasterId id="2147483703" r:id="rId5"/>
    <p:sldMasterId id="2147483721" r:id="rId6"/>
    <p:sldMasterId id="2147483739" r:id="rId7"/>
    <p:sldMasterId id="2147483754" r:id="rId8"/>
    <p:sldMasterId id="2147483772" r:id="rId9"/>
    <p:sldMasterId id="2147483787" r:id="rId10"/>
    <p:sldMasterId id="2147483799" r:id="rId11"/>
    <p:sldMasterId id="2147483817" r:id="rId12"/>
    <p:sldMasterId id="2147483832" r:id="rId13"/>
    <p:sldMasterId id="2147483844" r:id="rId14"/>
  </p:sldMasterIdLst>
  <p:notesMasterIdLst>
    <p:notesMasterId r:id="rId57"/>
  </p:notesMasterIdLst>
  <p:sldIdLst>
    <p:sldId id="2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6" r:id="rId31"/>
    <p:sldId id="272" r:id="rId32"/>
    <p:sldId id="273" r:id="rId33"/>
    <p:sldId id="274" r:id="rId34"/>
    <p:sldId id="275" r:id="rId35"/>
    <p:sldId id="277" r:id="rId36"/>
    <p:sldId id="278" r:id="rId37"/>
    <p:sldId id="279" r:id="rId38"/>
    <p:sldId id="280" r:id="rId39"/>
    <p:sldId id="281" r:id="rId40"/>
    <p:sldId id="282" r:id="rId41"/>
    <p:sldId id="283" r:id="rId42"/>
    <p:sldId id="284" r:id="rId43"/>
    <p:sldId id="285" r:id="rId44"/>
    <p:sldId id="286" r:id="rId45"/>
    <p:sldId id="287" r:id="rId46"/>
    <p:sldId id="288" r:id="rId47"/>
    <p:sldId id="289" r:id="rId48"/>
    <p:sldId id="290" r:id="rId49"/>
    <p:sldId id="291" r:id="rId50"/>
    <p:sldId id="292" r:id="rId51"/>
    <p:sldId id="293" r:id="rId52"/>
    <p:sldId id="294" r:id="rId53"/>
    <p:sldId id="295" r:id="rId54"/>
    <p:sldId id="296" r:id="rId55"/>
    <p:sldId id="297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slide" Target="slides/slide42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viewProps" Target="viewProps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0643D-00C8-4031-982D-5554108B638E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535A45-C16E-4B7D-98BE-0F67E7CB09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29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0E2551-8358-4AFD-9A7A-B080DA57EEF4}" type="slidenum"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07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7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1727575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C26C2E-BEBB-479A-8146-3D679A1DA093}" type="slidenum"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6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97886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7DAC75-4768-4108-8AF3-277CABFD1BE9}" type="slidenum"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0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48464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07851D-63D1-4A95-9568-45ABC072D1FB}" type="slidenum"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1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393058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F301A3-B50A-42DF-9BDB-B08BD6967F4A}" type="slidenum"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7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669116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7176C-995F-4F4B-AAE3-B752DA235B5E}" type="slidenum"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7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049165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A4DBBF-AA07-49DB-9365-C51F81E82A4A}" type="slidenum"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8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043886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EBBE3D-57FA-4EB4-B7C2-4E748EA3E43B}" type="slidenum"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9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751020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467761-24BD-47AB-867D-3ED6DF2DDC76}" type="slidenum"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27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7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847570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EDCB6C-F800-4B52-99DA-A58105EBB0FF}" type="slidenum"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28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8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693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15A8C9-543D-49C6-8485-B014D3CAAE1E}" type="slidenum"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21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1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6180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36539E-41A4-4C8E-A555-ED8BE4E19BB3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27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7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98889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4FF7E4-99A8-414D-8355-ABDE505A7B94}" type="slidenum"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33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3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30335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500CA-A0B8-44BB-9427-C3857BEE9E7B}" type="slidenum"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5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5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1105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57AD44-9A7F-44AF-A69C-3C7699F042DA}" type="slidenum"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46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8A16A2-5532-477A-8BDB-100E2FBB7F70}" type="slidenum"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1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460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3DE815-74E1-440F-B353-826A264AAE80}" type="slidenum"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5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3477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F4AA9-9E00-4FA0-8FAF-A8D239A370CB}" type="slidenum"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8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41664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7001-96C9-4802-B0C9-7BF7DA658546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F9D6-A1D2-436A-A50D-18457C918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125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7001-96C9-4802-B0C9-7BF7DA658546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F9D6-A1D2-436A-A50D-18457C918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08288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05FB2-5B96-4EAC-AD59-914B228CE24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50909"/>
      </p:ext>
    </p:extLst>
  </p:cSld>
  <p:clrMapOvr>
    <a:masterClrMapping/>
  </p:clrMapOvr>
  <p:transition>
    <p:random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A8D0A-17CF-4E09-914E-367C1F13831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81665"/>
      </p:ext>
    </p:extLst>
  </p:cSld>
  <p:clrMapOvr>
    <a:masterClrMapping/>
  </p:clrMapOvr>
  <p:transition>
    <p:random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2BE08-A3DF-4F76-A317-A490604B7B6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162309"/>
      </p:ext>
    </p:extLst>
  </p:cSld>
  <p:clrMapOvr>
    <a:masterClrMapping/>
  </p:clrMapOvr>
  <p:transition>
    <p:random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314AA-089C-4DCE-8515-7F283B128CC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361404"/>
      </p:ext>
    </p:extLst>
  </p:cSld>
  <p:clrMapOvr>
    <a:masterClrMapping/>
  </p:clrMapOvr>
  <p:transition>
    <p:random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39C2A-B327-4607-99B8-9122AFA410A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652099"/>
      </p:ext>
    </p:extLst>
  </p:cSld>
  <p:clrMapOvr>
    <a:masterClrMapping/>
  </p:clrMapOvr>
  <p:transition>
    <p:random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8F456-1CCD-4C36-95C2-C25D8DCE61B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607344"/>
      </p:ext>
    </p:extLst>
  </p:cSld>
  <p:clrMapOvr>
    <a:masterClrMapping/>
  </p:clrMapOvr>
  <p:transition>
    <p:random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845F5-2C4D-4DD2-B3DB-6C33450799F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70763"/>
      </p:ext>
    </p:extLst>
  </p:cSld>
  <p:clrMapOvr>
    <a:masterClrMapping/>
  </p:clrMapOvr>
  <p:transition>
    <p:random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6B425-AD48-4B37-8FAD-2F5E7AA214D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796191"/>
      </p:ext>
    </p:extLst>
  </p:cSld>
  <p:clrMapOvr>
    <a:masterClrMapping/>
  </p:clrMapOvr>
  <p:transition>
    <p:random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3161D8-B2EF-443E-8BB1-023988BE582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395123"/>
      </p:ext>
    </p:extLst>
  </p:cSld>
  <p:clrMapOvr>
    <a:masterClrMapping/>
  </p:clrMapOvr>
  <p:transition>
    <p:random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3B910-7B8A-4F64-96A0-8D3F442360D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691945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7001-96C9-4802-B0C9-7BF7DA658546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F9D6-A1D2-436A-A50D-18457C918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11902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34401" y="104776"/>
            <a:ext cx="2842684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6"/>
            <a:ext cx="83312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577C9-D721-4715-8665-540D1FEDB1B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480280"/>
      </p:ext>
    </p:extLst>
  </p:cSld>
  <p:clrMapOvr>
    <a:masterClrMapping/>
  </p:clrMapOvr>
  <p:transition>
    <p:random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D7BC0-95CD-4A24-97E5-21F3C7301E7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09385"/>
      </p:ext>
    </p:extLst>
  </p:cSld>
  <p:clrMapOvr>
    <a:masterClrMapping/>
  </p:clrMapOvr>
  <p:transition>
    <p:random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65629-458E-4245-ACB7-DC647F8BFD9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452682"/>
      </p:ext>
    </p:extLst>
  </p:cSld>
  <p:clrMapOvr>
    <a:masterClrMapping/>
  </p:clrMapOvr>
  <p:transition>
    <p:random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" y="104776"/>
            <a:ext cx="11377084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69DB52-1E02-4C9B-84FF-CA21E5E528A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98158"/>
      </p:ext>
    </p:extLst>
  </p:cSld>
  <p:clrMapOvr>
    <a:masterClrMapping/>
  </p:clrMapOvr>
  <p:transition>
    <p:random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789084" y="1628775"/>
            <a:ext cx="5588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789084" y="3967164"/>
            <a:ext cx="5588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D15B71-B90D-4D74-B99B-E45A5FD26F7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796874"/>
      </p:ext>
    </p:extLst>
  </p:cSld>
  <p:clrMapOvr>
    <a:masterClrMapping/>
  </p:clrMapOvr>
  <p:transition>
    <p:random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CA38A5-D4C5-4F4F-AB7A-A7915C68873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271304"/>
      </p:ext>
    </p:extLst>
  </p:cSld>
  <p:clrMapOvr>
    <a:masterClrMapping/>
  </p:clrMapOvr>
  <p:transition>
    <p:random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A63DE-815C-4505-88BD-FC2B8C7F274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396187"/>
      </p:ext>
    </p:extLst>
  </p:cSld>
  <p:clrMapOvr>
    <a:masterClrMapping/>
  </p:clrMapOvr>
  <p:transition>
    <p:random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3CE74-6E72-4047-9A03-75E1CC87F6A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55496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DB697D-EB89-428F-99CF-304EAEF477D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322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5F401-706D-4AEB-8A69-A082205FD3B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084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AF2D7-09B4-4438-9496-11E605106F5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524474"/>
      </p:ext>
    </p:extLst>
  </p:cSld>
  <p:clrMapOvr>
    <a:masterClrMapping/>
  </p:clrMapOvr>
  <p:transition>
    <p:random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C66E4-46B6-4126-8033-EBAD5C0894B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89756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5E7DA-0BEC-401F-985A-D36BB0FB876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50152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457431-E0BB-4B79-BAA2-28BB4547425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48047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F34D7-52EF-4630-B9F3-77064D9E5CC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96489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8CEDE-CCF0-4ADE-AE55-B17DE459C60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93683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963BE-CE62-46C1-BEF5-A38FABAC85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42507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08738-52D0-41CA-927A-2ACC2F09258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73403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31975-15C0-4036-B48F-5717468F08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15937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0F8AF-0285-4041-A1F1-4EDB3043E38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2894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88B59-5787-4E9C-A0CD-E9568F718C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488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D49E1D-5CF0-4F29-AC8C-0E8C77139D1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485516"/>
      </p:ext>
    </p:extLst>
  </p:cSld>
  <p:clrMapOvr>
    <a:masterClrMapping/>
  </p:clrMapOvr>
  <p:transition>
    <p:random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6A895-880F-4B3B-BA61-4AC57C7D1E9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05312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7D5C2-A765-4C72-82E6-5DB5FCA9DE45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33834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7D5C2-A765-4C72-82E6-5DB5FCA9DE45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50882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7D5C2-A765-4C72-82E6-5DB5FCA9DE45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61876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7D5C2-A765-4C72-82E6-5DB5FCA9DE45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00387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7D5C2-A765-4C72-82E6-5DB5FCA9DE45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81279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7D5C2-A765-4C72-82E6-5DB5FCA9DE45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8943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7D5C2-A765-4C72-82E6-5DB5FCA9DE45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84302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7D5C2-A765-4C72-82E6-5DB5FCA9DE45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11438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7D5C2-A765-4C72-82E6-5DB5FCA9DE45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69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E2595-5BA1-4F01-9CF2-9834C0A8116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53269"/>
      </p:ext>
    </p:extLst>
  </p:cSld>
  <p:clrMapOvr>
    <a:masterClrMapping/>
  </p:clrMapOvr>
  <p:transition>
    <p:random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7D5C2-A765-4C72-82E6-5DB5FCA9DE45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16796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7D5C2-A765-4C72-82E6-5DB5FCA9DE45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62445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31AA6-862D-4223-B29D-D84CE66E2A5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92882"/>
      </p:ext>
    </p:extLst>
  </p:cSld>
  <p:clrMapOvr>
    <a:masterClrMapping/>
  </p:clrMapOvr>
  <p:transition>
    <p:random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ADC7D-41CC-4F9C-8C68-61F87425B63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098098"/>
      </p:ext>
    </p:extLst>
  </p:cSld>
  <p:clrMapOvr>
    <a:masterClrMapping/>
  </p:clrMapOvr>
  <p:transition>
    <p:random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416A9-E303-4297-9377-EBA09F6CD11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104900"/>
      </p:ext>
    </p:extLst>
  </p:cSld>
  <p:clrMapOvr>
    <a:masterClrMapping/>
  </p:clrMapOvr>
  <p:transition>
    <p:random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92A6D-49C7-4B30-8FCF-DBFF5C8D6C4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267701"/>
      </p:ext>
    </p:extLst>
  </p:cSld>
  <p:clrMapOvr>
    <a:masterClrMapping/>
  </p:clrMapOvr>
  <p:transition>
    <p:random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48C6A-A95B-4F7C-A212-A88097996AE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039857"/>
      </p:ext>
    </p:extLst>
  </p:cSld>
  <p:clrMapOvr>
    <a:masterClrMapping/>
  </p:clrMapOvr>
  <p:transition>
    <p:random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AC8E9-A336-4C43-A26F-D286F3D96EA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262175"/>
      </p:ext>
    </p:extLst>
  </p:cSld>
  <p:clrMapOvr>
    <a:masterClrMapping/>
  </p:clrMapOvr>
  <p:transition>
    <p:random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15DCE-DF4D-4797-8648-CCE6BA9E578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730513"/>
      </p:ext>
    </p:extLst>
  </p:cSld>
  <p:clrMapOvr>
    <a:masterClrMapping/>
  </p:clrMapOvr>
  <p:transition>
    <p:random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D6629-A355-47F7-ACB0-22AFA0F6A1B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045733"/>
      </p:ext>
    </p:extLst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210FF-9A98-4EE9-A7F8-5C0C5E70716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334043"/>
      </p:ext>
    </p:extLst>
  </p:cSld>
  <p:clrMapOvr>
    <a:masterClrMapping/>
  </p:clrMapOvr>
  <p:transition>
    <p:random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98BE0-38E3-46B3-ADCA-43F343DBF29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818600"/>
      </p:ext>
    </p:extLst>
  </p:cSld>
  <p:clrMapOvr>
    <a:masterClrMapping/>
  </p:clrMapOvr>
  <p:transition>
    <p:random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33218-6EA1-4878-BD6C-56ADFC1FC38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234707"/>
      </p:ext>
    </p:extLst>
  </p:cSld>
  <p:clrMapOvr>
    <a:masterClrMapping/>
  </p:clrMapOvr>
  <p:transition>
    <p:random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34401" y="104776"/>
            <a:ext cx="2842684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6"/>
            <a:ext cx="83312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A1B0E-8751-4EE2-86B6-C904E27A885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638111"/>
      </p:ext>
    </p:extLst>
  </p:cSld>
  <p:clrMapOvr>
    <a:masterClrMapping/>
  </p:clrMapOvr>
  <p:transition>
    <p:random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6746A-51D5-462F-A4AB-858DFE196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209030"/>
      </p:ext>
    </p:extLst>
  </p:cSld>
  <p:clrMapOvr>
    <a:masterClrMapping/>
  </p:clrMapOvr>
  <p:transition>
    <p:random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1B6EB-3D72-42C2-9297-1A84D2FA739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820393"/>
      </p:ext>
    </p:extLst>
  </p:cSld>
  <p:clrMapOvr>
    <a:masterClrMapping/>
  </p:clrMapOvr>
  <p:transition>
    <p:random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" y="104776"/>
            <a:ext cx="11377084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BB2B5-EB6C-4338-8DE9-DA9E67FF23C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65303"/>
      </p:ext>
    </p:extLst>
  </p:cSld>
  <p:clrMapOvr>
    <a:masterClrMapping/>
  </p:clrMapOvr>
  <p:transition>
    <p:random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789084" y="1628775"/>
            <a:ext cx="5588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789084" y="3967164"/>
            <a:ext cx="5588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6ECBE-2B10-484C-8B4A-0EBB9ABA097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762731"/>
      </p:ext>
    </p:extLst>
  </p:cSld>
  <p:clrMapOvr>
    <a:masterClrMapping/>
  </p:clrMapOvr>
  <p:transition>
    <p:random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3436-8B59-48EC-B7B4-8898D600569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937317"/>
      </p:ext>
    </p:extLst>
  </p:cSld>
  <p:clrMapOvr>
    <a:masterClrMapping/>
  </p:clrMapOvr>
  <p:transition>
    <p:random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04CB5-B31C-4B83-816D-FF80C98C06C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436775"/>
      </p:ext>
    </p:extLst>
  </p:cSld>
  <p:clrMapOvr>
    <a:masterClrMapping/>
  </p:clrMapOvr>
  <p:transition>
    <p:random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AD896-1A8B-4939-8855-8665F7114C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367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7A05E-2448-4F87-9F87-3067B426F5B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859816"/>
      </p:ext>
    </p:extLst>
  </p:cSld>
  <p:clrMapOvr>
    <a:masterClrMapping/>
  </p:clrMapOvr>
  <p:transition>
    <p:random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7F4B1-787A-428F-A609-14D602CC54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59532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83B9F-DEF2-4F97-88DB-86B29ADAF72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3930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DE2EF-F9C2-4D0E-A3FE-FCE1CF56F84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72961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9EE39-A573-4531-B792-8C43274F02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45949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F73AD-3F5B-43A0-BDCD-61028F1186E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69244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8147F-A142-4356-839C-983B12944EF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6848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02F27-1099-4460-969B-E1BAEC0F0B4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52265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409C8-A622-4501-A93F-AB2201BC433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5392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A4B68-8CB6-406C-972D-887EA9DBDB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59113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80A552-9AEA-4D19-B26A-F9808306C5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600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EC209-8042-46D3-8463-B5E4A070D22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009465"/>
      </p:ext>
    </p:extLst>
  </p:cSld>
  <p:clrMapOvr>
    <a:masterClrMapping/>
  </p:clrMapOvr>
  <p:transition>
    <p:random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3F30E-A840-4112-8B03-71ECE2E86EB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33753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A3E51-018D-4251-82E6-19929787D8E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52665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3C99B-AF8B-4FE6-8511-D2D6A0CC31F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17270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FC4-C637-40E0-B7CB-ACC1810322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5CED-0A67-4B81-AD40-8714D3573A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18100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FC4-C637-40E0-B7CB-ACC1810322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5CED-0A67-4B81-AD40-8714D3573A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61383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FC4-C637-40E0-B7CB-ACC1810322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5CED-0A67-4B81-AD40-8714D3573A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95041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FC4-C637-40E0-B7CB-ACC1810322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5CED-0A67-4B81-AD40-8714D3573A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36283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FC4-C637-40E0-B7CB-ACC1810322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5CED-0A67-4B81-AD40-8714D3573A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55268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FC4-C637-40E0-B7CB-ACC1810322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5CED-0A67-4B81-AD40-8714D3573A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34189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FC4-C637-40E0-B7CB-ACC1810322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5CED-0A67-4B81-AD40-8714D3573A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3821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A1879-EE96-460D-8E3C-FA3DFBF802A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97335"/>
      </p:ext>
    </p:extLst>
  </p:cSld>
  <p:clrMapOvr>
    <a:masterClrMapping/>
  </p:clrMapOvr>
  <p:transition>
    <p:random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FC4-C637-40E0-B7CB-ACC1810322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5CED-0A67-4B81-AD40-8714D3573A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75259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FC4-C637-40E0-B7CB-ACC1810322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5CED-0A67-4B81-AD40-8714D3573A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86309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FC4-C637-40E0-B7CB-ACC1810322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5CED-0A67-4B81-AD40-8714D3573A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0206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E7FC4-C637-40E0-B7CB-ACC1810322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5CED-0A67-4B81-AD40-8714D3573A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28172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1198880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T0" fmla="*/ 0 w 4917"/>
                <a:gd name="T1" fmla="*/ 0 h 1000"/>
                <a:gd name="T2" fmla="*/ 58436 w 4917"/>
                <a:gd name="T3" fmla="*/ 0 h 1000"/>
                <a:gd name="T4" fmla="*/ 65067 w 4917"/>
                <a:gd name="T5" fmla="*/ 1347 h 1000"/>
                <a:gd name="T6" fmla="*/ 58450 w 4917"/>
                <a:gd name="T7" fmla="*/ 2692 h 1000"/>
                <a:gd name="T8" fmla="*/ 0 w 4917"/>
                <a:gd name="T9" fmla="*/ 2692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17"/>
                <a:gd name="T16" fmla="*/ 0 h 1000"/>
                <a:gd name="T17" fmla="*/ 2459 w 4917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4800" y="1427164"/>
            <a:ext cx="10769600" cy="1609725"/>
          </a:xfrm>
        </p:spPr>
        <p:txBody>
          <a:bodyPr/>
          <a:lstStyle>
            <a:lvl1pPr>
              <a:defRPr sz="46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422400" y="3441700"/>
            <a:ext cx="88392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53163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7FA181-4EA0-421E-8F47-D362D0A199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107622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BC20A4-A9C3-4636-98CA-05050640C7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49052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3F017-95A7-4196-B2B6-AA57FE1F2C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52164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0"/>
            <a:ext cx="5181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181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8F216-18B4-44BF-9D1A-5B5B7E1D10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66402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B3DAA-ED84-4C9E-90AC-8FAB182AD6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77591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A004-B9AB-4622-B9EC-9CA022B02B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5296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D8B39-3C20-4A68-B501-83B19F8FD85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601601"/>
      </p:ext>
    </p:extLst>
  </p:cSld>
  <p:clrMapOvr>
    <a:masterClrMapping/>
  </p:clrMapOvr>
  <p:transition>
    <p:random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EACD8-113E-4BD8-9A3E-231E803C72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4629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05F36-99AD-43BD-9641-E065302DDE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91544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188D4-A51F-4543-AACB-99C8E683E9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522747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1C4D3-E9DD-40E0-85D3-F64BF24640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24303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00018" y="228600"/>
            <a:ext cx="2779183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351" y="228600"/>
            <a:ext cx="8136467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121BC-98EC-488F-A382-B87AB3033D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31910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2" y="228600"/>
            <a:ext cx="10687049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12800" y="1600200"/>
            <a:ext cx="51816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1816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0AE8C-416E-472D-B7E3-62541B0E95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523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7001-96C9-4802-B0C9-7BF7DA658546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F9D6-A1D2-436A-A50D-18457C918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433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14C19-1B63-4D1B-B05D-7B542A8D50E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847090"/>
      </p:ext>
    </p:extLst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A8353-F5C9-4264-9C96-58B40E2582D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687445"/>
      </p:ext>
    </p:extLst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34401" y="104776"/>
            <a:ext cx="2842684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6"/>
            <a:ext cx="83312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14B19-398B-42C9-8443-9315CA16606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175046"/>
      </p:ext>
    </p:extLst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3049E-B606-447A-8478-D658820C17E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144325"/>
      </p:ext>
    </p:extLst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9F345-785F-465E-88C5-8D88FC0CBA2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267626"/>
      </p:ext>
    </p:extLst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" y="104776"/>
            <a:ext cx="11377084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ADFB82-FB50-4975-8C82-E13DEAB8BE6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679433"/>
      </p:ext>
    </p:extLst>
  </p:cSld>
  <p:clrMapOvr>
    <a:masterClrMapping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789084" y="1628775"/>
            <a:ext cx="5588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789084" y="3967164"/>
            <a:ext cx="5588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FCE4A-A4FC-4EAB-998A-F3A13AE4D5C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243364"/>
      </p:ext>
    </p:extLst>
  </p:cSld>
  <p:clrMapOvr>
    <a:masterClrMapping/>
  </p:clrMapOvr>
  <p:transition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64231-3F21-4F3B-96A0-AD3253BD457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484445"/>
      </p:ext>
    </p:extLst>
  </p:cSld>
  <p:clrMapOvr>
    <a:masterClrMapping/>
  </p:clrMapOvr>
  <p:transition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0DFB2-C063-4BEF-939E-74E123F9741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260335"/>
      </p:ext>
    </p:extLst>
  </p:cSld>
  <p:clrMapOvr>
    <a:masterClrMapping/>
  </p:clrMapOvr>
  <p:transition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00B625AD-94D1-4D01-A6C1-558C29F529B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1293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7001-96C9-4802-B0C9-7BF7DA658546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F9D6-A1D2-436A-A50D-18457C918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7873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15D674-757C-432D-8C31-ABA01F838A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6173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F6E52EC4-3A37-47FD-8CB4-FCF6E19C1A5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8346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0DAA62-3C51-42D6-9918-310143E222B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9967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722263-1D48-4EF0-AD6B-86918F4A109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9334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B3C69A-F936-4BD3-8A54-B8B1FF8820E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1300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83B979-CF6D-41DD-8792-09B1D02859A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8168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BED2E8-DC3B-4196-9521-B81AA73CE6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2316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fld id="{45415740-9337-41D3-B995-C67244A1FB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145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94CF04-065E-4C63-9706-C844273EDB7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0643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65E05-CCAE-4155-96D7-4D72A40E41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548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7001-96C9-4802-B0C9-7BF7DA658546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F9D6-A1D2-436A-A50D-18457C918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7426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333" y="609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72167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55367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2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2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ajalla UI"/>
                <a:cs typeface="Majalla UI"/>
              </a:defRPr>
            </a:lvl1pPr>
          </a:lstStyle>
          <a:p>
            <a:fld id="{3F2946F1-7CB7-4E7E-9C54-9F85DC84AD5C}" type="slidenum">
              <a:rPr lang="fa-IR"/>
              <a:pPr/>
              <a:t>‹#›</a:t>
            </a:fld>
            <a:endParaRPr lang="en-US"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596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780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1020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6572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369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7007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0658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59240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61928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844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7001-96C9-4802-B0C9-7BF7DA658546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F9D6-A1D2-436A-A50D-18457C918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90228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7571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0453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39970-E9CA-4344-A91D-C6AB32260C9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271056"/>
      </p:ext>
    </p:extLst>
  </p:cSld>
  <p:clrMapOvr>
    <a:masterClrMapping/>
  </p:clrMapOvr>
  <p:transition>
    <p:rand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8399C-48F5-43BC-BB1E-36BBD020FE8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779692"/>
      </p:ext>
    </p:extLst>
  </p:cSld>
  <p:clrMapOvr>
    <a:masterClrMapping/>
  </p:clrMapOvr>
  <p:transition>
    <p:rand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3AF9E-AB31-4EB1-9914-35F959B071F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923093"/>
      </p:ext>
    </p:extLst>
  </p:cSld>
  <p:clrMapOvr>
    <a:masterClrMapping/>
  </p:clrMapOvr>
  <p:transition>
    <p:rand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52A11-AF8B-418A-ADA4-EE808405609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003307"/>
      </p:ext>
    </p:extLst>
  </p:cSld>
  <p:clrMapOvr>
    <a:masterClrMapping/>
  </p:clrMapOvr>
  <p:transition>
    <p:rand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CDB9E5-AF83-4B69-9477-EA711781B3A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080501"/>
      </p:ext>
    </p:extLst>
  </p:cSld>
  <p:clrMapOvr>
    <a:masterClrMapping/>
  </p:clrMapOvr>
  <p:transition>
    <p:rand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AF515-316D-489C-A24D-3511DD3886F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89798"/>
      </p:ext>
    </p:extLst>
  </p:cSld>
  <p:clrMapOvr>
    <a:masterClrMapping/>
  </p:clrMapOvr>
  <p:transition>
    <p:rand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8D787-2D52-4648-BE2B-1066F964392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523916"/>
      </p:ext>
    </p:extLst>
  </p:cSld>
  <p:clrMapOvr>
    <a:masterClrMapping/>
  </p:clrMapOvr>
  <p:transition>
    <p:rand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7E150-A714-4FB4-802D-60AFB4F9CDA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118018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7001-96C9-4802-B0C9-7BF7DA658546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F9D6-A1D2-436A-A50D-18457C918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36316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1F9CE-9606-436C-B019-A2383002F65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591823"/>
      </p:ext>
    </p:extLst>
  </p:cSld>
  <p:clrMapOvr>
    <a:masterClrMapping/>
  </p:clrMapOvr>
  <p:transition>
    <p:rand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BC983-1E0F-49A5-86C1-4BFE59DBAB2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010118"/>
      </p:ext>
    </p:extLst>
  </p:cSld>
  <p:clrMapOvr>
    <a:masterClrMapping/>
  </p:clrMapOvr>
  <p:transition>
    <p:rand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34401" y="104776"/>
            <a:ext cx="2842684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6"/>
            <a:ext cx="83312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2756F-0D6A-4374-B8FC-585E099FB44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645823"/>
      </p:ext>
    </p:extLst>
  </p:cSld>
  <p:clrMapOvr>
    <a:masterClrMapping/>
  </p:clrMapOvr>
  <p:transition>
    <p:rand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A2678-39C6-4EC2-BF51-C52255D6BB1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411074"/>
      </p:ext>
    </p:extLst>
  </p:cSld>
  <p:clrMapOvr>
    <a:masterClrMapping/>
  </p:clrMapOvr>
  <p:transition>
    <p:rand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16286-17DA-4D78-902E-8FF650782E8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180132"/>
      </p:ext>
    </p:extLst>
  </p:cSld>
  <p:clrMapOvr>
    <a:masterClrMapping/>
  </p:clrMapOvr>
  <p:transition>
    <p:rand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" y="104776"/>
            <a:ext cx="11377084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203C0-22B4-405B-9F97-027F5009050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526806"/>
      </p:ext>
    </p:extLst>
  </p:cSld>
  <p:clrMapOvr>
    <a:masterClrMapping/>
  </p:clrMapOvr>
  <p:transition>
    <p:rand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789084" y="1628775"/>
            <a:ext cx="5588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789084" y="3967164"/>
            <a:ext cx="5588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C6BC1-DD6B-4E28-AEBE-70EE984F5EA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335985"/>
      </p:ext>
    </p:extLst>
  </p:cSld>
  <p:clrMapOvr>
    <a:masterClrMapping/>
  </p:clrMapOvr>
  <p:transition>
    <p:rand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CC8EA-F175-49E1-B0D1-067C834BF9C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528479"/>
      </p:ext>
    </p:extLst>
  </p:cSld>
  <p:clrMapOvr>
    <a:masterClrMapping/>
  </p:clrMapOvr>
  <p:transition>
    <p:rand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A0983-A725-4B7C-8141-22A7B78E6FC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678519"/>
      </p:ext>
    </p:extLst>
  </p:cSld>
  <p:clrMapOvr>
    <a:masterClrMapping/>
  </p:clrMapOvr>
  <p:transition>
    <p:rand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B6FE8-25FA-45E3-AEA1-890022C1EB4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930710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7001-96C9-4802-B0C9-7BF7DA658546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F9D6-A1D2-436A-A50D-18457C918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2196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1CDC0-7B94-4474-9226-3E06D05EA6A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6740"/>
      </p:ext>
    </p:extLst>
  </p:cSld>
  <p:clrMapOvr>
    <a:masterClrMapping/>
  </p:clrMapOvr>
  <p:transition>
    <p:rand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E7038-F795-4829-89B4-52DBE1BDF16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106322"/>
      </p:ext>
    </p:extLst>
  </p:cSld>
  <p:clrMapOvr>
    <a:masterClrMapping/>
  </p:clrMapOvr>
  <p:transition>
    <p:rand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9B3640-7906-476E-9582-ECB06C41728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373212"/>
      </p:ext>
    </p:extLst>
  </p:cSld>
  <p:clrMapOvr>
    <a:masterClrMapping/>
  </p:clrMapOvr>
  <p:transition>
    <p:rand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B5F60-0659-4C7E-A5B2-D459EC33EB8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796359"/>
      </p:ext>
    </p:extLst>
  </p:cSld>
  <p:clrMapOvr>
    <a:masterClrMapping/>
  </p:clrMapOvr>
  <p:transition>
    <p:rand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4C2E3-3537-424C-A511-A4723A55D16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861976"/>
      </p:ext>
    </p:extLst>
  </p:cSld>
  <p:clrMapOvr>
    <a:masterClrMapping/>
  </p:clrMapOvr>
  <p:transition>
    <p:rand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BFDA8-6685-4120-A2AF-BBA8C607C32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574551"/>
      </p:ext>
    </p:extLst>
  </p:cSld>
  <p:clrMapOvr>
    <a:masterClrMapping/>
  </p:clrMapOvr>
  <p:transition>
    <p:rand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4EFFF-0FCF-4A56-A08D-10B3F7D7468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641891"/>
      </p:ext>
    </p:extLst>
  </p:cSld>
  <p:clrMapOvr>
    <a:masterClrMapping/>
  </p:clrMapOvr>
  <p:transition>
    <p:rand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7752B-FB71-4C93-84FC-C7223C6D3B2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871770"/>
      </p:ext>
    </p:extLst>
  </p:cSld>
  <p:clrMapOvr>
    <a:masterClrMapping/>
  </p:clrMapOvr>
  <p:transition>
    <p:random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E04CD-9D57-4776-BC51-420123D2BA1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472572"/>
      </p:ext>
    </p:extLst>
  </p:cSld>
  <p:clrMapOvr>
    <a:masterClrMapping/>
  </p:clrMapOvr>
  <p:transition>
    <p:random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34401" y="104776"/>
            <a:ext cx="2842684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6"/>
            <a:ext cx="83312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B5298-4FB1-4842-B800-0B918CB3744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100328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7001-96C9-4802-B0C9-7BF7DA658546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F9D6-A1D2-436A-A50D-18457C918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94076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7D133-B8F2-4FE0-BCFD-2DD75F92E1F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789928"/>
      </p:ext>
    </p:extLst>
  </p:cSld>
  <p:clrMapOvr>
    <a:masterClrMapping/>
  </p:clrMapOvr>
  <p:transition>
    <p:random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DB016-6849-4457-87E7-EBF50CDCA8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181246"/>
      </p:ext>
    </p:extLst>
  </p:cSld>
  <p:clrMapOvr>
    <a:masterClrMapping/>
  </p:clrMapOvr>
  <p:transition>
    <p:random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" y="104776"/>
            <a:ext cx="11377084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D85D3-AD70-450F-9DCF-4E4691C74AF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954704"/>
      </p:ext>
    </p:extLst>
  </p:cSld>
  <p:clrMapOvr>
    <a:masterClrMapping/>
  </p:clrMapOvr>
  <p:transition>
    <p:random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789084" y="1628775"/>
            <a:ext cx="5588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789084" y="3967164"/>
            <a:ext cx="5588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25DFF-B353-4B4F-8186-57471B1D0F0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550593"/>
      </p:ext>
    </p:extLst>
  </p:cSld>
  <p:clrMapOvr>
    <a:masterClrMapping/>
  </p:clrMapOvr>
  <p:transition>
    <p:random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C8EF3-0222-4407-B661-FA548716FF9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589993"/>
      </p:ext>
    </p:extLst>
  </p:cSld>
  <p:clrMapOvr>
    <a:masterClrMapping/>
  </p:clrMapOvr>
  <p:transition>
    <p:random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10FFE-BF5F-453B-A6BC-18702F1027F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34854"/>
      </p:ext>
    </p:extLst>
  </p:cSld>
  <p:clrMapOvr>
    <a:masterClrMapping/>
  </p:clrMapOvr>
  <p:transition>
    <p:random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AD26D5-F9B6-474B-9BF7-D0BCDCE2B70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00000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70F98-8FC7-49FA-9FC3-14713E7A65B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30347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19029B-B95B-49CA-BD9E-EBDFD125E57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31718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3D928B-7417-4BF7-96C3-94205CAEE9A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122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7001-96C9-4802-B0C9-7BF7DA658546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F9D6-A1D2-436A-A50D-18457C918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460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756D2-0646-4E88-B99F-A7F77C34F4C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78884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76ABB1-FA61-4B2D-AA7B-F22192FCB1D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07083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00472-8120-4E5C-91E6-6872B6C43E2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71199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80FA5C-B7A9-4304-BFC2-9940B84B21B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09635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158F96-3AC3-4C9B-89CE-A0B73EA7254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26884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2AF3CF-C58E-463D-BA0C-0D3AF7A5847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20882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D0367F-128C-4232-9F26-B59A49F2B4B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02004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C1EF7B21-9EDC-4F78-836B-8AB75F9BCBA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68977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801F06B9-1D44-462E-B3C5-4E70903CBAD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6334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8CC04766-8E28-4CE3-86C6-AEFB8E849D3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56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13" Type="http://schemas.openxmlformats.org/officeDocument/2006/relationships/slideLayout" Target="../slideLayouts/slideLayout154.xml"/><Relationship Id="rId18" Type="http://schemas.openxmlformats.org/officeDocument/2006/relationships/theme" Target="../theme/theme11.xml"/><Relationship Id="rId3" Type="http://schemas.openxmlformats.org/officeDocument/2006/relationships/slideLayout" Target="../slideLayouts/slideLayout144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48.xml"/><Relationship Id="rId12" Type="http://schemas.openxmlformats.org/officeDocument/2006/relationships/slideLayout" Target="../slideLayouts/slideLayout153.xml"/><Relationship Id="rId17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43.xml"/><Relationship Id="rId16" Type="http://schemas.openxmlformats.org/officeDocument/2006/relationships/slideLayout" Target="../slideLayouts/slideLayout157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5" Type="http://schemas.openxmlformats.org/officeDocument/2006/relationships/slideLayout" Target="../slideLayouts/slideLayout156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5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Relationship Id="rId14" Type="http://schemas.openxmlformats.org/officeDocument/2006/relationships/slideLayout" Target="../slideLayouts/slideLayout155.xml"/><Relationship Id="rId22" Type="http://schemas.openxmlformats.org/officeDocument/2006/relationships/image" Target="../media/image4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6.xml"/><Relationship Id="rId13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65.xml"/><Relationship Id="rId12" Type="http://schemas.openxmlformats.org/officeDocument/2006/relationships/slideLayout" Target="../slideLayouts/slideLayout170.xml"/><Relationship Id="rId2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9.xml"/><Relationship Id="rId5" Type="http://schemas.openxmlformats.org/officeDocument/2006/relationships/slideLayout" Target="../slideLayouts/slideLayout163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68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Relationship Id="rId14" Type="http://schemas.openxmlformats.org/officeDocument/2006/relationships/slideLayout" Target="../slideLayouts/slideLayout17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0.xml"/><Relationship Id="rId3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7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77.xml"/><Relationship Id="rId10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1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90.xml"/><Relationship Id="rId12" Type="http://schemas.openxmlformats.org/officeDocument/2006/relationships/slideLayout" Target="../slideLayouts/slideLayout195.xml"/><Relationship Id="rId2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88.xml"/><Relationship Id="rId10" Type="http://schemas.openxmlformats.org/officeDocument/2006/relationships/slideLayout" Target="../slideLayouts/slideLayout193.xm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54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71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78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image" Target="../media/image4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102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17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1.xml"/><Relationship Id="rId16" Type="http://schemas.openxmlformats.org/officeDocument/2006/relationships/slideLayout" Target="../slideLayouts/slideLayout115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slideLayout" Target="../slideLayouts/slideLayout114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9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slideLayout" Target="../slideLayouts/slideLayout113.xml"/><Relationship Id="rId22" Type="http://schemas.openxmlformats.org/officeDocument/2006/relationships/image" Target="../media/image4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07001-96C9-4802-B0C9-7BF7DA658546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1F9D6-A1D2-436A-A50D-18457C918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986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7D5C2-A765-4C72-82E6-5DB5FCA9DE45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329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118534" y="15875"/>
            <a:ext cx="11307233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927100" y="638176"/>
            <a:ext cx="9662584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69484" y="104775"/>
            <a:ext cx="9201149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" y="1628776"/>
            <a:ext cx="1137708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319CC4-288A-4079-AE73-0343174E06F3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-4763"/>
            <a:ext cx="814916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2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21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73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781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97790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1652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3652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5621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7573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10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2147889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3368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5368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7336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9289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1226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3319464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5551" y="35131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7068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03663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0989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2926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44894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6751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8752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0720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2673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4610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56578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451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0452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242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4373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6309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503767" y="53975"/>
            <a:ext cx="10485967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552451" y="600075"/>
            <a:ext cx="10437283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533401" y="598489"/>
            <a:ext cx="10437284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23285" y="15875"/>
            <a:ext cx="1138767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10382251" y="50800"/>
            <a:ext cx="1113367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10356851" y="15875"/>
            <a:ext cx="111548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503767" y="15875"/>
            <a:ext cx="10485967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016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</p:sldLayoutIdLst>
  <p:transition>
    <p:random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6BF12E-A9EB-4BB9-B143-28E36551B669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22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E7FC4-C637-40E0-B7CB-ACC1810322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25CED-0A67-4B81-AD40-8714D3573A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443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11582400" cy="6096000"/>
            <a:chOff x="0" y="96"/>
            <a:chExt cx="5472" cy="384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T0" fmla="*/ 0 w 7000"/>
                <a:gd name="T1" fmla="*/ 0 h 1000"/>
                <a:gd name="T2" fmla="*/ 7169 w 7000"/>
                <a:gd name="T3" fmla="*/ 0 h 1000"/>
                <a:gd name="T4" fmla="*/ 7722 w 7000"/>
                <a:gd name="T5" fmla="*/ 79 h 1000"/>
                <a:gd name="T6" fmla="*/ 7171 w 7000"/>
                <a:gd name="T7" fmla="*/ 157 h 1000"/>
                <a:gd name="T8" fmla="*/ 0 w 7000"/>
                <a:gd name="T9" fmla="*/ 157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00"/>
                <a:gd name="T16" fmla="*/ 0 h 1000"/>
                <a:gd name="T17" fmla="*/ 3500 w 7000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60352" y="228600"/>
            <a:ext cx="10687049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2800" y="1600200"/>
            <a:ext cx="10566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anose="020B0A04020102020204" pitchFamily="34" charset="0"/>
              </a:defRPr>
            </a:lvl1pPr>
          </a:lstStyle>
          <a:p>
            <a:pPr>
              <a:defRPr/>
            </a:pPr>
            <a:fld id="{6B83F355-34FD-4496-9575-0F9AC073C1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62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118534" y="15875"/>
            <a:ext cx="11307233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927100" y="638176"/>
            <a:ext cx="9662584" cy="358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69484" y="104775"/>
            <a:ext cx="9201149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" y="1628776"/>
            <a:ext cx="1137708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4010AFB-35A8-4030-87D5-6483077B3B9D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2057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-4763"/>
            <a:ext cx="814916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2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21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73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781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97790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1652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3652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5621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6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7573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7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10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2147889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3368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0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5368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1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7336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9289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3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1226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4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3319464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5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5551" y="35131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6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7068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7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03663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0989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9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2926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0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44894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1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6751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2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8752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3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0720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4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2673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5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4610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6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56578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7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451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8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0452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9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242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0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4373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1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6309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503767" y="53975"/>
            <a:ext cx="10485967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093" name="Group 121"/>
          <p:cNvGrpSpPr>
            <a:grpSpLocks/>
          </p:cNvGrpSpPr>
          <p:nvPr/>
        </p:nvGrpSpPr>
        <p:grpSpPr bwMode="auto">
          <a:xfrm>
            <a:off x="552451" y="600075"/>
            <a:ext cx="10437283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141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142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156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57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58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59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60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61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62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143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4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5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6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094" name="Group 160"/>
          <p:cNvGrpSpPr>
            <a:grpSpLocks/>
          </p:cNvGrpSpPr>
          <p:nvPr/>
        </p:nvGrpSpPr>
        <p:grpSpPr bwMode="auto">
          <a:xfrm>
            <a:off x="533401" y="598489"/>
            <a:ext cx="10437284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103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104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118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19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0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1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2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3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4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105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06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07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08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095" name="Group 199"/>
          <p:cNvGrpSpPr>
            <a:grpSpLocks/>
          </p:cNvGrpSpPr>
          <p:nvPr/>
        </p:nvGrpSpPr>
        <p:grpSpPr bwMode="auto">
          <a:xfrm>
            <a:off x="23285" y="15875"/>
            <a:ext cx="1138767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10382251" y="50800"/>
            <a:ext cx="1113367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10356851" y="15875"/>
            <a:ext cx="111548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503767" y="15875"/>
            <a:ext cx="10485967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050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latin typeface="Constantia" panose="02030602050306030303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0EFAFA9-FE75-4511-8068-74003366E00E}" type="slidenum">
              <a:rPr 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cs typeface="Arial" panose="020B0604020202020204" pitchFamily="34" charset="0"/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4140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074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118534" y="15875"/>
            <a:ext cx="11307233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927100" y="638176"/>
            <a:ext cx="9662584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800" smtClean="0">
              <a:solidFill>
                <a:srgbClr val="000000"/>
              </a:solidFill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69484" y="104775"/>
            <a:ext cx="9201149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" y="1628776"/>
            <a:ext cx="1137708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4A74DDD-B1AB-447E-AA9F-D5B9BE9C314C}" type="slidenum">
              <a:rPr lang="ar-SA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-4763"/>
            <a:ext cx="814916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2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21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73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781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97790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1652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3652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5621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7573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10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2147889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3368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5368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7336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9289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1226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3319464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5551" y="35131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7068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03663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0989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2926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44894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6751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8752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0720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2673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4610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56578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451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0452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242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4373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6309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503767" y="53975"/>
            <a:ext cx="10485967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552451" y="600075"/>
            <a:ext cx="10437283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10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7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533401" y="598489"/>
            <a:ext cx="10437284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10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7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23285" y="15875"/>
            <a:ext cx="1138767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10382251" y="50800"/>
            <a:ext cx="1113367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10356851" y="15875"/>
            <a:ext cx="111548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503767" y="15875"/>
            <a:ext cx="10485967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674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anose="05020102010507070707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anose="05000000000000000000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anose="05000000000000000000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anose="05000000000000000000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118534" y="15875"/>
            <a:ext cx="11307233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927100" y="638176"/>
            <a:ext cx="9662584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69484" y="104775"/>
            <a:ext cx="9201149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" y="1628776"/>
            <a:ext cx="1137708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F14077-54EB-4AEB-A201-B4CCABC33FB1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-4763"/>
            <a:ext cx="814916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2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21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73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781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97790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1652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3652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5621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7573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10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2147889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3368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5368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7336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9289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1226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3319464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5551" y="35131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7068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03663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0989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2926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44894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6751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8752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0720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2673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4610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56578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451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0452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242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4373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6309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503767" y="53975"/>
            <a:ext cx="10485967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552451" y="600075"/>
            <a:ext cx="10437283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533401" y="598489"/>
            <a:ext cx="10437284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23285" y="15875"/>
            <a:ext cx="1138767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10382251" y="50800"/>
            <a:ext cx="1113367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10356851" y="15875"/>
            <a:ext cx="111548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503767" y="15875"/>
            <a:ext cx="10485967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396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38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0206515-590C-4F7F-85DC-0C470E825809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688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118534" y="15875"/>
            <a:ext cx="11307233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927100" y="638176"/>
            <a:ext cx="9662584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69484" y="104775"/>
            <a:ext cx="9201149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" y="1628776"/>
            <a:ext cx="1137708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B738D9-124B-4EAF-8C54-6C7EDAAB21C0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-4763"/>
            <a:ext cx="814916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2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21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73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781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97790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1652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3652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5621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7573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10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2147889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3368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5368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7336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9289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1226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3319464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5551" y="35131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7068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03663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0989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2926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44894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6751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8752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0720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2673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4610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56578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451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0452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242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4373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6309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503767" y="53975"/>
            <a:ext cx="10485967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552451" y="600075"/>
            <a:ext cx="10437283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5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2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533401" y="598489"/>
            <a:ext cx="10437284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5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2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23285" y="15875"/>
            <a:ext cx="1138767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10382251" y="50800"/>
            <a:ext cx="1113367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10356851" y="15875"/>
            <a:ext cx="111548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503767" y="15875"/>
            <a:ext cx="10485967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925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  <p:sldLayoutId id="2147483771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34E91C-3281-4696-A2C8-0B7EA472E15E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725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3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3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9.pn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7.xml"/><Relationship Id="rId6" Type="http://schemas.openxmlformats.org/officeDocument/2006/relationships/image" Target="../media/image42.jpeg"/><Relationship Id="rId11" Type="http://schemas.openxmlformats.org/officeDocument/2006/relationships/image" Target="../media/image47.png"/><Relationship Id="rId5" Type="http://schemas.openxmlformats.org/officeDocument/2006/relationships/image" Target="../media/image41.jpeg"/><Relationship Id="rId10" Type="http://schemas.openxmlformats.org/officeDocument/2006/relationships/image" Target="../media/image46.png"/><Relationship Id="rId4" Type="http://schemas.openxmlformats.org/officeDocument/2006/relationships/image" Target="../media/image40.jpeg"/><Relationship Id="rId9" Type="http://schemas.openxmlformats.org/officeDocument/2006/relationships/image" Target="../media/image45.jpeg"/><Relationship Id="rId1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60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8.xml"/><Relationship Id="rId6" Type="http://schemas.openxmlformats.org/officeDocument/2006/relationships/image" Target="../media/image55.jpeg"/><Relationship Id="rId11" Type="http://schemas.openxmlformats.org/officeDocument/2006/relationships/image" Target="../media/image60.jpeg"/><Relationship Id="rId5" Type="http://schemas.openxmlformats.org/officeDocument/2006/relationships/image" Target="../media/image54.jpeg"/><Relationship Id="rId10" Type="http://schemas.openxmlformats.org/officeDocument/2006/relationships/image" Target="../media/image59.pn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4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5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8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b="1" dirty="0" smtClean="0">
                <a:cs typeface="B Mitra" panose="00000400000000000000" pitchFamily="2" charset="-78"/>
              </a:rPr>
              <a:t>تشريح مقايسه اي مهره داران</a:t>
            </a:r>
            <a:endParaRPr lang="en-US" b="1" dirty="0">
              <a:cs typeface="B Mitra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a-IR" sz="2800" b="1" dirty="0" smtClean="0">
                <a:cs typeface="B Mitra" panose="00000400000000000000" pitchFamily="2" charset="-78"/>
              </a:rPr>
              <a:t>انواع مهره داران</a:t>
            </a:r>
            <a:endParaRPr lang="en-US" sz="2800" b="1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9739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1978378" y="1929519"/>
            <a:ext cx="8229600" cy="1143000"/>
          </a:xfrm>
        </p:spPr>
        <p:txBody>
          <a:bodyPr/>
          <a:lstStyle/>
          <a:p>
            <a:pPr algn="r" rtl="1"/>
            <a:r>
              <a:rPr lang="fa-IR" sz="3200" dirty="0">
                <a:solidFill>
                  <a:srgbClr val="FF0000"/>
                </a:solidFill>
              </a:rPr>
              <a:t>اولین ماهیان آرواره دار (فسیل)</a:t>
            </a:r>
            <a:r>
              <a:rPr lang="fa-IR" sz="3200" dirty="0"/>
              <a:t/>
            </a:r>
            <a:br>
              <a:rPr lang="fa-IR" sz="3200" dirty="0"/>
            </a:br>
            <a:r>
              <a:rPr lang="fa-IR" sz="3200" dirty="0"/>
              <a:t>دوره سیلورین و دونین شامل </a:t>
            </a:r>
            <a:r>
              <a:rPr lang="fa-IR" sz="3200" dirty="0">
                <a:solidFill>
                  <a:srgbClr val="FF0000"/>
                </a:solidFill>
              </a:rPr>
              <a:t>پلاکودرم </a:t>
            </a:r>
            <a:r>
              <a:rPr lang="fa-IR" sz="3200" dirty="0"/>
              <a:t>و </a:t>
            </a:r>
            <a:r>
              <a:rPr lang="fa-IR" sz="3200" dirty="0">
                <a:solidFill>
                  <a:srgbClr val="FF0000"/>
                </a:solidFill>
              </a:rPr>
              <a:t>اکانتودین ها </a:t>
            </a:r>
            <a:r>
              <a:rPr lang="fa-IR" sz="3200" dirty="0"/>
              <a:t>می باشد.</a:t>
            </a:r>
            <a:br>
              <a:rPr lang="fa-IR" sz="3200" dirty="0"/>
            </a:br>
            <a:r>
              <a:rPr lang="fa-IR" sz="3200" dirty="0"/>
              <a:t>ایجاد باله های زوج</a:t>
            </a:r>
            <a:r>
              <a:rPr lang="fa-IR" dirty="0" smtClean="0"/>
              <a:t/>
            </a:r>
            <a:br>
              <a:rPr lang="fa-IR" dirty="0" smtClean="0"/>
            </a:br>
            <a:endParaRPr lang="en-US" dirty="0" smtClean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11438"/>
            <a:ext cx="9144000" cy="403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D674-757C-432D-8C31-ABA01F838A0D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453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 smtClean="0"/>
              <a:t>گروههای مختلف ماهیها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685801"/>
            <a:ext cx="7532953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840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1219201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800" b="1" dirty="0">
                <a:solidFill>
                  <a:srgbClr val="000000"/>
                </a:solidFill>
                <a:latin typeface="Arial"/>
                <a:cs typeface="B Lotus"/>
              </a:rPr>
              <a:t>ماهیان بدون آرواره </a:t>
            </a:r>
            <a:r>
              <a:rPr lang="en-US" sz="2800" b="1" dirty="0">
                <a:solidFill>
                  <a:srgbClr val="000000"/>
                </a:solidFill>
                <a:latin typeface="Arial"/>
                <a:cs typeface="B Lotus"/>
              </a:rPr>
              <a:t>(</a:t>
            </a:r>
            <a:r>
              <a:rPr lang="en-US" sz="2800" b="1" dirty="0" err="1">
                <a:solidFill>
                  <a:srgbClr val="000000"/>
                </a:solidFill>
                <a:latin typeface="Arial"/>
                <a:cs typeface="B Lotus"/>
              </a:rPr>
              <a:t>Agnatha</a:t>
            </a:r>
            <a:r>
              <a:rPr lang="en-US" sz="2800" b="1" dirty="0">
                <a:solidFill>
                  <a:srgbClr val="000000"/>
                </a:solidFill>
                <a:latin typeface="Arial"/>
                <a:cs typeface="B Lotus"/>
              </a:rPr>
              <a:t>)</a:t>
            </a:r>
            <a:endParaRPr lang="fa-IR" sz="2800" b="1" dirty="0">
              <a:solidFill>
                <a:srgbClr val="000000"/>
              </a:solidFill>
              <a:latin typeface="Arial"/>
              <a:cs typeface="B Lotus"/>
            </a:endParaRPr>
          </a:p>
          <a:p>
            <a:pPr algn="r" rtl="1"/>
            <a:endParaRPr lang="fa-IR" sz="2800" dirty="0">
              <a:solidFill>
                <a:srgbClr val="000000"/>
              </a:solidFill>
              <a:latin typeface="Arial"/>
              <a:cs typeface="B Lotus"/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800" dirty="0">
                <a:solidFill>
                  <a:srgbClr val="000000"/>
                </a:solidFill>
                <a:latin typeface="Arial"/>
                <a:cs typeface="B Lotus"/>
              </a:rPr>
              <a:t>فقدان آرواره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800" dirty="0">
                <a:solidFill>
                  <a:srgbClr val="000000"/>
                </a:solidFill>
                <a:latin typeface="Arial"/>
                <a:cs typeface="B Lotus"/>
              </a:rPr>
              <a:t>فقدان فلس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800" dirty="0">
                <a:solidFill>
                  <a:srgbClr val="000000"/>
                </a:solidFill>
                <a:latin typeface="Arial"/>
                <a:cs typeface="B Lotus"/>
              </a:rPr>
              <a:t>فقدان باله های زوج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800" dirty="0">
                <a:solidFill>
                  <a:srgbClr val="000000"/>
                </a:solidFill>
                <a:latin typeface="Arial"/>
                <a:cs typeface="B Lotus"/>
              </a:rPr>
              <a:t>تحت عنوان </a:t>
            </a:r>
            <a:r>
              <a:rPr lang="en-US" sz="2800" dirty="0" err="1">
                <a:solidFill>
                  <a:srgbClr val="000000"/>
                </a:solidFill>
                <a:latin typeface="Arial"/>
                <a:cs typeface="B Lotus"/>
              </a:rPr>
              <a:t>Cyclostomata</a:t>
            </a:r>
            <a:r>
              <a:rPr lang="fa-IR" sz="2800" dirty="0">
                <a:solidFill>
                  <a:srgbClr val="000000"/>
                </a:solidFill>
                <a:latin typeface="Arial"/>
                <a:cs typeface="B Lotus"/>
              </a:rPr>
              <a:t> یا دهان گردان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800" dirty="0">
                <a:solidFill>
                  <a:srgbClr val="000000"/>
                </a:solidFill>
                <a:latin typeface="Arial"/>
                <a:cs typeface="B Lotus"/>
              </a:rPr>
              <a:t>منافذ آبششی شبیه کوسه ها و بدن شبیه مارماهی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800" dirty="0">
                <a:solidFill>
                  <a:srgbClr val="000000"/>
                </a:solidFill>
                <a:latin typeface="Arial"/>
                <a:cs typeface="B Lotus"/>
              </a:rPr>
              <a:t>دستگاه گوارش بدون معده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800" dirty="0">
                <a:solidFill>
                  <a:srgbClr val="000000"/>
                </a:solidFill>
                <a:latin typeface="Arial"/>
                <a:cs typeface="B Lotus"/>
              </a:rPr>
              <a:t>جدا جنس و لقاح خارجی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fa-IR" sz="2400" dirty="0">
              <a:solidFill>
                <a:srgbClr val="000000"/>
              </a:solidFill>
              <a:latin typeface="Arial"/>
              <a:cs typeface="B Lotus"/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Arial"/>
              <a:cs typeface="B Lotu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48D787-2D52-4648-BE2B-1066F9643927}" type="slidenum">
              <a:rPr lang="ar-SA">
                <a:solidFill>
                  <a:srgbClr val="000000"/>
                </a:solidFill>
                <a:latin typeface="Arial"/>
                <a:cs typeface="B Lotus"/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  <a:latin typeface="Arial"/>
              <a:cs typeface="B Lotus"/>
            </a:endParaRPr>
          </a:p>
        </p:txBody>
      </p:sp>
    </p:spTree>
    <p:extLst>
      <p:ext uri="{BB962C8B-B14F-4D97-AF65-F5344CB8AC3E}">
        <p14:creationId xmlns:p14="http://schemas.microsoft.com/office/powerpoint/2010/main" val="2597633977"/>
      </p:ext>
    </p:extLst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610" name="Picture 2" descr="f24-3_atlantic_hagfish_"/>
          <p:cNvPicPr>
            <a:picLocks noChangeAspect="1" noChangeArrowheads="1"/>
          </p:cNvPicPr>
          <p:nvPr/>
        </p:nvPicPr>
        <p:blipFill>
          <a:blip r:embed="rId3">
            <a:lum bright="-14000" contrast="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6"/>
          <a:stretch>
            <a:fillRect/>
          </a:stretch>
        </p:blipFill>
        <p:spPr bwMode="auto">
          <a:xfrm>
            <a:off x="1524000" y="912814"/>
            <a:ext cx="8604250" cy="503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4611" name="Rectangle 3"/>
          <p:cNvSpPr>
            <a:spLocks noChangeArrowheads="1"/>
          </p:cNvSpPr>
          <p:nvPr/>
        </p:nvSpPr>
        <p:spPr bwMode="auto">
          <a:xfrm>
            <a:off x="2135189" y="6165850"/>
            <a:ext cx="7127875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4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5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a-IR" b="1">
                <a:solidFill>
                  <a:srgbClr val="990000"/>
                </a:solidFill>
                <a:cs typeface="Titr" panose="00000700000000000000" pitchFamily="2" charset="-78"/>
              </a:rPr>
              <a:t>ميگزنی يا هاگ فيش</a:t>
            </a:r>
            <a:r>
              <a:rPr lang="fa-IR">
                <a:solidFill>
                  <a:srgbClr val="990000"/>
                </a:solidFill>
                <a:cs typeface="Titr" panose="00000700000000000000" pitchFamily="2" charset="-78"/>
              </a:rPr>
              <a:t> (</a:t>
            </a:r>
            <a:r>
              <a:rPr lang="en-US" sz="2800">
                <a:solidFill>
                  <a:srgbClr val="990000"/>
                </a:solidFill>
                <a:cs typeface="Titr" panose="00000700000000000000" pitchFamily="2" charset="-78"/>
              </a:rPr>
              <a:t>Myxini</a:t>
            </a:r>
            <a:r>
              <a:rPr lang="fa-IR">
                <a:solidFill>
                  <a:srgbClr val="990000"/>
                </a:solidFill>
                <a:cs typeface="Titr" panose="00000700000000000000" pitchFamily="2" charset="-78"/>
              </a:rPr>
              <a:t>)</a:t>
            </a:r>
            <a:endParaRPr lang="en-US">
              <a:solidFill>
                <a:srgbClr val="990000"/>
              </a:solidFill>
              <a:cs typeface="Titr" panose="00000700000000000000" pitchFamily="2" charset="-78"/>
            </a:endParaRPr>
          </a:p>
        </p:txBody>
      </p:sp>
      <p:sp>
        <p:nvSpPr>
          <p:cNvPr id="324612" name="Rectangle 4"/>
          <p:cNvSpPr>
            <a:spLocks noChangeArrowheads="1"/>
          </p:cNvSpPr>
          <p:nvPr/>
        </p:nvSpPr>
        <p:spPr bwMode="auto">
          <a:xfrm>
            <a:off x="2551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4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5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a-IR" sz="2800">
                <a:solidFill>
                  <a:srgbClr val="CCECFF"/>
                </a:solidFill>
                <a:cs typeface="Titr" panose="00000700000000000000" pitchFamily="2" charset="-78"/>
              </a:rPr>
              <a:t>فوق رده ماهيان بدون آرواره ( آگناتا)</a:t>
            </a:r>
            <a:endParaRPr lang="en-US" sz="2800">
              <a:solidFill>
                <a:srgbClr val="CCECFF"/>
              </a:solidFill>
              <a:cs typeface="Titr" panose="00000700000000000000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48D787-2D52-4648-BE2B-1066F9643927}" type="slidenum">
              <a:rPr lang="ar-SA">
                <a:solidFill>
                  <a:srgbClr val="000000"/>
                </a:solidFill>
                <a:latin typeface="Arial"/>
                <a:cs typeface="B Lotus"/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  <a:latin typeface="Arial"/>
              <a:cs typeface="B Lotus"/>
            </a:endParaRPr>
          </a:p>
        </p:txBody>
      </p:sp>
    </p:spTree>
    <p:extLst>
      <p:ext uri="{BB962C8B-B14F-4D97-AF65-F5344CB8AC3E}">
        <p14:creationId xmlns:p14="http://schemas.microsoft.com/office/powerpoint/2010/main" val="3869267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1703388" y="1628776"/>
            <a:ext cx="8424862" cy="33131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a-IR" sz="2400" dirty="0"/>
              <a:t>آنها هم در آب </a:t>
            </a:r>
            <a:r>
              <a:rPr lang="fa-IR" sz="2400" dirty="0" err="1"/>
              <a:t>شيرين</a:t>
            </a:r>
            <a:r>
              <a:rPr lang="fa-IR" sz="2400" dirty="0"/>
              <a:t> رودخانه ها و هم در دریا زندگی </a:t>
            </a:r>
            <a:r>
              <a:rPr lang="fa-IR" sz="2400" dirty="0" err="1"/>
              <a:t>مي</a:t>
            </a:r>
            <a:r>
              <a:rPr lang="fa-IR" sz="2400" dirty="0"/>
              <a:t> کنند.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/>
              <a:t>آنها در </a:t>
            </a:r>
            <a:r>
              <a:rPr lang="fa-IR" sz="2400" dirty="0" err="1"/>
              <a:t>دريا</a:t>
            </a:r>
            <a:r>
              <a:rPr lang="fa-IR" sz="2400" dirty="0"/>
              <a:t> زندگی کرده اما برای تخم </a:t>
            </a:r>
            <a:r>
              <a:rPr lang="fa-IR" sz="2400" dirty="0" err="1"/>
              <a:t>ريزی</a:t>
            </a:r>
            <a:r>
              <a:rPr lang="fa-IR" sz="2400" dirty="0"/>
              <a:t> به رودخانه ها وارد </a:t>
            </a:r>
            <a:r>
              <a:rPr lang="fa-IR" sz="2400" dirty="0" err="1"/>
              <a:t>مي</a:t>
            </a:r>
            <a:r>
              <a:rPr lang="fa-IR" sz="2400" dirty="0"/>
              <a:t> شوند.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/>
              <a:t>تفاوت جنس نر و ماده اندک است.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/>
              <a:t>دارای دهان </a:t>
            </a:r>
            <a:r>
              <a:rPr lang="fa-IR" sz="2400" dirty="0" err="1"/>
              <a:t>مکنده</a:t>
            </a:r>
            <a:r>
              <a:rPr lang="fa-IR" sz="2400" dirty="0"/>
              <a:t> هستند و دندانهای </a:t>
            </a:r>
            <a:r>
              <a:rPr lang="fa-IR" sz="2400" dirty="0" err="1"/>
              <a:t>کیتینی</a:t>
            </a:r>
            <a:r>
              <a:rPr lang="fa-IR" sz="2400" dirty="0"/>
              <a:t> هستند. 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/>
              <a:t>دارای </a:t>
            </a:r>
            <a:r>
              <a:rPr lang="fa-IR" sz="2400" dirty="0" err="1"/>
              <a:t>يک</a:t>
            </a:r>
            <a:r>
              <a:rPr lang="fa-IR" sz="2400" dirty="0"/>
              <a:t> جفت چشم هستند. 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/>
              <a:t>تنها دارای </a:t>
            </a:r>
            <a:r>
              <a:rPr lang="fa-IR" sz="2400" dirty="0" err="1"/>
              <a:t>يک</a:t>
            </a:r>
            <a:r>
              <a:rPr lang="fa-IR" sz="2400" dirty="0"/>
              <a:t> سوراخ </a:t>
            </a:r>
            <a:r>
              <a:rPr lang="fa-IR" sz="2400" dirty="0" err="1"/>
              <a:t>بينی</a:t>
            </a:r>
            <a:r>
              <a:rPr lang="fa-IR" sz="2400" dirty="0"/>
              <a:t> هستند. 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/>
              <a:t>7 جفت سوراخ </a:t>
            </a:r>
            <a:r>
              <a:rPr lang="fa-IR" sz="2400" dirty="0" err="1"/>
              <a:t>آبششی</a:t>
            </a:r>
            <a:endParaRPr lang="fa-IR" sz="2400" dirty="0"/>
          </a:p>
          <a:p>
            <a:pPr eaLnBrk="1" hangingPunct="1">
              <a:lnSpc>
                <a:spcPct val="80000"/>
              </a:lnSpc>
            </a:pPr>
            <a:endParaRPr lang="fa-IR" sz="1800" dirty="0"/>
          </a:p>
          <a:p>
            <a:pPr eaLnBrk="1" hangingPunct="1">
              <a:lnSpc>
                <a:spcPct val="80000"/>
              </a:lnSpc>
            </a:pPr>
            <a:endParaRPr lang="en-US" sz="1800" dirty="0"/>
          </a:p>
        </p:txBody>
      </p:sp>
      <p:sp>
        <p:nvSpPr>
          <p:cNvPr id="326659" name="Rectangle 3"/>
          <p:cNvSpPr>
            <a:spLocks noGrp="1" noChangeArrowheads="1"/>
          </p:cNvSpPr>
          <p:nvPr>
            <p:ph type="title"/>
          </p:nvPr>
        </p:nvSpPr>
        <p:spPr>
          <a:xfrm>
            <a:off x="2063751" y="908050"/>
            <a:ext cx="6551613" cy="692150"/>
          </a:xfrm>
        </p:spPr>
        <p:txBody>
          <a:bodyPr/>
          <a:lstStyle/>
          <a:p>
            <a:pPr algn="r" eaLnBrk="1" hangingPunct="1"/>
            <a:r>
              <a:rPr lang="fa-IR" sz="3600" b="1" dirty="0">
                <a:solidFill>
                  <a:schemeClr val="accent2"/>
                </a:solidFill>
              </a:rPr>
              <a:t>لامپری ها</a:t>
            </a:r>
            <a:r>
              <a:rPr lang="fa-IR" dirty="0" smtClean="0">
                <a:solidFill>
                  <a:schemeClr val="accent2"/>
                </a:solidFill>
              </a:rPr>
              <a:t> </a:t>
            </a:r>
            <a:r>
              <a:rPr lang="fa-IR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solidFill>
                  <a:schemeClr val="accent2"/>
                </a:solidFill>
                <a:cs typeface="Times New Roman" panose="02020603050405020304" pitchFamily="18" charset="0"/>
              </a:rPr>
              <a:t>Petromyzon</a:t>
            </a:r>
            <a:r>
              <a:rPr lang="fa-IR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)</a:t>
            </a:r>
            <a:endParaRPr lang="en-US" dirty="0" smtClean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pic>
        <p:nvPicPr>
          <p:cNvPr id="326660" name="Picture 4" descr="neunaug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514" y="4951414"/>
            <a:ext cx="4535487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6661" name="Picture 5" descr="neunaug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5445126"/>
            <a:ext cx="3492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6662" name="AutoShape 6"/>
          <p:cNvSpPr>
            <a:spLocks noChangeArrowheads="1"/>
          </p:cNvSpPr>
          <p:nvPr/>
        </p:nvSpPr>
        <p:spPr bwMode="auto">
          <a:xfrm>
            <a:off x="6096001" y="6165851"/>
            <a:ext cx="1223963" cy="504825"/>
          </a:xfrm>
          <a:prstGeom prst="leftArrow">
            <a:avLst>
              <a:gd name="adj1" fmla="val 50000"/>
              <a:gd name="adj2" fmla="val 60613"/>
            </a:avLst>
          </a:prstGeom>
          <a:gradFill rotWithShape="1">
            <a:gsLst>
              <a:gs pos="0">
                <a:srgbClr val="F9BA07"/>
              </a:gs>
              <a:gs pos="100000">
                <a:srgbClr val="FFFF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5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6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7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sz="1800" b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26663" name="Rectangle 7"/>
          <p:cNvSpPr>
            <a:spLocks noChangeArrowheads="1"/>
          </p:cNvSpPr>
          <p:nvPr/>
        </p:nvSpPr>
        <p:spPr bwMode="auto">
          <a:xfrm>
            <a:off x="2551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5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6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7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a-IR" sz="2800">
                <a:solidFill>
                  <a:srgbClr val="CCECFF"/>
                </a:solidFill>
                <a:cs typeface="Titr" panose="00000700000000000000" pitchFamily="2" charset="-78"/>
              </a:rPr>
              <a:t>فوق رده ماهيان بدون آرواره ( آگناتا)</a:t>
            </a:r>
            <a:endParaRPr lang="en-US" sz="2800">
              <a:solidFill>
                <a:srgbClr val="CCECFF"/>
              </a:solidFill>
              <a:cs typeface="Titr" panose="00000700000000000000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1CC8EA-F175-49E1-B0D1-067C834BF9C3}" type="slidenum">
              <a:rPr lang="ar-SA">
                <a:solidFill>
                  <a:srgbClr val="000000"/>
                </a:solidFill>
                <a:latin typeface="Arial"/>
                <a:cs typeface="B Lotus"/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  <a:latin typeface="Arial"/>
              <a:cs typeface="B Lotus"/>
            </a:endParaRPr>
          </a:p>
        </p:txBody>
      </p:sp>
    </p:spTree>
    <p:extLst>
      <p:ext uri="{BB962C8B-B14F-4D97-AF65-F5344CB8AC3E}">
        <p14:creationId xmlns:p14="http://schemas.microsoft.com/office/powerpoint/2010/main" val="189799952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754" name="Picture 2" descr="0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06"/>
          <a:stretch>
            <a:fillRect/>
          </a:stretch>
        </p:blipFill>
        <p:spPr bwMode="auto">
          <a:xfrm>
            <a:off x="1524000" y="3195638"/>
            <a:ext cx="6211888" cy="366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0755" name="Oval 3"/>
          <p:cNvSpPr>
            <a:spLocks noChangeArrowheads="1"/>
          </p:cNvSpPr>
          <p:nvPr/>
        </p:nvSpPr>
        <p:spPr bwMode="auto">
          <a:xfrm>
            <a:off x="2063751" y="1339851"/>
            <a:ext cx="2447925" cy="1008063"/>
          </a:xfrm>
          <a:prstGeom prst="ellipse">
            <a:avLst/>
          </a:prstGeom>
          <a:gradFill rotWithShape="0">
            <a:gsLst>
              <a:gs pos="0">
                <a:srgbClr val="000099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marL="342900" indent="-342900"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4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5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fontAlgn="base">
              <a:lnSpc>
                <a:spcPct val="90000"/>
              </a:lnSpc>
              <a:spcAft>
                <a:spcPct val="0"/>
              </a:spcAft>
              <a:buClrTx/>
              <a:buNone/>
            </a:pPr>
            <a:r>
              <a:rPr lang="fa-IR" sz="4000" b="1">
                <a:solidFill>
                  <a:srgbClr val="FFFFFF"/>
                </a:solidFill>
                <a:latin typeface="B Lotus" panose="00000400000000000000" pitchFamily="2" charset="-78"/>
              </a:rPr>
              <a:t>لامپری</a:t>
            </a:r>
            <a:endParaRPr lang="en-US" sz="4000">
              <a:solidFill>
                <a:srgbClr val="FFFFFF"/>
              </a:solidFill>
              <a:latin typeface="B Lotus" panose="00000400000000000000" pitchFamily="2" charset="-78"/>
            </a:endParaRPr>
          </a:p>
        </p:txBody>
      </p:sp>
      <p:sp>
        <p:nvSpPr>
          <p:cNvPr id="330756" name="Rectangle 4"/>
          <p:cNvSpPr>
            <a:spLocks noChangeArrowheads="1"/>
          </p:cNvSpPr>
          <p:nvPr/>
        </p:nvSpPr>
        <p:spPr bwMode="auto">
          <a:xfrm>
            <a:off x="2551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4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5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a-IR" sz="2800">
                <a:solidFill>
                  <a:srgbClr val="CCECFF"/>
                </a:solidFill>
                <a:cs typeface="Titr" panose="00000700000000000000" pitchFamily="2" charset="-78"/>
              </a:rPr>
              <a:t>فوق رده ماهيان بدون آرواره ( آگناتا)</a:t>
            </a:r>
            <a:endParaRPr lang="en-US" sz="2800">
              <a:solidFill>
                <a:srgbClr val="CCECFF"/>
              </a:solidFill>
              <a:cs typeface="Titr" panose="00000700000000000000" pitchFamily="2" charset="-78"/>
            </a:endParaRPr>
          </a:p>
        </p:txBody>
      </p:sp>
      <p:pic>
        <p:nvPicPr>
          <p:cNvPr id="330757" name="Picture 5" descr="medium01"/>
          <p:cNvPicPr>
            <a:picLocks noChangeAspect="1" noChangeArrowheads="1"/>
          </p:cNvPicPr>
          <p:nvPr/>
        </p:nvPicPr>
        <p:blipFill>
          <a:blip r:embed="rId8">
            <a:lum bright="-12000" contrast="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288" y="822325"/>
            <a:ext cx="4521200" cy="304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48D787-2D52-4648-BE2B-1066F9643927}" type="slidenum">
              <a:rPr lang="ar-SA">
                <a:solidFill>
                  <a:srgbClr val="000000"/>
                </a:solidFill>
                <a:latin typeface="Arial"/>
                <a:cs typeface="B Lotus"/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  <a:latin typeface="Arial"/>
              <a:cs typeface="B Lotus"/>
            </a:endParaRPr>
          </a:p>
        </p:txBody>
      </p:sp>
    </p:spTree>
    <p:extLst>
      <p:ext uri="{BB962C8B-B14F-4D97-AF65-F5344CB8AC3E}">
        <p14:creationId xmlns:p14="http://schemas.microsoft.com/office/powerpoint/2010/main" val="136294738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 descr="blueyellow_tit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2035" name="WordArt 3"/>
          <p:cNvSpPr>
            <a:spLocks noChangeArrowheads="1" noChangeShapeType="1" noTextEdit="1"/>
          </p:cNvSpPr>
          <p:nvPr/>
        </p:nvSpPr>
        <p:spPr bwMode="auto">
          <a:xfrm>
            <a:off x="2986089" y="3024189"/>
            <a:ext cx="6219825" cy="8096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3600" b="1" kern="10" dirty="0">
                <a:gradFill rotWithShape="1">
                  <a:gsLst>
                    <a:gs pos="0">
                      <a:srgbClr val="FFCC00"/>
                    </a:gs>
                    <a:gs pos="50000">
                      <a:srgbClr val="FF9933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prstShdw prst="shdw17" dist="17961" dir="2700000">
                    <a:srgbClr val="997A00"/>
                  </a:prstShdw>
                </a:effectLst>
                <a:latin typeface="Arial"/>
                <a:cs typeface="Arial"/>
              </a:rPr>
              <a:t>رده ماهيان غضروفی</a:t>
            </a:r>
            <a:endParaRPr lang="en-US" sz="3600" b="1" kern="10" dirty="0">
              <a:gradFill rotWithShape="1">
                <a:gsLst>
                  <a:gs pos="0">
                    <a:srgbClr val="FFCC00"/>
                  </a:gs>
                  <a:gs pos="50000">
                    <a:srgbClr val="FF9933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prstShdw prst="shdw17" dist="17961" dir="2700000">
                  <a:srgbClr val="997A00"/>
                </a:prstShdw>
              </a:effectLst>
              <a:latin typeface="Arial"/>
              <a:cs typeface="Arial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1" y="4800600"/>
            <a:ext cx="568896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ABFDA8-6685-4120-A2AF-BBA8C607C328}" type="slidenum">
              <a:rPr lang="ar-SA">
                <a:solidFill>
                  <a:srgbClr val="000000"/>
                </a:solidFill>
                <a:latin typeface="Arial"/>
                <a:cs typeface="B Lotus"/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  <a:latin typeface="Arial"/>
              <a:cs typeface="B Lotus"/>
            </a:endParaRPr>
          </a:p>
        </p:txBody>
      </p:sp>
    </p:spTree>
    <p:extLst>
      <p:ext uri="{BB962C8B-B14F-4D97-AF65-F5344CB8AC3E}">
        <p14:creationId xmlns:p14="http://schemas.microsoft.com/office/powerpoint/2010/main" val="358854632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07" y="3906598"/>
            <a:ext cx="4446581" cy="2814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16013" y="1143001"/>
            <a:ext cx="5089855" cy="40010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r" rtl="1">
              <a:buFont typeface="Wingdings" pitchFamily="2" charset="2"/>
              <a:buChar char="v"/>
            </a:pPr>
            <a:r>
              <a:rPr lang="fa-IR" sz="2400" dirty="0">
                <a:solidFill>
                  <a:srgbClr val="000000"/>
                </a:solidFill>
                <a:latin typeface="Arial"/>
                <a:cs typeface="B Lotus"/>
              </a:rPr>
              <a:t>ظهور در دوره دونین</a:t>
            </a:r>
          </a:p>
          <a:p>
            <a:pPr marL="285750" indent="-285750" algn="r" rtl="1">
              <a:buFont typeface="Wingdings" pitchFamily="2" charset="2"/>
              <a:buChar char="v"/>
            </a:pPr>
            <a:r>
              <a:rPr lang="fa-IR" sz="2400" dirty="0" smtClean="0">
                <a:solidFill>
                  <a:srgbClr val="000000"/>
                </a:solidFill>
                <a:latin typeface="Arial"/>
                <a:cs typeface="B Lotus"/>
              </a:rPr>
              <a:t>1200 </a:t>
            </a:r>
            <a:r>
              <a:rPr lang="fa-IR" sz="2400" dirty="0">
                <a:solidFill>
                  <a:srgbClr val="000000"/>
                </a:solidFill>
                <a:latin typeface="Arial"/>
                <a:cs typeface="B Lotus"/>
              </a:rPr>
              <a:t>گونه زنده، 28 گونه آب شیرین</a:t>
            </a:r>
          </a:p>
          <a:p>
            <a:pPr marL="285750" indent="-285750" algn="r" rtl="1">
              <a:buFont typeface="Wingdings" pitchFamily="2" charset="2"/>
              <a:buChar char="v"/>
            </a:pPr>
            <a:r>
              <a:rPr lang="fa-IR" sz="2400" dirty="0">
                <a:solidFill>
                  <a:srgbClr val="000000"/>
                </a:solidFill>
                <a:latin typeface="Arial"/>
                <a:cs typeface="B Lotus"/>
              </a:rPr>
              <a:t>بعد از وال ها، کوسه ها بزرگترین مهره داران </a:t>
            </a:r>
          </a:p>
          <a:p>
            <a:pPr marL="285750" indent="-285750" algn="r" rtl="1">
              <a:buFont typeface="Wingdings" pitchFamily="2" charset="2"/>
              <a:buChar char="v"/>
            </a:pPr>
            <a:r>
              <a:rPr lang="fa-IR" sz="2400" dirty="0">
                <a:solidFill>
                  <a:srgbClr val="000000"/>
                </a:solidFill>
                <a:latin typeface="Arial"/>
                <a:cs typeface="B Lotus"/>
              </a:rPr>
              <a:t>اسکلت درونی غضروفی</a:t>
            </a:r>
          </a:p>
          <a:p>
            <a:pPr marL="285750" indent="-285750" algn="r" rtl="1">
              <a:buFont typeface="Wingdings" pitchFamily="2" charset="2"/>
              <a:buChar char="v"/>
            </a:pPr>
            <a:r>
              <a:rPr lang="fa-IR" sz="2400" dirty="0">
                <a:solidFill>
                  <a:srgbClr val="000000"/>
                </a:solidFill>
                <a:latin typeface="Arial"/>
                <a:cs typeface="B Lotus"/>
              </a:rPr>
              <a:t>اغلب شکارچی و دارای عضلات شنای قوی بوده</a:t>
            </a:r>
            <a:endParaRPr lang="en-US" sz="2400" dirty="0">
              <a:solidFill>
                <a:srgbClr val="000000"/>
              </a:solidFill>
              <a:latin typeface="Arial"/>
              <a:cs typeface="B Lotus"/>
            </a:endParaRPr>
          </a:p>
          <a:p>
            <a:pPr marL="742950" lvl="1" indent="-285750" algn="r" rtl="1">
              <a:buFont typeface="Wingdings" pitchFamily="2" charset="2"/>
              <a:buChar char="v"/>
            </a:pPr>
            <a:r>
              <a:rPr lang="en-US" sz="2400" dirty="0">
                <a:solidFill>
                  <a:srgbClr val="000000"/>
                </a:solidFill>
                <a:latin typeface="Arial"/>
                <a:cs typeface="B Lotus"/>
              </a:rPr>
              <a:t>5-7</a:t>
            </a:r>
            <a:r>
              <a:rPr lang="fa-IR" sz="2400" dirty="0">
                <a:solidFill>
                  <a:srgbClr val="000000"/>
                </a:solidFill>
                <a:latin typeface="Arial"/>
                <a:cs typeface="B Lotus"/>
              </a:rPr>
              <a:t> جفت شکاف آبششی در دو طرف حلق</a:t>
            </a:r>
          </a:p>
          <a:p>
            <a:pPr marL="285750" indent="-285750" algn="r" rtl="1">
              <a:buFont typeface="Wingdings" pitchFamily="2" charset="2"/>
              <a:buChar char="v"/>
            </a:pPr>
            <a:endParaRPr lang="fa-IR" sz="2000" dirty="0">
              <a:solidFill>
                <a:srgbClr val="000000"/>
              </a:solidFill>
              <a:latin typeface="Arial"/>
              <a:cs typeface="B Lotus"/>
            </a:endParaRPr>
          </a:p>
          <a:p>
            <a:pPr marL="285750" indent="-285750" algn="r" rtl="1">
              <a:buFont typeface="Wingdings" pitchFamily="2" charset="2"/>
              <a:buChar char="v"/>
            </a:pPr>
            <a:r>
              <a:rPr lang="fa-IR" sz="2400" b="1" dirty="0">
                <a:solidFill>
                  <a:srgbClr val="000000"/>
                </a:solidFill>
                <a:latin typeface="Arial"/>
                <a:cs typeface="B Lotus"/>
              </a:rPr>
              <a:t>دارای دو زیر رده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fa-IR" sz="2400" b="1" dirty="0">
                <a:solidFill>
                  <a:srgbClr val="000000"/>
                </a:solidFill>
                <a:latin typeface="Arial"/>
                <a:cs typeface="B Lotu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/>
                <a:cs typeface="B Lotus"/>
              </a:rPr>
              <a:t>Elasmobranchii</a:t>
            </a:r>
            <a:endParaRPr lang="en-US" sz="2400" b="1" dirty="0">
              <a:solidFill>
                <a:srgbClr val="000000"/>
              </a:solidFill>
              <a:latin typeface="Arial"/>
              <a:cs typeface="B Lotus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en-US" sz="2400" b="1" dirty="0" err="1">
                <a:solidFill>
                  <a:srgbClr val="000000"/>
                </a:solidFill>
                <a:latin typeface="Arial"/>
                <a:cs typeface="B Lotus"/>
              </a:rPr>
              <a:t>Holocephalia</a:t>
            </a:r>
            <a:endParaRPr lang="fa-IR" sz="2400" b="1" dirty="0">
              <a:solidFill>
                <a:srgbClr val="000000"/>
              </a:solidFill>
              <a:latin typeface="Arial"/>
              <a:cs typeface="B Lotus"/>
            </a:endParaRPr>
          </a:p>
          <a:p>
            <a:pPr marL="285750" indent="-285750" algn="r" rtl="1">
              <a:buFont typeface="Wingdings" pitchFamily="2" charset="2"/>
              <a:buChar char="v"/>
            </a:pPr>
            <a:endParaRPr lang="en-US" dirty="0">
              <a:solidFill>
                <a:srgbClr val="000000"/>
              </a:solidFill>
              <a:latin typeface="Arial"/>
              <a:cs typeface="B Lotu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ABFDA8-6685-4120-A2AF-BBA8C607C328}" type="slidenum">
              <a:rPr lang="ar-SA">
                <a:solidFill>
                  <a:srgbClr val="000000"/>
                </a:solidFill>
                <a:latin typeface="Arial"/>
                <a:cs typeface="B Lotus"/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  <a:latin typeface="Arial"/>
              <a:cs typeface="B Lotus"/>
            </a:endParaRPr>
          </a:p>
        </p:txBody>
      </p:sp>
    </p:spTree>
    <p:extLst>
      <p:ext uri="{BB962C8B-B14F-4D97-AF65-F5344CB8AC3E}">
        <p14:creationId xmlns:p14="http://schemas.microsoft.com/office/powerpoint/2010/main" val="225624339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ويژگي هاي ماهيان غضروفي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fa-IR" sz="2800" dirty="0"/>
              <a:t>باله دمی از نوع هتروسرکال</a:t>
            </a:r>
          </a:p>
          <a:p>
            <a:pPr algn="r" rtl="1"/>
            <a:r>
              <a:rPr lang="fa-IR" sz="2800" dirty="0"/>
              <a:t>باله زوج: لگنی و سینه ای ، یک یا دو باله پشتی</a:t>
            </a:r>
          </a:p>
          <a:p>
            <a:pPr algn="r" rtl="1"/>
            <a:r>
              <a:rPr lang="fa-IR" sz="2800" dirty="0"/>
              <a:t>دهان در موقعیت شکمی</a:t>
            </a:r>
          </a:p>
          <a:p>
            <a:pPr algn="r" rtl="1"/>
            <a:r>
              <a:rPr lang="fa-IR" sz="2800" dirty="0"/>
              <a:t>دارای پلک تحلیل رفته بوده</a:t>
            </a:r>
          </a:p>
          <a:p>
            <a:pPr algn="r" rtl="1"/>
            <a:r>
              <a:rPr lang="fa-IR" sz="2800" dirty="0"/>
              <a:t>دارای سوراخهای بینی بوده که به دهان باز نمی شود.</a:t>
            </a:r>
          </a:p>
          <a:p>
            <a:pPr algn="r" rtl="1"/>
            <a:r>
              <a:rPr lang="fa-IR" sz="2800" dirty="0"/>
              <a:t>یک جفت اسپیراکل متصل به حفره دهانی بودهکه تغییر شکل یافته شکافهای آبششی بوده</a:t>
            </a:r>
          </a:p>
          <a:p>
            <a:pPr algn="r" rtl="1"/>
            <a:r>
              <a:rPr lang="fa-IR" sz="2800" dirty="0"/>
              <a:t>آبشش ها فاقد اسپراکل</a:t>
            </a:r>
          </a:p>
          <a:p>
            <a:pPr algn="r" rtl="1"/>
            <a:r>
              <a:rPr lang="fa-IR" sz="2800" dirty="0"/>
              <a:t>دارای خط جانبی روی بدن</a:t>
            </a:r>
          </a:p>
          <a:p>
            <a:pPr algn="r" rtl="1"/>
            <a:r>
              <a:rPr lang="fa-IR" sz="2800" dirty="0"/>
              <a:t>فاقد مثانه شنا یا شش</a:t>
            </a:r>
          </a:p>
          <a:p>
            <a:pPr algn="r" rtl="1"/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711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4" name="Picture 2" descr="24_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"/>
          <a:stretch>
            <a:fillRect/>
          </a:stretch>
        </p:blipFill>
        <p:spPr bwMode="auto">
          <a:xfrm>
            <a:off x="2203451" y="1412876"/>
            <a:ext cx="7783513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2755" name="Text Box 3"/>
          <p:cNvSpPr txBox="1">
            <a:spLocks noChangeArrowheads="1"/>
          </p:cNvSpPr>
          <p:nvPr/>
        </p:nvSpPr>
        <p:spPr bwMode="auto">
          <a:xfrm>
            <a:off x="4224338" y="6381750"/>
            <a:ext cx="3816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400" b="0" dirty="0">
                <a:solidFill>
                  <a:srgbClr val="990000"/>
                </a:solidFill>
                <a:cs typeface="Titr" pitchFamily="2" charset="-78"/>
              </a:rPr>
              <a:t>شکل باله دمی </a:t>
            </a:r>
            <a:r>
              <a:rPr lang="fa-IR" sz="2400" b="0" dirty="0">
                <a:solidFill>
                  <a:srgbClr val="990000"/>
                </a:solidFill>
                <a:cs typeface="Titr" pitchFamily="2" charset="-78"/>
              </a:rPr>
              <a:t>در ماهیان </a:t>
            </a:r>
            <a:endParaRPr lang="en-US" sz="2400" b="0" dirty="0">
              <a:solidFill>
                <a:srgbClr val="990000"/>
              </a:solidFill>
              <a:cs typeface="Titr" pitchFamily="2" charset="-78"/>
            </a:endParaRPr>
          </a:p>
        </p:txBody>
      </p:sp>
      <p:sp>
        <p:nvSpPr>
          <p:cNvPr id="20275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fa-IR" sz="2800"/>
              <a:t>رده ماهيان غضروفی ( کوندرايکتيس)</a:t>
            </a:r>
            <a:endParaRPr lang="en-US" sz="280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B4C2E3-3537-424C-A511-A4723A55D16C}" type="slidenum">
              <a:rPr lang="ar-SA">
                <a:solidFill>
                  <a:srgbClr val="000000"/>
                </a:solidFill>
                <a:latin typeface="Arial"/>
                <a:cs typeface="B Lotus"/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  <a:latin typeface="Arial"/>
              <a:cs typeface="B Lotus"/>
            </a:endParaRPr>
          </a:p>
        </p:txBody>
      </p:sp>
    </p:spTree>
    <p:extLst>
      <p:ext uri="{BB962C8B-B14F-4D97-AF65-F5344CB8AC3E}">
        <p14:creationId xmlns:p14="http://schemas.microsoft.com/office/powerpoint/2010/main" val="227946428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1376364"/>
            <a:ext cx="7931150" cy="5145087"/>
          </a:xfrm>
          <a:noFill/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fa-IR" sz="2400" dirty="0"/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fa-IR" sz="3600" dirty="0"/>
              <a:t>زير شاخه تونيکاتا</a:t>
            </a:r>
            <a:endParaRPr lang="en-US" sz="3600" dirty="0"/>
          </a:p>
          <a:p>
            <a:pPr eaLnBrk="1" hangingPunct="1">
              <a:buFont typeface="Wingdings 2" pitchFamily="18" charset="2"/>
              <a:buNone/>
            </a:pPr>
            <a:r>
              <a:rPr lang="en-US" sz="2400" dirty="0"/>
              <a:t>	</a:t>
            </a:r>
            <a:r>
              <a:rPr lang="fa-IR" sz="2400" dirty="0"/>
              <a:t>(</a:t>
            </a:r>
            <a:r>
              <a:rPr lang="en-US" sz="2400" dirty="0" err="1"/>
              <a:t>Tunicata</a:t>
            </a:r>
            <a:r>
              <a:rPr lang="fa-IR" sz="2400" dirty="0"/>
              <a:t>) (</a:t>
            </a:r>
            <a:r>
              <a:rPr lang="en-US" sz="2400" dirty="0" err="1"/>
              <a:t>Urochordata</a:t>
            </a:r>
            <a:r>
              <a:rPr lang="fa-IR" sz="2400" dirty="0"/>
              <a:t>)</a:t>
            </a:r>
          </a:p>
          <a:p>
            <a:pPr eaLnBrk="1" hangingPunct="1"/>
            <a:endParaRPr lang="fa-IR" sz="2400" dirty="0"/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fa-IR" dirty="0" smtClean="0"/>
              <a:t>زير شاخه سفالوکورداتا</a:t>
            </a:r>
            <a:r>
              <a:rPr lang="en-US" sz="2400" dirty="0"/>
              <a:t>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400" dirty="0"/>
              <a:t>	</a:t>
            </a:r>
            <a:r>
              <a:rPr lang="fa-IR" sz="2400" dirty="0"/>
              <a:t>(</a:t>
            </a:r>
            <a:r>
              <a:rPr lang="en-US" sz="2400" dirty="0" err="1"/>
              <a:t>Cephalochordata</a:t>
            </a:r>
            <a:r>
              <a:rPr lang="fa-IR" sz="2400" dirty="0"/>
              <a:t>)</a:t>
            </a:r>
            <a:endParaRPr lang="en-US" sz="2400" dirty="0"/>
          </a:p>
          <a:p>
            <a:pPr eaLnBrk="1" hangingPunct="1">
              <a:buFont typeface="Wingdings 2" pitchFamily="18" charset="2"/>
              <a:buNone/>
            </a:pPr>
            <a:endParaRPr lang="fa-IR" sz="2400" dirty="0"/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fa-IR" dirty="0" smtClean="0"/>
              <a:t>زير شاخه مهره داران</a:t>
            </a:r>
            <a:r>
              <a:rPr lang="fa-IR" sz="2400" dirty="0"/>
              <a:t> (</a:t>
            </a:r>
            <a:r>
              <a:rPr lang="en-US" sz="2400" dirty="0"/>
              <a:t>Vertebrata</a:t>
            </a:r>
            <a:r>
              <a:rPr lang="fa-IR" sz="2400" dirty="0"/>
              <a:t>)</a:t>
            </a:r>
            <a:endParaRPr lang="en-US" sz="2400" dirty="0"/>
          </a:p>
          <a:p>
            <a:pPr lvl="1" eaLnBrk="1" hangingPunct="1">
              <a:buFont typeface="Wingdings" pitchFamily="2" charset="2"/>
              <a:buNone/>
            </a:pPr>
            <a:endParaRPr lang="fa-IR" sz="2400" dirty="0"/>
          </a:p>
        </p:txBody>
      </p:sp>
      <p:sp>
        <p:nvSpPr>
          <p:cNvPr id="126979" name="AutoShape 3"/>
          <p:cNvSpPr>
            <a:spLocks/>
          </p:cNvSpPr>
          <p:nvPr/>
        </p:nvSpPr>
        <p:spPr bwMode="auto">
          <a:xfrm>
            <a:off x="3287714" y="4953001"/>
            <a:ext cx="287337" cy="1439863"/>
          </a:xfrm>
          <a:prstGeom prst="leftBrace">
            <a:avLst>
              <a:gd name="adj1" fmla="val 41759"/>
              <a:gd name="adj2" fmla="val 50000"/>
            </a:avLst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126980" name="AutoShape 4"/>
          <p:cNvSpPr>
            <a:spLocks/>
          </p:cNvSpPr>
          <p:nvPr/>
        </p:nvSpPr>
        <p:spPr bwMode="auto">
          <a:xfrm>
            <a:off x="3287714" y="1371601"/>
            <a:ext cx="288925" cy="3457575"/>
          </a:xfrm>
          <a:prstGeom prst="leftBrace">
            <a:avLst>
              <a:gd name="adj1" fmla="val 99725"/>
              <a:gd name="adj2" fmla="val 50000"/>
            </a:avLst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126981" name="Rectangle 5"/>
          <p:cNvSpPr>
            <a:spLocks noChangeArrowheads="1"/>
          </p:cNvSpPr>
          <p:nvPr/>
        </p:nvSpPr>
        <p:spPr bwMode="auto">
          <a:xfrm>
            <a:off x="1992313" y="2852738"/>
            <a:ext cx="1223962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a-IR" dirty="0">
                <a:solidFill>
                  <a:srgbClr val="000066"/>
                </a:solidFill>
                <a:latin typeface="Times New Roman" pitchFamily="18" charset="0"/>
                <a:cs typeface="B Lotus"/>
              </a:rPr>
              <a:t>بدون جمجمه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66"/>
                </a:solidFill>
                <a:latin typeface="Times New Roman" pitchFamily="18" charset="0"/>
                <a:cs typeface="B Lotus"/>
              </a:rPr>
              <a:t>(</a:t>
            </a:r>
            <a:r>
              <a:rPr lang="en-US" dirty="0" err="1">
                <a:solidFill>
                  <a:srgbClr val="000066"/>
                </a:solidFill>
                <a:latin typeface="Times New Roman" pitchFamily="18" charset="0"/>
                <a:cs typeface="B Lotus"/>
              </a:rPr>
              <a:t>Acraniata</a:t>
            </a:r>
            <a:r>
              <a:rPr lang="en-US" dirty="0">
                <a:solidFill>
                  <a:srgbClr val="000066"/>
                </a:solidFill>
                <a:latin typeface="Times New Roman" pitchFamily="18" charset="0"/>
                <a:cs typeface="B Lotus"/>
              </a:rPr>
              <a:t>)</a:t>
            </a:r>
          </a:p>
        </p:txBody>
      </p:sp>
      <p:sp>
        <p:nvSpPr>
          <p:cNvPr id="126982" name="Rectangle 6"/>
          <p:cNvSpPr>
            <a:spLocks noChangeArrowheads="1"/>
          </p:cNvSpPr>
          <p:nvPr/>
        </p:nvSpPr>
        <p:spPr bwMode="auto">
          <a:xfrm>
            <a:off x="1981201" y="5303838"/>
            <a:ext cx="122396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a-IR" dirty="0">
                <a:solidFill>
                  <a:srgbClr val="000066"/>
                </a:solidFill>
                <a:latin typeface="Times New Roman" pitchFamily="18" charset="0"/>
                <a:cs typeface="B Lotus"/>
              </a:rPr>
              <a:t>جمجمه دارن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66"/>
                </a:solidFill>
                <a:latin typeface="Times New Roman" pitchFamily="18" charset="0"/>
                <a:cs typeface="B Lotus"/>
              </a:rPr>
              <a:t>(</a:t>
            </a:r>
            <a:r>
              <a:rPr lang="en-US" dirty="0" err="1">
                <a:solidFill>
                  <a:srgbClr val="000066"/>
                </a:solidFill>
                <a:latin typeface="Times New Roman" pitchFamily="18" charset="0"/>
                <a:cs typeface="B Lotus"/>
              </a:rPr>
              <a:t>Craniata</a:t>
            </a:r>
            <a:r>
              <a:rPr lang="en-US" dirty="0">
                <a:solidFill>
                  <a:srgbClr val="000066"/>
                </a:solidFill>
                <a:latin typeface="Times New Roman" pitchFamily="18" charset="0"/>
                <a:cs typeface="B Lotus"/>
              </a:rPr>
              <a:t>)</a:t>
            </a:r>
          </a:p>
        </p:txBody>
      </p:sp>
      <p:pic>
        <p:nvPicPr>
          <p:cNvPr id="126984" name="Picture 8" descr="seasqu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52" y="1371600"/>
            <a:ext cx="1800225" cy="116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85" name="Picture 9" descr="amphioxu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1" y="3284984"/>
            <a:ext cx="1800225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86" name="Picture 10" descr="montage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2" b="9021"/>
          <a:stretch>
            <a:fillRect/>
          </a:stretch>
        </p:blipFill>
        <p:spPr bwMode="auto">
          <a:xfrm>
            <a:off x="4184724" y="4797153"/>
            <a:ext cx="1119188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87" name="Rectangle 1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fa-IR" sz="2800" dirty="0"/>
              <a:t>طبقه بندی </a:t>
            </a:r>
            <a:r>
              <a:rPr lang="fa-IR" sz="2800" dirty="0" smtClean="0"/>
              <a:t>شاخه </a:t>
            </a:r>
            <a:r>
              <a:rPr lang="fa-IR" sz="2800" dirty="0"/>
              <a:t>طنابداران : سه زیر شاخه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D49E1D-5CF0-4F29-AC8C-0E8C77139D16}" type="slidenum">
              <a:rPr lang="ar-SA">
                <a:solidFill>
                  <a:srgbClr val="000000"/>
                </a:solidFill>
                <a:latin typeface="Arial"/>
                <a:cs typeface="B Lotus"/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  <a:latin typeface="Arial"/>
              <a:cs typeface="B Lotus"/>
            </a:endParaRPr>
          </a:p>
        </p:txBody>
      </p:sp>
    </p:spTree>
    <p:extLst>
      <p:ext uri="{BB962C8B-B14F-4D97-AF65-F5344CB8AC3E}">
        <p14:creationId xmlns:p14="http://schemas.microsoft.com/office/powerpoint/2010/main" val="297843431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8" name="Picture 2" descr="08_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1" b="51137"/>
          <a:stretch>
            <a:fillRect/>
          </a:stretch>
        </p:blipFill>
        <p:spPr bwMode="auto">
          <a:xfrm>
            <a:off x="1919289" y="981076"/>
            <a:ext cx="7927975" cy="384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8419" name="Picture 3" descr="24_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6" r="72289"/>
          <a:stretch>
            <a:fillRect/>
          </a:stretch>
        </p:blipFill>
        <p:spPr bwMode="auto">
          <a:xfrm>
            <a:off x="1524000" y="4019550"/>
            <a:ext cx="2916238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92644" name="Rectangle 4"/>
          <p:cNvSpPr>
            <a:spLocks noChangeArrowheads="1"/>
          </p:cNvSpPr>
          <p:nvPr/>
        </p:nvSpPr>
        <p:spPr bwMode="auto">
          <a:xfrm>
            <a:off x="4151314" y="6035675"/>
            <a:ext cx="55070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a-IR" sz="3200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Titr" pitchFamily="2" charset="-78"/>
              </a:rPr>
              <a:t>پولک ها پلاکوييد در ماهيان غضروفی </a:t>
            </a:r>
            <a:endParaRPr lang="en-US" sz="3200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/>
              <a:cs typeface="Titr" pitchFamily="2" charset="-78"/>
            </a:endParaRPr>
          </a:p>
        </p:txBody>
      </p:sp>
      <p:sp>
        <p:nvSpPr>
          <p:cNvPr id="188421" name="Rectangle 5"/>
          <p:cNvSpPr>
            <a:spLocks noChangeArrowheads="1"/>
          </p:cNvSpPr>
          <p:nvPr/>
        </p:nvSpPr>
        <p:spPr bwMode="auto">
          <a:xfrm>
            <a:off x="2551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>
                <a:solidFill>
                  <a:srgbClr val="CCECFF"/>
                </a:solidFill>
                <a:latin typeface="Arial"/>
                <a:cs typeface="Titr" pitchFamily="2" charset="-78"/>
              </a:rPr>
              <a:t>رده ماهيان غضروفی ( کوندرايکتيس)</a:t>
            </a:r>
            <a:endParaRPr lang="en-US" sz="2800">
              <a:solidFill>
                <a:srgbClr val="CCECFF"/>
              </a:solidFill>
              <a:latin typeface="Arial"/>
              <a:cs typeface="Titr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1CDC0-7B94-4474-9226-3E06D05EA6A8}" type="slidenum">
              <a:rPr lang="ar-SA">
                <a:solidFill>
                  <a:srgbClr val="000000"/>
                </a:solidFill>
                <a:latin typeface="Arial"/>
                <a:cs typeface="B Lotus"/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  <a:latin typeface="Arial"/>
              <a:cs typeface="B Lotus"/>
            </a:endParaRPr>
          </a:p>
        </p:txBody>
      </p:sp>
    </p:spTree>
    <p:extLst>
      <p:ext uri="{BB962C8B-B14F-4D97-AF65-F5344CB8AC3E}">
        <p14:creationId xmlns:p14="http://schemas.microsoft.com/office/powerpoint/2010/main" val="182056416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30686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Most </a:t>
            </a:r>
            <a:r>
              <a:rPr lang="en-US" sz="2400" dirty="0"/>
              <a:t>sharks have formidable jaws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They continuously shed and replace sharp-edged teeth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Modified scales, which they use to grab and rip of flesh off their preys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Only few species may attach humane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But generally their populations are declining for different reasons</a:t>
            </a:r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  <p:pic>
        <p:nvPicPr>
          <p:cNvPr id="38916" name="Picture 4" descr="27-6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400754"/>
            <a:ext cx="3505200" cy="41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7" name="Picture 5" descr="shark-teeth-cbu_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659518"/>
            <a:ext cx="4572000" cy="365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0F98-8FC7-49FA-9FC3-14713E7A65BA}" type="slidenum">
              <a:rPr lang="en-US">
                <a:solidFill>
                  <a:srgbClr val="000000"/>
                </a:solidFill>
                <a:latin typeface="Arial"/>
                <a:cs typeface="Arial"/>
              </a:rPr>
              <a:pPr/>
              <a:t>21</a:t>
            </a:fld>
            <a:endParaRPr lang="en-US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25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رده بندی ماهیان استخوانی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743631"/>
            <a:ext cx="8382000" cy="5961970"/>
          </a:xfrm>
        </p:spPr>
        <p:txBody>
          <a:bodyPr/>
          <a:lstStyle/>
          <a:p>
            <a:pPr marL="0" indent="0">
              <a:buNone/>
            </a:pPr>
            <a:r>
              <a:rPr lang="fa-IR" sz="2400" b="1" dirty="0">
                <a:solidFill>
                  <a:schemeClr val="tx1"/>
                </a:solidFill>
              </a:rPr>
              <a:t>الف- رده </a:t>
            </a:r>
            <a:r>
              <a:rPr lang="en-US" sz="2400" b="1" dirty="0" err="1">
                <a:solidFill>
                  <a:schemeClr val="tx1"/>
                </a:solidFill>
              </a:rPr>
              <a:t>Actinopterygii</a:t>
            </a:r>
            <a:r>
              <a:rPr lang="fa-IR" sz="2400" b="1" dirty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chemeClr val="tx1"/>
                </a:solidFill>
              </a:rPr>
              <a:t>(ray-finned fishes</a:t>
            </a:r>
            <a:r>
              <a:rPr lang="en-US" sz="2400" b="1" dirty="0">
                <a:solidFill>
                  <a:schemeClr val="tx1"/>
                </a:solidFill>
              </a:rPr>
              <a:t>) </a:t>
            </a:r>
            <a:r>
              <a:rPr lang="fa-IR" sz="2400" b="1" dirty="0">
                <a:solidFill>
                  <a:schemeClr val="tx1"/>
                </a:solidFill>
              </a:rPr>
              <a:t> ماهیان باله شعاعی:</a:t>
            </a:r>
            <a:endParaRPr lang="en-US" sz="2400" b="1" dirty="0">
              <a:solidFill>
                <a:schemeClr val="tx1"/>
              </a:solidFill>
            </a:endParaRPr>
          </a:p>
          <a:p>
            <a:r>
              <a:rPr lang="fa-IR" sz="2200" dirty="0">
                <a:solidFill>
                  <a:schemeClr val="tx1"/>
                </a:solidFill>
              </a:rPr>
              <a:t>اسکلت استخوانی، دارای اوپرکولوم (سرپوش آبششی)، باله های زوج حفاظت به وسیله اشعه های پوستی، دارای مثانه شنا (اندام هیدروستاتیک)، قلب دو حفره</a:t>
            </a:r>
          </a:p>
          <a:p>
            <a:endParaRPr lang="fa-IR" sz="240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fa-IR" sz="2400" dirty="0">
                <a:solidFill>
                  <a:schemeClr val="tx1"/>
                </a:solidFill>
              </a:rPr>
              <a:t>زیر رده </a:t>
            </a:r>
            <a:r>
              <a:rPr lang="en-US" sz="2400" dirty="0" err="1">
                <a:solidFill>
                  <a:schemeClr val="tx1"/>
                </a:solidFill>
              </a:rPr>
              <a:t>Chondrostei</a:t>
            </a:r>
            <a:r>
              <a:rPr lang="fa-IR" sz="2400" dirty="0">
                <a:solidFill>
                  <a:schemeClr val="tx1"/>
                </a:solidFill>
              </a:rPr>
              <a:t>: خاویارماهیان (</a:t>
            </a:r>
            <a:r>
              <a:rPr lang="en-US" sz="2400" dirty="0">
                <a:solidFill>
                  <a:schemeClr val="tx1"/>
                </a:solidFill>
              </a:rPr>
              <a:t>sturgeons</a:t>
            </a:r>
            <a:r>
              <a:rPr lang="fa-IR" sz="2400" dirty="0">
                <a:solidFill>
                  <a:schemeClr val="tx1"/>
                </a:solidFill>
              </a:rPr>
              <a:t>)، پاروماهیان، اسکلت استخوانی و غضروف، باله دمی هتروسرکال، دارای پولک های بزرگ و پولک های گانوئید، دارای اسپراکل مانند </a:t>
            </a:r>
            <a:r>
              <a:rPr lang="en-US" sz="2400" i="1" dirty="0" err="1">
                <a:solidFill>
                  <a:schemeClr val="tx1"/>
                </a:solidFill>
              </a:rPr>
              <a:t>Acipenser</a:t>
            </a:r>
            <a:endParaRPr lang="fa-IR" sz="2400" i="1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fa-IR" sz="2400" dirty="0">
                <a:solidFill>
                  <a:schemeClr val="tx1"/>
                </a:solidFill>
              </a:rPr>
              <a:t>زیر رده </a:t>
            </a:r>
            <a:r>
              <a:rPr lang="en-US" sz="2400" dirty="0" err="1">
                <a:solidFill>
                  <a:schemeClr val="tx1"/>
                </a:solidFill>
              </a:rPr>
              <a:t>Neopterygii</a:t>
            </a:r>
            <a:r>
              <a:rPr lang="fa-IR" sz="2400" dirty="0">
                <a:solidFill>
                  <a:schemeClr val="tx1"/>
                </a:solidFill>
              </a:rPr>
              <a:t>: مانند </a:t>
            </a:r>
            <a:r>
              <a:rPr lang="en-US" sz="2400" dirty="0">
                <a:solidFill>
                  <a:schemeClr val="tx1"/>
                </a:solidFill>
              </a:rPr>
              <a:t>gar</a:t>
            </a:r>
            <a:r>
              <a:rPr lang="fa-IR" sz="2400" dirty="0">
                <a:solidFill>
                  <a:schemeClr val="tx1"/>
                </a:solidFill>
              </a:rPr>
              <a:t>، </a:t>
            </a:r>
            <a:r>
              <a:rPr lang="en-US" sz="2400" dirty="0" err="1">
                <a:solidFill>
                  <a:schemeClr val="tx1"/>
                </a:solidFill>
              </a:rPr>
              <a:t>teleosts</a:t>
            </a:r>
            <a:endParaRPr lang="fa-IR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a-IR" sz="2400" dirty="0">
                <a:solidFill>
                  <a:schemeClr val="tx1"/>
                </a:solidFill>
              </a:rPr>
              <a:t>اسکلت استخوانی، باله دمی هموسرکال، پولک ها سیکلوئید، شانه ای</a:t>
            </a:r>
          </a:p>
          <a:p>
            <a:pPr marL="0" indent="0">
              <a:buNone/>
            </a:pPr>
            <a:r>
              <a:rPr lang="fa-IR" sz="2400" dirty="0">
                <a:solidFill>
                  <a:schemeClr val="tx1"/>
                </a:solidFill>
              </a:rPr>
              <a:t>مانند </a:t>
            </a:r>
            <a:r>
              <a:rPr lang="en-US" sz="2400" i="1" dirty="0" err="1">
                <a:solidFill>
                  <a:schemeClr val="tx1"/>
                </a:solidFill>
              </a:rPr>
              <a:t>Amia</a:t>
            </a:r>
            <a:r>
              <a:rPr lang="fa-IR" sz="2400" dirty="0">
                <a:solidFill>
                  <a:schemeClr val="tx1"/>
                </a:solidFill>
              </a:rPr>
              <a:t>، </a:t>
            </a:r>
            <a:r>
              <a:rPr lang="en-US" sz="2400" i="1" dirty="0" err="1">
                <a:solidFill>
                  <a:schemeClr val="tx1"/>
                </a:solidFill>
              </a:rPr>
              <a:t>Perca</a:t>
            </a:r>
            <a:r>
              <a:rPr lang="fa-IR" sz="2400" dirty="0">
                <a:solidFill>
                  <a:schemeClr val="tx1"/>
                </a:solidFill>
              </a:rPr>
              <a:t> و حدود 27 هزار گونه در همه زیستگاههای آبی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r>
              <a:rPr lang="fa-IR" sz="2400" b="1" dirty="0">
                <a:solidFill>
                  <a:schemeClr val="tx1"/>
                </a:solidFill>
              </a:rPr>
              <a:t>ب- رده </a:t>
            </a:r>
            <a:r>
              <a:rPr lang="en-US" sz="2400" b="1" dirty="0" err="1">
                <a:solidFill>
                  <a:schemeClr val="tx1"/>
                </a:solidFill>
              </a:rPr>
              <a:t>Sarcopterygii</a:t>
            </a:r>
            <a:r>
              <a:rPr lang="fa-IR" sz="2400" b="1" dirty="0">
                <a:solidFill>
                  <a:schemeClr val="tx1"/>
                </a:solidFill>
              </a:rPr>
              <a:t>: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CA38A5-D4C5-4F4F-AB7A-A7915C688738}" type="slidenum">
              <a:rPr lang="ar-SA">
                <a:solidFill>
                  <a:srgbClr val="000000"/>
                </a:solidFill>
                <a:latin typeface="Arial"/>
                <a:cs typeface="B Lotus"/>
              </a:rPr>
              <a:pPr>
                <a:defRPr/>
              </a:pPr>
              <a:t>22</a:t>
            </a:fld>
            <a:endParaRPr lang="en-US" dirty="0">
              <a:solidFill>
                <a:srgbClr val="000000"/>
              </a:solidFill>
              <a:latin typeface="Arial"/>
              <a:cs typeface="B Lotus"/>
            </a:endParaRPr>
          </a:p>
        </p:txBody>
      </p:sp>
    </p:spTree>
    <p:extLst>
      <p:ext uri="{BB962C8B-B14F-4D97-AF65-F5344CB8AC3E}">
        <p14:creationId xmlns:p14="http://schemas.microsoft.com/office/powerpoint/2010/main" val="48316445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05001" y="1371601"/>
            <a:ext cx="8151813" cy="4783138"/>
          </a:xfrm>
        </p:spPr>
        <p:txBody>
          <a:bodyPr/>
          <a:lstStyle/>
          <a:p>
            <a:pPr lvl="0"/>
            <a:r>
              <a:rPr lang="fa-IR" b="1" dirty="0">
                <a:solidFill>
                  <a:schemeClr val="tx1"/>
                </a:solidFill>
                <a:cs typeface="B Mitra" panose="00000400000000000000" pitchFamily="2" charset="-78"/>
              </a:rPr>
              <a:t>رده </a:t>
            </a:r>
            <a:r>
              <a:rPr lang="en-US" b="1" dirty="0">
                <a:solidFill>
                  <a:schemeClr val="tx1"/>
                </a:solidFill>
                <a:cs typeface="B Mitra" panose="00000400000000000000" pitchFamily="2" charset="-78"/>
              </a:rPr>
              <a:t> </a:t>
            </a:r>
            <a:r>
              <a:rPr lang="en-US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  </a:t>
            </a:r>
            <a:r>
              <a:rPr lang="en-US" b="1" dirty="0" err="1" smtClean="0">
                <a:solidFill>
                  <a:schemeClr val="tx1"/>
                </a:solidFill>
                <a:cs typeface="B Mitra" panose="00000400000000000000" pitchFamily="2" charset="-78"/>
              </a:rPr>
              <a:t>Sarcopterygii</a:t>
            </a:r>
            <a:r>
              <a:rPr lang="fa-IR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 </a:t>
            </a:r>
            <a:r>
              <a:rPr lang="en-US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(lobed-finned fishes)</a:t>
            </a:r>
            <a:endParaRPr lang="fa-IR" b="1" dirty="0" smtClean="0">
              <a:solidFill>
                <a:schemeClr val="tx1"/>
              </a:solidFill>
              <a:cs typeface="B Mitra" panose="00000400000000000000" pitchFamily="2" charset="-78"/>
            </a:endParaRPr>
          </a:p>
          <a:p>
            <a:pPr marL="0" indent="0">
              <a:buNone/>
            </a:pPr>
            <a:r>
              <a:rPr lang="fa-IR" dirty="0" smtClean="0">
                <a:solidFill>
                  <a:schemeClr val="tx1"/>
                </a:solidFill>
                <a:cs typeface="B Mitra" panose="00000400000000000000" pitchFamily="2" charset="-78"/>
              </a:rPr>
              <a:t>دارای اوپرکولوم، دارای باله های زوج با اسکلت درونی محکم و ماهیچه در محل اتصال، دم دیفی  سرکال، روده با دریچه مارپیچی، معمولا دارای شش، بطن و دهلیز به صورت حداقل تقسیم شده اند </a:t>
            </a:r>
          </a:p>
          <a:p>
            <a:pPr marL="0" indent="0">
              <a:buNone/>
            </a:pPr>
            <a:r>
              <a:rPr lang="fa-IR" dirty="0" smtClean="0">
                <a:solidFill>
                  <a:schemeClr val="tx1"/>
                </a:solidFill>
                <a:cs typeface="B Mitra" panose="00000400000000000000" pitchFamily="2" charset="-78"/>
              </a:rPr>
              <a:t>مانند:</a:t>
            </a:r>
          </a:p>
          <a:p>
            <a:pPr marL="0" indent="0">
              <a:buNone/>
            </a:pPr>
            <a:r>
              <a:rPr lang="en-US" sz="2800" i="1" dirty="0" err="1">
                <a:solidFill>
                  <a:schemeClr val="tx1"/>
                </a:solidFill>
                <a:cs typeface="B Mitra" panose="00000400000000000000" pitchFamily="2" charset="-78"/>
              </a:rPr>
              <a:t>Latimeria</a:t>
            </a:r>
            <a:r>
              <a:rPr lang="fa-IR" sz="2800" dirty="0">
                <a:solidFill>
                  <a:schemeClr val="tx1"/>
                </a:solidFill>
                <a:cs typeface="B Mitra" panose="00000400000000000000" pitchFamily="2" charset="-78"/>
              </a:rPr>
              <a:t> از </a:t>
            </a:r>
            <a:r>
              <a:rPr lang="en-US" sz="2800" dirty="0">
                <a:solidFill>
                  <a:schemeClr val="tx1"/>
                </a:solidFill>
                <a:cs typeface="B Mitra" panose="00000400000000000000" pitchFamily="2" charset="-78"/>
              </a:rPr>
              <a:t>coelacanths</a:t>
            </a:r>
          </a:p>
          <a:p>
            <a:pPr marL="0" indent="0">
              <a:buNone/>
            </a:pPr>
            <a:r>
              <a:rPr lang="fa-IR" sz="2800" dirty="0">
                <a:solidFill>
                  <a:schemeClr val="tx1"/>
                </a:solidFill>
                <a:cs typeface="B Mitra" panose="00000400000000000000" pitchFamily="2" charset="-78"/>
              </a:rPr>
              <a:t>و از ماهیان </a:t>
            </a:r>
            <a:r>
              <a:rPr lang="en-US" sz="2800" dirty="0" err="1">
                <a:solidFill>
                  <a:schemeClr val="tx1"/>
                </a:solidFill>
                <a:cs typeface="B Mitra" panose="00000400000000000000" pitchFamily="2" charset="-78"/>
              </a:rPr>
              <a:t>dipnoi</a:t>
            </a:r>
            <a:r>
              <a:rPr lang="fa-IR" sz="2800" dirty="0">
                <a:solidFill>
                  <a:schemeClr val="tx1"/>
                </a:solidFill>
                <a:cs typeface="B Mitra" panose="00000400000000000000" pitchFamily="2" charset="-78"/>
              </a:rPr>
              <a:t>: سه جنس ماهیان شش دار </a:t>
            </a:r>
            <a:r>
              <a:rPr lang="en-US" sz="2800" dirty="0">
                <a:solidFill>
                  <a:schemeClr val="tx1"/>
                </a:solidFill>
                <a:cs typeface="B Mitra" panose="00000400000000000000" pitchFamily="2" charset="-78"/>
              </a:rPr>
              <a:t>(lungfishes)</a:t>
            </a:r>
            <a:endParaRPr lang="en-US" sz="2800" dirty="0">
              <a:solidFill>
                <a:schemeClr val="tx1"/>
              </a:solidFill>
              <a:cs typeface="B Mitra" panose="00000400000000000000" pitchFamily="2" charset="-78"/>
            </a:endParaRP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CA38A5-D4C5-4F4F-AB7A-A7915C688738}" type="slidenum">
              <a:rPr lang="ar-SA" sz="2000">
                <a:solidFill>
                  <a:srgbClr val="000000"/>
                </a:solidFill>
                <a:latin typeface="Arial"/>
                <a:cs typeface="B Lotus"/>
              </a:rPr>
              <a:pPr>
                <a:defRPr/>
              </a:pPr>
              <a:t>23</a:t>
            </a:fld>
            <a:endParaRPr lang="en-US" dirty="0">
              <a:solidFill>
                <a:srgbClr val="000000"/>
              </a:solidFill>
              <a:latin typeface="Arial"/>
              <a:cs typeface="B Lotus"/>
            </a:endParaRPr>
          </a:p>
        </p:txBody>
      </p:sp>
    </p:spTree>
    <p:extLst>
      <p:ext uri="{BB962C8B-B14F-4D97-AF65-F5344CB8AC3E}">
        <p14:creationId xmlns:p14="http://schemas.microsoft.com/office/powerpoint/2010/main" val="279388007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>
          <a:xfrm>
            <a:off x="2495551" y="6267450"/>
            <a:ext cx="6551613" cy="692150"/>
          </a:xfrm>
        </p:spPr>
        <p:txBody>
          <a:bodyPr/>
          <a:lstStyle/>
          <a:p>
            <a:pPr eaLnBrk="1" hangingPunct="1"/>
            <a:r>
              <a:rPr lang="en-US" sz="3600" b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Osteichthyes – Anatomy</a:t>
            </a:r>
          </a:p>
        </p:txBody>
      </p:sp>
      <p:pic>
        <p:nvPicPr>
          <p:cNvPr id="225283" name="Picture 3" descr="ext-an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6" y="1066800"/>
            <a:ext cx="7800975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284" name="Rectangle 4"/>
          <p:cNvSpPr>
            <a:spLocks noChangeArrowheads="1"/>
          </p:cNvSpPr>
          <p:nvPr/>
        </p:nvSpPr>
        <p:spPr bwMode="auto">
          <a:xfrm>
            <a:off x="2551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3200" dirty="0">
                <a:solidFill>
                  <a:srgbClr val="CCECFF"/>
                </a:solidFill>
                <a:latin typeface="Arial"/>
                <a:cs typeface="Titr" pitchFamily="2" charset="-78"/>
              </a:rPr>
              <a:t>رده ماهيان </a:t>
            </a:r>
            <a:r>
              <a:rPr lang="fa-IR" sz="3200" dirty="0">
                <a:solidFill>
                  <a:srgbClr val="CCECFF"/>
                </a:solidFill>
                <a:latin typeface="Arial"/>
                <a:cs typeface="Titr" pitchFamily="2" charset="-78"/>
              </a:rPr>
              <a:t>استخوانی (تلئوست ها) </a:t>
            </a:r>
            <a:endParaRPr lang="en-US" sz="3200" dirty="0">
              <a:solidFill>
                <a:srgbClr val="CCECFF"/>
              </a:solidFill>
              <a:latin typeface="Arial"/>
              <a:cs typeface="Titr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6A8D0A-17CF-4E09-914E-367C1F13831D}" type="slidenum">
              <a:rPr lang="ar-SA">
                <a:solidFill>
                  <a:srgbClr val="000000"/>
                </a:solidFill>
                <a:latin typeface="Arial"/>
                <a:cs typeface="B Lotus"/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  <a:latin typeface="Arial"/>
              <a:cs typeface="B Lotus"/>
            </a:endParaRPr>
          </a:p>
        </p:txBody>
      </p:sp>
    </p:spTree>
    <p:extLst>
      <p:ext uri="{BB962C8B-B14F-4D97-AF65-F5344CB8AC3E}">
        <p14:creationId xmlns:p14="http://schemas.microsoft.com/office/powerpoint/2010/main" val="159448767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450" name="Picture 2" descr="24_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4" t="5263"/>
          <a:stretch>
            <a:fillRect/>
          </a:stretch>
        </p:blipFill>
        <p:spPr bwMode="auto">
          <a:xfrm>
            <a:off x="1524001" y="1773239"/>
            <a:ext cx="8054975" cy="409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2451" name="Rectangle 3"/>
          <p:cNvSpPr>
            <a:spLocks noChangeArrowheads="1"/>
          </p:cNvSpPr>
          <p:nvPr/>
        </p:nvSpPr>
        <p:spPr bwMode="auto">
          <a:xfrm>
            <a:off x="2551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3200">
                <a:solidFill>
                  <a:srgbClr val="CCECFF"/>
                </a:solidFill>
                <a:latin typeface="Arial"/>
                <a:cs typeface="Titr" pitchFamily="2" charset="-78"/>
              </a:rPr>
              <a:t>رده ماهيان استخوانی </a:t>
            </a:r>
            <a:endParaRPr lang="en-US" sz="3200">
              <a:solidFill>
                <a:srgbClr val="CCECFF"/>
              </a:solidFill>
              <a:latin typeface="Arial"/>
              <a:cs typeface="Titr" pitchFamily="2" charset="-78"/>
            </a:endParaRPr>
          </a:p>
        </p:txBody>
      </p:sp>
      <p:sp>
        <p:nvSpPr>
          <p:cNvPr id="232452" name="Rectangle 4"/>
          <p:cNvSpPr>
            <a:spLocks noChangeArrowheads="1"/>
          </p:cNvSpPr>
          <p:nvPr/>
        </p:nvSpPr>
        <p:spPr bwMode="auto">
          <a:xfrm>
            <a:off x="2819401" y="6165850"/>
            <a:ext cx="6551613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400" b="1">
                <a:solidFill>
                  <a:srgbClr val="990000"/>
                </a:solidFill>
                <a:latin typeface="Arial"/>
                <a:cs typeface="Titr" pitchFamily="2" charset="-78"/>
              </a:rPr>
              <a:t>انواع مختلف فلس  در ماهيان </a:t>
            </a:r>
            <a:r>
              <a:rPr lang="en-US" sz="3200" b="1">
                <a:solidFill>
                  <a:srgbClr val="990000"/>
                </a:solidFill>
                <a:latin typeface="Arial"/>
                <a:cs typeface="Titr" pitchFamily="2" charset="-78"/>
              </a:rPr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68F456-1CCD-4C36-95C2-C25D8DCE61B9}" type="slidenum">
              <a:rPr lang="ar-SA">
                <a:solidFill>
                  <a:srgbClr val="000000"/>
                </a:solidFill>
                <a:latin typeface="Arial"/>
                <a:cs typeface="B Lotus"/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  <a:latin typeface="Arial"/>
              <a:cs typeface="B Lotus"/>
            </a:endParaRPr>
          </a:p>
        </p:txBody>
      </p:sp>
    </p:spTree>
    <p:extLst>
      <p:ext uri="{BB962C8B-B14F-4D97-AF65-F5344CB8AC3E}">
        <p14:creationId xmlns:p14="http://schemas.microsoft.com/office/powerpoint/2010/main" val="252874827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43100" y="228600"/>
            <a:ext cx="8229600" cy="1752600"/>
          </a:xfrm>
        </p:spPr>
        <p:txBody>
          <a:bodyPr/>
          <a:lstStyle/>
          <a:p>
            <a:pPr algn="r" rtl="1" eaLnBrk="1" hangingPunct="1">
              <a:lnSpc>
                <a:spcPct val="90000"/>
              </a:lnSpc>
            </a:pPr>
            <a:r>
              <a:rPr lang="fa-IR" sz="2800" dirty="0">
                <a:cs typeface="B Mitra" panose="00000400000000000000" pitchFamily="2" charset="-78"/>
              </a:rPr>
              <a:t>در اجداد ماهیان استخوانی شش ها به عنوان بیرون زدگی های کیسه ای شکل از دیواره مری تکامل یافتند.</a:t>
            </a:r>
          </a:p>
          <a:p>
            <a:pPr algn="r" rtl="1" eaLnBrk="1" hangingPunct="1">
              <a:lnSpc>
                <a:spcPct val="90000"/>
              </a:lnSpc>
            </a:pPr>
            <a:r>
              <a:rPr lang="fa-IR" sz="2800" dirty="0">
                <a:cs typeface="B Mitra" panose="00000400000000000000" pitchFamily="2" charset="-78"/>
              </a:rPr>
              <a:t>این کیسه ها در برخی ماهیان به آبشش ها برای تنفس کمک می کنند.</a:t>
            </a:r>
          </a:p>
          <a:p>
            <a:pPr algn="r" rtl="1" eaLnBrk="1" hangingPunct="1">
              <a:lnSpc>
                <a:spcPct val="90000"/>
              </a:lnSpc>
            </a:pPr>
            <a:r>
              <a:rPr lang="fa-IR" sz="2800" dirty="0">
                <a:cs typeface="B Mitra" panose="00000400000000000000" pitchFamily="2" charset="-78"/>
              </a:rPr>
              <a:t>در برخی گونه ها این کیسه ها به مثانه شنا تکامل پیدا کردند.</a:t>
            </a:r>
            <a:endParaRPr lang="en-US" sz="2800" dirty="0">
              <a:cs typeface="B Mitra" panose="00000400000000000000" pitchFamily="2" charset="-78"/>
            </a:endParaRPr>
          </a:p>
        </p:txBody>
      </p:sp>
      <p:pic>
        <p:nvPicPr>
          <p:cNvPr id="71684" name="Picture 4" descr="27-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2501900"/>
            <a:ext cx="5867400" cy="437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434434" y="4286390"/>
            <a:ext cx="32192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a-IR" sz="2000" dirty="0">
                <a:solidFill>
                  <a:srgbClr val="000000"/>
                </a:solidFill>
                <a:latin typeface="Arial"/>
                <a:cs typeface="B Mitra" panose="00000400000000000000" pitchFamily="2" charset="-78"/>
              </a:rPr>
              <a:t>فیزوستوموس:</a:t>
            </a:r>
          </a:p>
          <a:p>
            <a:pPr algn="r"/>
            <a:r>
              <a:rPr lang="fa-IR" sz="2000" dirty="0">
                <a:solidFill>
                  <a:srgbClr val="000000"/>
                </a:solidFill>
                <a:latin typeface="Arial"/>
                <a:cs typeface="B Mitra" panose="00000400000000000000" pitchFamily="2" charset="-78"/>
              </a:rPr>
              <a:t>کیسه شنا دارای ارتباط با دستگاه گوارش</a:t>
            </a:r>
          </a:p>
          <a:p>
            <a:pPr algn="r"/>
            <a:r>
              <a:rPr lang="fa-IR" sz="2000" dirty="0">
                <a:solidFill>
                  <a:srgbClr val="000000"/>
                </a:solidFill>
                <a:latin typeface="Arial"/>
                <a:cs typeface="B Mitra" panose="00000400000000000000" pitchFamily="2" charset="-78"/>
              </a:rPr>
              <a:t>در ماهیان ابتدایی تر مانند</a:t>
            </a:r>
          </a:p>
          <a:p>
            <a:pPr algn="r" rtl="1"/>
            <a:r>
              <a:rPr lang="fa-IR" sz="2000" dirty="0">
                <a:solidFill>
                  <a:srgbClr val="000000"/>
                </a:solidFill>
                <a:latin typeface="Arial"/>
                <a:cs typeface="B Mitra" panose="00000400000000000000" pitchFamily="2" charset="-78"/>
              </a:rPr>
              <a:t>؛ مارماهی؛ شش ماهیان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B Mitra" panose="00000400000000000000" pitchFamily="2" charset="-78"/>
              </a:rPr>
              <a:t>Gar</a:t>
            </a:r>
            <a:r>
              <a:rPr lang="fa-IR" sz="2000" dirty="0">
                <a:solidFill>
                  <a:srgbClr val="000000"/>
                </a:solidFill>
                <a:latin typeface="Arial"/>
                <a:cs typeface="B Mitra" panose="00000400000000000000" pitchFamily="2" charset="-78"/>
              </a:rPr>
              <a:t>، ماهی خاویار</a:t>
            </a:r>
            <a:endParaRPr lang="en-US" sz="2000" dirty="0">
              <a:solidFill>
                <a:srgbClr val="000000"/>
              </a:solidFill>
              <a:latin typeface="Arial"/>
              <a:cs typeface="B Mitra" panose="00000400000000000000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DB697D-EB89-428F-99CF-304EAEF477D3}" type="slidenum">
              <a:rPr lang="en-US">
                <a:solidFill>
                  <a:srgbClr val="000000"/>
                </a:solidFill>
                <a:latin typeface="Arial"/>
                <a:cs typeface="Arial"/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3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9600" dirty="0"/>
              <a:t>Amphibians</a:t>
            </a:r>
            <a:endParaRPr lang="en-US" sz="9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sz="9600" dirty="0"/>
              <a:t>دوزیستان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86566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0"/>
            <a:ext cx="8884355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424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1219200"/>
            <a:ext cx="6900862" cy="4826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Caecilian</a:t>
            </a:r>
            <a:r>
              <a:rPr lang="fa-IR" b="1" dirty="0">
                <a:solidFill>
                  <a:schemeClr val="tx1"/>
                </a:solidFill>
              </a:rPr>
              <a:t> ها : رده </a:t>
            </a:r>
            <a:r>
              <a:rPr lang="en-US" b="1" dirty="0">
                <a:solidFill>
                  <a:schemeClr val="tx1"/>
                </a:solidFill>
              </a:rPr>
              <a:t>( </a:t>
            </a:r>
            <a:r>
              <a:rPr lang="en-US" b="1" dirty="0" err="1">
                <a:solidFill>
                  <a:schemeClr val="tx1"/>
                </a:solidFill>
              </a:rPr>
              <a:t>Apoda</a:t>
            </a:r>
            <a:r>
              <a:rPr lang="en-US" b="1" dirty="0">
                <a:solidFill>
                  <a:schemeClr val="tx1"/>
                </a:solidFill>
              </a:rPr>
              <a:t> ) </a:t>
            </a:r>
            <a:r>
              <a:rPr lang="en-US" b="1" dirty="0" err="1">
                <a:solidFill>
                  <a:schemeClr val="tx1"/>
                </a:solidFill>
              </a:rPr>
              <a:t>Gymnophiona</a:t>
            </a:r>
            <a:r>
              <a:rPr lang="fa-IR" b="1" dirty="0">
                <a:solidFill>
                  <a:schemeClr val="tx1"/>
                </a:solidFill>
              </a:rPr>
              <a:t>  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1" y="1874838"/>
            <a:ext cx="8532813" cy="4525963"/>
          </a:xfrm>
        </p:spPr>
        <p:txBody>
          <a:bodyPr/>
          <a:lstStyle/>
          <a:p>
            <a:r>
              <a:rPr lang="fa-IR" sz="2400" dirty="0"/>
              <a:t>173 گونه موجودات طویل و فاقد عضو ساکن زیر زمین</a:t>
            </a:r>
          </a:p>
          <a:p>
            <a:r>
              <a:rPr lang="fa-IR" sz="2400" dirty="0">
                <a:latin typeface="Times New Roman"/>
                <a:ea typeface="Times New Roman"/>
                <a:cs typeface="B Nazanin"/>
              </a:rPr>
              <a:t>پولک های کوچک بر روی پوست </a:t>
            </a:r>
          </a:p>
          <a:p>
            <a:r>
              <a:rPr lang="fa-IR" sz="2400" dirty="0">
                <a:latin typeface="Times New Roman"/>
                <a:ea typeface="Times New Roman"/>
                <a:cs typeface="B Nazanin"/>
              </a:rPr>
              <a:t>چشم ها کوچک بوده و بیشتر گونه ها در زمان بلوغ بینایی خود را از دست می دهند </a:t>
            </a:r>
          </a:p>
          <a:p>
            <a:r>
              <a:rPr lang="fa-IR" sz="2400" dirty="0">
                <a:latin typeface="Times New Roman"/>
                <a:cs typeface="B Nazanin"/>
              </a:rPr>
              <a:t>جدا جنس و لقاح داخلی و تخم ریزی در زمین های مرطوب</a:t>
            </a:r>
          </a:p>
          <a:p>
            <a:r>
              <a:rPr lang="fa-IR" sz="2400" dirty="0">
                <a:latin typeface="Times New Roman"/>
                <a:cs typeface="B Nazanin"/>
              </a:rPr>
              <a:t>در مناطق استوایی</a:t>
            </a:r>
          </a:p>
          <a:p>
            <a:endParaRPr lang="fa-IR" sz="2400" dirty="0"/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181" y="43903"/>
            <a:ext cx="2315246" cy="1830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248" y="4343400"/>
            <a:ext cx="2822401" cy="1847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5193" y="3705771"/>
            <a:ext cx="2585201" cy="307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521334"/>
      </p:ext>
    </p:extLst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تونیکاتا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sz="2400" dirty="0"/>
              <a:t> دارای 1600 گونه دریایی، در نواحی ساحلی</a:t>
            </a:r>
          </a:p>
          <a:p>
            <a:r>
              <a:rPr lang="fa-IR" sz="2400" dirty="0"/>
              <a:t>دارای سه رده </a:t>
            </a:r>
            <a:r>
              <a:rPr lang="en-US" sz="2400" dirty="0" err="1"/>
              <a:t>Ascidiacea</a:t>
            </a:r>
            <a:r>
              <a:rPr lang="fa-IR" sz="2400" dirty="0"/>
              <a:t>، </a:t>
            </a:r>
            <a:r>
              <a:rPr lang="en-US" sz="2400" dirty="0" err="1"/>
              <a:t>Larvacea</a:t>
            </a:r>
            <a:r>
              <a:rPr lang="fa-IR" sz="2400" dirty="0"/>
              <a:t> و </a:t>
            </a:r>
            <a:r>
              <a:rPr lang="en-US" sz="2400" dirty="0" err="1"/>
              <a:t>Thaliacea</a:t>
            </a:r>
            <a:r>
              <a:rPr lang="fa-IR" sz="2400" dirty="0"/>
              <a:t> بوده.</a:t>
            </a:r>
          </a:p>
          <a:p>
            <a:r>
              <a:rPr lang="fa-IR" sz="2400" dirty="0"/>
              <a:t>بالغین اندازه 1 تا 8 سانتی متر داشته</a:t>
            </a:r>
          </a:p>
          <a:p>
            <a:r>
              <a:rPr lang="fa-IR" sz="2400" dirty="0"/>
              <a:t>بالغین تحت نام عمومی </a:t>
            </a:r>
            <a:r>
              <a:rPr lang="en-US" sz="2400" dirty="0"/>
              <a:t>Sea Squirt</a:t>
            </a:r>
            <a:r>
              <a:rPr lang="fa-IR" sz="2400" dirty="0"/>
              <a:t> (آب پاش دریایی)</a:t>
            </a:r>
          </a:p>
          <a:p>
            <a:r>
              <a:rPr lang="fa-IR" sz="2400" dirty="0"/>
              <a:t>اغلب بالغین به سوبسترای سخت متصل شده و برخی به صورت تک و برخی به صورت کلونی زندگی می کنند.</a:t>
            </a:r>
          </a:p>
          <a:p>
            <a:r>
              <a:rPr lang="fa-IR" sz="2400" dirty="0"/>
              <a:t>تکوین آنها از یک لارو با تقارن دوطرفی، شناگر و شبیه لارو قورباغه می باشد. </a:t>
            </a:r>
            <a:endParaRPr lang="en-US" sz="2400" dirty="0"/>
          </a:p>
        </p:txBody>
      </p:sp>
      <p:pic>
        <p:nvPicPr>
          <p:cNvPr id="4" name="Picture 4" descr="27-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989300"/>
            <a:ext cx="8534400" cy="157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D49E1D-5CF0-4F29-AC8C-0E8C77139D16}" type="slidenum">
              <a:rPr lang="ar-SA">
                <a:solidFill>
                  <a:srgbClr val="000000"/>
                </a:solidFill>
                <a:latin typeface="Arial"/>
                <a:cs typeface="B Lotus"/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  <a:latin typeface="Arial"/>
              <a:cs typeface="B Lotu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76400" y="815013"/>
            <a:ext cx="5562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Arial"/>
                <a:cs typeface="B Lotus"/>
              </a:rPr>
              <a:t>Urochordata</a:t>
            </a:r>
          </a:p>
          <a:p>
            <a:r>
              <a:rPr lang="en-US" sz="4400" dirty="0">
                <a:solidFill>
                  <a:srgbClr val="FF0000"/>
                </a:solidFill>
                <a:latin typeface="Arial"/>
                <a:cs typeface="B Lotus"/>
              </a:rPr>
              <a:t>(</a:t>
            </a:r>
            <a:r>
              <a:rPr lang="en-US" sz="4400" dirty="0" err="1">
                <a:solidFill>
                  <a:srgbClr val="FF0000"/>
                </a:solidFill>
                <a:latin typeface="Arial"/>
                <a:cs typeface="B Lotus"/>
              </a:rPr>
              <a:t>tunicata</a:t>
            </a:r>
            <a:r>
              <a:rPr lang="en-US" sz="4400" dirty="0">
                <a:solidFill>
                  <a:srgbClr val="FF0000"/>
                </a:solidFill>
                <a:latin typeface="Arial"/>
                <a:cs typeface="B Lotus"/>
              </a:rPr>
              <a:t>)    </a:t>
            </a:r>
          </a:p>
        </p:txBody>
      </p:sp>
    </p:spTree>
    <p:extLst>
      <p:ext uri="{BB962C8B-B14F-4D97-AF65-F5344CB8AC3E}">
        <p14:creationId xmlns:p14="http://schemas.microsoft.com/office/powerpoint/2010/main" val="132300654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143000"/>
            <a:ext cx="6900862" cy="482600"/>
          </a:xfrm>
        </p:spPr>
        <p:txBody>
          <a:bodyPr/>
          <a:lstStyle/>
          <a:p>
            <a:pPr algn="justLow">
              <a:lnSpc>
                <a:spcPct val="115000"/>
              </a:lnSpc>
              <a:spcAft>
                <a:spcPts val="0"/>
              </a:spcAft>
            </a:pPr>
            <a:r>
              <a:rPr lang="fa-IR" b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B Nazanin"/>
              </a:rPr>
              <a:t>سمندرها : راسته </a:t>
            </a:r>
            <a:r>
              <a:rPr lang="en-US" b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B Nazanin"/>
              </a:rPr>
              <a:t>( </a:t>
            </a:r>
            <a:r>
              <a:rPr lang="en-US" b="1" dirty="0" err="1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B Nazanin"/>
              </a:rPr>
              <a:t>Caudata</a:t>
            </a:r>
            <a:r>
              <a:rPr lang="en-US" b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B Nazanin"/>
              </a:rPr>
              <a:t> ) </a:t>
            </a:r>
            <a:r>
              <a:rPr lang="en-US" b="1" dirty="0" err="1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B Nazanin"/>
              </a:rPr>
              <a:t>Urodela</a:t>
            </a:r>
            <a:r>
              <a:rPr lang="fa-IR" b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B Nazanin"/>
              </a:rPr>
              <a:t>  </a:t>
            </a:r>
            <a:r>
              <a:rPr lang="en-US" sz="2800" dirty="0">
                <a:solidFill>
                  <a:schemeClr val="tx1"/>
                </a:solidFill>
                <a:latin typeface="Times New Roman"/>
                <a:ea typeface="Times New Roman"/>
                <a:cs typeface="Angsana New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/>
                <a:ea typeface="Times New Roman"/>
                <a:cs typeface="Angsana New"/>
              </a:rPr>
            </a:br>
            <a:r>
              <a:rPr lang="fa-IR" sz="2800" dirty="0">
                <a:solidFill>
                  <a:schemeClr val="tx1"/>
                </a:solidFill>
                <a:latin typeface="Times New Roman"/>
                <a:ea typeface="Times New Roman"/>
                <a:cs typeface="Angsana New"/>
              </a:rPr>
              <a:t/>
            </a:r>
            <a:br>
              <a:rPr lang="fa-IR" sz="2800" dirty="0">
                <a:solidFill>
                  <a:schemeClr val="tx1"/>
                </a:solidFill>
                <a:latin typeface="Times New Roman"/>
                <a:ea typeface="Times New Roman"/>
                <a:cs typeface="Angsana New"/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52801" y="1295401"/>
            <a:ext cx="666173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fa-IR" sz="2400" dirty="0">
                <a:solidFill>
                  <a:srgbClr val="000000"/>
                </a:solidFill>
                <a:latin typeface="Arial"/>
                <a:cs typeface="B Lotus"/>
              </a:rPr>
              <a:t>553 گونه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fa-IR" sz="2400" dirty="0">
                <a:solidFill>
                  <a:srgbClr val="000000"/>
                </a:solidFill>
                <a:latin typeface="Arial"/>
                <a:cs typeface="B Lotus"/>
              </a:rPr>
              <a:t>در مناطق معتدل شمالی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fa-IR" sz="2400" dirty="0">
                <a:solidFill>
                  <a:srgbClr val="000000"/>
                </a:solidFill>
                <a:latin typeface="Arial"/>
                <a:cs typeface="B Lotus"/>
              </a:rPr>
              <a:t>طول اکثر کمتر از 15 سانتیمتر (لارو و بالغ گوشتخوار)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fa-IR" sz="2400" dirty="0">
                <a:solidFill>
                  <a:srgbClr val="000000"/>
                </a:solidFill>
                <a:latin typeface="Arial"/>
                <a:cs typeface="B Lotus"/>
              </a:rPr>
              <a:t>خونسرد</a:t>
            </a:r>
            <a:endParaRPr lang="en-US" sz="2400" dirty="0">
              <a:solidFill>
                <a:srgbClr val="000000"/>
              </a:solidFill>
              <a:latin typeface="Arial"/>
              <a:cs typeface="B Lotus"/>
            </a:endParaRPr>
          </a:p>
          <a:p>
            <a:pPr marL="285750" indent="-285750" algn="r" rtl="1">
              <a:buFont typeface="Arial" pitchFamily="34" charset="0"/>
              <a:buChar char="•"/>
            </a:pPr>
            <a:r>
              <a:rPr lang="fa-IR" sz="2400" dirty="0">
                <a:solidFill>
                  <a:srgbClr val="000000"/>
                </a:solidFill>
                <a:latin typeface="Arial"/>
                <a:cs typeface="B Lotus"/>
              </a:rPr>
              <a:t>برخی دارای دگردیسی، برخی در تمام عمر خود یا در آب زندگی کرده یا در خشکی زندگی کرده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fa-IR" sz="2400" dirty="0">
                <a:solidFill>
                  <a:srgbClr val="000000"/>
                </a:solidFill>
                <a:latin typeface="Arial"/>
                <a:cs typeface="B Lotus"/>
              </a:rPr>
              <a:t>گونه های اولیه در آب و خشکی (چرخه متداول دوزیستان)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fa-IR" sz="2400" dirty="0">
                <a:solidFill>
                  <a:srgbClr val="000000"/>
                </a:solidFill>
                <a:latin typeface="Arial"/>
                <a:cs typeface="B Lotus"/>
              </a:rPr>
              <a:t>لقاح داخلی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fa-IR" sz="2400" dirty="0">
                <a:solidFill>
                  <a:srgbClr val="000000"/>
                </a:solidFill>
                <a:latin typeface="Times New Roman"/>
                <a:ea typeface="Times New Roman"/>
                <a:cs typeface="B Nazanin"/>
              </a:rPr>
              <a:t>گونه ماده در محل تخم ریزی خود توده اسپرم ( </a:t>
            </a:r>
            <a:r>
              <a:rPr lang="fa-IR" sz="2400" dirty="0">
                <a:solidFill>
                  <a:srgbClr val="000000"/>
                </a:solidFill>
                <a:latin typeface="Times New Roman"/>
                <a:ea typeface="Times New Roman"/>
                <a:cs typeface="B Nazanin"/>
              </a:rPr>
              <a:t>اسپرماتوفور) </a:t>
            </a:r>
            <a:r>
              <a:rPr lang="fa-IR" sz="2400" dirty="0">
                <a:solidFill>
                  <a:srgbClr val="000000"/>
                </a:solidFill>
                <a:latin typeface="Times New Roman"/>
                <a:ea typeface="Times New Roman"/>
                <a:cs typeface="B Nazanin"/>
              </a:rPr>
              <a:t>تولید شده توسط جنس نر را بر روی یک برگ بازیابی می کند.</a:t>
            </a:r>
            <a:endParaRPr lang="fa-IR" sz="2400" dirty="0">
              <a:solidFill>
                <a:srgbClr val="000000"/>
              </a:solidFill>
              <a:latin typeface="Arial"/>
              <a:cs typeface="B Lotus"/>
            </a:endParaRPr>
          </a:p>
          <a:p>
            <a:pPr marL="285750" indent="-285750" algn="r" rtl="1">
              <a:buFont typeface="Arial" pitchFamily="34" charset="0"/>
              <a:buChar char="•"/>
            </a:pPr>
            <a:endParaRPr lang="en-US" dirty="0">
              <a:solidFill>
                <a:srgbClr val="000000"/>
              </a:solidFill>
              <a:latin typeface="Arial"/>
              <a:cs typeface="B Lotus"/>
            </a:endParaRPr>
          </a:p>
        </p:txBody>
      </p:sp>
    </p:spTree>
    <p:extLst>
      <p:ext uri="{BB962C8B-B14F-4D97-AF65-F5344CB8AC3E}">
        <p14:creationId xmlns:p14="http://schemas.microsoft.com/office/powerpoint/2010/main" val="214219303"/>
      </p:ext>
    </p:extLst>
  </p:cSld>
  <p:clrMapOvr>
    <a:masterClrMapping/>
  </p:clrMapOvr>
  <p:transition>
    <p:rand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986" name="Picture 2" descr="salamander_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81075"/>
            <a:ext cx="2413000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87" name="Picture 3" descr="EG-AMA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981075"/>
            <a:ext cx="316865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8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11" b="10072"/>
          <a:stretch>
            <a:fillRect/>
          </a:stretch>
        </p:blipFill>
        <p:spPr bwMode="auto">
          <a:xfrm>
            <a:off x="6780213" y="3355975"/>
            <a:ext cx="3205162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89" name="Picture 5" descr="Northern_dusky_salamander__Desmognathus_fuscus_fuscus_0001-by_John_Whit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5" y="2849563"/>
            <a:ext cx="3168650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90" name="Picture 6" descr="tarichagranulosa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738" y="5027614"/>
            <a:ext cx="2405062" cy="183038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991" name="Picture 7" descr="salamand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489" y="981076"/>
            <a:ext cx="2916237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92" name="Picture 8" descr="P12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1" y="5254626"/>
            <a:ext cx="2441575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93" name="Picture 9" descr="salamander 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978275"/>
            <a:ext cx="26098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94" name="Picture 10" descr="salamander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5370514"/>
            <a:ext cx="2232025" cy="148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95" name="Picture 11" descr="salamander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6" y="5027613"/>
            <a:ext cx="2301875" cy="153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96" name="Picture 12" descr="salamander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6" y="5027613"/>
            <a:ext cx="2798763" cy="186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997" name="Rectangle 13"/>
          <p:cNvSpPr>
            <a:spLocks noChangeArrowheads="1"/>
          </p:cNvSpPr>
          <p:nvPr/>
        </p:nvSpPr>
        <p:spPr bwMode="auto">
          <a:xfrm>
            <a:off x="2551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>
                <a:solidFill>
                  <a:srgbClr val="CCECFF"/>
                </a:solidFill>
                <a:latin typeface="Arial"/>
                <a:cs typeface="Titr" pitchFamily="2" charset="-78"/>
              </a:rPr>
              <a:t>رده دوزيستان </a:t>
            </a:r>
            <a:endParaRPr lang="en-US" sz="2800">
              <a:solidFill>
                <a:srgbClr val="CCECFF"/>
              </a:solidFill>
              <a:latin typeface="Arial"/>
              <a:cs typeface="Titr" pitchFamily="2" charset="-78"/>
            </a:endParaRPr>
          </a:p>
        </p:txBody>
      </p:sp>
      <p:sp>
        <p:nvSpPr>
          <p:cNvPr id="2" name="AutoShape 2" descr="Image result for ‫سمندر کردستانی‬‎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>
              <a:solidFill>
                <a:srgbClr val="000000"/>
              </a:solidFill>
              <a:latin typeface="Arial"/>
              <a:cs typeface="B Lotu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16726" y="2851628"/>
            <a:ext cx="1965325" cy="101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51261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b="1" dirty="0" smtClean="0">
                <a:effectLst/>
                <a:latin typeface="Times New Roman"/>
                <a:ea typeface="Times New Roman"/>
                <a:cs typeface="B Nazanin"/>
              </a:rPr>
              <a:t>قورباغه ها و وزغ ها ؛ راسته </a:t>
            </a:r>
            <a:br>
              <a:rPr lang="fa-IR" b="1" dirty="0" smtClean="0">
                <a:effectLst/>
                <a:latin typeface="Times New Roman"/>
                <a:ea typeface="Times New Roman"/>
                <a:cs typeface="B Nazanin"/>
              </a:rPr>
            </a:br>
            <a:r>
              <a:rPr lang="fa-IR" b="1" dirty="0">
                <a:latin typeface="Times New Roman"/>
                <a:ea typeface="Times New Roman"/>
                <a:cs typeface="B Nazanin"/>
              </a:rPr>
              <a:t> </a:t>
            </a:r>
            <a:r>
              <a:rPr lang="en-US" b="1" dirty="0" err="1" smtClean="0">
                <a:effectLst/>
                <a:latin typeface="Times New Roman"/>
                <a:ea typeface="Times New Roman"/>
                <a:cs typeface="B Nazanin"/>
              </a:rPr>
              <a:t>Anura</a:t>
            </a:r>
            <a:r>
              <a:rPr lang="fa-IR" b="1" dirty="0" smtClean="0">
                <a:effectLst/>
                <a:latin typeface="Times New Roman"/>
                <a:ea typeface="Times New Roman"/>
                <a:cs typeface="B Nazanin"/>
              </a:rPr>
              <a:t>  یا </a:t>
            </a:r>
            <a:r>
              <a:rPr lang="en-US" b="1" dirty="0" err="1" smtClean="0">
                <a:effectLst/>
                <a:latin typeface="Times New Roman"/>
                <a:ea typeface="Times New Roman"/>
                <a:cs typeface="B Nazanin"/>
              </a:rPr>
              <a:t>Salienta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sz="2400" dirty="0">
                <a:latin typeface="Times New Roman"/>
                <a:ea typeface="Times New Roman"/>
                <a:cs typeface="B Nazanin"/>
              </a:rPr>
              <a:t>5283 گونه </a:t>
            </a:r>
          </a:p>
          <a:p>
            <a:pPr algn="r" rtl="1"/>
            <a:r>
              <a:rPr lang="fa-IR" sz="2400" dirty="0">
                <a:latin typeface="Times New Roman"/>
                <a:cs typeface="B Nazanin"/>
              </a:rPr>
              <a:t>بالغ فاقد دم ولی لارو دم دار</a:t>
            </a:r>
          </a:p>
          <a:p>
            <a:pPr algn="r" rtl="1"/>
            <a:r>
              <a:rPr lang="fa-IR" sz="2400" dirty="0">
                <a:latin typeface="Times New Roman"/>
                <a:cs typeface="B Nazanin"/>
              </a:rPr>
              <a:t>دگردیسی بارز و چشم گیر داشته، خون سرد</a:t>
            </a:r>
          </a:p>
          <a:p>
            <a:pPr algn="r" rtl="1"/>
            <a:r>
              <a:rPr lang="fa-IR" sz="2400" dirty="0">
                <a:latin typeface="Times New Roman"/>
                <a:cs typeface="B Nazanin"/>
              </a:rPr>
              <a:t>دارای 44 خانواده</a:t>
            </a:r>
          </a:p>
          <a:p>
            <a:pPr algn="r" rtl="1"/>
            <a:r>
              <a:rPr lang="fa-IR" sz="2400" dirty="0">
                <a:latin typeface="Times New Roman"/>
                <a:cs typeface="B Nazanin"/>
              </a:rPr>
              <a:t>مشهورترین قورباغه در خانواده </a:t>
            </a:r>
            <a:r>
              <a:rPr lang="en-US" sz="2400" dirty="0" err="1">
                <a:latin typeface="Times New Roman"/>
                <a:cs typeface="B Nazanin"/>
              </a:rPr>
              <a:t>Ranidae</a:t>
            </a:r>
            <a:r>
              <a:rPr lang="fa-IR" sz="2400" dirty="0">
                <a:latin typeface="Times New Roman"/>
                <a:cs typeface="B Nazanin"/>
              </a:rPr>
              <a:t> و </a:t>
            </a:r>
            <a:r>
              <a:rPr lang="en-US" sz="2400" dirty="0" err="1">
                <a:latin typeface="Times New Roman"/>
                <a:cs typeface="B Nazanin"/>
              </a:rPr>
              <a:t>Hylidae</a:t>
            </a:r>
            <a:r>
              <a:rPr lang="fa-IR" sz="2400" dirty="0">
                <a:latin typeface="Times New Roman"/>
                <a:cs typeface="B Nazanin"/>
              </a:rPr>
              <a:t> قورباغه درختی</a:t>
            </a:r>
          </a:p>
          <a:p>
            <a:pPr algn="r" rtl="1"/>
            <a:r>
              <a:rPr lang="fa-IR" sz="2400" dirty="0">
                <a:latin typeface="Times New Roman"/>
                <a:cs typeface="B Nazanin"/>
              </a:rPr>
              <a:t>وزغ ها در خانواده </a:t>
            </a:r>
            <a:r>
              <a:rPr lang="en-US" sz="2400" dirty="0" err="1">
                <a:latin typeface="Times New Roman"/>
                <a:cs typeface="B Nazanin"/>
              </a:rPr>
              <a:t>Bufonidae</a:t>
            </a:r>
            <a:r>
              <a:rPr lang="fa-IR" sz="2400" dirty="0">
                <a:latin typeface="Times New Roman"/>
                <a:cs typeface="B Nazanin"/>
              </a:rPr>
              <a:t> تعلق دارند</a:t>
            </a:r>
          </a:p>
          <a:p>
            <a:pPr algn="r" rtl="1"/>
            <a:r>
              <a:rPr lang="fa-IR" sz="2400" dirty="0">
                <a:latin typeface="Times New Roman"/>
                <a:ea typeface="Times New Roman"/>
                <a:cs typeface="B Nazanin"/>
              </a:rPr>
              <a:t>بزرگترین بی دم ،  </a:t>
            </a:r>
            <a:r>
              <a:rPr lang="en-US" sz="2400" i="1" dirty="0" err="1">
                <a:latin typeface="Times New Roman"/>
                <a:ea typeface="Times New Roman"/>
                <a:cs typeface="B Nazanin"/>
              </a:rPr>
              <a:t>Conraua</a:t>
            </a:r>
            <a:r>
              <a:rPr lang="en-US" sz="2400" i="1" dirty="0">
                <a:latin typeface="Times New Roman"/>
                <a:ea typeface="Times New Roman"/>
                <a:cs typeface="B Nazanin"/>
              </a:rPr>
              <a:t> goliath</a:t>
            </a:r>
            <a:r>
              <a:rPr lang="en-US" sz="2400" dirty="0">
                <a:latin typeface="B Nazanin"/>
                <a:ea typeface="Times New Roman"/>
              </a:rPr>
              <a:t> </a:t>
            </a:r>
            <a:r>
              <a:rPr lang="fa-IR" sz="2400" dirty="0">
                <a:latin typeface="B Nazanin"/>
                <a:ea typeface="Times New Roman"/>
              </a:rPr>
              <a:t> از غرب آفریقا است که از نوک بینی تا مقعد 30 سانتیمتر طول دارد </a:t>
            </a:r>
          </a:p>
          <a:p>
            <a:pPr algn="r" rtl="1"/>
            <a:r>
              <a:rPr lang="fa-IR" sz="2400" dirty="0">
                <a:latin typeface="Times New Roman"/>
                <a:ea typeface="Times New Roman"/>
                <a:cs typeface="B Nazanin"/>
              </a:rPr>
              <a:t>کوچکترین قورباغه که کوچکترین چهارپا نیز هست کمتر از 1 سانتیمتر طول دارد بنام </a:t>
            </a:r>
            <a:r>
              <a:rPr lang="en-US" sz="2400" i="1" dirty="0" err="1">
                <a:latin typeface="Times New Roman"/>
                <a:ea typeface="Times New Roman"/>
                <a:cs typeface="B Nazanin"/>
              </a:rPr>
              <a:t>iberia</a:t>
            </a:r>
            <a:r>
              <a:rPr lang="en-US" sz="2400" dirty="0">
                <a:latin typeface="Times New Roman"/>
                <a:ea typeface="Times New Roman"/>
                <a:cs typeface="B Nazanin"/>
              </a:rPr>
              <a:t> </a:t>
            </a:r>
            <a:r>
              <a:rPr lang="fa-IR" sz="2400" dirty="0">
                <a:latin typeface="Times New Roman"/>
                <a:ea typeface="Times New Roman"/>
                <a:cs typeface="B Nazanin"/>
              </a:rPr>
              <a:t> </a:t>
            </a:r>
            <a:r>
              <a:rPr lang="en-US" sz="2400" i="1" dirty="0" err="1">
                <a:latin typeface="Times New Roman"/>
                <a:ea typeface="Times New Roman"/>
                <a:cs typeface="B Nazanin"/>
              </a:rPr>
              <a:t>Eleutherodactylus</a:t>
            </a:r>
            <a:endParaRPr lang="fa-IR" dirty="0" smtClean="0">
              <a:latin typeface="Times New Roman"/>
              <a:cs typeface="B Nazanin"/>
            </a:endParaRPr>
          </a:p>
          <a:p>
            <a:pPr algn="r" rt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846138"/>
            <a:ext cx="1714500" cy="270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89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363" y="4656138"/>
            <a:ext cx="3192462" cy="22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296963" name="Picture 3" descr="redeye_lr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908051"/>
            <a:ext cx="3095625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64" name="Rectangle 4"/>
          <p:cNvSpPr>
            <a:spLocks noChangeArrowheads="1"/>
          </p:cNvSpPr>
          <p:nvPr/>
        </p:nvSpPr>
        <p:spPr bwMode="auto">
          <a:xfrm>
            <a:off x="2551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>
                <a:solidFill>
                  <a:srgbClr val="CCECFF"/>
                </a:solidFill>
                <a:latin typeface="Arial"/>
                <a:cs typeface="Titr" pitchFamily="2" charset="-78"/>
              </a:rPr>
              <a:t>رده دوزيستان </a:t>
            </a:r>
            <a:endParaRPr lang="en-US" sz="2800">
              <a:solidFill>
                <a:srgbClr val="CCECFF"/>
              </a:solidFill>
              <a:latin typeface="Arial"/>
              <a:cs typeface="Titr" pitchFamily="2" charset="-78"/>
            </a:endParaRPr>
          </a:p>
        </p:txBody>
      </p:sp>
      <p:pic>
        <p:nvPicPr>
          <p:cNvPr id="296965" name="Picture 5" descr="repro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9"/>
          <a:stretch>
            <a:fillRect/>
          </a:stretch>
        </p:blipFill>
        <p:spPr bwMode="auto">
          <a:xfrm>
            <a:off x="4943475" y="908051"/>
            <a:ext cx="3168650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66" name="Picture 6" descr="firebelly_under_lr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2911475"/>
            <a:ext cx="3095625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6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39" t="827" r="587" b="62016"/>
          <a:stretch>
            <a:fillRect/>
          </a:stretch>
        </p:blipFill>
        <p:spPr bwMode="auto">
          <a:xfrm>
            <a:off x="4943475" y="2852739"/>
            <a:ext cx="3240088" cy="217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68" name="Picture 8" descr="african-bullfro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6" y="908050"/>
            <a:ext cx="1922463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69" name="Picture 9" descr="1a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4943476"/>
            <a:ext cx="2449513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70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800" y="2679701"/>
            <a:ext cx="1982788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71" name="Picture 11" descr="Dendrobates pumilio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826" y="4838700"/>
            <a:ext cx="2544763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256251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034" name="Picture 2" descr="blueyellow_tit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0035" name="WordArt 3"/>
          <p:cNvSpPr>
            <a:spLocks noChangeArrowheads="1" noChangeShapeType="1" noTextEdit="1"/>
          </p:cNvSpPr>
          <p:nvPr/>
        </p:nvSpPr>
        <p:spPr bwMode="auto">
          <a:xfrm>
            <a:off x="2971801" y="2547939"/>
            <a:ext cx="6219825" cy="8096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3600" b="1" kern="10" dirty="0">
                <a:gradFill rotWithShape="1">
                  <a:gsLst>
                    <a:gs pos="0">
                      <a:srgbClr val="FFCC00"/>
                    </a:gs>
                    <a:gs pos="50000">
                      <a:srgbClr val="FF9933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prstShdw prst="shdw17" dist="17961" dir="2700000">
                    <a:srgbClr val="997A00"/>
                  </a:prstShdw>
                </a:effectLst>
                <a:latin typeface="Arial"/>
                <a:cs typeface="Arial"/>
              </a:rPr>
              <a:t>رده خزندگان  </a:t>
            </a:r>
            <a:endParaRPr lang="en-US" sz="3600" b="1" kern="10" dirty="0">
              <a:gradFill rotWithShape="1">
                <a:gsLst>
                  <a:gs pos="0">
                    <a:srgbClr val="FFCC00"/>
                  </a:gs>
                  <a:gs pos="50000">
                    <a:srgbClr val="FF9933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prstShdw prst="shdw17" dist="17961" dir="2700000">
                  <a:srgbClr val="997A00"/>
                </a:prstShdw>
              </a:effectLst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91745" y="5013176"/>
            <a:ext cx="426270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800" b="1" dirty="0" err="1">
                <a:solidFill>
                  <a:srgbClr val="000000"/>
                </a:solidFill>
                <a:latin typeface="Arial"/>
                <a:cs typeface="Arial" charset="0"/>
              </a:rPr>
              <a:t>Reptilia</a:t>
            </a:r>
            <a:endParaRPr lang="en-US" sz="8800" b="1" dirty="0">
              <a:solidFill>
                <a:srgbClr val="000000"/>
              </a:solidFill>
              <a:latin typeface="Arial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58474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783631" y="-969218"/>
            <a:ext cx="6762750" cy="870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1263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8229600" cy="1143000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sz="3600" b="1" dirty="0"/>
              <a:t>مشخصات خزندگان غیر پروازی که آنها را از دوزیستان متمایز می کند</a:t>
            </a:r>
            <a:r>
              <a:rPr lang="en-US" sz="3600" b="1" dirty="0"/>
              <a:t> </a:t>
            </a:r>
            <a:r>
              <a:rPr lang="en-US" b="1" dirty="0" smtClean="0"/>
              <a:t>non avian reptile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935480"/>
            <a:ext cx="7924800" cy="4389120"/>
          </a:xfrm>
        </p:spPr>
        <p:txBody>
          <a:bodyPr>
            <a:normAutofit fontScale="77500" lnSpcReduction="20000"/>
          </a:bodyPr>
          <a:lstStyle/>
          <a:p>
            <a:pPr lvl="0" algn="just" rtl="1" eaLnBrk="0" fontAlgn="base" hangingPunct="0">
              <a:spcAft>
                <a:spcPct val="0"/>
              </a:spcAft>
              <a:buClr>
                <a:srgbClr val="000099"/>
              </a:buClr>
              <a:buBlip>
                <a:blip r:embed="rId2"/>
              </a:buBlip>
            </a:pPr>
            <a:r>
              <a:rPr lang="fa-IR" dirty="0" smtClean="0"/>
              <a:t>خزندگان غیر پروازی دارای شش های کارآمدتر </a:t>
            </a:r>
            <a:r>
              <a:rPr lang="fa-IR" sz="2400" kern="0" dirty="0">
                <a:solidFill>
                  <a:srgbClr val="333399"/>
                </a:solidFill>
                <a:latin typeface="Arial"/>
                <a:cs typeface="B Lotus"/>
              </a:rPr>
              <a:t>تنفس کلوآکی در لاک پشت </a:t>
            </a:r>
            <a:r>
              <a:rPr lang="fa-IR" sz="2400" kern="0" dirty="0">
                <a:solidFill>
                  <a:srgbClr val="333399"/>
                </a:solidFill>
                <a:latin typeface="Arial"/>
                <a:cs typeface="B Lotus"/>
              </a:rPr>
              <a:t>ها</a:t>
            </a:r>
            <a:endParaRPr lang="en-US" dirty="0" smtClean="0"/>
          </a:p>
          <a:p>
            <a:pPr lvl="0" algn="r" rtl="1"/>
            <a:r>
              <a:rPr lang="fa-IR" dirty="0" smtClean="0"/>
              <a:t>خزندگان غیرپروازی پوست فلس داری دارند که مانع از دست دادن آب و باعث محافظت فیزیکی می شود. </a:t>
            </a:r>
            <a:endParaRPr lang="en-US" dirty="0" smtClean="0"/>
          </a:p>
          <a:p>
            <a:pPr lvl="0" algn="r" rtl="1"/>
            <a:r>
              <a:rPr lang="fa-IR" dirty="0" smtClean="0"/>
              <a:t>تخم آمنیوتیک خزندگان غیرپروازی امکان تکوین سریع نوزادانی بزرگ را محیط خشکی فراهم می کند</a:t>
            </a:r>
            <a:endParaRPr lang="en-US" dirty="0" smtClean="0"/>
          </a:p>
          <a:p>
            <a:pPr lvl="0" algn="r" rtl="1"/>
            <a:r>
              <a:rPr lang="fa-IR" dirty="0" smtClean="0"/>
              <a:t>آرواره برای خرد کردن و تکه تکه کردن شکار نیروی بیشتری دارد</a:t>
            </a:r>
            <a:endParaRPr lang="en-US" dirty="0" smtClean="0"/>
          </a:p>
          <a:p>
            <a:pPr lvl="0" algn="r" rtl="1"/>
            <a:r>
              <a:rPr lang="fa-IR" dirty="0" smtClean="0"/>
              <a:t>خزندگان غیر پروازی دارای گردش خون کاراتر و فشار خون بالاتری نسبت به دوزیستان هستند</a:t>
            </a:r>
            <a:endParaRPr lang="en-US" dirty="0" smtClean="0"/>
          </a:p>
          <a:p>
            <a:pPr lvl="0" algn="r" rtl="1"/>
            <a:r>
              <a:rPr lang="fa-IR" dirty="0" smtClean="0"/>
              <a:t>دفع مواد زائد به صورت اسید اوریک که نسبت به آمونیاک که ماده دفعی دوزیستان است و یک ماده سمی است نیاز به آب کمتری دارد. </a:t>
            </a:r>
            <a:endParaRPr lang="en-US" dirty="0" smtClean="0"/>
          </a:p>
          <a:p>
            <a:pPr lvl="0" algn="r" rtl="1"/>
            <a:r>
              <a:rPr lang="fa-IR" dirty="0" smtClean="0"/>
              <a:t>سیستم عصبی خزندگان غیرپروازی بسیار پیچیده تر از دوزیستان است.</a:t>
            </a:r>
            <a:endParaRPr lang="en-US" dirty="0" smtClean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7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1" y="993776"/>
            <a:ext cx="8532813" cy="4525963"/>
          </a:xfrm>
        </p:spPr>
        <p:txBody>
          <a:bodyPr/>
          <a:lstStyle/>
          <a:p>
            <a:pPr eaLnBrk="1" hangingPunct="1"/>
            <a:r>
              <a:rPr lang="fa-IR" dirty="0" smtClean="0"/>
              <a:t>راسته </a:t>
            </a:r>
            <a:r>
              <a:rPr lang="en-US" dirty="0" err="1" smtClean="0"/>
              <a:t>Chelonia</a:t>
            </a:r>
            <a:r>
              <a:rPr lang="fa-IR" dirty="0" smtClean="0"/>
              <a:t> (لاک پشت ها ) تستودین ها</a:t>
            </a:r>
          </a:p>
          <a:p>
            <a:pPr eaLnBrk="1" hangingPunct="1"/>
            <a:r>
              <a:rPr lang="fa-IR" dirty="0" smtClean="0"/>
              <a:t>راسته اسکواماتا : مارمولک ها ،مارها و سوسمار های کرمی شکل </a:t>
            </a:r>
          </a:p>
          <a:p>
            <a:pPr eaLnBrk="1" hangingPunct="1"/>
            <a:r>
              <a:rPr lang="fa-IR" dirty="0" smtClean="0"/>
              <a:t>راسته تمساح ها </a:t>
            </a:r>
          </a:p>
          <a:p>
            <a:pPr eaLnBrk="1" hangingPunct="1"/>
            <a:r>
              <a:rPr lang="fa-IR" dirty="0" smtClean="0"/>
              <a:t> راسته رینکوسفاليا ( تواتارا)</a:t>
            </a:r>
            <a:endParaRPr lang="en-US" dirty="0" smtClean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fa-IR" sz="2800"/>
              <a:t>رده خزندگان </a:t>
            </a:r>
            <a:endParaRPr lang="en-US" sz="2800"/>
          </a:p>
        </p:txBody>
      </p:sp>
      <p:pic>
        <p:nvPicPr>
          <p:cNvPr id="317444" name="Picture 4" descr="reptileclassific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050" y="3257550"/>
            <a:ext cx="8026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107430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114" name="Picture 2" descr="blueyellow_tit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6115" name="WordArt 3"/>
          <p:cNvSpPr>
            <a:spLocks noChangeArrowheads="1" noChangeShapeType="1" noTextEdit="1"/>
          </p:cNvSpPr>
          <p:nvPr/>
        </p:nvSpPr>
        <p:spPr bwMode="auto">
          <a:xfrm>
            <a:off x="2971801" y="2547939"/>
            <a:ext cx="6219825" cy="8096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3600" b="1" kern="10" dirty="0">
                <a:gradFill rotWithShape="1">
                  <a:gsLst>
                    <a:gs pos="0">
                      <a:srgbClr val="FFCC00"/>
                    </a:gs>
                    <a:gs pos="50000">
                      <a:srgbClr val="FF9933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prstShdw prst="shdw17" dist="17961" dir="2700000">
                    <a:srgbClr val="997A00"/>
                  </a:prstShdw>
                </a:effectLst>
                <a:latin typeface="Arial"/>
                <a:cs typeface="Arial"/>
              </a:rPr>
              <a:t>رده </a:t>
            </a:r>
            <a:r>
              <a:rPr lang="fa-IR" sz="3600" b="1" kern="10" dirty="0">
                <a:gradFill rotWithShape="1">
                  <a:gsLst>
                    <a:gs pos="0">
                      <a:srgbClr val="FFCC00"/>
                    </a:gs>
                    <a:gs pos="50000">
                      <a:srgbClr val="FF9933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prstShdw prst="shdw17" dist="17961" dir="2700000">
                    <a:srgbClr val="997A00"/>
                  </a:prstShdw>
                </a:effectLst>
                <a:latin typeface="Arial"/>
                <a:cs typeface="Arial"/>
              </a:rPr>
              <a:t>پرندگان</a:t>
            </a:r>
            <a:endParaRPr lang="en-US" sz="3600" b="1" kern="10" dirty="0">
              <a:gradFill rotWithShape="1">
                <a:gsLst>
                  <a:gs pos="0">
                    <a:srgbClr val="FFCC00"/>
                  </a:gs>
                  <a:gs pos="50000">
                    <a:srgbClr val="FF9933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prstShdw prst="shdw17" dist="17961" dir="2700000">
                  <a:srgbClr val="997A00"/>
                </a:prstShdw>
              </a:effectLst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61407" y="4765042"/>
            <a:ext cx="50406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rgbClr val="000000"/>
                </a:solidFill>
                <a:latin typeface="Arial"/>
                <a:cs typeface="B Lotus"/>
              </a:rPr>
              <a:t>Class Aves</a:t>
            </a:r>
            <a:endParaRPr lang="en-US" sz="7200" b="1" dirty="0">
              <a:solidFill>
                <a:srgbClr val="000000"/>
              </a:solidFill>
              <a:latin typeface="Arial"/>
              <a:cs typeface="B Lotu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57800" y="183421"/>
            <a:ext cx="234872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solidFill>
                  <a:srgbClr val="000000"/>
                </a:solidFill>
                <a:latin typeface="Arial"/>
                <a:cs typeface="B Lotus"/>
              </a:rPr>
              <a:t>Birds</a:t>
            </a:r>
            <a:endParaRPr lang="en-US" sz="6600" b="1" dirty="0">
              <a:solidFill>
                <a:srgbClr val="000000"/>
              </a:solidFill>
              <a:latin typeface="Arial"/>
              <a:cs typeface="B Lotus"/>
            </a:endParaRPr>
          </a:p>
        </p:txBody>
      </p:sp>
    </p:spTree>
    <p:extLst>
      <p:ext uri="{BB962C8B-B14F-4D97-AF65-F5344CB8AC3E}">
        <p14:creationId xmlns:p14="http://schemas.microsoft.com/office/powerpoint/2010/main" val="269738896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a-IR" sz="2800"/>
              <a:t>رده پرندگان </a:t>
            </a:r>
            <a:endParaRPr lang="en-US" sz="2800"/>
          </a:p>
        </p:txBody>
      </p:sp>
      <p:sp>
        <p:nvSpPr>
          <p:cNvPr id="347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51040" y="1295401"/>
            <a:ext cx="8532813" cy="5661025"/>
          </a:xfrm>
        </p:spPr>
        <p:txBody>
          <a:bodyPr/>
          <a:lstStyle/>
          <a:p>
            <a:pPr eaLnBrk="1" hangingPunct="1"/>
            <a:r>
              <a:rPr lang="fa-IR" sz="2400" dirty="0">
                <a:solidFill>
                  <a:schemeClr val="tx1"/>
                </a:solidFill>
              </a:rPr>
              <a:t>بيش از 9000 گونه دارد که در سرتاسر کره زمين پراکنده مي باشند . از نظر تعداد گونه بعد از ماهی ها بيشترين تعداد گونه را در ميان مهره داران دارا است . </a:t>
            </a:r>
          </a:p>
          <a:p>
            <a:pPr eaLnBrk="1" hangingPunct="1"/>
            <a:r>
              <a:rPr lang="fa-IR" sz="2400" dirty="0">
                <a:solidFill>
                  <a:schemeClr val="tx1"/>
                </a:solidFill>
              </a:rPr>
              <a:t> درون گرمايي يا اندوترم هستند . </a:t>
            </a:r>
          </a:p>
          <a:p>
            <a:pPr eaLnBrk="1" hangingPunct="1"/>
            <a:r>
              <a:rPr lang="fa-IR" sz="2400" dirty="0">
                <a:solidFill>
                  <a:schemeClr val="tx1"/>
                </a:solidFill>
              </a:rPr>
              <a:t> بدن آنها از پر پوشيده شده است (صفت متمایز کننده پرندگان) </a:t>
            </a:r>
          </a:p>
          <a:p>
            <a:pPr eaLnBrk="1" hangingPunct="1"/>
            <a:r>
              <a:rPr lang="fa-IR" sz="2400" dirty="0">
                <a:solidFill>
                  <a:schemeClr val="tx1"/>
                </a:solidFill>
              </a:rPr>
              <a:t> اندام های قدامی به بال تغيير شکل يافته اند . </a:t>
            </a:r>
          </a:p>
          <a:p>
            <a:pPr eaLnBrk="1" hangingPunct="1"/>
            <a:r>
              <a:rPr lang="fa-IR" sz="2400" dirty="0">
                <a:solidFill>
                  <a:schemeClr val="tx1"/>
                </a:solidFill>
              </a:rPr>
              <a:t> پرندگان از خزندگان تکامل پيدا کرده اند . </a:t>
            </a:r>
          </a:p>
          <a:p>
            <a:pPr eaLnBrk="1" hangingPunct="1"/>
            <a:r>
              <a:rPr lang="fa-IR" sz="2400" dirty="0">
                <a:solidFill>
                  <a:schemeClr val="tx1"/>
                </a:solidFill>
              </a:rPr>
              <a:t>بدن معمولا دوکی شکل است و از 4 ناحيه سر ، گردن ، تنه و دم تشکيل شده است . </a:t>
            </a:r>
          </a:p>
          <a:p>
            <a:pPr eaLnBrk="1" hangingPunct="1"/>
            <a:r>
              <a:rPr lang="fa-IR" sz="2400" dirty="0">
                <a:solidFill>
                  <a:schemeClr val="tx1"/>
                </a:solidFill>
              </a:rPr>
              <a:t> اندام های حرکتی زوج هستند. اندام های قدامی برای پرواز و اندام های خلفی برای نشستن ، راه رفتن و شنا سازگار شده </a:t>
            </a:r>
            <a:r>
              <a:rPr lang="fa-IR" sz="2400" dirty="0" err="1">
                <a:solidFill>
                  <a:schemeClr val="tx1"/>
                </a:solidFill>
              </a:rPr>
              <a:t>اند</a:t>
            </a:r>
            <a:r>
              <a:rPr lang="fa-IR" sz="2400" dirty="0">
                <a:solidFill>
                  <a:schemeClr val="tx1"/>
                </a:solidFill>
              </a:rPr>
              <a:t>. در اغلب موارد پا دارای 4 انگشت مي باشد</a:t>
            </a:r>
          </a:p>
          <a:p>
            <a:pPr eaLnBrk="1" hangingPunct="1"/>
            <a:r>
              <a:rPr lang="fa-IR" sz="2400" dirty="0">
                <a:solidFill>
                  <a:schemeClr val="tx1"/>
                </a:solidFill>
              </a:rPr>
              <a:t>پا توسط پولک پوشیده شده است</a:t>
            </a:r>
          </a:p>
          <a:p>
            <a:pPr lvl="0" eaLnBrk="1" hangingPunct="1">
              <a:lnSpc>
                <a:spcPct val="90000"/>
              </a:lnSpc>
            </a:pPr>
            <a:r>
              <a:rPr lang="fa-IR" sz="2400" dirty="0">
                <a:solidFill>
                  <a:schemeClr val="tx1"/>
                </a:solidFill>
              </a:rPr>
              <a:t> </a:t>
            </a:r>
            <a:r>
              <a:rPr lang="fa-IR" sz="2400" dirty="0">
                <a:solidFill>
                  <a:schemeClr val="tx1"/>
                </a:solidFill>
              </a:rPr>
              <a:t> اسکلت کاملا استخوانی است و دارای حفره های هوايي مي باشد . </a:t>
            </a:r>
            <a:endParaRPr lang="en-US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fa-IR" sz="2400" dirty="0">
                <a:solidFill>
                  <a:schemeClr val="tx1"/>
                </a:solidFill>
              </a:rPr>
              <a:t>ایجاد منقار و تخم پر زرده</a:t>
            </a:r>
          </a:p>
          <a:p>
            <a:pPr lvl="0" eaLnBrk="1" hangingPunct="1">
              <a:lnSpc>
                <a:spcPct val="90000"/>
              </a:lnSpc>
            </a:pPr>
            <a:endParaRPr lang="fa-IR" sz="2400" dirty="0">
              <a:solidFill>
                <a:srgbClr val="333399"/>
              </a:solidFill>
            </a:endParaRPr>
          </a:p>
          <a:p>
            <a:pPr eaLnBrk="1" hangingPunct="1"/>
            <a:endParaRPr lang="fa-IR" sz="2400" dirty="0"/>
          </a:p>
          <a:p>
            <a:pPr eaLnBrk="1" hangingPunct="1"/>
            <a:endParaRPr lang="fa-IR" sz="2400" dirty="0"/>
          </a:p>
        </p:txBody>
      </p:sp>
    </p:spTree>
    <p:extLst>
      <p:ext uri="{BB962C8B-B14F-4D97-AF65-F5344CB8AC3E}">
        <p14:creationId xmlns:p14="http://schemas.microsoft.com/office/powerpoint/2010/main" val="220523442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23_06"/>
          <p:cNvPicPr>
            <a:picLocks noChangeAspect="1" noChangeArrowheads="1"/>
          </p:cNvPicPr>
          <p:nvPr/>
        </p:nvPicPr>
        <p:blipFill>
          <a:blip r:embed="rId3">
            <a:lum bright="-16000" contrast="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3"/>
          <a:stretch>
            <a:fillRect/>
          </a:stretch>
        </p:blipFill>
        <p:spPr bwMode="auto">
          <a:xfrm>
            <a:off x="1617663" y="730251"/>
            <a:ext cx="8469313" cy="306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315" name="Rectangle 3"/>
          <p:cNvSpPr>
            <a:spLocks noChangeArrowheads="1"/>
          </p:cNvSpPr>
          <p:nvPr/>
        </p:nvSpPr>
        <p:spPr bwMode="auto">
          <a:xfrm>
            <a:off x="2566988" y="0"/>
            <a:ext cx="6551612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3200">
                <a:solidFill>
                  <a:srgbClr val="CCECFF"/>
                </a:solidFill>
                <a:latin typeface="Arial"/>
                <a:cs typeface="Titr" pitchFamily="2" charset="-78"/>
              </a:rPr>
              <a:t>زير شاخه غلافداران</a:t>
            </a:r>
            <a:endParaRPr lang="en-US" sz="3200">
              <a:solidFill>
                <a:srgbClr val="CCECFF"/>
              </a:solidFill>
              <a:latin typeface="Arial"/>
              <a:cs typeface="Titr" pitchFamily="2" charset="-78"/>
            </a:endParaRPr>
          </a:p>
        </p:txBody>
      </p:sp>
      <p:sp>
        <p:nvSpPr>
          <p:cNvPr id="141316" name="Text Box 4"/>
          <p:cNvSpPr txBox="1">
            <a:spLocks noChangeArrowheads="1"/>
          </p:cNvSpPr>
          <p:nvPr/>
        </p:nvSpPr>
        <p:spPr bwMode="auto">
          <a:xfrm>
            <a:off x="4267201" y="1143001"/>
            <a:ext cx="5472113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fa-IR" sz="2400" dirty="0">
                <a:solidFill>
                  <a:srgbClr val="990000"/>
                </a:solidFill>
                <a:latin typeface="B Lotus" pitchFamily="2" charset="-78"/>
                <a:cs typeface="Titr" pitchFamily="2" charset="-78"/>
              </a:rPr>
              <a:t>مراحل مختلف زندگی تونيکا </a:t>
            </a:r>
            <a:endParaRPr lang="en-US" sz="2400" dirty="0">
              <a:solidFill>
                <a:srgbClr val="990000"/>
              </a:solidFill>
              <a:latin typeface="B Lotus" pitchFamily="2" charset="-78"/>
              <a:cs typeface="Titr" pitchFamily="2" charset="-78"/>
            </a:endParaRPr>
          </a:p>
        </p:txBody>
      </p:sp>
      <p:pic>
        <p:nvPicPr>
          <p:cNvPr id="5" name="Picture 4" descr="27-3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75" y="3810000"/>
            <a:ext cx="8806656" cy="3184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AEC209-8042-46D3-8463-B5E4A070D229}" type="slidenum">
              <a:rPr lang="ar-SA">
                <a:solidFill>
                  <a:srgbClr val="000000"/>
                </a:solidFill>
                <a:latin typeface="Arial"/>
                <a:cs typeface="B Lotus"/>
              </a:rPr>
              <a:pPr>
                <a:defRPr/>
              </a:pPr>
              <a:t>4</a:t>
            </a:fld>
            <a:endParaRPr lang="en-US">
              <a:solidFill>
                <a:srgbClr val="000000"/>
              </a:solidFill>
              <a:latin typeface="Arial"/>
              <a:cs typeface="B Lotus"/>
            </a:endParaRPr>
          </a:p>
        </p:txBody>
      </p:sp>
    </p:spTree>
    <p:extLst>
      <p:ext uri="{BB962C8B-B14F-4D97-AF65-F5344CB8AC3E}">
        <p14:creationId xmlns:p14="http://schemas.microsoft.com/office/powerpoint/2010/main" val="70550288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ویژگی مشترک خزندگان و پرندگان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2600" y="1219201"/>
            <a:ext cx="4528626" cy="4525963"/>
          </a:xfrm>
        </p:spPr>
        <p:txBody>
          <a:bodyPr/>
          <a:lstStyle/>
          <a:p>
            <a:r>
              <a:rPr lang="fa-IR" sz="2400" dirty="0">
                <a:latin typeface="Calibri"/>
                <a:ea typeface="Times New Roman"/>
                <a:cs typeface="B Zar"/>
              </a:rPr>
              <a:t>جمجمه هر دو گروه توسط یک کندیل پس سری به گردن متصل شده است. </a:t>
            </a:r>
          </a:p>
          <a:p>
            <a:r>
              <a:rPr lang="fa-IR" sz="2400" dirty="0">
                <a:latin typeface="Calibri"/>
                <a:ea typeface="Times New Roman"/>
                <a:cs typeface="B Zar"/>
              </a:rPr>
              <a:t>هر دو دارای تنها یک</a:t>
            </a:r>
            <a:r>
              <a:rPr lang="fa-IR" sz="2400" dirty="0">
                <a:ea typeface="Times New Roman"/>
                <a:cs typeface="Calibri"/>
              </a:rPr>
              <a:t> </a:t>
            </a:r>
            <a:r>
              <a:rPr lang="fa-IR" sz="2400" dirty="0">
                <a:latin typeface="Calibri"/>
                <a:ea typeface="Times New Roman"/>
                <a:cs typeface="B Zar"/>
              </a:rPr>
              <a:t>استخوان گوش داخلی (</a:t>
            </a:r>
            <a:r>
              <a:rPr lang="en-US" sz="2400" dirty="0" err="1">
                <a:latin typeface="Calibri"/>
                <a:ea typeface="Times New Roman"/>
                <a:cs typeface="B Zar"/>
              </a:rPr>
              <a:t>stape</a:t>
            </a:r>
            <a:r>
              <a:rPr lang="fa-IR" sz="2400" dirty="0">
                <a:latin typeface="Calibri"/>
                <a:ea typeface="Times New Roman"/>
                <a:cs typeface="B Zar"/>
              </a:rPr>
              <a:t>) هستند،</a:t>
            </a:r>
          </a:p>
          <a:p>
            <a:r>
              <a:rPr lang="fa-IR" sz="2400" dirty="0">
                <a:latin typeface="Calibri"/>
                <a:ea typeface="Times New Roman"/>
                <a:cs typeface="B Zar"/>
              </a:rPr>
              <a:t> هر دو دارای آرواره پایین متشکل از شش یا پنج استخوان هستند</a:t>
            </a:r>
          </a:p>
          <a:p>
            <a:r>
              <a:rPr lang="fa-IR" sz="2400" dirty="0">
                <a:latin typeface="Calibri"/>
                <a:ea typeface="Times New Roman"/>
                <a:cs typeface="B Zar"/>
              </a:rPr>
              <a:t>هر دو مواد زائد نیتروژنی را به صورت اسید اوریک ترشح می کنند</a:t>
            </a:r>
          </a:p>
          <a:p>
            <a:r>
              <a:rPr lang="fa-IR" sz="2400" dirty="0">
                <a:latin typeface="Calibri"/>
                <a:ea typeface="Times New Roman"/>
                <a:cs typeface="B Zar"/>
              </a:rPr>
              <a:t> هر دو دارای تخم پرزرده با تقسیمات سطحی هستند.</a:t>
            </a:r>
            <a:endParaRPr lang="en-U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975852"/>
            <a:ext cx="3736975" cy="566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174226"/>
            <a:ext cx="1540324" cy="1683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6726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2401"/>
            <a:ext cx="9026888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3713979"/>
      </p:ext>
    </p:extLst>
  </p:cSld>
  <p:clrMapOvr>
    <a:masterClrMapping/>
  </p:clrMapOvr>
  <p:transition>
    <p:rand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3891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8763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0192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amphioxus2_B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1" y="4576762"/>
            <a:ext cx="4729163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7459" name="Picture 3" descr="amphixus0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3644900"/>
            <a:ext cx="2038350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4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133600" y="1250570"/>
            <a:ext cx="7848600" cy="4525963"/>
          </a:xfrm>
        </p:spPr>
        <p:txBody>
          <a:bodyPr/>
          <a:lstStyle/>
          <a:p>
            <a:pPr marL="546100" indent="-457200" eaLnBrk="1" hangingPunct="1">
              <a:buFont typeface="Arial" panose="020B0604020202020204" pitchFamily="34" charset="0"/>
              <a:buChar char="•"/>
            </a:pPr>
            <a:r>
              <a:rPr lang="fa-IR" sz="2800" dirty="0"/>
              <a:t>دارای پنچ ویژگی اصلی طنابداران</a:t>
            </a:r>
            <a:endParaRPr lang="en-US" sz="2800" dirty="0"/>
          </a:p>
          <a:p>
            <a:pPr marL="546100" indent="-457200" eaLnBrk="1" hangingPunct="1">
              <a:buFont typeface="Arial" panose="020B0604020202020204" pitchFamily="34" charset="0"/>
              <a:buChar char="•"/>
            </a:pPr>
            <a:r>
              <a:rPr lang="fa-IR" sz="2800" dirty="0"/>
              <a:t>فاقد جمجمه بوده و ستون مهره و دنده نیز ندارند.</a:t>
            </a:r>
          </a:p>
          <a:p>
            <a:pPr marL="546100" indent="-457200" eaLnBrk="1" hangingPunct="1">
              <a:buFont typeface="Arial" panose="020B0604020202020204" pitchFamily="34" charset="0"/>
              <a:buChar char="•"/>
            </a:pPr>
            <a:r>
              <a:rPr lang="fa-IR" sz="2800" dirty="0"/>
              <a:t>حرکت </a:t>
            </a:r>
            <a:r>
              <a:rPr lang="fa-IR" sz="2800" dirty="0"/>
              <a:t>مواد </a:t>
            </a:r>
            <a:r>
              <a:rPr lang="fa-IR" sz="2800" dirty="0"/>
              <a:t>غذایی در دستگاه گوارش </a:t>
            </a:r>
            <a:r>
              <a:rPr lang="fa-IR" sz="2800" dirty="0"/>
              <a:t>توسط مژه ها</a:t>
            </a:r>
          </a:p>
          <a:p>
            <a:pPr marL="546100" indent="-457200" eaLnBrk="1" hangingPunct="1">
              <a:buFont typeface="Arial" panose="020B0604020202020204" pitchFamily="34" charset="0"/>
              <a:buChar char="•"/>
            </a:pPr>
            <a:r>
              <a:rPr lang="fa-IR" sz="2800" dirty="0"/>
              <a:t>آب فیلتر شده وارد </a:t>
            </a:r>
            <a:r>
              <a:rPr lang="fa-IR" sz="2800" dirty="0"/>
              <a:t>دهلیز (</a:t>
            </a:r>
            <a:r>
              <a:rPr lang="en-US" sz="2800" dirty="0"/>
              <a:t>atrium</a:t>
            </a:r>
            <a:r>
              <a:rPr lang="fa-IR" sz="2800" dirty="0"/>
              <a:t> و از</a:t>
            </a:r>
            <a:r>
              <a:rPr lang="en-US" sz="2800" dirty="0" err="1"/>
              <a:t>atriopore</a:t>
            </a:r>
            <a:r>
              <a:rPr lang="en-US" sz="2800" dirty="0"/>
              <a:t> </a:t>
            </a:r>
            <a:r>
              <a:rPr lang="fa-IR" sz="2800" dirty="0"/>
              <a:t> خارج شده)</a:t>
            </a:r>
            <a:endParaRPr lang="fa-IR" sz="2800" dirty="0"/>
          </a:p>
          <a:p>
            <a:pPr marL="546100" indent="-457200" eaLnBrk="1" hangingPunct="1">
              <a:buFont typeface="Arial" panose="020B0604020202020204" pitchFamily="34" charset="0"/>
              <a:buChar char="•"/>
            </a:pPr>
            <a:r>
              <a:rPr lang="fa-IR" sz="2800" dirty="0"/>
              <a:t>حلق فاقد آبشش و تنفس پوستی رخ داده</a:t>
            </a:r>
          </a:p>
          <a:p>
            <a:pPr marL="546100" indent="-457200" eaLnBrk="1" hangingPunct="1">
              <a:buFont typeface="Arial" panose="020B0604020202020204" pitchFamily="34" charset="0"/>
              <a:buChar char="•"/>
            </a:pPr>
            <a:r>
              <a:rPr lang="fa-IR" sz="2800" dirty="0"/>
              <a:t>جدا جنس و لقاح خارجی</a:t>
            </a:r>
          </a:p>
          <a:p>
            <a:pPr marL="88900" indent="12700" algn="r" eaLnBrk="1" hangingPunct="1">
              <a:buNone/>
            </a:pPr>
            <a:r>
              <a:rPr lang="fa-IR" sz="2800" dirty="0">
                <a:solidFill>
                  <a:srgbClr val="FF0000"/>
                </a:solidFill>
              </a:rPr>
              <a:t>داشتن سکوم هپاتیک</a:t>
            </a:r>
          </a:p>
          <a:p>
            <a:pPr marL="88900" indent="12700" eaLnBrk="1" hangingPunct="1">
              <a:buNone/>
            </a:pPr>
            <a:r>
              <a:rPr lang="fa-IR" sz="2800" dirty="0">
                <a:solidFill>
                  <a:srgbClr val="FF0000"/>
                </a:solidFill>
              </a:rPr>
              <a:t>ماهیچه های بندبندی</a:t>
            </a:r>
          </a:p>
          <a:p>
            <a:pPr marL="88900" indent="12700" eaLnBrk="1" hangingPunct="1">
              <a:buNone/>
            </a:pPr>
            <a:r>
              <a:rPr lang="fa-IR" sz="2800" dirty="0">
                <a:solidFill>
                  <a:srgbClr val="FF0000"/>
                </a:solidFill>
              </a:rPr>
              <a:t>سیستم گردش خون پیشرفته</a:t>
            </a:r>
          </a:p>
          <a:p>
            <a:pPr marL="88900" indent="12700" eaLnBrk="1" hangingPunct="1">
              <a:buNone/>
            </a:pPr>
            <a:r>
              <a:rPr lang="fa-IR" sz="2800" dirty="0"/>
              <a:t> </a:t>
            </a:r>
            <a:endParaRPr lang="en-US" sz="2800" dirty="0"/>
          </a:p>
          <a:p>
            <a:pPr marL="88900" indent="12700" eaLnBrk="1" hangingPunct="1"/>
            <a:endParaRPr lang="en-US" sz="2800" dirty="0"/>
          </a:p>
        </p:txBody>
      </p:sp>
      <p:sp>
        <p:nvSpPr>
          <p:cNvPr id="147461" name="Rectangle 5"/>
          <p:cNvSpPr>
            <a:spLocks noGrp="1" noChangeArrowheads="1"/>
          </p:cNvSpPr>
          <p:nvPr>
            <p:ph type="title"/>
          </p:nvPr>
        </p:nvSpPr>
        <p:spPr>
          <a:xfrm>
            <a:off x="2438225" y="311476"/>
            <a:ext cx="6948487" cy="765175"/>
          </a:xfrm>
          <a:noFill/>
        </p:spPr>
        <p:txBody>
          <a:bodyPr/>
          <a:lstStyle/>
          <a:p>
            <a:pPr eaLnBrk="1" hangingPunct="1"/>
            <a:r>
              <a:rPr lang="fa-IR" b="1" dirty="0" smtClean="0">
                <a:solidFill>
                  <a:srgbClr val="FF0000"/>
                </a:solidFill>
              </a:rPr>
              <a:t>ز</a:t>
            </a:r>
            <a:r>
              <a:rPr lang="fa-IR" b="1" dirty="0" smtClean="0">
                <a:solidFill>
                  <a:srgbClr val="FF0000"/>
                </a:solidFill>
              </a:rPr>
              <a:t>ير</a:t>
            </a:r>
            <a:r>
              <a:rPr lang="fa-IR" b="1" dirty="0" smtClean="0">
                <a:solidFill>
                  <a:srgbClr val="FF0000"/>
                </a:solidFill>
              </a:rPr>
              <a:t> </a:t>
            </a:r>
            <a:r>
              <a:rPr lang="fa-IR" b="1" dirty="0" smtClean="0">
                <a:solidFill>
                  <a:srgbClr val="FF0000"/>
                </a:solidFill>
              </a:rPr>
              <a:t>شاخه </a:t>
            </a:r>
            <a:r>
              <a:rPr lang="en-US" b="1" dirty="0" smtClean="0">
                <a:solidFill>
                  <a:srgbClr val="FF0000"/>
                </a:solidFill>
              </a:rPr>
              <a:t>Cephalochordate</a:t>
            </a:r>
            <a:r>
              <a:rPr lang="fa-IR" b="1" dirty="0" smtClean="0">
                <a:solidFill>
                  <a:srgbClr val="FF0000"/>
                </a:solidFill>
              </a:rPr>
              <a:t> (آمفيوکسوس)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64231-3F21-4F3B-96A0-AD3253BD457C}" type="slidenum">
              <a:rPr lang="ar-SA">
                <a:solidFill>
                  <a:srgbClr val="000000"/>
                </a:solidFill>
                <a:latin typeface="Arial"/>
                <a:cs typeface="B Lotus"/>
              </a:rPr>
              <a:pPr>
                <a:defRPr/>
              </a:pPr>
              <a:t>5</a:t>
            </a:fld>
            <a:endParaRPr lang="en-US" dirty="0">
              <a:solidFill>
                <a:srgbClr val="000000"/>
              </a:solidFill>
              <a:latin typeface="Arial"/>
              <a:cs typeface="B Lotus"/>
            </a:endParaRPr>
          </a:p>
        </p:txBody>
      </p:sp>
    </p:spTree>
    <p:extLst>
      <p:ext uri="{BB962C8B-B14F-4D97-AF65-F5344CB8AC3E}">
        <p14:creationId xmlns:p14="http://schemas.microsoft.com/office/powerpoint/2010/main" val="211512208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ChangeArrowheads="1"/>
          </p:cNvSpPr>
          <p:nvPr/>
        </p:nvSpPr>
        <p:spPr bwMode="auto">
          <a:xfrm>
            <a:off x="3842704" y="115889"/>
            <a:ext cx="4464684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 algn="r" rtl="1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fa-IR" sz="3200" b="1">
                <a:solidFill>
                  <a:srgbClr val="CCECFF"/>
                </a:solidFill>
                <a:latin typeface="B Lotus" pitchFamily="2" charset="-78"/>
                <a:cs typeface="Titr" pitchFamily="2" charset="-78"/>
              </a:rPr>
              <a:t>ساختمان بدن در آمفيوکسوس</a:t>
            </a:r>
            <a:endParaRPr lang="en-US" sz="3200" b="1">
              <a:solidFill>
                <a:srgbClr val="CCECFF"/>
              </a:solidFill>
              <a:latin typeface="B Lotus" pitchFamily="2" charset="-78"/>
              <a:cs typeface="Titr" pitchFamily="2" charset="-78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152650"/>
            <a:ext cx="904875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64231-3F21-4F3B-96A0-AD3253BD457C}" type="slidenum">
              <a:rPr lang="ar-SA">
                <a:solidFill>
                  <a:srgbClr val="000000"/>
                </a:solidFill>
                <a:latin typeface="Arial"/>
                <a:cs typeface="B Lotus"/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  <a:latin typeface="Arial"/>
              <a:cs typeface="B Lotus"/>
            </a:endParaRPr>
          </a:p>
        </p:txBody>
      </p:sp>
    </p:spTree>
    <p:extLst>
      <p:ext uri="{BB962C8B-B14F-4D97-AF65-F5344CB8AC3E}">
        <p14:creationId xmlns:p14="http://schemas.microsoft.com/office/powerpoint/2010/main" val="291806903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itle 1"/>
          <p:cNvSpPr>
            <a:spLocks noGrp="1"/>
          </p:cNvSpPr>
          <p:nvPr>
            <p:ph type="title"/>
          </p:nvPr>
        </p:nvSpPr>
        <p:spPr>
          <a:xfrm>
            <a:off x="2286000" y="228600"/>
            <a:ext cx="8229600" cy="1143000"/>
          </a:xfrm>
        </p:spPr>
        <p:txBody>
          <a:bodyPr/>
          <a:lstStyle/>
          <a:p>
            <a:r>
              <a:rPr lang="fa-IR" sz="3600" b="1" dirty="0">
                <a:solidFill>
                  <a:srgbClr val="FF0000"/>
                </a:solidFill>
              </a:rPr>
              <a:t>لارو آموسست لامپری: مدلی از طرح بدنی مهره داران اولیه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1508" name="Content Placeholder 2"/>
          <p:cNvSpPr>
            <a:spLocks noGrp="1"/>
          </p:cNvSpPr>
          <p:nvPr>
            <p:ph idx="1"/>
          </p:nvPr>
        </p:nvSpPr>
        <p:spPr>
          <a:xfrm>
            <a:off x="4495800" y="1524000"/>
            <a:ext cx="5638800" cy="2057400"/>
          </a:xfrm>
        </p:spPr>
        <p:txBody>
          <a:bodyPr/>
          <a:lstStyle/>
          <a:p>
            <a:pPr algn="r" rtl="1"/>
            <a:r>
              <a:rPr lang="fa-IR" sz="1800" b="1" dirty="0">
                <a:ea typeface="Majalla UI"/>
              </a:rPr>
              <a:t>شباهت ها با </a:t>
            </a:r>
            <a:r>
              <a:rPr lang="fa-IR" sz="1800" b="1" dirty="0" err="1">
                <a:ea typeface="Majalla UI"/>
              </a:rPr>
              <a:t>آمفیکسوس</a:t>
            </a:r>
            <a:r>
              <a:rPr lang="fa-IR" sz="1800" b="1" dirty="0">
                <a:ea typeface="Majalla UI"/>
              </a:rPr>
              <a:t>:</a:t>
            </a:r>
            <a:endParaRPr lang="en-US" sz="1800" b="1" dirty="0"/>
          </a:p>
          <a:p>
            <a:pPr algn="r" rtl="1"/>
            <a:r>
              <a:rPr lang="fa-IR" sz="1800" dirty="0">
                <a:ea typeface="Majalla UI"/>
              </a:rPr>
              <a:t>لارو </a:t>
            </a:r>
            <a:r>
              <a:rPr lang="fa-IR" sz="1800" dirty="0" err="1">
                <a:ea typeface="Majalla UI"/>
              </a:rPr>
              <a:t>آموست</a:t>
            </a:r>
            <a:r>
              <a:rPr lang="fa-IR" sz="1800" dirty="0">
                <a:ea typeface="Majalla UI"/>
              </a:rPr>
              <a:t> بدنی باریک دارد که حفره دهانی دهان</a:t>
            </a:r>
          </a:p>
          <a:p>
            <a:pPr algn="r" rtl="1"/>
            <a:r>
              <a:rPr lang="fa-IR" sz="1800" dirty="0">
                <a:ea typeface="Majalla UI"/>
              </a:rPr>
              <a:t> را احاطه کرده (مانند </a:t>
            </a:r>
            <a:r>
              <a:rPr lang="fa-IR" sz="1800" dirty="0" err="1">
                <a:ea typeface="Majalla UI"/>
              </a:rPr>
              <a:t>آمفیکسوس</a:t>
            </a:r>
            <a:r>
              <a:rPr lang="fa-IR" sz="1800" dirty="0">
                <a:ea typeface="Majalla UI"/>
              </a:rPr>
              <a:t>). </a:t>
            </a:r>
            <a:endParaRPr lang="en-US" sz="1800" dirty="0"/>
          </a:p>
          <a:p>
            <a:pPr algn="r" rtl="1"/>
            <a:r>
              <a:rPr lang="fa-IR" sz="1800" dirty="0">
                <a:ea typeface="Majalla UI"/>
              </a:rPr>
              <a:t>قرارگیری ماهیچه ها </a:t>
            </a:r>
            <a:r>
              <a:rPr lang="fa-IR" sz="1800" dirty="0" err="1">
                <a:ea typeface="Majalla UI"/>
              </a:rPr>
              <a:t>بصورت</a:t>
            </a:r>
            <a:r>
              <a:rPr lang="fa-IR" sz="1800" dirty="0">
                <a:ea typeface="Majalla UI"/>
              </a:rPr>
              <a:t> </a:t>
            </a:r>
            <a:r>
              <a:rPr lang="fa-IR" sz="1800" dirty="0" err="1">
                <a:ea typeface="Majalla UI"/>
              </a:rPr>
              <a:t>میومرها</a:t>
            </a:r>
            <a:r>
              <a:rPr lang="fa-IR" sz="1800" dirty="0">
                <a:ea typeface="Majalla UI"/>
              </a:rPr>
              <a:t> (</a:t>
            </a:r>
            <a:r>
              <a:rPr lang="fa-IR" sz="1800" dirty="0" err="1">
                <a:ea typeface="Majalla UI"/>
              </a:rPr>
              <a:t>بندبندی</a:t>
            </a:r>
            <a:r>
              <a:rPr lang="fa-IR" sz="1800" dirty="0">
                <a:ea typeface="Majalla UI"/>
              </a:rPr>
              <a:t>)</a:t>
            </a:r>
            <a:endParaRPr lang="en-US" sz="1800" dirty="0"/>
          </a:p>
          <a:p>
            <a:pPr algn="r" rtl="1"/>
            <a:r>
              <a:rPr lang="fa-IR" sz="1800" dirty="0">
                <a:ea typeface="Majalla UI"/>
              </a:rPr>
              <a:t> وجود </a:t>
            </a:r>
            <a:r>
              <a:rPr lang="fa-IR" sz="1800" dirty="0" err="1">
                <a:ea typeface="Majalla UI"/>
              </a:rPr>
              <a:t>نوتوکورد</a:t>
            </a:r>
            <a:r>
              <a:rPr lang="fa-IR" sz="1800" dirty="0">
                <a:ea typeface="Majalla UI"/>
              </a:rPr>
              <a:t> در محور اصلی اسکلت بدن</a:t>
            </a:r>
            <a:endParaRPr lang="en-US" sz="1800" dirty="0"/>
          </a:p>
          <a:p>
            <a:pPr algn="r" rtl="1"/>
            <a:r>
              <a:rPr lang="fa-IR" sz="1800" dirty="0">
                <a:ea typeface="Majalla UI"/>
              </a:rPr>
              <a:t> طرح ساختاری دستگاه گردش خون </a:t>
            </a:r>
            <a:endParaRPr lang="en-US" sz="1800" dirty="0"/>
          </a:p>
          <a:p>
            <a:pPr algn="r" rtl="1"/>
            <a:endParaRPr lang="fa-IR" sz="1800" dirty="0">
              <a:ea typeface="Majalla UI"/>
            </a:endParaRPr>
          </a:p>
          <a:p>
            <a:pPr algn="r" rtl="1"/>
            <a:r>
              <a:rPr lang="fa-IR" sz="1800" b="1" dirty="0">
                <a:ea typeface="Majalla UI"/>
              </a:rPr>
              <a:t>تفاوت ها با </a:t>
            </a:r>
            <a:r>
              <a:rPr lang="fa-IR" sz="1800" b="1" dirty="0" err="1">
                <a:ea typeface="Majalla UI"/>
              </a:rPr>
              <a:t>آمفیکسوس</a:t>
            </a:r>
            <a:r>
              <a:rPr lang="fa-IR" sz="1800" b="1" dirty="0">
                <a:ea typeface="Majalla UI"/>
              </a:rPr>
              <a:t>:</a:t>
            </a:r>
            <a:endParaRPr lang="en-US" sz="1800" b="1" dirty="0"/>
          </a:p>
          <a:p>
            <a:pPr algn="r" rtl="1"/>
            <a:r>
              <a:rPr lang="fa-IR" sz="1800" dirty="0">
                <a:ea typeface="Majalla UI"/>
              </a:rPr>
              <a:t>برخلاف </a:t>
            </a:r>
            <a:r>
              <a:rPr lang="fa-IR" sz="1800" dirty="0" err="1">
                <a:ea typeface="Majalla UI"/>
              </a:rPr>
              <a:t>آمفیکسوس</a:t>
            </a:r>
            <a:r>
              <a:rPr lang="fa-IR" sz="1800" dirty="0">
                <a:ea typeface="Majalla UI"/>
              </a:rPr>
              <a:t> که تعداد متعددی شکاف حلقی دارد تنها هفت جفت کمان و شکاف حلقی در </a:t>
            </a:r>
            <a:r>
              <a:rPr lang="fa-IR" sz="1800" dirty="0" err="1">
                <a:ea typeface="Majalla UI"/>
              </a:rPr>
              <a:t>آموست</a:t>
            </a:r>
            <a:r>
              <a:rPr lang="fa-IR" sz="1800" dirty="0">
                <a:ea typeface="Majalla UI"/>
              </a:rPr>
              <a:t> وجود دارد </a:t>
            </a:r>
          </a:p>
          <a:p>
            <a:pPr algn="r" rtl="1"/>
            <a:r>
              <a:rPr lang="fa-IR" sz="1800" dirty="0"/>
              <a:t>حرکت آب ناشی از فعالیت مژه ها ما در </a:t>
            </a:r>
            <a:r>
              <a:rPr lang="fa-IR" sz="1800" dirty="0" err="1"/>
              <a:t>آموسیت</a:t>
            </a:r>
            <a:r>
              <a:rPr lang="fa-IR" sz="1800" dirty="0"/>
              <a:t> توسط ماهیچه های </a:t>
            </a:r>
            <a:r>
              <a:rPr lang="fa-IR" sz="1800" dirty="0" err="1"/>
              <a:t>عضلاتی</a:t>
            </a:r>
            <a:r>
              <a:rPr lang="fa-IR" sz="1800" dirty="0"/>
              <a:t> دیواره حلق</a:t>
            </a:r>
            <a:endParaRPr lang="en-US" sz="1800" dirty="0"/>
          </a:p>
          <a:p>
            <a:pPr algn="r" rtl="1"/>
            <a:r>
              <a:rPr lang="fa-IR" sz="1800" dirty="0" err="1">
                <a:ea typeface="Majalla UI"/>
              </a:rPr>
              <a:t>آموست</a:t>
            </a:r>
            <a:r>
              <a:rPr lang="fa-IR" sz="1800" dirty="0">
                <a:ea typeface="Majalla UI"/>
              </a:rPr>
              <a:t> دارای کبد حقیقی به جای </a:t>
            </a:r>
            <a:r>
              <a:rPr lang="fa-IR" sz="1800" dirty="0" err="1">
                <a:ea typeface="Majalla UI"/>
              </a:rPr>
              <a:t>سکوم</a:t>
            </a:r>
            <a:r>
              <a:rPr lang="fa-IR" sz="1800" dirty="0">
                <a:ea typeface="Majalla UI"/>
              </a:rPr>
              <a:t> </a:t>
            </a:r>
            <a:r>
              <a:rPr lang="fa-IR" sz="1800" dirty="0" err="1">
                <a:ea typeface="Majalla UI"/>
              </a:rPr>
              <a:t>هپاتیک</a:t>
            </a:r>
            <a:r>
              <a:rPr lang="fa-IR" sz="1800" dirty="0">
                <a:ea typeface="Majalla UI"/>
              </a:rPr>
              <a:t> </a:t>
            </a:r>
            <a:r>
              <a:rPr lang="fa-IR" sz="1800" dirty="0" err="1">
                <a:ea typeface="Majalla UI"/>
              </a:rPr>
              <a:t>آمفیکسوس</a:t>
            </a:r>
            <a:r>
              <a:rPr lang="fa-IR" sz="1800" dirty="0">
                <a:ea typeface="Majalla UI"/>
              </a:rPr>
              <a:t>، دارای یک طحال، بافت پانکراس (ولی بدون غده پانکراس) است</a:t>
            </a:r>
            <a:endParaRPr lang="en-US"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1959848" y="1828801"/>
            <a:ext cx="30123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fa-IR" sz="2800" b="1" dirty="0">
                <a:solidFill>
                  <a:srgbClr val="FF0000"/>
                </a:solidFill>
                <a:latin typeface="Armin_shiraz" pitchFamily="2" charset="0"/>
                <a:cs typeface="Arial" panose="020B0604020202020204" pitchFamily="34" charset="0"/>
              </a:rPr>
              <a:t>لارو ماهی بدون آرواره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fa-IR" sz="2800" b="1" dirty="0">
                <a:solidFill>
                  <a:srgbClr val="FF0000"/>
                </a:solidFill>
                <a:latin typeface="Armin_shiraz" pitchFamily="2" charset="0"/>
                <a:cs typeface="Arial" panose="020B0604020202020204" pitchFamily="34" charset="0"/>
              </a:rPr>
              <a:t>ساکن آب شیرین</a:t>
            </a:r>
            <a:endParaRPr lang="en-US" sz="2800" b="1" dirty="0">
              <a:solidFill>
                <a:srgbClr val="FF0000"/>
              </a:solidFill>
              <a:latin typeface="Armin_shiraz" pitchFamily="2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D674-757C-432D-8C31-ABA01F838A0D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79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sz="2800" dirty="0"/>
              <a:t>آموسیت (لارو لامپری از ماهیان بدون آرواره) که بسیار شبیه آمفیوکسوس است</a:t>
            </a:r>
            <a:r>
              <a:rPr lang="fa-IR" dirty="0" smtClean="0"/>
              <a:t>.</a:t>
            </a:r>
            <a:endParaRPr lang="en-US" dirty="0" smtClean="0"/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819401"/>
            <a:ext cx="8677158" cy="322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D674-757C-432D-8C31-ABA01F838A0D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18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/>
          <p:cNvPicPr>
            <a:picLocks noChangeAspect="1" noChangeArrowheads="1"/>
          </p:cNvPicPr>
          <p:nvPr/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124200"/>
            <a:ext cx="6477000" cy="429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مهره داران اولیه</a:t>
            </a:r>
            <a:endParaRPr lang="en-US" dirty="0" smtClean="0"/>
          </a:p>
        </p:txBody>
      </p:sp>
      <p:sp>
        <p:nvSpPr>
          <p:cNvPr id="23556" name="Content Placeholder 2"/>
          <p:cNvSpPr>
            <a:spLocks noGrp="1"/>
          </p:cNvSpPr>
          <p:nvPr>
            <p:ph idx="1"/>
          </p:nvPr>
        </p:nvSpPr>
        <p:spPr>
          <a:xfrm>
            <a:off x="2452255" y="2135621"/>
            <a:ext cx="8229600" cy="4389437"/>
          </a:xfrm>
        </p:spPr>
        <p:txBody>
          <a:bodyPr/>
          <a:lstStyle/>
          <a:p>
            <a:pPr algn="r" rtl="1"/>
            <a:r>
              <a:rPr lang="fa-IR" sz="2400" dirty="0">
                <a:ea typeface="Majalla UI"/>
              </a:rPr>
              <a:t>حضور مهره داران اولیه در اوایل پرکامبرین</a:t>
            </a:r>
          </a:p>
          <a:p>
            <a:pPr algn="r" rtl="1"/>
            <a:r>
              <a:rPr lang="fa-IR" sz="2400" dirty="0">
                <a:ea typeface="Majalla UI"/>
              </a:rPr>
              <a:t>اولین مهره داران ماهیان بدون آرواره </a:t>
            </a:r>
            <a:r>
              <a:rPr lang="fa-IR" sz="2400" dirty="0">
                <a:solidFill>
                  <a:srgbClr val="FF0000"/>
                </a:solidFill>
                <a:ea typeface="Majalla UI"/>
              </a:rPr>
              <a:t>استراکودرم</a:t>
            </a:r>
            <a:r>
              <a:rPr lang="fa-IR" sz="2400" dirty="0">
                <a:ea typeface="Majalla UI"/>
              </a:rPr>
              <a:t> </a:t>
            </a:r>
          </a:p>
          <a:p>
            <a:pPr algn="r" rtl="1"/>
            <a:r>
              <a:rPr lang="fa-IR" sz="2400" dirty="0">
                <a:ea typeface="Majalla UI"/>
              </a:rPr>
              <a:t>1- هتروستراکان ها</a:t>
            </a:r>
          </a:p>
          <a:p>
            <a:pPr algn="r" rtl="1"/>
            <a:r>
              <a:rPr lang="fa-IR" sz="2400" dirty="0">
                <a:ea typeface="Majalla UI"/>
              </a:rPr>
              <a:t>2- </a:t>
            </a:r>
            <a:r>
              <a:rPr lang="fa-IR" sz="2400" b="1" dirty="0">
                <a:ea typeface="Majalla UI"/>
              </a:rPr>
              <a:t>استئوستراکان ها</a:t>
            </a:r>
            <a:endParaRPr lang="fa-IR" sz="2400" dirty="0">
              <a:ea typeface="Majalla UI"/>
            </a:endParaRPr>
          </a:p>
          <a:p>
            <a:pPr algn="r" rtl="1"/>
            <a:r>
              <a:rPr lang="fa-IR" sz="2400" dirty="0">
                <a:ea typeface="Majalla UI"/>
              </a:rPr>
              <a:t>3- آناسپیدها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D674-757C-432D-8C31-ABA01F838A0D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243892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2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7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1622</Words>
  <Application>Microsoft Office PowerPoint</Application>
  <PresentationFormat>Widescreen</PresentationFormat>
  <Paragraphs>247</Paragraphs>
  <Slides>42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42</vt:i4>
      </vt:variant>
    </vt:vector>
  </HeadingPairs>
  <TitlesOfParts>
    <vt:vector size="73" baseType="lpstr">
      <vt:lpstr>Angsana New</vt:lpstr>
      <vt:lpstr>Arial</vt:lpstr>
      <vt:lpstr>Arial Black</vt:lpstr>
      <vt:lpstr>Armin_shiraz</vt:lpstr>
      <vt:lpstr>B Lotus</vt:lpstr>
      <vt:lpstr>B Mitra</vt:lpstr>
      <vt:lpstr>B Nazanin</vt:lpstr>
      <vt:lpstr>B Zar</vt:lpstr>
      <vt:lpstr>Calibri</vt:lpstr>
      <vt:lpstr>Calibri Light</vt:lpstr>
      <vt:lpstr>Constantia</vt:lpstr>
      <vt:lpstr>Majalla UI</vt:lpstr>
      <vt:lpstr>Times New Roman</vt:lpstr>
      <vt:lpstr>Titr</vt:lpstr>
      <vt:lpstr>Traditional Arabic</vt:lpstr>
      <vt:lpstr>Wingdings</vt:lpstr>
      <vt:lpstr>Wingdings 2</vt:lpstr>
      <vt:lpstr>Office Theme</vt:lpstr>
      <vt:lpstr>6_Biology of Zoology 04</vt:lpstr>
      <vt:lpstr>1_Flow</vt:lpstr>
      <vt:lpstr>1_Office Theme</vt:lpstr>
      <vt:lpstr>7_Biology of Zoology 04</vt:lpstr>
      <vt:lpstr>Biology of Zoology 04</vt:lpstr>
      <vt:lpstr>Default Design</vt:lpstr>
      <vt:lpstr>1_Biology of Zoology 04</vt:lpstr>
      <vt:lpstr>1_Default Design</vt:lpstr>
      <vt:lpstr>2_Office Theme</vt:lpstr>
      <vt:lpstr>2_Biology of Zoology 04</vt:lpstr>
      <vt:lpstr>4_Default Design</vt:lpstr>
      <vt:lpstr>9_Office Theme</vt:lpstr>
      <vt:lpstr>Radial</vt:lpstr>
      <vt:lpstr>تشريح مقايسه اي مهره داران</vt:lpstr>
      <vt:lpstr>طبقه بندی شاخه طنابداران : سه زیر شاخه</vt:lpstr>
      <vt:lpstr>تونیکاتا</vt:lpstr>
      <vt:lpstr>PowerPoint Presentation</vt:lpstr>
      <vt:lpstr>زير شاخه Cephalochordate (آمفيوکسوس)</vt:lpstr>
      <vt:lpstr>PowerPoint Presentation</vt:lpstr>
      <vt:lpstr>لارو آموسست لامپری: مدلی از طرح بدنی مهره داران اولیه </vt:lpstr>
      <vt:lpstr>آموسیت (لارو لامپری از ماهیان بدون آرواره) که بسیار شبیه آمفیوکسوس است.</vt:lpstr>
      <vt:lpstr>مهره داران اولیه</vt:lpstr>
      <vt:lpstr>اولین ماهیان آرواره دار (فسیل) دوره سیلورین و دونین شامل پلاکودرم و اکانتودین ها می باشد. ایجاد باله های زوج </vt:lpstr>
      <vt:lpstr>گروههای مختلف ماهیها</vt:lpstr>
      <vt:lpstr>PowerPoint Presentation</vt:lpstr>
      <vt:lpstr>PowerPoint Presentation</vt:lpstr>
      <vt:lpstr>لامپری ها (Petromyzon)</vt:lpstr>
      <vt:lpstr>PowerPoint Presentation</vt:lpstr>
      <vt:lpstr>PowerPoint Presentation</vt:lpstr>
      <vt:lpstr>PowerPoint Presentation</vt:lpstr>
      <vt:lpstr>ويژگي هاي ماهيان غضروفي</vt:lpstr>
      <vt:lpstr>رده ماهيان غضروفی ( کوندرايکتيس)</vt:lpstr>
      <vt:lpstr>PowerPoint Presentation</vt:lpstr>
      <vt:lpstr>PowerPoint Presentation</vt:lpstr>
      <vt:lpstr>رده بندی ماهیان استخوانی</vt:lpstr>
      <vt:lpstr>PowerPoint Presentation</vt:lpstr>
      <vt:lpstr>Osteichthyes – Anatomy</vt:lpstr>
      <vt:lpstr>PowerPoint Presentation</vt:lpstr>
      <vt:lpstr>PowerPoint Presentation</vt:lpstr>
      <vt:lpstr>Amphibians</vt:lpstr>
      <vt:lpstr>PowerPoint Presentation</vt:lpstr>
      <vt:lpstr>Caecilian ها : رده ( Apoda ) Gymnophiona   </vt:lpstr>
      <vt:lpstr>سمندرها : راسته ( Caudata ) Urodela    </vt:lpstr>
      <vt:lpstr>PowerPoint Presentation</vt:lpstr>
      <vt:lpstr>قورباغه ها و وزغ ها ؛ راسته   Anura  یا Salienta</vt:lpstr>
      <vt:lpstr>PowerPoint Presentation</vt:lpstr>
      <vt:lpstr>PowerPoint Presentation</vt:lpstr>
      <vt:lpstr>PowerPoint Presentation</vt:lpstr>
      <vt:lpstr>مشخصات خزندگان غیر پروازی که آنها را از دوزیستان متمایز می کند non avian reptile  </vt:lpstr>
      <vt:lpstr>رده خزندگان </vt:lpstr>
      <vt:lpstr>PowerPoint Presentation</vt:lpstr>
      <vt:lpstr>رده پرندگان </vt:lpstr>
      <vt:lpstr>ویژگی مشترک خزندگان و پرندگان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تشريح مقايسه اي مهره داران</dc:title>
  <dc:creator>Admin</dc:creator>
  <cp:lastModifiedBy>Admin</cp:lastModifiedBy>
  <cp:revision>10</cp:revision>
  <dcterms:created xsi:type="dcterms:W3CDTF">2021-02-20T13:33:55Z</dcterms:created>
  <dcterms:modified xsi:type="dcterms:W3CDTF">2021-02-20T14:06:12Z</dcterms:modified>
</cp:coreProperties>
</file>