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2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1" r:id="rId4"/>
    <p:sldMasterId id="2147483703" r:id="rId5"/>
    <p:sldMasterId id="2147483721" r:id="rId6"/>
    <p:sldMasterId id="2147483739" r:id="rId7"/>
    <p:sldMasterId id="2147483754" r:id="rId8"/>
    <p:sldMasterId id="2147483772" r:id="rId9"/>
    <p:sldMasterId id="2147483787" r:id="rId10"/>
    <p:sldMasterId id="2147483799" r:id="rId11"/>
    <p:sldMasterId id="2147483817" r:id="rId12"/>
    <p:sldMasterId id="2147483832" r:id="rId13"/>
    <p:sldMasterId id="2147483844" r:id="rId14"/>
  </p:sldMasterIdLst>
  <p:notesMasterIdLst>
    <p:notesMasterId r:id="rId57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6" r:id="rId31"/>
    <p:sldId id="272" r:id="rId32"/>
    <p:sldId id="273" r:id="rId33"/>
    <p:sldId id="274" r:id="rId34"/>
    <p:sldId id="275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0643D-00C8-4031-982D-5554108B638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35A45-C16E-4B7D-98BE-0F67E7CB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E2551-8358-4AFD-9A7A-B080DA57EEF4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7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2757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26C2E-BEBB-479A-8146-3D679A1DA093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8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DAC75-4768-4108-8AF3-277CABFD1BE9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0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846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7851D-63D1-4A95-9568-45ABC072D1FB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9305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301A3-B50A-42DF-9BDB-B08BD6967F4A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7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691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176C-995F-4F4B-AAE3-B752DA235B5E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7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491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4DBBF-AA07-49DB-9365-C51F81E82A4A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4388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BE3D-57FA-4EB4-B7C2-4E748EA3E43B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9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5102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67761-24BD-47AB-867D-3ED6DF2DDC76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2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4757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CB6C-F800-4B52-99DA-A58105EBB0FF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2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93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5A8C9-543D-49C6-8485-B014D3CAAE1E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21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8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6539E-41A4-4C8E-A555-ED8BE4E19BB3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27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88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FF7E4-99A8-414D-8355-ABDE505A7B94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33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033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500CA-A0B8-44BB-9427-C3857BEE9E7B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1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7AD44-9A7F-44AF-A69C-3C7699F042DA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A16A2-5532-477A-8BDB-100E2FBB7F7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6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DE815-74E1-440F-B353-826A264AAE8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4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F4AA9-9E00-4FA0-8FAF-A8D239A370CB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8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166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2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2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5FB2-5B96-4EAC-AD59-914B228CE24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0909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8D0A-17CF-4E09-914E-367C1F1383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81665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BE08-A3DF-4F76-A317-A490604B7B6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62309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14AA-089C-4DCE-8515-7F283B128C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61404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39C2A-B327-4607-99B8-9122AFA410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52099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F456-1CCD-4C36-95C2-C25D8DCE61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07344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45F5-2C4D-4DD2-B3DB-6C33450799F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0763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B425-AD48-4B37-8FAD-2F5E7AA214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6191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61D8-B2EF-443E-8BB1-023988BE58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95123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3B910-7B8A-4F64-96A0-8D3F442360D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9194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90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577C9-D721-4715-8665-540D1FEDB1B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80280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D7BC0-95CD-4A24-97E5-21F3C7301E7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9385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5629-458E-4245-ACB7-DC647F8BFD9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52682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" y="104776"/>
            <a:ext cx="11377084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DB52-1E02-4C9B-84FF-CA21E5E528A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8158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89084" y="1628775"/>
            <a:ext cx="5588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89084" y="3967164"/>
            <a:ext cx="5588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15B71-B90D-4D74-B99B-E45A5FD26F7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96874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38A5-D4C5-4F4F-AB7A-A7915C6887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71304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63DE-815C-4505-88BD-FC2B8C7F27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6187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CE74-6E72-4047-9A03-75E1CC87F6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549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697D-EB89-428F-99CF-304EAEF477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2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F401-706D-4AEB-8A69-A082205FD3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8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F2D7-09B4-4438-9496-11E605106F5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24474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C66E4-46B6-4126-8033-EBAD5C0894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975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E7DA-0BEC-401F-985A-D36BB0FB87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015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7431-E0BB-4B79-BAA2-28BB45474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804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34D7-52EF-4630-B9F3-77064D9E5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648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CEDE-CCF0-4ADE-AE55-B17DE459C6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368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63BE-CE62-46C1-BEF5-A38FABAC8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250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08738-52D0-41CA-927A-2ACC2F0925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340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31975-15C0-4036-B48F-5717468F08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593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0F8AF-0285-4041-A1F1-4EDB3043E3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89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8B59-5787-4E9C-A0CD-E9568F718C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8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9E1D-5CF0-4F29-AC8C-0E8C77139D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5516"/>
      </p:ext>
    </p:extLst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A895-880F-4B3B-BA61-4AC57C7D1E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31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83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088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187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03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127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4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30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43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2595-5BA1-4F01-9CF2-9834C0A8116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3269"/>
      </p:ext>
    </p:extLst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679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44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1AA6-862D-4223-B29D-D84CE66E2A5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2882"/>
      </p:ext>
    </p:extLst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DC7D-41CC-4F9C-8C68-61F87425B63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98098"/>
      </p:ext>
    </p:extLst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416A9-E303-4297-9377-EBA09F6CD11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4900"/>
      </p:ext>
    </p:extLst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92A6D-49C7-4B30-8FCF-DBFF5C8D6C4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67701"/>
      </p:ext>
    </p:extLst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8C6A-A95B-4F7C-A212-A88097996AE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39857"/>
      </p:ext>
    </p:extLst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C8E9-A336-4C43-A26F-D286F3D96EA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62175"/>
      </p:ext>
    </p:extLst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15DCE-DF4D-4797-8648-CCE6BA9E57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0513"/>
      </p:ext>
    </p:extLst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6629-A355-47F7-ACB0-22AFA0F6A1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4573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10FF-9A98-4EE9-A7F8-5C0C5E707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34043"/>
      </p:ext>
    </p:extLst>
  </p:cSld>
  <p:clrMapOvr>
    <a:masterClrMapping/>
  </p:clrMapOvr>
  <p:transition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8BE0-38E3-46B3-ADCA-43F343DBF29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8600"/>
      </p:ext>
    </p:extLst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33218-6EA1-4878-BD6C-56ADFC1FC3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34707"/>
      </p:ext>
    </p:extLst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A1B0E-8751-4EE2-86B6-C904E27A88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38111"/>
      </p:ext>
    </p:extLst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746A-51D5-462F-A4AB-858DFE1965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09030"/>
      </p:ext>
    </p:extLst>
  </p:cSld>
  <p:clrMapOvr>
    <a:masterClrMapping/>
  </p:clrMapOvr>
  <p:transition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B6EB-3D72-42C2-9297-1A84D2FA739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20393"/>
      </p:ext>
    </p:extLst>
  </p:cSld>
  <p:clrMapOvr>
    <a:masterClrMapping/>
  </p:clrMapOvr>
  <p:transition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" y="104776"/>
            <a:ext cx="11377084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BB2B5-EB6C-4338-8DE9-DA9E67FF23C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65303"/>
      </p:ext>
    </p:extLst>
  </p:cSld>
  <p:clrMapOvr>
    <a:masterClrMapping/>
  </p:clrMapOvr>
  <p:transition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89084" y="1628775"/>
            <a:ext cx="5588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89084" y="3967164"/>
            <a:ext cx="5588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ECBE-2B10-484C-8B4A-0EBB9ABA097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731"/>
      </p:ext>
    </p:extLst>
  </p:cSld>
  <p:clrMapOvr>
    <a:masterClrMapping/>
  </p:clrMapOvr>
  <p:transition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3436-8B59-48EC-B7B4-8898D600569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37317"/>
      </p:ext>
    </p:extLst>
  </p:cSld>
  <p:clrMapOvr>
    <a:masterClrMapping/>
  </p:clrMapOvr>
  <p:transition>
    <p:rand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4CB5-B31C-4B83-816D-FF80C98C06C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36775"/>
      </p:ext>
    </p:extLst>
  </p:cSld>
  <p:clrMapOvr>
    <a:masterClrMapping/>
  </p:clrMapOvr>
  <p:transition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D896-1A8B-4939-8855-8665F7114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A05E-2448-4F87-9F87-3067B426F5B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59816"/>
      </p:ext>
    </p:extLst>
  </p:cSld>
  <p:clrMapOvr>
    <a:masterClrMapping/>
  </p:clrMapOvr>
  <p:transition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F4B1-787A-428F-A609-14D602CC5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953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83B9F-DEF2-4F97-88DB-86B29ADAF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93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E2EF-F9C2-4D0E-A3FE-FCE1CF56F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29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EE39-A573-4531-B792-8C43274F0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594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F73AD-3F5B-43A0-BDCD-61028F118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924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147F-A142-4356-839C-983B12944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684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2F27-1099-4460-969B-E1BAEC0F0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226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09C8-A622-4501-A93F-AB2201BC4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39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A4B68-8CB6-406C-972D-887EA9DBDB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911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A552-9AEA-4D19-B26A-F9808306C5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0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C209-8042-46D3-8463-B5E4A070D2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09465"/>
      </p:ext>
    </p:extLst>
  </p:cSld>
  <p:clrMapOvr>
    <a:masterClrMapping/>
  </p:clrMapOvr>
  <p:transition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F30E-A840-4112-8B03-71ECE2E86E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375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3E51-018D-4251-82E6-19929787D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266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3C99B-AF8B-4FE6-8511-D2D6A0CC31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27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810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138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504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28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526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418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82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A1879-EE96-460D-8E3C-FA3DFBF802A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7335"/>
      </p:ext>
    </p:extLst>
  </p:cSld>
  <p:clrMapOvr>
    <a:masterClrMapping/>
  </p:clrMapOvr>
  <p:transition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525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630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0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817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8436 w 4917"/>
                <a:gd name="T3" fmla="*/ 0 h 1000"/>
                <a:gd name="T4" fmla="*/ 65067 w 4917"/>
                <a:gd name="T5" fmla="*/ 1347 h 1000"/>
                <a:gd name="T6" fmla="*/ 58450 w 4917"/>
                <a:gd name="T7" fmla="*/ 2692 h 1000"/>
                <a:gd name="T8" fmla="*/ 0 w 4917"/>
                <a:gd name="T9" fmla="*/ 269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A181-4EA0-421E-8F47-D362D0A19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076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C20A4-A9C3-4636-98CA-05050640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05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F017-95A7-4196-B2B6-AA57FE1F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16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F216-18B4-44BF-9D1A-5B5B7E1D1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40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3DAA-ED84-4C9E-90AC-8FAB182AD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59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A004-B9AB-4622-B9EC-9CA022B02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8B39-3C20-4A68-B501-83B19F8FD85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01601"/>
      </p:ext>
    </p:extLst>
  </p:cSld>
  <p:clrMapOvr>
    <a:masterClrMapping/>
  </p:clrMapOvr>
  <p:transition>
    <p:random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ACD8-113E-4BD8-9A3E-231E803C7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62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5F36-99AD-43BD-9641-E065302DD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54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188D4-A51F-4543-AACB-99C8E683E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27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C4D3-E9DD-40E0-85D3-F64BF2464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430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21BC-98EC-488F-A382-B87AB3033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191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AE8C-416E-472D-B7E3-62541B0E9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2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4C19-1B63-4D1B-B05D-7B542A8D50E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4709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A8353-F5C9-4264-9C96-58B40E2582D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8744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4B19-398B-42C9-8443-9315CA16606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504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049E-B606-447A-8478-D658820C17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44325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F345-785F-465E-88C5-8D88FC0CBA2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6762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" y="104776"/>
            <a:ext cx="11377084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DFB82-FB50-4975-8C82-E13DEAB8BE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79433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89084" y="1628775"/>
            <a:ext cx="5588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89084" y="3967164"/>
            <a:ext cx="5588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CE4A-A4FC-4EAB-998A-F3A13AE4D5C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43364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4231-3F21-4F3B-96A0-AD3253BD457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8444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DFB2-C063-4BEF-939E-74E123F9741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6033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0B625AD-94D1-4D01-A6C1-558C29F52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2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5D674-757C-432D-8C31-ABA01F838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17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6E52EC4-3A37-47FD-8CB4-FCF6E19C1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AA62-3C51-42D6-9918-310143E22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22263-1D48-4EF0-AD6B-86918F4A1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3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3C69A-F936-4BD3-8A54-B8B1FF8820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0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3B979-CF6D-41DD-8792-09B1D0285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6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ED2E8-DC3B-4196-9521-B81AA73CE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31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45415740-9337-41D3-B995-C67244A1F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4CF04-065E-4C63-9706-C844273ED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4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5E05-CCAE-4155-96D7-4D72A40E4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2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3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2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5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ajalla UI"/>
                <a:cs typeface="Majalla UI"/>
              </a:defRPr>
            </a:lvl1pPr>
          </a:lstStyle>
          <a:p>
            <a:fld id="{3F2946F1-7CB7-4E7E-9C54-9F85DC84AD5C}" type="slidenum">
              <a:rPr lang="fa-IR"/>
              <a:pPr/>
              <a:t>‹#›</a:t>
            </a:fld>
            <a:endParaRPr lang="en-US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9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02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7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36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0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5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2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9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02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7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5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9970-E9CA-4344-A91D-C6AB32260C9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71056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399C-48F5-43BC-BB1E-36BBD020FE8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7969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AF9E-AB31-4EB1-9914-35F959B071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23093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2A11-AF8B-418A-ADA4-EE808405609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03307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B9E5-AF83-4B69-9477-EA711781B3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80501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AF515-316D-489C-A24D-3511DD3886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979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D787-2D52-4648-BE2B-1066F964392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23916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E150-A714-4FB4-802D-60AFB4F9CD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180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63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F9CE-9606-436C-B019-A2383002F6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91823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C983-1E0F-49A5-86C1-4BFE59DBAB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0118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756F-0D6A-4374-B8FC-585E099FB44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4582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2678-39C6-4EC2-BF51-C52255D6BB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11074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6286-17DA-4D78-902E-8FF650782E8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80132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" y="104776"/>
            <a:ext cx="11377084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03C0-22B4-405B-9F97-027F500905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26806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89084" y="1628775"/>
            <a:ext cx="5588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89084" y="3967164"/>
            <a:ext cx="5588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C6BC1-DD6B-4E28-AEBE-70EE984F5EA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35985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C8EA-F175-49E1-B0D1-067C834BF9C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8479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A0983-A725-4B7C-8141-22A7B78E6FC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78519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6FE8-25FA-45E3-AEA1-890022C1EB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071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1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740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7038-F795-4829-89B4-52DBE1BDF16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6322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3640-7906-476E-9582-ECB06C4172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73212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5F60-0659-4C7E-A5B2-D459EC33EB8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96359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1976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74551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EFFF-0FCF-4A56-A08D-10B3F7D7468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1891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752B-FB71-4C93-84FC-C7223C6D3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71770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4CD-9D57-4776-BC51-420123D2BA1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2572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5298-4FB1-4842-B800-0B918CB374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00328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07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D133-B8F2-4FE0-BCFD-2DD75F92E1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89928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B016-6849-4457-87E7-EBF50CDCA8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81246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" y="104776"/>
            <a:ext cx="11377084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85D3-AD70-450F-9DCF-4E4691C74AF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54704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89084" y="1628775"/>
            <a:ext cx="5588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89084" y="3967164"/>
            <a:ext cx="5588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DFF-B353-4B4F-8186-57471B1D0F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50593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8EF3-0222-4407-B661-FA548716FF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89993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0FFE-BF5F-453B-A6BC-18702F1027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4854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D26D5-F9B6-474B-9BF7-D0BCDCE2B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000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70F98-8FC7-49FA-9FC3-14713E7A65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034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9029B-B95B-49CA-BD9E-EBDFD125E5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171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928B-7417-4BF7-96C3-94205CAEE9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2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60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56D2-0646-4E88-B99F-A7F77C34F4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888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6ABB1-FA61-4B2D-AA7B-F22192FCB1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0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00472-8120-4E5C-91E6-6872B6C43E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11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0FA5C-B7A9-4304-BFC2-9940B84B21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963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58F96-3AC3-4C9B-89CE-A0B73EA725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688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AF3CF-C58E-463D-BA0C-0D3AF7A58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088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0367F-128C-4232-9F26-B59A49F2B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200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1EF7B21-9EDC-4F78-836B-8AB75F9BCB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897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01F06B9-1D44-462E-B3C5-4E70903CBA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33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CC04766-8E28-4CE3-86C6-AEFB8E849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5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Relationship Id="rId22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7001-96C9-4802-B0C9-7BF7DA65854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F9D6-A1D2-436A-A50D-18457C918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8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7D5C2-A765-4C72-82E6-5DB5FCA9DE4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E434D-4523-42A3-9865-39CDF016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19CC4-288A-4079-AE73-0343174E06F3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6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6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BF12E-A9EB-4BB9-B143-28E36551B6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7FC4-C637-40E0-B7CB-ACC1810322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5CED-0A67-4B81-AD40-8714D3573A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4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7169 w 7000"/>
                <a:gd name="T3" fmla="*/ 0 h 1000"/>
                <a:gd name="T4" fmla="*/ 7722 w 7000"/>
                <a:gd name="T5" fmla="*/ 79 h 1000"/>
                <a:gd name="T6" fmla="*/ 7171 w 7000"/>
                <a:gd name="T7" fmla="*/ 157 h 1000"/>
                <a:gd name="T8" fmla="*/ 0 w 7000"/>
                <a:gd name="T9" fmla="*/ 15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B83F355-34FD-4496-9575-0F9AC073C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10AFB-35A8-4030-87D5-6483077B3B9D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7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93" name="Group 121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41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42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56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7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8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9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0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1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2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43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4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5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6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4" name="Group 160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03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04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18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19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0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1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2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3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4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05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6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7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8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5" name="Group 199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FAFA9-FE75-4511-8068-74003366E00E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1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E1D9-2B96-4A24-83CE-50FAA6FC7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A74DDD-B1AB-447E-AA9F-D5B9BE9C314C}" type="slidenum">
              <a:rPr lang="ar-SA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10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7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10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7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anose="05020102010507070707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anose="05000000000000000000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anose="05000000000000000000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anose="05000000000000000000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14077-54EB-4AEB-A201-B4CCABC33FB1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9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206515-590C-4F7F-85DC-0C470E8258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8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738D9-124B-4EAF-8C54-6C7EDAAB21C0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5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5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2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20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1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2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2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3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34E91C-3281-4696-A2C8-0B7EA472E1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تشريح مقايسه اي مهره داران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>
                <a:cs typeface="B Mitra" panose="00000400000000000000" pitchFamily="2" charset="-78"/>
              </a:rPr>
              <a:t>انواع مهره داران</a:t>
            </a:r>
            <a:endParaRPr lang="en-US" sz="28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973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78378" y="1929519"/>
            <a:ext cx="8229600" cy="1143000"/>
          </a:xfrm>
        </p:spPr>
        <p:txBody>
          <a:bodyPr/>
          <a:lstStyle/>
          <a:p>
            <a:pPr algn="r" rtl="1"/>
            <a:r>
              <a:rPr lang="fa-IR" sz="3200" dirty="0">
                <a:solidFill>
                  <a:srgbClr val="FF0000"/>
                </a:solidFill>
              </a:rPr>
              <a:t>اولین ماهیان آرواره دار (فسیل)</a:t>
            </a:r>
            <a:r>
              <a:rPr lang="fa-IR" sz="3200" dirty="0"/>
              <a:t/>
            </a:r>
            <a:br>
              <a:rPr lang="fa-IR" sz="3200" dirty="0"/>
            </a:br>
            <a:r>
              <a:rPr lang="fa-IR" sz="3200" dirty="0"/>
              <a:t>دوره سیلورین و دونین شامل </a:t>
            </a:r>
            <a:r>
              <a:rPr lang="fa-IR" sz="3200" dirty="0">
                <a:solidFill>
                  <a:srgbClr val="FF0000"/>
                </a:solidFill>
              </a:rPr>
              <a:t>پلاکودرم </a:t>
            </a:r>
            <a:r>
              <a:rPr lang="fa-IR" sz="3200" dirty="0"/>
              <a:t>و </a:t>
            </a:r>
            <a:r>
              <a:rPr lang="fa-IR" sz="3200" dirty="0">
                <a:solidFill>
                  <a:srgbClr val="FF0000"/>
                </a:solidFill>
              </a:rPr>
              <a:t>اکانتودین ها </a:t>
            </a:r>
            <a:r>
              <a:rPr lang="fa-IR" sz="3200" dirty="0"/>
              <a:t>می باشد.</a:t>
            </a:r>
            <a:br>
              <a:rPr lang="fa-IR" sz="3200" dirty="0"/>
            </a:br>
            <a:r>
              <a:rPr lang="fa-IR" sz="3200" dirty="0"/>
              <a:t>ایجاد باله های زوج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11438"/>
            <a:ext cx="914400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D674-757C-432D-8C31-ABA01F838A0D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گروههای مختلف ماهیها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685801"/>
            <a:ext cx="7532953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4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1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000000"/>
                </a:solidFill>
                <a:latin typeface="Arial"/>
                <a:cs typeface="B Lotus"/>
              </a:rPr>
              <a:t>ماهیان بدون آرواره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B Lotus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cs typeface="B Lotus"/>
              </a:rPr>
              <a:t>Agnatha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B Lotus"/>
              </a:rPr>
              <a:t>)</a:t>
            </a:r>
            <a:endParaRPr lang="fa-IR" sz="2800" b="1" dirty="0">
              <a:solidFill>
                <a:srgbClr val="000000"/>
              </a:solidFill>
              <a:latin typeface="Arial"/>
              <a:cs typeface="B Lotus"/>
            </a:endParaRPr>
          </a:p>
          <a:p>
            <a:pPr algn="r" rtl="1"/>
            <a:endParaRPr lang="fa-IR" sz="2800" dirty="0">
              <a:solidFill>
                <a:srgbClr val="000000"/>
              </a:solidFill>
              <a:latin typeface="Arial"/>
              <a:cs typeface="B Lotu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000000"/>
                </a:solidFill>
                <a:latin typeface="Arial"/>
                <a:cs typeface="B Lotus"/>
              </a:rPr>
              <a:t>فقدان آرواره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000000"/>
                </a:solidFill>
                <a:latin typeface="Arial"/>
                <a:cs typeface="B Lotus"/>
              </a:rPr>
              <a:t>فقدان فلس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000000"/>
                </a:solidFill>
                <a:latin typeface="Arial"/>
                <a:cs typeface="B Lotus"/>
              </a:rPr>
              <a:t>فقدان باله های زوج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000000"/>
                </a:solidFill>
                <a:latin typeface="Arial"/>
                <a:cs typeface="B Lotus"/>
              </a:rPr>
              <a:t>تحت عنوان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B Lotus"/>
              </a:rPr>
              <a:t>Cyclostomata</a:t>
            </a:r>
            <a:r>
              <a:rPr lang="fa-IR" sz="2800" dirty="0">
                <a:solidFill>
                  <a:srgbClr val="000000"/>
                </a:solidFill>
                <a:latin typeface="Arial"/>
                <a:cs typeface="B Lotus"/>
              </a:rPr>
              <a:t> یا دهان گردان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000000"/>
                </a:solidFill>
                <a:latin typeface="Arial"/>
                <a:cs typeface="B Lotus"/>
              </a:rPr>
              <a:t>منافذ آبششی شبیه کوسه ها و بدن شبیه مارماهی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000000"/>
                </a:solidFill>
                <a:latin typeface="Arial"/>
                <a:cs typeface="B Lotus"/>
              </a:rPr>
              <a:t>دستگاه گوارش بدون معده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000000"/>
                </a:solidFill>
                <a:latin typeface="Arial"/>
                <a:cs typeface="B Lotus"/>
              </a:rPr>
              <a:t>جدا جنس و لقاح خارجی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400" dirty="0">
              <a:solidFill>
                <a:srgbClr val="000000"/>
              </a:solidFill>
              <a:latin typeface="Arial"/>
              <a:cs typeface="B Lotu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/>
              <a:cs typeface="B Lotu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597633977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f24-3_atlantic_hagfish_"/>
          <p:cNvPicPr>
            <a:picLocks noChangeAspect="1" noChangeArrowheads="1"/>
          </p:cNvPicPr>
          <p:nvPr/>
        </p:nvPicPr>
        <p:blipFill>
          <a:blip r:embed="rId3">
            <a:lum bright="-1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/>
          <a:stretch>
            <a:fillRect/>
          </a:stretch>
        </p:blipFill>
        <p:spPr bwMode="auto">
          <a:xfrm>
            <a:off x="1524000" y="912814"/>
            <a:ext cx="860425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2135189" y="6165850"/>
            <a:ext cx="71278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a-IR" b="1">
                <a:solidFill>
                  <a:srgbClr val="990000"/>
                </a:solidFill>
                <a:cs typeface="Titr" panose="00000700000000000000" pitchFamily="2" charset="-78"/>
              </a:rPr>
              <a:t>ميگزنی يا هاگ فيش</a:t>
            </a:r>
            <a:r>
              <a:rPr lang="fa-IR">
                <a:solidFill>
                  <a:srgbClr val="990000"/>
                </a:solidFill>
                <a:cs typeface="Titr" panose="00000700000000000000" pitchFamily="2" charset="-78"/>
              </a:rPr>
              <a:t> (</a:t>
            </a:r>
            <a:r>
              <a:rPr lang="en-US" sz="2800">
                <a:solidFill>
                  <a:srgbClr val="990000"/>
                </a:solidFill>
                <a:cs typeface="Titr" panose="00000700000000000000" pitchFamily="2" charset="-78"/>
              </a:rPr>
              <a:t>Myxini</a:t>
            </a:r>
            <a:r>
              <a:rPr lang="fa-IR">
                <a:solidFill>
                  <a:srgbClr val="990000"/>
                </a:solidFill>
                <a:cs typeface="Titr" panose="00000700000000000000" pitchFamily="2" charset="-78"/>
              </a:rPr>
              <a:t>)</a:t>
            </a:r>
            <a:endParaRPr lang="en-US">
              <a:solidFill>
                <a:srgbClr val="990000"/>
              </a:solidFill>
              <a:cs typeface="Titr" panose="00000700000000000000" pitchFamily="2" charset="-78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2551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a-IR" sz="280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386926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03388" y="1628776"/>
            <a:ext cx="8424862" cy="3313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400" dirty="0"/>
              <a:t>آنها هم در آب </a:t>
            </a:r>
            <a:r>
              <a:rPr lang="fa-IR" sz="2400" dirty="0" err="1"/>
              <a:t>شيرين</a:t>
            </a:r>
            <a:r>
              <a:rPr lang="fa-IR" sz="2400" dirty="0"/>
              <a:t> رودخانه ها و هم در دریا زندگی </a:t>
            </a:r>
            <a:r>
              <a:rPr lang="fa-IR" sz="2400" dirty="0" err="1"/>
              <a:t>مي</a:t>
            </a:r>
            <a:r>
              <a:rPr lang="fa-IR" sz="2400" dirty="0"/>
              <a:t> کنند.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/>
              <a:t>آنها در </a:t>
            </a:r>
            <a:r>
              <a:rPr lang="fa-IR" sz="2400" dirty="0" err="1"/>
              <a:t>دريا</a:t>
            </a:r>
            <a:r>
              <a:rPr lang="fa-IR" sz="2400" dirty="0"/>
              <a:t> زندگی کرده اما برای تخم </a:t>
            </a:r>
            <a:r>
              <a:rPr lang="fa-IR" sz="2400" dirty="0" err="1"/>
              <a:t>ريزی</a:t>
            </a:r>
            <a:r>
              <a:rPr lang="fa-IR" sz="2400" dirty="0"/>
              <a:t> به رودخانه ها وارد </a:t>
            </a:r>
            <a:r>
              <a:rPr lang="fa-IR" sz="2400" dirty="0" err="1"/>
              <a:t>مي</a:t>
            </a:r>
            <a:r>
              <a:rPr lang="fa-IR" sz="2400" dirty="0"/>
              <a:t> شوند.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/>
              <a:t>تفاوت جنس نر و ماده اندک است.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/>
              <a:t>دارای دهان </a:t>
            </a:r>
            <a:r>
              <a:rPr lang="fa-IR" sz="2400" dirty="0" err="1"/>
              <a:t>مکنده</a:t>
            </a:r>
            <a:r>
              <a:rPr lang="fa-IR" sz="2400" dirty="0"/>
              <a:t> هستند و دندانهای </a:t>
            </a:r>
            <a:r>
              <a:rPr lang="fa-IR" sz="2400" dirty="0" err="1"/>
              <a:t>کیتینی</a:t>
            </a:r>
            <a:r>
              <a:rPr lang="fa-IR" sz="2400" dirty="0"/>
              <a:t> هستند. 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/>
              <a:t>دارای </a:t>
            </a:r>
            <a:r>
              <a:rPr lang="fa-IR" sz="2400" dirty="0" err="1"/>
              <a:t>يک</a:t>
            </a:r>
            <a:r>
              <a:rPr lang="fa-IR" sz="2400" dirty="0"/>
              <a:t> جفت چشم هستند. 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/>
              <a:t>تنها دارای </a:t>
            </a:r>
            <a:r>
              <a:rPr lang="fa-IR" sz="2400" dirty="0" err="1"/>
              <a:t>يک</a:t>
            </a:r>
            <a:r>
              <a:rPr lang="fa-IR" sz="2400" dirty="0"/>
              <a:t> سوراخ </a:t>
            </a:r>
            <a:r>
              <a:rPr lang="fa-IR" sz="2400" dirty="0" err="1"/>
              <a:t>بينی</a:t>
            </a:r>
            <a:r>
              <a:rPr lang="fa-IR" sz="2400" dirty="0"/>
              <a:t> هستند. 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dirty="0"/>
              <a:t>7 جفت سوراخ </a:t>
            </a:r>
            <a:r>
              <a:rPr lang="fa-IR" sz="2400" dirty="0" err="1"/>
              <a:t>آبششی</a:t>
            </a:r>
            <a:endParaRPr lang="fa-IR" sz="2400" dirty="0"/>
          </a:p>
          <a:p>
            <a:pPr eaLnBrk="1" hangingPunct="1">
              <a:lnSpc>
                <a:spcPct val="80000"/>
              </a:lnSpc>
            </a:pPr>
            <a:endParaRPr lang="fa-IR" sz="18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063751" y="908050"/>
            <a:ext cx="6551613" cy="692150"/>
          </a:xfrm>
        </p:spPr>
        <p:txBody>
          <a:bodyPr/>
          <a:lstStyle/>
          <a:p>
            <a:pPr algn="r" eaLnBrk="1" hangingPunct="1"/>
            <a:r>
              <a:rPr lang="fa-IR" sz="3600" b="1" dirty="0">
                <a:solidFill>
                  <a:schemeClr val="accent2"/>
                </a:solidFill>
              </a:rPr>
              <a:t>لامپری ها</a:t>
            </a:r>
            <a:r>
              <a:rPr lang="fa-IR" dirty="0" smtClean="0">
                <a:solidFill>
                  <a:schemeClr val="accent2"/>
                </a:solidFill>
              </a:rPr>
              <a:t> </a:t>
            </a:r>
            <a:r>
              <a:rPr lang="fa-IR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Petromyzon</a:t>
            </a:r>
            <a:r>
              <a:rPr lang="fa-IR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326660" name="Picture 4" descr="neunau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4" y="4951414"/>
            <a:ext cx="45354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1" name="Picture 5" descr="neunau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5445126"/>
            <a:ext cx="34925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2" name="AutoShape 6"/>
          <p:cNvSpPr>
            <a:spLocks noChangeArrowheads="1"/>
          </p:cNvSpPr>
          <p:nvPr/>
        </p:nvSpPr>
        <p:spPr bwMode="auto">
          <a:xfrm>
            <a:off x="6096001" y="6165851"/>
            <a:ext cx="1223963" cy="504825"/>
          </a:xfrm>
          <a:prstGeom prst="leftArrow">
            <a:avLst>
              <a:gd name="adj1" fmla="val 50000"/>
              <a:gd name="adj2" fmla="val 60613"/>
            </a:avLst>
          </a:prstGeom>
          <a:gradFill rotWithShape="1">
            <a:gsLst>
              <a:gs pos="0">
                <a:srgbClr val="F9BA07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5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6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2551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5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6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a-IR" sz="280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CC8EA-F175-49E1-B0D1-067C834BF9C3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18979995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"/>
          <a:stretch>
            <a:fillRect/>
          </a:stretch>
        </p:blipFill>
        <p:spPr bwMode="auto">
          <a:xfrm>
            <a:off x="1524000" y="3195638"/>
            <a:ext cx="62118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5" name="Oval 3"/>
          <p:cNvSpPr>
            <a:spLocks noChangeArrowheads="1"/>
          </p:cNvSpPr>
          <p:nvPr/>
        </p:nvSpPr>
        <p:spPr bwMode="auto">
          <a:xfrm>
            <a:off x="2063751" y="1339851"/>
            <a:ext cx="2447925" cy="1008063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lnSpc>
                <a:spcPct val="90000"/>
              </a:lnSpc>
              <a:spcAft>
                <a:spcPct val="0"/>
              </a:spcAft>
              <a:buClrTx/>
              <a:buNone/>
            </a:pPr>
            <a:r>
              <a:rPr lang="fa-IR" sz="4000" b="1">
                <a:solidFill>
                  <a:srgbClr val="FFFFFF"/>
                </a:solidFill>
                <a:latin typeface="B Lotus" panose="00000400000000000000" pitchFamily="2" charset="-78"/>
              </a:rPr>
              <a:t>لامپری</a:t>
            </a:r>
            <a:endParaRPr lang="en-US" sz="4000">
              <a:solidFill>
                <a:srgbClr val="FFFFFF"/>
              </a:solidFill>
              <a:latin typeface="B Lotus" panose="00000400000000000000" pitchFamily="2" charset="-78"/>
            </a:endParaRP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2551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 rtl="1">
              <a:spcBef>
                <a:spcPct val="20000"/>
              </a:spcBef>
              <a:buClr>
                <a:srgbClr val="000099"/>
              </a:buClr>
              <a:buFont typeface="Wingdings 2" panose="05020102010507070707" pitchFamily="18" charset="2"/>
              <a:buBlip>
                <a:blip r:embed="rId4"/>
              </a:buBlip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1pPr>
            <a:lvl2pPr marL="742950" indent="-285750" algn="just" rtl="1">
              <a:spcBef>
                <a:spcPct val="20000"/>
              </a:spcBef>
              <a:buClr>
                <a:srgbClr val="CCECFF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rgbClr val="9900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2pPr>
            <a:lvl3pPr marL="1143000" indent="-228600" algn="just" rtl="1">
              <a:spcBef>
                <a:spcPct val="20000"/>
              </a:spcBef>
              <a:buClr>
                <a:srgbClr val="66CCFF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rgbClr val="00990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3pPr>
            <a:lvl4pPr marL="1600200" indent="-228600" algn="just" rtl="1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008080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4pPr>
            <a:lvl5pPr marL="2057400" indent="-228600" algn="just" rtl="1">
              <a:spcBef>
                <a:spcPct val="20000"/>
              </a:spcBef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5pPr>
            <a:lvl6pPr marL="25146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6pPr>
            <a:lvl7pPr marL="29718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7pPr>
            <a:lvl8pPr marL="34290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8pPr>
            <a:lvl9pPr marL="3886200" indent="-228600" algn="just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rgbClr val="66CCFF"/>
                </a:solidFill>
                <a:latin typeface="Arial" panose="020B0604020202020204" pitchFamily="34" charset="0"/>
                <a:cs typeface="B Lotus" panose="00000400000000000000" pitchFamily="2" charset="-7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a-IR" sz="2800">
                <a:solidFill>
                  <a:srgbClr val="CCECFF"/>
                </a:solidFill>
                <a:cs typeface="Titr" panose="00000700000000000000" pitchFamily="2" charset="-78"/>
              </a:rPr>
              <a:t>فوق رده ماهيان بدون آرواره ( آگناتا)</a:t>
            </a:r>
            <a:endParaRPr lang="en-US" sz="2800">
              <a:solidFill>
                <a:srgbClr val="CCECFF"/>
              </a:solidFill>
              <a:cs typeface="Titr" panose="00000700000000000000" pitchFamily="2" charset="-78"/>
            </a:endParaRPr>
          </a:p>
        </p:txBody>
      </p:sp>
      <p:pic>
        <p:nvPicPr>
          <p:cNvPr id="330757" name="Picture 5" descr="medium01"/>
          <p:cNvPicPr>
            <a:picLocks noChangeAspect="1" noChangeArrowheads="1"/>
          </p:cNvPicPr>
          <p:nvPr/>
        </p:nvPicPr>
        <p:blipFill>
          <a:blip r:embed="rId8">
            <a:lum bright="-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822325"/>
            <a:ext cx="4521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8D787-2D52-4648-BE2B-1066F9643927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13629473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blueyellow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WordArt 3"/>
          <p:cNvSpPr>
            <a:spLocks noChangeArrowheads="1" noChangeShapeType="1" noTextEdit="1"/>
          </p:cNvSpPr>
          <p:nvPr/>
        </p:nvSpPr>
        <p:spPr bwMode="auto">
          <a:xfrm>
            <a:off x="2986089" y="3024189"/>
            <a:ext cx="6219825" cy="809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kern="10" dirty="0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latin typeface="Arial"/>
                <a:cs typeface="Arial"/>
              </a:rPr>
              <a:t>رده ماهيان غضروفی</a:t>
            </a:r>
            <a:endParaRPr lang="en-US" sz="3600" b="1" kern="10" dirty="0">
              <a:gradFill rotWithShape="1">
                <a:gsLst>
                  <a:gs pos="0">
                    <a:srgbClr val="FFCC00"/>
                  </a:gs>
                  <a:gs pos="50000">
                    <a:srgbClr val="FF9933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prstShdw prst="shdw17" dist="17961" dir="2700000">
                  <a:srgbClr val="997A00"/>
                </a:prstShdw>
              </a:effectLst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00600"/>
            <a:ext cx="568896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35885463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7" y="3906598"/>
            <a:ext cx="4446581" cy="28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6013" y="1143001"/>
            <a:ext cx="508985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ظهور در دوره دونین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0000"/>
                </a:solidFill>
                <a:latin typeface="Arial"/>
                <a:cs typeface="B Lotus"/>
              </a:rPr>
              <a:t>1200 </a:t>
            </a: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گونه زنده، 28 گونه آب شیرین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بعد از وال ها، کوسه ها بزرگترین مهره داران 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اسکلت درونی غضروفی</a:t>
            </a: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اغلب شکارچی و دارای عضلات شنای قوی بوده</a:t>
            </a:r>
            <a:endParaRPr lang="en-US" sz="2400" dirty="0">
              <a:solidFill>
                <a:srgbClr val="000000"/>
              </a:solidFill>
              <a:latin typeface="Arial"/>
              <a:cs typeface="B Lotus"/>
            </a:endParaRPr>
          </a:p>
          <a:p>
            <a:pPr marL="742950" lvl="1" indent="-285750" algn="r" rtl="1"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Arial"/>
                <a:cs typeface="B Lotus"/>
              </a:rPr>
              <a:t>5-7</a:t>
            </a: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 جفت شکاف آبششی در دو طرف حلق</a:t>
            </a:r>
          </a:p>
          <a:p>
            <a:pPr marL="285750" indent="-285750" algn="r" rtl="1">
              <a:buFont typeface="Wingdings" pitchFamily="2" charset="2"/>
              <a:buChar char="v"/>
            </a:pPr>
            <a:endParaRPr lang="fa-IR" sz="2000" dirty="0">
              <a:solidFill>
                <a:srgbClr val="000000"/>
              </a:solidFill>
              <a:latin typeface="Arial"/>
              <a:cs typeface="B Lotus"/>
            </a:endParaRPr>
          </a:p>
          <a:p>
            <a:pPr marL="285750" indent="-285750" algn="r" rtl="1">
              <a:buFont typeface="Wingdings" pitchFamily="2" charset="2"/>
              <a:buChar char="v"/>
            </a:pPr>
            <a:r>
              <a:rPr lang="fa-IR" sz="2400" b="1" dirty="0">
                <a:solidFill>
                  <a:srgbClr val="000000"/>
                </a:solidFill>
                <a:latin typeface="Arial"/>
                <a:cs typeface="B Lotus"/>
              </a:rPr>
              <a:t>دارای دو زیر رده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b="1" dirty="0">
                <a:solidFill>
                  <a:srgbClr val="000000"/>
                </a:solidFill>
                <a:latin typeface="Arial"/>
                <a:cs typeface="B Lotu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cs typeface="B Lotus"/>
              </a:rPr>
              <a:t>Elasmobranchii</a:t>
            </a:r>
            <a:endParaRPr lang="en-US" sz="2400" b="1" dirty="0">
              <a:solidFill>
                <a:srgbClr val="000000"/>
              </a:solidFill>
              <a:latin typeface="Arial"/>
              <a:cs typeface="B Lotus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Arial"/>
                <a:cs typeface="B Lotus"/>
              </a:rPr>
              <a:t>Holocephalia</a:t>
            </a:r>
            <a:endParaRPr lang="fa-IR" sz="2400" b="1" dirty="0">
              <a:solidFill>
                <a:srgbClr val="000000"/>
              </a:solidFill>
              <a:latin typeface="Arial"/>
              <a:cs typeface="B Lotus"/>
            </a:endParaRPr>
          </a:p>
          <a:p>
            <a:pPr marL="285750" indent="-285750" algn="r" rtl="1">
              <a:buFont typeface="Wingdings" pitchFamily="2" charset="2"/>
              <a:buChar char="v"/>
            </a:pPr>
            <a:endParaRPr lang="en-US" dirty="0">
              <a:solidFill>
                <a:srgbClr val="000000"/>
              </a:solidFill>
              <a:latin typeface="Arial"/>
              <a:cs typeface="B Lotu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BFDA8-6685-4120-A2AF-BBA8C607C328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2562433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ويژگي هاي ماهيان غضروفي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sz="2800" dirty="0"/>
              <a:t>باله دمی از نوع هتروسرکال</a:t>
            </a:r>
          </a:p>
          <a:p>
            <a:pPr algn="r" rtl="1"/>
            <a:r>
              <a:rPr lang="fa-IR" sz="2800" dirty="0"/>
              <a:t>باله زوج: لگنی و سینه ای ، یک یا دو باله پشتی</a:t>
            </a:r>
          </a:p>
          <a:p>
            <a:pPr algn="r" rtl="1"/>
            <a:r>
              <a:rPr lang="fa-IR" sz="2800" dirty="0"/>
              <a:t>دهان در موقعیت شکمی</a:t>
            </a:r>
          </a:p>
          <a:p>
            <a:pPr algn="r" rtl="1"/>
            <a:r>
              <a:rPr lang="fa-IR" sz="2800" dirty="0"/>
              <a:t>دارای پلک تحلیل رفته بوده</a:t>
            </a:r>
          </a:p>
          <a:p>
            <a:pPr algn="r" rtl="1"/>
            <a:r>
              <a:rPr lang="fa-IR" sz="2800" dirty="0"/>
              <a:t>دارای سوراخهای بینی بوده که به دهان باز نمی شود.</a:t>
            </a:r>
          </a:p>
          <a:p>
            <a:pPr algn="r" rtl="1"/>
            <a:r>
              <a:rPr lang="fa-IR" sz="2800" dirty="0"/>
              <a:t>یک جفت اسپیراکل متصل به حفره دهانی بودهکه تغییر شکل یافته شکافهای آبششی بوده</a:t>
            </a:r>
          </a:p>
          <a:p>
            <a:pPr algn="r" rtl="1"/>
            <a:r>
              <a:rPr lang="fa-IR" sz="2800" dirty="0"/>
              <a:t>آبشش ها فاقد اسپراکل</a:t>
            </a:r>
          </a:p>
          <a:p>
            <a:pPr algn="r" rtl="1"/>
            <a:r>
              <a:rPr lang="fa-IR" sz="2800" dirty="0"/>
              <a:t>دارای خط جانبی روی بدن</a:t>
            </a:r>
          </a:p>
          <a:p>
            <a:pPr algn="r" rtl="1"/>
            <a:r>
              <a:rPr lang="fa-IR" sz="2800" dirty="0"/>
              <a:t>فاقد مثانه شنا یا شش</a:t>
            </a:r>
          </a:p>
          <a:p>
            <a:pPr algn="r" rt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E1D9-2B96-4A24-83CE-50FAA6FC764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1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24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/>
          <a:stretch>
            <a:fillRect/>
          </a:stretch>
        </p:blipFill>
        <p:spPr bwMode="auto">
          <a:xfrm>
            <a:off x="2203451" y="1412876"/>
            <a:ext cx="778351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224338" y="63817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400" b="0" dirty="0">
                <a:solidFill>
                  <a:srgbClr val="990000"/>
                </a:solidFill>
                <a:cs typeface="Titr" pitchFamily="2" charset="-78"/>
              </a:rPr>
              <a:t>شکل باله دمی </a:t>
            </a:r>
            <a:r>
              <a:rPr lang="fa-IR" sz="2400" b="0" dirty="0">
                <a:solidFill>
                  <a:srgbClr val="990000"/>
                </a:solidFill>
                <a:cs typeface="Titr" pitchFamily="2" charset="-78"/>
              </a:rPr>
              <a:t>در ماهیان </a:t>
            </a:r>
            <a:endParaRPr lang="en-US" sz="2400" b="0" dirty="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/>
              <a:t>رده ماهيان غضروفی ( کوندرايکتيس)</a:t>
            </a: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4C2E3-3537-424C-A511-A4723A55D16C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2794642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376364"/>
            <a:ext cx="7931150" cy="5145087"/>
          </a:xfrm>
          <a:noFill/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a-IR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a-IR" sz="3600" dirty="0"/>
              <a:t>زير شاخه تونيکاتا</a:t>
            </a:r>
            <a:endParaRPr lang="en-US" sz="36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</a:t>
            </a:r>
            <a:r>
              <a:rPr lang="fa-IR" sz="2400" dirty="0"/>
              <a:t>(</a:t>
            </a:r>
            <a:r>
              <a:rPr lang="en-US" sz="2400" dirty="0" err="1"/>
              <a:t>Tunicata</a:t>
            </a:r>
            <a:r>
              <a:rPr lang="fa-IR" sz="2400" dirty="0"/>
              <a:t>) (</a:t>
            </a:r>
            <a:r>
              <a:rPr lang="en-US" sz="2400" dirty="0" err="1"/>
              <a:t>Urochordata</a:t>
            </a:r>
            <a:r>
              <a:rPr lang="fa-IR" sz="2400" dirty="0"/>
              <a:t>)</a:t>
            </a:r>
          </a:p>
          <a:p>
            <a:pPr eaLnBrk="1" hangingPunct="1"/>
            <a:endParaRPr lang="fa-IR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a-IR" dirty="0" smtClean="0"/>
              <a:t>زير شاخه سفالوکورداتا</a:t>
            </a:r>
            <a:r>
              <a:rPr lang="en-US" sz="2400" dirty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</a:t>
            </a:r>
            <a:r>
              <a:rPr lang="fa-IR" sz="2400" dirty="0"/>
              <a:t>(</a:t>
            </a:r>
            <a:r>
              <a:rPr lang="en-US" sz="2400" dirty="0" err="1"/>
              <a:t>Cephalochordata</a:t>
            </a:r>
            <a:r>
              <a:rPr lang="fa-IR" sz="2400" dirty="0"/>
              <a:t>)</a:t>
            </a:r>
            <a:endParaRPr lang="en-US" sz="2400" dirty="0"/>
          </a:p>
          <a:p>
            <a:pPr eaLnBrk="1" hangingPunct="1">
              <a:buFont typeface="Wingdings 2" pitchFamily="18" charset="2"/>
              <a:buNone/>
            </a:pPr>
            <a:endParaRPr lang="fa-IR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a-IR" dirty="0" smtClean="0"/>
              <a:t>زير شاخه مهره داران</a:t>
            </a:r>
            <a:r>
              <a:rPr lang="fa-IR" sz="2400" dirty="0"/>
              <a:t> (</a:t>
            </a:r>
            <a:r>
              <a:rPr lang="en-US" sz="2400" dirty="0"/>
              <a:t>Vertebrata</a:t>
            </a:r>
            <a:r>
              <a:rPr lang="fa-IR" sz="2400" dirty="0"/>
              <a:t>)</a:t>
            </a:r>
            <a:endParaRPr lang="en-US" sz="2400" dirty="0"/>
          </a:p>
          <a:p>
            <a:pPr lvl="1" eaLnBrk="1" hangingPunct="1">
              <a:buFont typeface="Wingdings" pitchFamily="2" charset="2"/>
              <a:buNone/>
            </a:pPr>
            <a:endParaRPr lang="fa-IR" sz="2400" dirty="0"/>
          </a:p>
        </p:txBody>
      </p:sp>
      <p:sp>
        <p:nvSpPr>
          <p:cNvPr id="126979" name="AutoShape 3"/>
          <p:cNvSpPr>
            <a:spLocks/>
          </p:cNvSpPr>
          <p:nvPr/>
        </p:nvSpPr>
        <p:spPr bwMode="auto">
          <a:xfrm>
            <a:off x="3287714" y="4953001"/>
            <a:ext cx="287337" cy="1439863"/>
          </a:xfrm>
          <a:prstGeom prst="leftBrace">
            <a:avLst>
              <a:gd name="adj1" fmla="val 41759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26980" name="AutoShape 4"/>
          <p:cNvSpPr>
            <a:spLocks/>
          </p:cNvSpPr>
          <p:nvPr/>
        </p:nvSpPr>
        <p:spPr bwMode="auto">
          <a:xfrm>
            <a:off x="3287714" y="1371601"/>
            <a:ext cx="288925" cy="3457575"/>
          </a:xfrm>
          <a:prstGeom prst="leftBrace">
            <a:avLst>
              <a:gd name="adj1" fmla="val 99725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992313" y="2852738"/>
            <a:ext cx="1223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66"/>
                </a:solidFill>
                <a:latin typeface="Times New Roman" pitchFamily="18" charset="0"/>
                <a:cs typeface="B Lotus"/>
              </a:rPr>
              <a:t>بدون جمجمه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B Lotus"/>
              </a:rPr>
              <a:t>(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  <a:cs typeface="B Lotus"/>
              </a:rPr>
              <a:t>Acraniata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B Lotus"/>
              </a:rPr>
              <a:t>)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981201" y="5303838"/>
            <a:ext cx="12239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66"/>
                </a:solidFill>
                <a:latin typeface="Times New Roman" pitchFamily="18" charset="0"/>
                <a:cs typeface="B Lotus"/>
              </a:rPr>
              <a:t>جمجمه دارن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B Lotus"/>
              </a:rPr>
              <a:t>(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  <a:cs typeface="B Lotus"/>
              </a:rPr>
              <a:t>Craniata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B Lotus"/>
              </a:rPr>
              <a:t>)</a:t>
            </a:r>
          </a:p>
        </p:txBody>
      </p:sp>
      <p:pic>
        <p:nvPicPr>
          <p:cNvPr id="126984" name="Picture 8" descr="seasqu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52" y="1371600"/>
            <a:ext cx="18002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Picture 9" descr="amphiox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284984"/>
            <a:ext cx="1800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10" descr="montag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9021"/>
          <a:stretch>
            <a:fillRect/>
          </a:stretch>
        </p:blipFill>
        <p:spPr bwMode="auto">
          <a:xfrm>
            <a:off x="4184724" y="4797153"/>
            <a:ext cx="11191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7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dirty="0"/>
              <a:t>طبقه بندی </a:t>
            </a:r>
            <a:r>
              <a:rPr lang="fa-IR" sz="2800" dirty="0" smtClean="0"/>
              <a:t>شاخه </a:t>
            </a:r>
            <a:r>
              <a:rPr lang="fa-IR" sz="2800" dirty="0"/>
              <a:t>طنابداران : سه زیر شاخه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9E1D-5CF0-4F29-AC8C-0E8C77139D16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9784343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08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b="51137"/>
          <a:stretch>
            <a:fillRect/>
          </a:stretch>
        </p:blipFill>
        <p:spPr bwMode="auto">
          <a:xfrm>
            <a:off x="1919289" y="981076"/>
            <a:ext cx="7927975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9" name="Picture 3" descr="24_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r="72289"/>
          <a:stretch>
            <a:fillRect/>
          </a:stretch>
        </p:blipFill>
        <p:spPr bwMode="auto">
          <a:xfrm>
            <a:off x="1524000" y="4019550"/>
            <a:ext cx="29162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2644" name="Rectangle 4"/>
          <p:cNvSpPr>
            <a:spLocks noChangeArrowheads="1"/>
          </p:cNvSpPr>
          <p:nvPr/>
        </p:nvSpPr>
        <p:spPr bwMode="auto">
          <a:xfrm>
            <a:off x="4151314" y="6035675"/>
            <a:ext cx="5507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32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tr" pitchFamily="2" charset="-78"/>
              </a:rPr>
              <a:t>پولک ها پلاکوييد در ماهيان غضروفی </a:t>
            </a:r>
            <a:endParaRPr lang="en-US" sz="3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Titr" pitchFamily="2" charset="-78"/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551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latin typeface="Arial"/>
                <a:cs typeface="Titr" pitchFamily="2" charset="-78"/>
              </a:rPr>
              <a:t>رده ماهيان غضروفی ( کوندرايکتيس)</a:t>
            </a:r>
            <a:endParaRPr lang="en-US" sz="2800">
              <a:solidFill>
                <a:srgbClr val="CCECFF"/>
              </a:solidFill>
              <a:latin typeface="Arial"/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1CDC0-7B94-4474-9226-3E06D05EA6A8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18205641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3068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Most </a:t>
            </a:r>
            <a:r>
              <a:rPr lang="en-US" sz="2400" dirty="0"/>
              <a:t>sharks have formidable jaws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They continuously shed and replace sharp-edged teeth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Modified scales, which they use to grab and rip of flesh off their preys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Only few species may attach humane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But generally their populations are declining for different reasons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8916" name="Picture 4" descr="27-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00754"/>
            <a:ext cx="350520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shark-teeth-cbu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59518"/>
            <a:ext cx="4572000" cy="36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98-8FC7-49FA-9FC3-14713E7A65BA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21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رده بندی ماهیان استخوانی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743631"/>
            <a:ext cx="8382000" cy="5961970"/>
          </a:xfrm>
        </p:spPr>
        <p:txBody>
          <a:bodyPr/>
          <a:lstStyle/>
          <a:p>
            <a:pPr marL="0" indent="0">
              <a:buNone/>
            </a:pPr>
            <a:r>
              <a:rPr lang="fa-IR" sz="2400" b="1" dirty="0">
                <a:solidFill>
                  <a:schemeClr val="tx1"/>
                </a:solidFill>
              </a:rPr>
              <a:t>الف- رده </a:t>
            </a:r>
            <a:r>
              <a:rPr lang="en-US" sz="2400" b="1" dirty="0" err="1">
                <a:solidFill>
                  <a:schemeClr val="tx1"/>
                </a:solidFill>
              </a:rPr>
              <a:t>Actinopterygii</a:t>
            </a:r>
            <a:r>
              <a:rPr lang="fa-IR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(ray-finned fishes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  <a:r>
              <a:rPr lang="fa-IR" sz="2400" b="1" dirty="0">
                <a:solidFill>
                  <a:schemeClr val="tx1"/>
                </a:solidFill>
              </a:rPr>
              <a:t> ماهیان باله شعاعی: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fa-IR" sz="2200" dirty="0">
                <a:solidFill>
                  <a:schemeClr val="tx1"/>
                </a:solidFill>
              </a:rPr>
              <a:t>اسکلت استخوانی، دارای اوپرکولوم (سرپوش آبششی)، باله های زوج حفاظت به وسیله اشعه های پوستی، دارای مثانه شنا (اندام هیدروستاتیک)، قلب دو حفره</a:t>
            </a:r>
          </a:p>
          <a:p>
            <a:endParaRPr lang="fa-IR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fa-IR" sz="2400" dirty="0">
                <a:solidFill>
                  <a:schemeClr val="tx1"/>
                </a:solidFill>
              </a:rPr>
              <a:t>زیر رده </a:t>
            </a:r>
            <a:r>
              <a:rPr lang="en-US" sz="2400" dirty="0" err="1">
                <a:solidFill>
                  <a:schemeClr val="tx1"/>
                </a:solidFill>
              </a:rPr>
              <a:t>Chondrostei</a:t>
            </a:r>
            <a:r>
              <a:rPr lang="fa-IR" sz="2400" dirty="0">
                <a:solidFill>
                  <a:schemeClr val="tx1"/>
                </a:solidFill>
              </a:rPr>
              <a:t>: خاویارماهیان (</a:t>
            </a:r>
            <a:r>
              <a:rPr lang="en-US" sz="2400" dirty="0">
                <a:solidFill>
                  <a:schemeClr val="tx1"/>
                </a:solidFill>
              </a:rPr>
              <a:t>sturgeons</a:t>
            </a:r>
            <a:r>
              <a:rPr lang="fa-IR" sz="2400" dirty="0">
                <a:solidFill>
                  <a:schemeClr val="tx1"/>
                </a:solidFill>
              </a:rPr>
              <a:t>)، پاروماهیان، اسکلت استخوانی و غضروف، باله دمی هتروسرکال، دارای پولک های بزرگ و پولک های گانوئید، دارای اسپراکل مانند </a:t>
            </a:r>
            <a:r>
              <a:rPr lang="en-US" sz="2400" i="1" dirty="0" err="1">
                <a:solidFill>
                  <a:schemeClr val="tx1"/>
                </a:solidFill>
              </a:rPr>
              <a:t>Acipenser</a:t>
            </a:r>
            <a:endParaRPr lang="fa-IR" sz="2400" i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fa-IR" sz="2400" dirty="0">
                <a:solidFill>
                  <a:schemeClr val="tx1"/>
                </a:solidFill>
              </a:rPr>
              <a:t>زیر رده </a:t>
            </a:r>
            <a:r>
              <a:rPr lang="en-US" sz="2400" dirty="0" err="1">
                <a:solidFill>
                  <a:schemeClr val="tx1"/>
                </a:solidFill>
              </a:rPr>
              <a:t>Neopterygii</a:t>
            </a:r>
            <a:r>
              <a:rPr lang="fa-IR" sz="2400" dirty="0">
                <a:solidFill>
                  <a:schemeClr val="tx1"/>
                </a:solidFill>
              </a:rPr>
              <a:t>: مانند </a:t>
            </a:r>
            <a:r>
              <a:rPr lang="en-US" sz="2400" dirty="0">
                <a:solidFill>
                  <a:schemeClr val="tx1"/>
                </a:solidFill>
              </a:rPr>
              <a:t>gar</a:t>
            </a:r>
            <a:r>
              <a:rPr lang="fa-IR" sz="2400" dirty="0">
                <a:solidFill>
                  <a:schemeClr val="tx1"/>
                </a:solidFill>
              </a:rPr>
              <a:t>، </a:t>
            </a:r>
            <a:r>
              <a:rPr lang="en-US" sz="2400" dirty="0" err="1">
                <a:solidFill>
                  <a:schemeClr val="tx1"/>
                </a:solidFill>
              </a:rPr>
              <a:t>teleosts</a:t>
            </a:r>
            <a:endParaRPr lang="fa-I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a-IR" sz="2400" dirty="0">
                <a:solidFill>
                  <a:schemeClr val="tx1"/>
                </a:solidFill>
              </a:rPr>
              <a:t>اسکلت استخوانی، باله دمی هموسرکال، پولک ها سیکلوئید، شانه ای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tx1"/>
                </a:solidFill>
              </a:rPr>
              <a:t>مانند </a:t>
            </a:r>
            <a:r>
              <a:rPr lang="en-US" sz="2400" i="1" dirty="0" err="1">
                <a:solidFill>
                  <a:schemeClr val="tx1"/>
                </a:solidFill>
              </a:rPr>
              <a:t>Amia</a:t>
            </a:r>
            <a:r>
              <a:rPr lang="fa-IR" sz="2400" dirty="0">
                <a:solidFill>
                  <a:schemeClr val="tx1"/>
                </a:solidFill>
              </a:rPr>
              <a:t>، </a:t>
            </a:r>
            <a:r>
              <a:rPr lang="en-US" sz="2400" i="1" dirty="0" err="1">
                <a:solidFill>
                  <a:schemeClr val="tx1"/>
                </a:solidFill>
              </a:rPr>
              <a:t>Perca</a:t>
            </a:r>
            <a:r>
              <a:rPr lang="fa-IR" sz="2400" dirty="0">
                <a:solidFill>
                  <a:schemeClr val="tx1"/>
                </a:solidFill>
              </a:rPr>
              <a:t> و حدود 27 هزار گونه در همه زیستگاههای آبی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fa-IR" sz="2400" b="1" dirty="0">
                <a:solidFill>
                  <a:schemeClr val="tx1"/>
                </a:solidFill>
              </a:rPr>
              <a:t>ب- رده </a:t>
            </a:r>
            <a:r>
              <a:rPr lang="en-US" sz="2400" b="1" dirty="0" err="1">
                <a:solidFill>
                  <a:schemeClr val="tx1"/>
                </a:solidFill>
              </a:rPr>
              <a:t>Sarcopterygii</a:t>
            </a:r>
            <a:r>
              <a:rPr lang="fa-IR" sz="2400" b="1" dirty="0">
                <a:solidFill>
                  <a:schemeClr val="tx1"/>
                </a:solidFill>
              </a:rPr>
              <a:t>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38A5-D4C5-4F4F-AB7A-A7915C688738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4831644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1" y="1371601"/>
            <a:ext cx="8151813" cy="4783138"/>
          </a:xfrm>
        </p:spPr>
        <p:txBody>
          <a:bodyPr/>
          <a:lstStyle/>
          <a:p>
            <a:pPr lvl="0"/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رده </a:t>
            </a:r>
            <a:r>
              <a:rPr lang="en-US" b="1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cs typeface="B Mitra" panose="00000400000000000000" pitchFamily="2" charset="-78"/>
              </a:rPr>
              <a:t>Sarcopterygii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(lobed-finned fishes)</a:t>
            </a:r>
            <a:endParaRPr lang="fa-IR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solidFill>
                  <a:schemeClr val="tx1"/>
                </a:solidFill>
                <a:cs typeface="B Mitra" panose="00000400000000000000" pitchFamily="2" charset="-78"/>
              </a:rPr>
              <a:t>دارای اوپرکولوم، دارای باله های زوج با اسکلت درونی محکم و ماهیچه در محل اتصال، دم دیفی  سرکال، روده با دریچه مارپیچی، معمولا دارای شش، بطن و دهلیز به صورت حداقل تقسیم شده اند </a:t>
            </a:r>
          </a:p>
          <a:p>
            <a:pPr marL="0" indent="0">
              <a:buNone/>
            </a:pPr>
            <a:r>
              <a:rPr lang="fa-IR" dirty="0" smtClean="0">
                <a:solidFill>
                  <a:schemeClr val="tx1"/>
                </a:solidFill>
                <a:cs typeface="B Mitra" panose="00000400000000000000" pitchFamily="2" charset="-78"/>
              </a:rPr>
              <a:t>مانند:</a:t>
            </a:r>
          </a:p>
          <a:p>
            <a:pPr marL="0" indent="0">
              <a:buNone/>
            </a:pPr>
            <a:r>
              <a:rPr lang="en-US" sz="2800" i="1" dirty="0" err="1">
                <a:solidFill>
                  <a:schemeClr val="tx1"/>
                </a:solidFill>
                <a:cs typeface="B Mitra" panose="00000400000000000000" pitchFamily="2" charset="-78"/>
              </a:rPr>
              <a:t>Latimeria</a:t>
            </a:r>
            <a:r>
              <a:rPr lang="fa-IR" sz="2800" dirty="0">
                <a:solidFill>
                  <a:schemeClr val="tx1"/>
                </a:solidFill>
                <a:cs typeface="B Mitra" panose="00000400000000000000" pitchFamily="2" charset="-78"/>
              </a:rPr>
              <a:t> از </a:t>
            </a:r>
            <a:r>
              <a:rPr lang="en-US" sz="2800" dirty="0">
                <a:solidFill>
                  <a:schemeClr val="tx1"/>
                </a:solidFill>
                <a:cs typeface="B Mitra" panose="00000400000000000000" pitchFamily="2" charset="-78"/>
              </a:rPr>
              <a:t>coelacanths</a:t>
            </a:r>
          </a:p>
          <a:p>
            <a:pPr marL="0" indent="0">
              <a:buNone/>
            </a:pPr>
            <a:r>
              <a:rPr lang="fa-IR" sz="2800" dirty="0">
                <a:solidFill>
                  <a:schemeClr val="tx1"/>
                </a:solidFill>
                <a:cs typeface="B Mitra" panose="00000400000000000000" pitchFamily="2" charset="-78"/>
              </a:rPr>
              <a:t>و از ماهیان </a:t>
            </a:r>
            <a:r>
              <a:rPr lang="en-US" sz="2800" dirty="0" err="1">
                <a:solidFill>
                  <a:schemeClr val="tx1"/>
                </a:solidFill>
                <a:cs typeface="B Mitra" panose="00000400000000000000" pitchFamily="2" charset="-78"/>
              </a:rPr>
              <a:t>dipnoi</a:t>
            </a:r>
            <a:r>
              <a:rPr lang="fa-IR" sz="2800" dirty="0">
                <a:solidFill>
                  <a:schemeClr val="tx1"/>
                </a:solidFill>
                <a:cs typeface="B Mitra" panose="00000400000000000000" pitchFamily="2" charset="-78"/>
              </a:rPr>
              <a:t>: سه جنس ماهیان شش دار </a:t>
            </a:r>
            <a:r>
              <a:rPr lang="en-US" sz="2800" dirty="0">
                <a:solidFill>
                  <a:schemeClr val="tx1"/>
                </a:solidFill>
                <a:cs typeface="B Mitra" panose="00000400000000000000" pitchFamily="2" charset="-78"/>
              </a:rPr>
              <a:t>(lungfishes)</a:t>
            </a:r>
            <a:endParaRPr lang="en-US" sz="2800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38A5-D4C5-4F4F-AB7A-A7915C688738}" type="slidenum">
              <a:rPr lang="ar-SA" sz="2000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7938800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1" y="6267450"/>
            <a:ext cx="6551613" cy="69215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Osteichthyes – Anatomy</a:t>
            </a:r>
          </a:p>
        </p:txBody>
      </p:sp>
      <p:pic>
        <p:nvPicPr>
          <p:cNvPr id="225283" name="Picture 3" descr="ext-an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6" y="1066800"/>
            <a:ext cx="78009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2551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>
                <a:solidFill>
                  <a:srgbClr val="CCECFF"/>
                </a:solidFill>
                <a:latin typeface="Arial"/>
                <a:cs typeface="Titr" pitchFamily="2" charset="-78"/>
              </a:rPr>
              <a:t>رده ماهيان </a:t>
            </a:r>
            <a:r>
              <a:rPr lang="fa-IR" sz="3200" dirty="0">
                <a:solidFill>
                  <a:srgbClr val="CCECFF"/>
                </a:solidFill>
                <a:latin typeface="Arial"/>
                <a:cs typeface="Titr" pitchFamily="2" charset="-78"/>
              </a:rPr>
              <a:t>استخوانی (تلئوست ها) </a:t>
            </a:r>
            <a:endParaRPr lang="en-US" sz="3200" dirty="0">
              <a:solidFill>
                <a:srgbClr val="CCECFF"/>
              </a:solidFill>
              <a:latin typeface="Arial"/>
              <a:cs typeface="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A8D0A-17CF-4E09-914E-367C1F13831D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15944876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24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5263"/>
          <a:stretch>
            <a:fillRect/>
          </a:stretch>
        </p:blipFill>
        <p:spPr bwMode="auto">
          <a:xfrm>
            <a:off x="1524001" y="1773239"/>
            <a:ext cx="80549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2551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>
                <a:solidFill>
                  <a:srgbClr val="CCECFF"/>
                </a:solidFill>
                <a:latin typeface="Arial"/>
                <a:cs typeface="Titr" pitchFamily="2" charset="-78"/>
              </a:rPr>
              <a:t>رده ماهيان استخوانی </a:t>
            </a:r>
            <a:endParaRPr lang="en-US" sz="3200">
              <a:solidFill>
                <a:srgbClr val="CCECFF"/>
              </a:solidFill>
              <a:latin typeface="Arial"/>
              <a:cs typeface="Titr" pitchFamily="2" charset="-78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2819401" y="6165850"/>
            <a:ext cx="65516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>
                <a:solidFill>
                  <a:srgbClr val="990000"/>
                </a:solidFill>
                <a:latin typeface="Arial"/>
                <a:cs typeface="Titr" pitchFamily="2" charset="-78"/>
              </a:rPr>
              <a:t>انواع مختلف فلس  در ماهيان </a:t>
            </a:r>
            <a:r>
              <a:rPr lang="en-US" sz="3200" b="1">
                <a:solidFill>
                  <a:srgbClr val="990000"/>
                </a:solidFill>
                <a:latin typeface="Arial"/>
                <a:cs typeface="Titr" pitchFamily="2" charset="-78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8F456-1CCD-4C36-95C2-C25D8DCE61B9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5287482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228600"/>
            <a:ext cx="8229600" cy="17526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fa-IR" sz="2800" dirty="0">
                <a:cs typeface="B Mitra" panose="00000400000000000000" pitchFamily="2" charset="-78"/>
              </a:rPr>
              <a:t>در اجداد ماهیان استخوانی شش ها به عنوان بیرون زدگی های کیسه ای شکل از دیواره مری تکامل یافتند.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2800" dirty="0">
                <a:cs typeface="B Mitra" panose="00000400000000000000" pitchFamily="2" charset="-78"/>
              </a:rPr>
              <a:t>این کیسه ها در برخی ماهیان به آبشش ها برای تنفس کمک می کنند.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sz="2800" dirty="0">
                <a:cs typeface="B Mitra" panose="00000400000000000000" pitchFamily="2" charset="-78"/>
              </a:rPr>
              <a:t>در برخی گونه ها این کیسه ها به مثانه شنا تکامل پیدا کردند.</a:t>
            </a:r>
            <a:endParaRPr lang="en-US" sz="2800" dirty="0">
              <a:cs typeface="B Mitra" panose="00000400000000000000" pitchFamily="2" charset="-78"/>
            </a:endParaRPr>
          </a:p>
        </p:txBody>
      </p:sp>
      <p:pic>
        <p:nvPicPr>
          <p:cNvPr id="71684" name="Picture 4" descr="27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501900"/>
            <a:ext cx="58674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34434" y="4286390"/>
            <a:ext cx="32192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2000" dirty="0">
                <a:solidFill>
                  <a:srgbClr val="000000"/>
                </a:solidFill>
                <a:latin typeface="Arial"/>
                <a:cs typeface="B Mitra" panose="00000400000000000000" pitchFamily="2" charset="-78"/>
              </a:rPr>
              <a:t>فیزوستوموس:</a:t>
            </a:r>
          </a:p>
          <a:p>
            <a:pPr algn="r"/>
            <a:r>
              <a:rPr lang="fa-IR" sz="2000" dirty="0">
                <a:solidFill>
                  <a:srgbClr val="000000"/>
                </a:solidFill>
                <a:latin typeface="Arial"/>
                <a:cs typeface="B Mitra" panose="00000400000000000000" pitchFamily="2" charset="-78"/>
              </a:rPr>
              <a:t>کیسه شنا دارای ارتباط با دستگاه گوارش</a:t>
            </a:r>
          </a:p>
          <a:p>
            <a:pPr algn="r"/>
            <a:r>
              <a:rPr lang="fa-IR" sz="2000" dirty="0">
                <a:solidFill>
                  <a:srgbClr val="000000"/>
                </a:solidFill>
                <a:latin typeface="Arial"/>
                <a:cs typeface="B Mitra" panose="00000400000000000000" pitchFamily="2" charset="-78"/>
              </a:rPr>
              <a:t>در ماهیان ابتدایی تر مانند</a:t>
            </a:r>
          </a:p>
          <a:p>
            <a:pPr algn="r" rtl="1"/>
            <a:r>
              <a:rPr lang="fa-IR" sz="2000" dirty="0">
                <a:solidFill>
                  <a:srgbClr val="000000"/>
                </a:solidFill>
                <a:latin typeface="Arial"/>
                <a:cs typeface="B Mitra" panose="00000400000000000000" pitchFamily="2" charset="-78"/>
              </a:rPr>
              <a:t>؛ مارماهی؛ شش ماهیان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B Mitra" panose="00000400000000000000" pitchFamily="2" charset="-78"/>
              </a:rPr>
              <a:t>Gar</a:t>
            </a:r>
            <a:r>
              <a:rPr lang="fa-IR" sz="2000" dirty="0">
                <a:solidFill>
                  <a:srgbClr val="000000"/>
                </a:solidFill>
                <a:latin typeface="Arial"/>
                <a:cs typeface="B Mitra" panose="00000400000000000000" pitchFamily="2" charset="-78"/>
              </a:rPr>
              <a:t>، ماهی خاویار</a:t>
            </a:r>
            <a:endParaRPr lang="en-US" sz="2000" dirty="0">
              <a:solidFill>
                <a:srgbClr val="000000"/>
              </a:solidFill>
              <a:latin typeface="Arial"/>
              <a:cs typeface="B Mitr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B697D-EB89-428F-99CF-304EAEF477D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Amphibians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z="9600" dirty="0"/>
              <a:t>دوزیستان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656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0"/>
            <a:ext cx="888435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19200"/>
            <a:ext cx="6900862" cy="48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Caecilian</a:t>
            </a:r>
            <a:r>
              <a:rPr lang="fa-IR" b="1" dirty="0">
                <a:solidFill>
                  <a:schemeClr val="tx1"/>
                </a:solidFill>
              </a:rPr>
              <a:t> ها : رده </a:t>
            </a:r>
            <a:r>
              <a:rPr lang="en-US" b="1" dirty="0">
                <a:solidFill>
                  <a:schemeClr val="tx1"/>
                </a:solidFill>
              </a:rPr>
              <a:t>( </a:t>
            </a:r>
            <a:r>
              <a:rPr lang="en-US" b="1" dirty="0" err="1">
                <a:solidFill>
                  <a:schemeClr val="tx1"/>
                </a:solidFill>
              </a:rPr>
              <a:t>Apoda</a:t>
            </a:r>
            <a:r>
              <a:rPr lang="en-US" b="1" dirty="0">
                <a:solidFill>
                  <a:schemeClr val="tx1"/>
                </a:solidFill>
              </a:rPr>
              <a:t> ) </a:t>
            </a:r>
            <a:r>
              <a:rPr lang="en-US" b="1" dirty="0" err="1">
                <a:solidFill>
                  <a:schemeClr val="tx1"/>
                </a:solidFill>
              </a:rPr>
              <a:t>Gymnophiona</a:t>
            </a:r>
            <a:r>
              <a:rPr lang="fa-IR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874838"/>
            <a:ext cx="8532813" cy="4525963"/>
          </a:xfrm>
        </p:spPr>
        <p:txBody>
          <a:bodyPr/>
          <a:lstStyle/>
          <a:p>
            <a:r>
              <a:rPr lang="fa-IR" sz="2400" dirty="0"/>
              <a:t>173 گونه موجودات طویل و فاقد عضو ساکن زیر زمین</a:t>
            </a:r>
          </a:p>
          <a:p>
            <a:r>
              <a:rPr lang="fa-IR" sz="2400" dirty="0">
                <a:latin typeface="Times New Roman"/>
                <a:ea typeface="Times New Roman"/>
                <a:cs typeface="B Nazanin"/>
              </a:rPr>
              <a:t>پولک های کوچک بر روی پوست </a:t>
            </a:r>
          </a:p>
          <a:p>
            <a:r>
              <a:rPr lang="fa-IR" sz="2400" dirty="0">
                <a:latin typeface="Times New Roman"/>
                <a:ea typeface="Times New Roman"/>
                <a:cs typeface="B Nazanin"/>
              </a:rPr>
              <a:t>چشم ها کوچک بوده و بیشتر گونه ها در زمان بلوغ بینایی خود را از دست می دهند </a:t>
            </a:r>
          </a:p>
          <a:p>
            <a:r>
              <a:rPr lang="fa-IR" sz="2400" dirty="0">
                <a:latin typeface="Times New Roman"/>
                <a:cs typeface="B Nazanin"/>
              </a:rPr>
              <a:t>جدا جنس و لقاح داخلی و تخم ریزی در زمین های مرطوب</a:t>
            </a:r>
          </a:p>
          <a:p>
            <a:r>
              <a:rPr lang="fa-IR" sz="2400" dirty="0">
                <a:latin typeface="Times New Roman"/>
                <a:cs typeface="B Nazanin"/>
              </a:rPr>
              <a:t>در مناطق استوایی</a:t>
            </a:r>
          </a:p>
          <a:p>
            <a:endParaRPr lang="fa-IR" sz="24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81" y="43903"/>
            <a:ext cx="2315246" cy="183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48" y="4343400"/>
            <a:ext cx="2822401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193" y="3705771"/>
            <a:ext cx="2585201" cy="30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1334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تونیکاتا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/>
              <a:t> دارای 1600 گونه دریایی، در نواحی ساحلی</a:t>
            </a:r>
          </a:p>
          <a:p>
            <a:r>
              <a:rPr lang="fa-IR" sz="2400" dirty="0"/>
              <a:t>دارای سه رده </a:t>
            </a:r>
            <a:r>
              <a:rPr lang="en-US" sz="2400" dirty="0" err="1"/>
              <a:t>Ascidiacea</a:t>
            </a:r>
            <a:r>
              <a:rPr lang="fa-IR" sz="2400" dirty="0"/>
              <a:t>، </a:t>
            </a:r>
            <a:r>
              <a:rPr lang="en-US" sz="2400" dirty="0" err="1"/>
              <a:t>Larvacea</a:t>
            </a:r>
            <a:r>
              <a:rPr lang="fa-IR" sz="2400" dirty="0"/>
              <a:t> و </a:t>
            </a:r>
            <a:r>
              <a:rPr lang="en-US" sz="2400" dirty="0" err="1"/>
              <a:t>Thaliacea</a:t>
            </a:r>
            <a:r>
              <a:rPr lang="fa-IR" sz="2400" dirty="0"/>
              <a:t> بوده.</a:t>
            </a:r>
          </a:p>
          <a:p>
            <a:r>
              <a:rPr lang="fa-IR" sz="2400" dirty="0"/>
              <a:t>بالغین اندازه 1 تا 8 سانتی متر داشته</a:t>
            </a:r>
          </a:p>
          <a:p>
            <a:r>
              <a:rPr lang="fa-IR" sz="2400" dirty="0"/>
              <a:t>بالغین تحت نام عمومی </a:t>
            </a:r>
            <a:r>
              <a:rPr lang="en-US" sz="2400" dirty="0"/>
              <a:t>Sea Squirt</a:t>
            </a:r>
            <a:r>
              <a:rPr lang="fa-IR" sz="2400" dirty="0"/>
              <a:t> (آب پاش دریایی)</a:t>
            </a:r>
          </a:p>
          <a:p>
            <a:r>
              <a:rPr lang="fa-IR" sz="2400" dirty="0"/>
              <a:t>اغلب بالغین به سوبسترای سخت متصل شده و برخی به صورت تک و برخی به صورت کلونی زندگی می کنند.</a:t>
            </a:r>
          </a:p>
          <a:p>
            <a:r>
              <a:rPr lang="fa-IR" sz="2400" dirty="0"/>
              <a:t>تکوین آنها از یک لارو با تقارن دوطرفی، شناگر و شبیه لارو قورباغه می باشد. </a:t>
            </a:r>
            <a:endParaRPr lang="en-US" sz="2400" dirty="0"/>
          </a:p>
        </p:txBody>
      </p:sp>
      <p:pic>
        <p:nvPicPr>
          <p:cNvPr id="4" name="Picture 4" descr="27-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89300"/>
            <a:ext cx="8534400" cy="1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9E1D-5CF0-4F29-AC8C-0E8C77139D16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815013"/>
            <a:ext cx="5562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/>
                <a:cs typeface="B Lotus"/>
              </a:rPr>
              <a:t>Urochordata</a:t>
            </a:r>
          </a:p>
          <a:p>
            <a:r>
              <a:rPr lang="en-US" sz="4400" dirty="0">
                <a:solidFill>
                  <a:srgbClr val="FF0000"/>
                </a:solidFill>
                <a:latin typeface="Arial"/>
                <a:cs typeface="B Lotus"/>
              </a:rPr>
              <a:t>(</a:t>
            </a:r>
            <a:r>
              <a:rPr lang="en-US" sz="4400" dirty="0" err="1">
                <a:solidFill>
                  <a:srgbClr val="FF0000"/>
                </a:solidFill>
                <a:latin typeface="Arial"/>
                <a:cs typeface="B Lotus"/>
              </a:rPr>
              <a:t>tunicata</a:t>
            </a:r>
            <a:r>
              <a:rPr lang="en-US" sz="4400" dirty="0">
                <a:solidFill>
                  <a:srgbClr val="FF0000"/>
                </a:solidFill>
                <a:latin typeface="Arial"/>
                <a:cs typeface="B Lotus"/>
              </a:rPr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13230065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143000"/>
            <a:ext cx="6900862" cy="482600"/>
          </a:xfrm>
        </p:spPr>
        <p:txBody>
          <a:bodyPr/>
          <a:lstStyle/>
          <a:p>
            <a:pPr algn="justLow">
              <a:lnSpc>
                <a:spcPct val="115000"/>
              </a:lnSpc>
              <a:spcAft>
                <a:spcPts val="0"/>
              </a:spcAft>
            </a:pPr>
            <a:r>
              <a:rPr lang="fa-IR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B Nazanin"/>
              </a:rPr>
              <a:t>سمندرها : راسته 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B Nazanin"/>
              </a:rPr>
              <a:t>(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B Nazanin"/>
              </a:rPr>
              <a:t>Caudata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B Nazanin"/>
              </a:rPr>
              <a:t> ) </a:t>
            </a:r>
            <a:r>
              <a:rPr lang="en-US" b="1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B Nazanin"/>
              </a:rPr>
              <a:t>Urodela</a:t>
            </a:r>
            <a:r>
              <a:rPr lang="fa-IR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B Nazanin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Angsana New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Angsana New"/>
              </a:rPr>
            </a:br>
            <a:r>
              <a:rPr lang="fa-IR" sz="2800" dirty="0">
                <a:solidFill>
                  <a:schemeClr val="tx1"/>
                </a:solidFill>
                <a:latin typeface="Times New Roman"/>
                <a:ea typeface="Times New Roman"/>
                <a:cs typeface="Angsana New"/>
              </a:rPr>
              <a:t/>
            </a:r>
            <a:br>
              <a:rPr lang="fa-IR" sz="2800" dirty="0">
                <a:solidFill>
                  <a:schemeClr val="tx1"/>
                </a:solidFill>
                <a:latin typeface="Times New Roman"/>
                <a:ea typeface="Times New Roman"/>
                <a:cs typeface="Angsana New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1" y="1295401"/>
            <a:ext cx="66617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553 گونه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در مناطق معتدل شمالی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طول اکثر کمتر از 15 سانتیمتر (لارو و بالغ گوشتخوار)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خونسرد</a:t>
            </a:r>
            <a:endParaRPr lang="en-US" sz="2400" dirty="0">
              <a:solidFill>
                <a:srgbClr val="000000"/>
              </a:solidFill>
              <a:latin typeface="Arial"/>
              <a:cs typeface="B Lotus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برخی دارای دگردیسی، برخی در تمام عمر خود یا در آب زندگی کرده یا در خشکی زندگی کرده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گونه های اولیه در آب و خشکی (چرخه متداول دوزیستان)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>
                <a:solidFill>
                  <a:srgbClr val="000000"/>
                </a:solidFill>
                <a:latin typeface="Arial"/>
                <a:cs typeface="B Lotus"/>
              </a:rPr>
              <a:t>لقاح داخلی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>
                <a:solidFill>
                  <a:srgbClr val="000000"/>
                </a:solidFill>
                <a:latin typeface="Times New Roman"/>
                <a:ea typeface="Times New Roman"/>
                <a:cs typeface="B Nazanin"/>
              </a:rPr>
              <a:t>گونه ماده در محل تخم ریزی خود توده اسپرم ( </a:t>
            </a:r>
            <a:r>
              <a:rPr lang="fa-IR" sz="2400" dirty="0">
                <a:solidFill>
                  <a:srgbClr val="000000"/>
                </a:solidFill>
                <a:latin typeface="Times New Roman"/>
                <a:ea typeface="Times New Roman"/>
                <a:cs typeface="B Nazanin"/>
              </a:rPr>
              <a:t>اسپرماتوفور) </a:t>
            </a:r>
            <a:r>
              <a:rPr lang="fa-IR" sz="2400" dirty="0">
                <a:solidFill>
                  <a:srgbClr val="000000"/>
                </a:solidFill>
                <a:latin typeface="Times New Roman"/>
                <a:ea typeface="Times New Roman"/>
                <a:cs typeface="B Nazanin"/>
              </a:rPr>
              <a:t>تولید شده توسط جنس نر را بر روی یک برگ بازیابی می کند.</a:t>
            </a:r>
            <a:endParaRPr lang="fa-IR" sz="2400" dirty="0">
              <a:solidFill>
                <a:srgbClr val="000000"/>
              </a:solidFill>
              <a:latin typeface="Arial"/>
              <a:cs typeface="B Lotus"/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14219303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salamander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1075"/>
            <a:ext cx="2413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7" name="Picture 3" descr="EG-AM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981075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10072"/>
          <a:stretch>
            <a:fillRect/>
          </a:stretch>
        </p:blipFill>
        <p:spPr bwMode="auto">
          <a:xfrm>
            <a:off x="6780213" y="3355975"/>
            <a:ext cx="320516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9" name="Picture 5" descr="Northern_dusky_salamander__Desmognathus_fuscus_fuscus_0001-by_John_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849563"/>
            <a:ext cx="31686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0" name="Picture 6" descr="tarichagranulos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5027614"/>
            <a:ext cx="2405062" cy="18303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1" name="Picture 7" descr="salaman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9" y="981076"/>
            <a:ext cx="29162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2" name="Picture 8" descr="P1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5254626"/>
            <a:ext cx="24415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3" name="Picture 9" descr="salamander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78275"/>
            <a:ext cx="2609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4" name="Picture 10" descr="salamander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0514"/>
            <a:ext cx="22320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5" name="Picture 11" descr="salamander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027613"/>
            <a:ext cx="23018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6" name="Picture 12" descr="salamander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027613"/>
            <a:ext cx="27987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7" name="Rectangle 13"/>
          <p:cNvSpPr>
            <a:spLocks noChangeArrowheads="1"/>
          </p:cNvSpPr>
          <p:nvPr/>
        </p:nvSpPr>
        <p:spPr bwMode="auto">
          <a:xfrm>
            <a:off x="2551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latin typeface="Arial"/>
                <a:cs typeface="Titr" pitchFamily="2" charset="-78"/>
              </a:rPr>
              <a:t>رده دوزيستان </a:t>
            </a:r>
            <a:endParaRPr lang="en-US" sz="2800">
              <a:solidFill>
                <a:srgbClr val="CCECFF"/>
              </a:solidFill>
              <a:latin typeface="Arial"/>
              <a:cs typeface="Titr" pitchFamily="2" charset="-78"/>
            </a:endParaRPr>
          </a:p>
        </p:txBody>
      </p:sp>
      <p:sp>
        <p:nvSpPr>
          <p:cNvPr id="2" name="AutoShape 2" descr="Image result for ‫سمندر کردستانی‬‎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solidFill>
                <a:srgbClr val="000000"/>
              </a:solidFill>
              <a:latin typeface="Arial"/>
              <a:cs typeface="B Lot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6726" y="2851628"/>
            <a:ext cx="1965325" cy="10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26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effectLst/>
                <a:latin typeface="Times New Roman"/>
                <a:ea typeface="Times New Roman"/>
                <a:cs typeface="B Nazanin"/>
              </a:rPr>
              <a:t>قورباغه ها و وزغ ها ؛ راسته </a:t>
            </a:r>
            <a:br>
              <a:rPr lang="fa-IR" b="1" dirty="0" smtClean="0">
                <a:effectLst/>
                <a:latin typeface="Times New Roman"/>
                <a:ea typeface="Times New Roman"/>
                <a:cs typeface="B Nazanin"/>
              </a:rPr>
            </a:br>
            <a:r>
              <a:rPr lang="fa-IR" b="1" dirty="0">
                <a:latin typeface="Times New Roman"/>
                <a:ea typeface="Times New Roman"/>
                <a:cs typeface="B Nazani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B Nazanin"/>
              </a:rPr>
              <a:t>Anura</a:t>
            </a:r>
            <a:r>
              <a:rPr lang="fa-IR" b="1" dirty="0" smtClean="0">
                <a:effectLst/>
                <a:latin typeface="Times New Roman"/>
                <a:ea typeface="Times New Roman"/>
                <a:cs typeface="B Nazanin"/>
              </a:rPr>
              <a:t>  یا </a:t>
            </a:r>
            <a:r>
              <a:rPr lang="en-US" b="1" dirty="0" err="1" smtClean="0">
                <a:effectLst/>
                <a:latin typeface="Times New Roman"/>
                <a:ea typeface="Times New Roman"/>
                <a:cs typeface="B Nazanin"/>
              </a:rPr>
              <a:t>Salienta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>
                <a:latin typeface="Times New Roman"/>
                <a:ea typeface="Times New Roman"/>
                <a:cs typeface="B Nazanin"/>
              </a:rPr>
              <a:t>5283 گونه </a:t>
            </a:r>
          </a:p>
          <a:p>
            <a:pPr algn="r" rtl="1"/>
            <a:r>
              <a:rPr lang="fa-IR" sz="2400" dirty="0">
                <a:latin typeface="Times New Roman"/>
                <a:cs typeface="B Nazanin"/>
              </a:rPr>
              <a:t>بالغ فاقد دم ولی لارو دم دار</a:t>
            </a:r>
          </a:p>
          <a:p>
            <a:pPr algn="r" rtl="1"/>
            <a:r>
              <a:rPr lang="fa-IR" sz="2400" dirty="0">
                <a:latin typeface="Times New Roman"/>
                <a:cs typeface="B Nazanin"/>
              </a:rPr>
              <a:t>دگردیسی بارز و چشم گیر داشته، خون سرد</a:t>
            </a:r>
          </a:p>
          <a:p>
            <a:pPr algn="r" rtl="1"/>
            <a:r>
              <a:rPr lang="fa-IR" sz="2400" dirty="0">
                <a:latin typeface="Times New Roman"/>
                <a:cs typeface="B Nazanin"/>
              </a:rPr>
              <a:t>دارای 44 خانواده</a:t>
            </a:r>
          </a:p>
          <a:p>
            <a:pPr algn="r" rtl="1"/>
            <a:r>
              <a:rPr lang="fa-IR" sz="2400" dirty="0">
                <a:latin typeface="Times New Roman"/>
                <a:cs typeface="B Nazanin"/>
              </a:rPr>
              <a:t>مشهورترین قورباغه در خانواده </a:t>
            </a:r>
            <a:r>
              <a:rPr lang="en-US" sz="2400" dirty="0" err="1">
                <a:latin typeface="Times New Roman"/>
                <a:cs typeface="B Nazanin"/>
              </a:rPr>
              <a:t>Ranidae</a:t>
            </a:r>
            <a:r>
              <a:rPr lang="fa-IR" sz="2400" dirty="0">
                <a:latin typeface="Times New Roman"/>
                <a:cs typeface="B Nazanin"/>
              </a:rPr>
              <a:t> و </a:t>
            </a:r>
            <a:r>
              <a:rPr lang="en-US" sz="2400" dirty="0" err="1">
                <a:latin typeface="Times New Roman"/>
                <a:cs typeface="B Nazanin"/>
              </a:rPr>
              <a:t>Hylidae</a:t>
            </a:r>
            <a:r>
              <a:rPr lang="fa-IR" sz="2400" dirty="0">
                <a:latin typeface="Times New Roman"/>
                <a:cs typeface="B Nazanin"/>
              </a:rPr>
              <a:t> قورباغه درختی</a:t>
            </a:r>
          </a:p>
          <a:p>
            <a:pPr algn="r" rtl="1"/>
            <a:r>
              <a:rPr lang="fa-IR" sz="2400" dirty="0">
                <a:latin typeface="Times New Roman"/>
                <a:cs typeface="B Nazanin"/>
              </a:rPr>
              <a:t>وزغ ها در خانواده </a:t>
            </a:r>
            <a:r>
              <a:rPr lang="en-US" sz="2400" dirty="0" err="1">
                <a:latin typeface="Times New Roman"/>
                <a:cs typeface="B Nazanin"/>
              </a:rPr>
              <a:t>Bufonidae</a:t>
            </a:r>
            <a:r>
              <a:rPr lang="fa-IR" sz="2400" dirty="0">
                <a:latin typeface="Times New Roman"/>
                <a:cs typeface="B Nazanin"/>
              </a:rPr>
              <a:t> تعلق دارند</a:t>
            </a:r>
          </a:p>
          <a:p>
            <a:pPr algn="r" rtl="1"/>
            <a:r>
              <a:rPr lang="fa-IR" sz="2400" dirty="0">
                <a:latin typeface="Times New Roman"/>
                <a:ea typeface="Times New Roman"/>
                <a:cs typeface="B Nazanin"/>
              </a:rPr>
              <a:t>بزرگترین بی دم ،  </a:t>
            </a:r>
            <a:r>
              <a:rPr lang="en-US" sz="2400" i="1" dirty="0" err="1">
                <a:latin typeface="Times New Roman"/>
                <a:ea typeface="Times New Roman"/>
                <a:cs typeface="B Nazanin"/>
              </a:rPr>
              <a:t>Conraua</a:t>
            </a:r>
            <a:r>
              <a:rPr lang="en-US" sz="2400" i="1" dirty="0">
                <a:latin typeface="Times New Roman"/>
                <a:ea typeface="Times New Roman"/>
                <a:cs typeface="B Nazanin"/>
              </a:rPr>
              <a:t> goliath</a:t>
            </a:r>
            <a:r>
              <a:rPr lang="en-US" sz="2400" dirty="0">
                <a:latin typeface="B Nazanin"/>
                <a:ea typeface="Times New Roman"/>
              </a:rPr>
              <a:t> </a:t>
            </a:r>
            <a:r>
              <a:rPr lang="fa-IR" sz="2400" dirty="0">
                <a:latin typeface="B Nazanin"/>
                <a:ea typeface="Times New Roman"/>
              </a:rPr>
              <a:t> از غرب آفریقا است که از نوک بینی تا مقعد 30 سانتیمتر طول دارد </a:t>
            </a:r>
          </a:p>
          <a:p>
            <a:pPr algn="r" rtl="1"/>
            <a:r>
              <a:rPr lang="fa-IR" sz="2400" dirty="0">
                <a:latin typeface="Times New Roman"/>
                <a:ea typeface="Times New Roman"/>
                <a:cs typeface="B Nazanin"/>
              </a:rPr>
              <a:t>کوچکترین قورباغه که کوچکترین چهارپا نیز هست کمتر از 1 سانتیمتر طول دارد بنام </a:t>
            </a:r>
            <a:r>
              <a:rPr lang="en-US" sz="2400" i="1" dirty="0" err="1">
                <a:latin typeface="Times New Roman"/>
                <a:ea typeface="Times New Roman"/>
                <a:cs typeface="B Nazanin"/>
              </a:rPr>
              <a:t>iberia</a:t>
            </a:r>
            <a:r>
              <a:rPr lang="en-US" sz="2400" dirty="0">
                <a:latin typeface="Times New Roman"/>
                <a:ea typeface="Times New Roman"/>
                <a:cs typeface="B Nazanin"/>
              </a:rPr>
              <a:t> </a:t>
            </a:r>
            <a:r>
              <a:rPr lang="fa-IR" sz="2400" dirty="0">
                <a:latin typeface="Times New Roman"/>
                <a:ea typeface="Times New Roman"/>
                <a:cs typeface="B Nazani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B Nazanin"/>
              </a:rPr>
              <a:t>Eleutherodactylus</a:t>
            </a:r>
            <a:endParaRPr lang="fa-IR" dirty="0" smtClean="0">
              <a:latin typeface="Times New Roman"/>
              <a:cs typeface="B Nazanin"/>
            </a:endParaRP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46138"/>
            <a:ext cx="1714500" cy="27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656138"/>
            <a:ext cx="31924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96963" name="Picture 3" descr="redeye_l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908051"/>
            <a:ext cx="30956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2551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latin typeface="Arial"/>
                <a:cs typeface="Titr" pitchFamily="2" charset="-78"/>
              </a:rPr>
              <a:t>رده دوزيستان </a:t>
            </a:r>
            <a:endParaRPr lang="en-US" sz="2800">
              <a:solidFill>
                <a:srgbClr val="CCECFF"/>
              </a:solidFill>
              <a:latin typeface="Arial"/>
              <a:cs typeface="Titr" pitchFamily="2" charset="-78"/>
            </a:endParaRPr>
          </a:p>
        </p:txBody>
      </p:sp>
      <p:pic>
        <p:nvPicPr>
          <p:cNvPr id="296965" name="Picture 5" descr="repr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/>
          <a:stretch>
            <a:fillRect/>
          </a:stretch>
        </p:blipFill>
        <p:spPr bwMode="auto">
          <a:xfrm>
            <a:off x="4943475" y="908051"/>
            <a:ext cx="31686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6" name="Picture 6" descr="firebelly_under_l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911475"/>
            <a:ext cx="30956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9" t="827" r="587" b="62016"/>
          <a:stretch>
            <a:fillRect/>
          </a:stretch>
        </p:blipFill>
        <p:spPr bwMode="auto">
          <a:xfrm>
            <a:off x="4943475" y="2852739"/>
            <a:ext cx="324008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8" name="Picture 8" descr="african-bullfro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908050"/>
            <a:ext cx="19224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9" name="Picture 9" descr="1a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943476"/>
            <a:ext cx="24495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2679701"/>
            <a:ext cx="19827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1" name="Picture 11" descr="Dendrobates pumil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6" y="4838700"/>
            <a:ext cx="25447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625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blueyellow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WordArt 3"/>
          <p:cNvSpPr>
            <a:spLocks noChangeArrowheads="1" noChangeShapeType="1" noTextEdit="1"/>
          </p:cNvSpPr>
          <p:nvPr/>
        </p:nvSpPr>
        <p:spPr bwMode="auto">
          <a:xfrm>
            <a:off x="2971801" y="2547939"/>
            <a:ext cx="6219825" cy="809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kern="10" dirty="0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latin typeface="Arial"/>
                <a:cs typeface="Arial"/>
              </a:rPr>
              <a:t>رده خزندگان  </a:t>
            </a:r>
            <a:endParaRPr lang="en-US" sz="3600" b="1" kern="10" dirty="0">
              <a:gradFill rotWithShape="1">
                <a:gsLst>
                  <a:gs pos="0">
                    <a:srgbClr val="FFCC00"/>
                  </a:gs>
                  <a:gs pos="50000">
                    <a:srgbClr val="FF9933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prstShdw prst="shdw17" dist="17961" dir="2700000">
                  <a:srgbClr val="997A00"/>
                </a:prst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1745" y="5013176"/>
            <a:ext cx="42627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0000"/>
                </a:solidFill>
                <a:latin typeface="Arial"/>
                <a:cs typeface="Arial" charset="0"/>
              </a:rPr>
              <a:t>Reptilia</a:t>
            </a:r>
            <a:endParaRPr lang="en-US" sz="8800" b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84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83631" y="-969218"/>
            <a:ext cx="6762750" cy="870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6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600" b="1" dirty="0"/>
              <a:t>مشخصات خزندگان غیر پروازی که آنها را از دوزیستان متمایز می کند</a:t>
            </a:r>
            <a:r>
              <a:rPr lang="en-US" sz="3600" b="1" dirty="0"/>
              <a:t> </a:t>
            </a:r>
            <a:r>
              <a:rPr lang="en-US" b="1" dirty="0" smtClean="0"/>
              <a:t>non avian reptile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35480"/>
            <a:ext cx="7924800" cy="4389120"/>
          </a:xfrm>
        </p:spPr>
        <p:txBody>
          <a:bodyPr>
            <a:normAutofit fontScale="77500" lnSpcReduction="20000"/>
          </a:bodyPr>
          <a:lstStyle/>
          <a:p>
            <a:pPr lvl="0" algn="just" rtl="1" eaLnBrk="0" fontAlgn="base" hangingPunct="0">
              <a:spcAft>
                <a:spcPct val="0"/>
              </a:spcAft>
              <a:buClr>
                <a:srgbClr val="000099"/>
              </a:buClr>
              <a:buBlip>
                <a:blip r:embed="rId2"/>
              </a:buBlip>
            </a:pPr>
            <a:r>
              <a:rPr lang="fa-IR" dirty="0" smtClean="0"/>
              <a:t>خزندگان غیر پروازی دارای شش های کارآمدتر </a:t>
            </a:r>
            <a:r>
              <a:rPr lang="fa-IR" sz="2400" kern="0" dirty="0">
                <a:solidFill>
                  <a:srgbClr val="333399"/>
                </a:solidFill>
                <a:latin typeface="Arial"/>
                <a:cs typeface="B Lotus"/>
              </a:rPr>
              <a:t>تنفس کلوآکی در لاک پشت </a:t>
            </a:r>
            <a:r>
              <a:rPr lang="fa-IR" sz="2400" kern="0" dirty="0">
                <a:solidFill>
                  <a:srgbClr val="333399"/>
                </a:solidFill>
                <a:latin typeface="Arial"/>
                <a:cs typeface="B Lotus"/>
              </a:rPr>
              <a:t>ها</a:t>
            </a:r>
            <a:endParaRPr lang="en-US" dirty="0" smtClean="0"/>
          </a:p>
          <a:p>
            <a:pPr lvl="0" algn="r" rtl="1"/>
            <a:r>
              <a:rPr lang="fa-IR" dirty="0" smtClean="0"/>
              <a:t>خزندگان غیرپروازی پوست فلس داری دارند که مانع از دست دادن آب و باعث محافظت فیزیکی می شود. </a:t>
            </a:r>
            <a:endParaRPr lang="en-US" dirty="0" smtClean="0"/>
          </a:p>
          <a:p>
            <a:pPr lvl="0" algn="r" rtl="1"/>
            <a:r>
              <a:rPr lang="fa-IR" dirty="0" smtClean="0"/>
              <a:t>تخم آمنیوتیک خزندگان غیرپروازی امکان تکوین سریع نوزادانی بزرگ را محیط خشکی فراهم می کند</a:t>
            </a:r>
            <a:endParaRPr lang="en-US" dirty="0" smtClean="0"/>
          </a:p>
          <a:p>
            <a:pPr lvl="0" algn="r" rtl="1"/>
            <a:r>
              <a:rPr lang="fa-IR" dirty="0" smtClean="0"/>
              <a:t>آرواره برای خرد کردن و تکه تکه کردن شکار نیروی بیشتری دارد</a:t>
            </a:r>
            <a:endParaRPr lang="en-US" dirty="0" smtClean="0"/>
          </a:p>
          <a:p>
            <a:pPr lvl="0" algn="r" rtl="1"/>
            <a:r>
              <a:rPr lang="fa-IR" dirty="0" smtClean="0"/>
              <a:t>خزندگان غیر پروازی دارای گردش خون کاراتر و فشار خون بالاتری نسبت به دوزیستان هستند</a:t>
            </a:r>
            <a:endParaRPr lang="en-US" dirty="0" smtClean="0"/>
          </a:p>
          <a:p>
            <a:pPr lvl="0" algn="r" rtl="1"/>
            <a:r>
              <a:rPr lang="fa-IR" dirty="0" smtClean="0"/>
              <a:t>دفع مواد زائد به صورت اسید اوریک که نسبت به آمونیاک که ماده دفعی دوزیستان است و یک ماده سمی است نیاز به آب کمتری دارد. </a:t>
            </a:r>
            <a:endParaRPr lang="en-US" dirty="0" smtClean="0"/>
          </a:p>
          <a:p>
            <a:pPr lvl="0" algn="r" rtl="1"/>
            <a:r>
              <a:rPr lang="fa-IR" dirty="0" smtClean="0"/>
              <a:t>سیستم عصبی خزندگان غیرپروازی بسیار پیچیده تر از دوزیستان است.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1" y="993776"/>
            <a:ext cx="8532813" cy="4525963"/>
          </a:xfrm>
        </p:spPr>
        <p:txBody>
          <a:bodyPr/>
          <a:lstStyle/>
          <a:p>
            <a:pPr eaLnBrk="1" hangingPunct="1"/>
            <a:r>
              <a:rPr lang="fa-IR" dirty="0" smtClean="0"/>
              <a:t>راسته </a:t>
            </a:r>
            <a:r>
              <a:rPr lang="en-US" dirty="0" err="1" smtClean="0"/>
              <a:t>Chelonia</a:t>
            </a:r>
            <a:r>
              <a:rPr lang="fa-IR" dirty="0" smtClean="0"/>
              <a:t> (لاک پشت ها ) تستودین ها</a:t>
            </a:r>
          </a:p>
          <a:p>
            <a:pPr eaLnBrk="1" hangingPunct="1"/>
            <a:r>
              <a:rPr lang="fa-IR" dirty="0" smtClean="0"/>
              <a:t>راسته اسکواماتا : مارمولک ها ،مارها و سوسمار های کرمی شکل </a:t>
            </a:r>
          </a:p>
          <a:p>
            <a:pPr eaLnBrk="1" hangingPunct="1"/>
            <a:r>
              <a:rPr lang="fa-IR" dirty="0" smtClean="0"/>
              <a:t>راسته تمساح ها </a:t>
            </a:r>
          </a:p>
          <a:p>
            <a:pPr eaLnBrk="1" hangingPunct="1"/>
            <a:r>
              <a:rPr lang="fa-IR" dirty="0" smtClean="0"/>
              <a:t> راسته رینکوسفاليا ( تواتارا)</a:t>
            </a:r>
            <a:endParaRPr lang="en-US" dirty="0" smtClean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/>
              <a:t>رده خزندگان </a:t>
            </a:r>
            <a:endParaRPr lang="en-US" sz="2800"/>
          </a:p>
        </p:txBody>
      </p:sp>
      <p:pic>
        <p:nvPicPr>
          <p:cNvPr id="317444" name="Picture 4" descr="reptileclass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257550"/>
            <a:ext cx="802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0743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blueyellow_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5" name="WordArt 3"/>
          <p:cNvSpPr>
            <a:spLocks noChangeArrowheads="1" noChangeShapeType="1" noTextEdit="1"/>
          </p:cNvSpPr>
          <p:nvPr/>
        </p:nvSpPr>
        <p:spPr bwMode="auto">
          <a:xfrm>
            <a:off x="2971801" y="2547939"/>
            <a:ext cx="6219825" cy="809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kern="10" dirty="0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latin typeface="Arial"/>
                <a:cs typeface="Arial"/>
              </a:rPr>
              <a:t>رده </a:t>
            </a:r>
            <a:r>
              <a:rPr lang="fa-IR" sz="3600" b="1" kern="10" dirty="0">
                <a:gradFill rotWithShape="1">
                  <a:gsLst>
                    <a:gs pos="0">
                      <a:srgbClr val="FFCC00"/>
                    </a:gs>
                    <a:gs pos="50000">
                      <a:srgbClr val="FF9933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7A00"/>
                  </a:prstShdw>
                </a:effectLst>
                <a:latin typeface="Arial"/>
                <a:cs typeface="Arial"/>
              </a:rPr>
              <a:t>پرندگان</a:t>
            </a:r>
            <a:endParaRPr lang="en-US" sz="3600" b="1" kern="10" dirty="0">
              <a:gradFill rotWithShape="1">
                <a:gsLst>
                  <a:gs pos="0">
                    <a:srgbClr val="FFCC00"/>
                  </a:gs>
                  <a:gs pos="50000">
                    <a:srgbClr val="FF9933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prstShdw prst="shdw17" dist="17961" dir="2700000">
                  <a:srgbClr val="997A00"/>
                </a:prst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1407" y="4765042"/>
            <a:ext cx="5040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  <a:latin typeface="Arial"/>
                <a:cs typeface="B Lotus"/>
              </a:rPr>
              <a:t>Class Aves</a:t>
            </a:r>
            <a:endParaRPr lang="en-US" sz="7200" b="1" dirty="0">
              <a:solidFill>
                <a:srgbClr val="000000"/>
              </a:solidFill>
              <a:latin typeface="Arial"/>
              <a:cs typeface="B Lot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183421"/>
            <a:ext cx="23487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  <a:latin typeface="Arial"/>
                <a:cs typeface="B Lotus"/>
              </a:rPr>
              <a:t>Birds</a:t>
            </a:r>
            <a:endParaRPr lang="en-US" sz="6600" b="1" dirty="0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6973889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2800"/>
              <a:t>رده پرندگان </a:t>
            </a:r>
            <a:endParaRPr lang="en-US" sz="28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1040" y="1295401"/>
            <a:ext cx="8532813" cy="5661025"/>
          </a:xfrm>
        </p:spPr>
        <p:txBody>
          <a:bodyPr/>
          <a:lstStyle/>
          <a:p>
            <a:pPr eaLnBrk="1" hangingPunct="1"/>
            <a:r>
              <a:rPr lang="fa-IR" sz="2400" dirty="0">
                <a:solidFill>
                  <a:schemeClr val="tx1"/>
                </a:solidFill>
              </a:rPr>
              <a:t>بيش از 9000 گونه دارد که در سرتاسر کره زمين پراکنده مي باشند . از نظر تعداد گونه بعد از ماهی ها بيشترين تعداد گونه را در ميان مهره داران دارا است . </a:t>
            </a:r>
          </a:p>
          <a:p>
            <a:pPr eaLnBrk="1" hangingPunct="1"/>
            <a:r>
              <a:rPr lang="fa-IR" sz="2400" dirty="0">
                <a:solidFill>
                  <a:schemeClr val="tx1"/>
                </a:solidFill>
              </a:rPr>
              <a:t> درون گرمايي يا اندوترم هستند . </a:t>
            </a:r>
          </a:p>
          <a:p>
            <a:pPr eaLnBrk="1" hangingPunct="1"/>
            <a:r>
              <a:rPr lang="fa-IR" sz="2400" dirty="0">
                <a:solidFill>
                  <a:schemeClr val="tx1"/>
                </a:solidFill>
              </a:rPr>
              <a:t> بدن آنها از پر پوشيده شده است (صفت متمایز کننده پرندگان) </a:t>
            </a:r>
          </a:p>
          <a:p>
            <a:pPr eaLnBrk="1" hangingPunct="1"/>
            <a:r>
              <a:rPr lang="fa-IR" sz="2400" dirty="0">
                <a:solidFill>
                  <a:schemeClr val="tx1"/>
                </a:solidFill>
              </a:rPr>
              <a:t> اندام های قدامی به بال تغيير شکل يافته اند . </a:t>
            </a:r>
          </a:p>
          <a:p>
            <a:pPr eaLnBrk="1" hangingPunct="1"/>
            <a:r>
              <a:rPr lang="fa-IR" sz="2400" dirty="0">
                <a:solidFill>
                  <a:schemeClr val="tx1"/>
                </a:solidFill>
              </a:rPr>
              <a:t> پرندگان از خزندگان تکامل پيدا کرده اند . </a:t>
            </a:r>
          </a:p>
          <a:p>
            <a:pPr eaLnBrk="1" hangingPunct="1"/>
            <a:r>
              <a:rPr lang="fa-IR" sz="2400" dirty="0">
                <a:solidFill>
                  <a:schemeClr val="tx1"/>
                </a:solidFill>
              </a:rPr>
              <a:t>بدن معمولا دوکی شکل است و از 4 ناحيه سر ، گردن ، تنه و دم تشکيل شده است . </a:t>
            </a:r>
          </a:p>
          <a:p>
            <a:pPr eaLnBrk="1" hangingPunct="1"/>
            <a:r>
              <a:rPr lang="fa-IR" sz="2400" dirty="0">
                <a:solidFill>
                  <a:schemeClr val="tx1"/>
                </a:solidFill>
              </a:rPr>
              <a:t> اندام های حرکتی زوج هستند. اندام های قدامی برای پرواز و اندام های خلفی برای نشستن ، راه رفتن و شنا سازگار شده </a:t>
            </a:r>
            <a:r>
              <a:rPr lang="fa-IR" sz="2400" dirty="0" err="1">
                <a:solidFill>
                  <a:schemeClr val="tx1"/>
                </a:solidFill>
              </a:rPr>
              <a:t>اند</a:t>
            </a:r>
            <a:r>
              <a:rPr lang="fa-IR" sz="2400" dirty="0">
                <a:solidFill>
                  <a:schemeClr val="tx1"/>
                </a:solidFill>
              </a:rPr>
              <a:t>. در اغلب موارد پا دارای 4 انگشت مي باشد</a:t>
            </a:r>
          </a:p>
          <a:p>
            <a:pPr eaLnBrk="1" hangingPunct="1"/>
            <a:r>
              <a:rPr lang="fa-IR" sz="2400" dirty="0">
                <a:solidFill>
                  <a:schemeClr val="tx1"/>
                </a:solidFill>
              </a:rPr>
              <a:t>پا توسط پولک پوشیده شده است</a:t>
            </a:r>
          </a:p>
          <a:p>
            <a:pPr lvl="0" eaLnBrk="1" hangingPunct="1">
              <a:lnSpc>
                <a:spcPct val="90000"/>
              </a:lnSpc>
            </a:pPr>
            <a:r>
              <a:rPr lang="fa-IR" sz="2400" dirty="0">
                <a:solidFill>
                  <a:schemeClr val="tx1"/>
                </a:solidFill>
              </a:rPr>
              <a:t> </a:t>
            </a:r>
            <a:r>
              <a:rPr lang="fa-IR" sz="2400" dirty="0">
                <a:solidFill>
                  <a:schemeClr val="tx1"/>
                </a:solidFill>
              </a:rPr>
              <a:t> اسکلت کاملا استخوانی است و دارای حفره های هوايي مي باشد . </a:t>
            </a: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a-IR" sz="2400" dirty="0">
                <a:solidFill>
                  <a:schemeClr val="tx1"/>
                </a:solidFill>
              </a:rPr>
              <a:t>ایجاد منقار و تخم پر زرده</a:t>
            </a:r>
          </a:p>
          <a:p>
            <a:pPr lvl="0" eaLnBrk="1" hangingPunct="1">
              <a:lnSpc>
                <a:spcPct val="90000"/>
              </a:lnSpc>
            </a:pPr>
            <a:endParaRPr lang="fa-IR" sz="2400" dirty="0">
              <a:solidFill>
                <a:srgbClr val="333399"/>
              </a:solidFill>
            </a:endParaRPr>
          </a:p>
          <a:p>
            <a:pPr eaLnBrk="1" hangingPunct="1"/>
            <a:endParaRPr lang="fa-IR" sz="2400" dirty="0"/>
          </a:p>
          <a:p>
            <a:pPr eaLnBrk="1" hangingPunct="1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205234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23_06"/>
          <p:cNvPicPr>
            <a:picLocks noChangeAspect="1" noChangeArrowheads="1"/>
          </p:cNvPicPr>
          <p:nvPr/>
        </p:nvPicPr>
        <p:blipFill>
          <a:blip r:embed="rId3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/>
          <a:stretch>
            <a:fillRect/>
          </a:stretch>
        </p:blipFill>
        <p:spPr bwMode="auto">
          <a:xfrm>
            <a:off x="1617663" y="730251"/>
            <a:ext cx="84693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2566988" y="0"/>
            <a:ext cx="65516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>
                <a:solidFill>
                  <a:srgbClr val="CCECFF"/>
                </a:solidFill>
                <a:latin typeface="Arial"/>
                <a:cs typeface="Titr" pitchFamily="2" charset="-78"/>
              </a:rPr>
              <a:t>زير شاخه غلافداران</a:t>
            </a:r>
            <a:endParaRPr lang="en-US" sz="3200">
              <a:solidFill>
                <a:srgbClr val="CCECFF"/>
              </a:solidFill>
              <a:latin typeface="Arial"/>
              <a:cs typeface="Titr" pitchFamily="2" charset="-78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267201" y="1143001"/>
            <a:ext cx="54721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fa-IR" sz="2400" dirty="0">
                <a:solidFill>
                  <a:srgbClr val="990000"/>
                </a:solidFill>
                <a:latin typeface="B Lotus" pitchFamily="2" charset="-78"/>
                <a:cs typeface="Titr" pitchFamily="2" charset="-78"/>
              </a:rPr>
              <a:t>مراحل مختلف زندگی تونيکا </a:t>
            </a:r>
            <a:endParaRPr lang="en-US" sz="2400" dirty="0">
              <a:solidFill>
                <a:srgbClr val="990000"/>
              </a:solidFill>
              <a:latin typeface="B Lotus" pitchFamily="2" charset="-78"/>
              <a:cs typeface="Titr" pitchFamily="2" charset="-78"/>
            </a:endParaRPr>
          </a:p>
        </p:txBody>
      </p:sp>
      <p:pic>
        <p:nvPicPr>
          <p:cNvPr id="5" name="Picture 4" descr="27-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810000"/>
            <a:ext cx="8806656" cy="31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EC209-8042-46D3-8463-B5E4A070D229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7055028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ویژگی مشترک خزندگان و پرندگان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219201"/>
            <a:ext cx="4528626" cy="4525963"/>
          </a:xfrm>
        </p:spPr>
        <p:txBody>
          <a:bodyPr/>
          <a:lstStyle/>
          <a:p>
            <a:r>
              <a:rPr lang="fa-IR" sz="2400" dirty="0">
                <a:latin typeface="Calibri"/>
                <a:ea typeface="Times New Roman"/>
                <a:cs typeface="B Zar"/>
              </a:rPr>
              <a:t>جمجمه هر دو گروه توسط یک کندیل پس سری به گردن متصل شده است. </a:t>
            </a:r>
          </a:p>
          <a:p>
            <a:r>
              <a:rPr lang="fa-IR" sz="2400" dirty="0">
                <a:latin typeface="Calibri"/>
                <a:ea typeface="Times New Roman"/>
                <a:cs typeface="B Zar"/>
              </a:rPr>
              <a:t>هر دو دارای تنها یک</a:t>
            </a:r>
            <a:r>
              <a:rPr lang="fa-IR" sz="2400" dirty="0">
                <a:ea typeface="Times New Roman"/>
                <a:cs typeface="Calibri"/>
              </a:rPr>
              <a:t> </a:t>
            </a:r>
            <a:r>
              <a:rPr lang="fa-IR" sz="2400" dirty="0">
                <a:latin typeface="Calibri"/>
                <a:ea typeface="Times New Roman"/>
                <a:cs typeface="B Zar"/>
              </a:rPr>
              <a:t>استخوان گوش داخلی (</a:t>
            </a:r>
            <a:r>
              <a:rPr lang="en-US" sz="2400" dirty="0" err="1">
                <a:latin typeface="Calibri"/>
                <a:ea typeface="Times New Roman"/>
                <a:cs typeface="B Zar"/>
              </a:rPr>
              <a:t>stape</a:t>
            </a:r>
            <a:r>
              <a:rPr lang="fa-IR" sz="2400" dirty="0">
                <a:latin typeface="Calibri"/>
                <a:ea typeface="Times New Roman"/>
                <a:cs typeface="B Zar"/>
              </a:rPr>
              <a:t>) هستند،</a:t>
            </a:r>
          </a:p>
          <a:p>
            <a:r>
              <a:rPr lang="fa-IR" sz="2400" dirty="0">
                <a:latin typeface="Calibri"/>
                <a:ea typeface="Times New Roman"/>
                <a:cs typeface="B Zar"/>
              </a:rPr>
              <a:t> هر دو دارای آرواره پایین متشکل از شش یا پنج استخوان هستند</a:t>
            </a:r>
          </a:p>
          <a:p>
            <a:r>
              <a:rPr lang="fa-IR" sz="2400" dirty="0">
                <a:latin typeface="Calibri"/>
                <a:ea typeface="Times New Roman"/>
                <a:cs typeface="B Zar"/>
              </a:rPr>
              <a:t>هر دو مواد زائد نیتروژنی را به صورت اسید اوریک ترشح می کنند</a:t>
            </a:r>
          </a:p>
          <a:p>
            <a:r>
              <a:rPr lang="fa-IR" sz="2400" dirty="0">
                <a:latin typeface="Calibri"/>
                <a:ea typeface="Times New Roman"/>
                <a:cs typeface="B Zar"/>
              </a:rPr>
              <a:t> هر دو دارای تخم پرزرده با تقسیمات سطحی هستند.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75852"/>
            <a:ext cx="373697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74226"/>
            <a:ext cx="1540324" cy="168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2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9026888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713979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76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9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amphioxus2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4576762"/>
            <a:ext cx="4729163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" descr="amphixus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644900"/>
            <a:ext cx="20383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1250570"/>
            <a:ext cx="7848600" cy="4525963"/>
          </a:xfrm>
        </p:spPr>
        <p:txBody>
          <a:bodyPr/>
          <a:lstStyle/>
          <a:p>
            <a:pPr marL="546100" indent="-457200" eaLnBrk="1" hangingPunct="1">
              <a:buFont typeface="Arial" panose="020B0604020202020204" pitchFamily="34" charset="0"/>
              <a:buChar char="•"/>
            </a:pPr>
            <a:r>
              <a:rPr lang="fa-IR" sz="2800" dirty="0"/>
              <a:t>دارای پنچ ویژگی اصلی طنابداران</a:t>
            </a:r>
            <a:endParaRPr lang="en-US" sz="2800" dirty="0"/>
          </a:p>
          <a:p>
            <a:pPr marL="546100" indent="-457200" eaLnBrk="1" hangingPunct="1">
              <a:buFont typeface="Arial" panose="020B0604020202020204" pitchFamily="34" charset="0"/>
              <a:buChar char="•"/>
            </a:pPr>
            <a:r>
              <a:rPr lang="fa-IR" sz="2800" dirty="0"/>
              <a:t>فاقد جمجمه بوده و ستون مهره و دنده نیز ندارند.</a:t>
            </a:r>
          </a:p>
          <a:p>
            <a:pPr marL="546100" indent="-457200" eaLnBrk="1" hangingPunct="1">
              <a:buFont typeface="Arial" panose="020B0604020202020204" pitchFamily="34" charset="0"/>
              <a:buChar char="•"/>
            </a:pPr>
            <a:r>
              <a:rPr lang="fa-IR" sz="2800" dirty="0"/>
              <a:t>حرکت </a:t>
            </a:r>
            <a:r>
              <a:rPr lang="fa-IR" sz="2800" dirty="0"/>
              <a:t>مواد </a:t>
            </a:r>
            <a:r>
              <a:rPr lang="fa-IR" sz="2800" dirty="0"/>
              <a:t>غذایی در دستگاه گوارش </a:t>
            </a:r>
            <a:r>
              <a:rPr lang="fa-IR" sz="2800" dirty="0"/>
              <a:t>توسط مژه ها</a:t>
            </a:r>
          </a:p>
          <a:p>
            <a:pPr marL="546100" indent="-457200" eaLnBrk="1" hangingPunct="1">
              <a:buFont typeface="Arial" panose="020B0604020202020204" pitchFamily="34" charset="0"/>
              <a:buChar char="•"/>
            </a:pPr>
            <a:r>
              <a:rPr lang="fa-IR" sz="2800" dirty="0"/>
              <a:t>آب فیلتر شده وارد </a:t>
            </a:r>
            <a:r>
              <a:rPr lang="fa-IR" sz="2800" dirty="0"/>
              <a:t>دهلیز (</a:t>
            </a:r>
            <a:r>
              <a:rPr lang="en-US" sz="2800" dirty="0"/>
              <a:t>atrium</a:t>
            </a:r>
            <a:r>
              <a:rPr lang="fa-IR" sz="2800" dirty="0"/>
              <a:t> و از</a:t>
            </a:r>
            <a:r>
              <a:rPr lang="en-US" sz="2800" dirty="0" err="1"/>
              <a:t>atriopore</a:t>
            </a:r>
            <a:r>
              <a:rPr lang="en-US" sz="2800" dirty="0"/>
              <a:t> </a:t>
            </a:r>
            <a:r>
              <a:rPr lang="fa-IR" sz="2800" dirty="0"/>
              <a:t> خارج شده)</a:t>
            </a:r>
            <a:endParaRPr lang="fa-IR" sz="2800" dirty="0"/>
          </a:p>
          <a:p>
            <a:pPr marL="546100" indent="-457200" eaLnBrk="1" hangingPunct="1">
              <a:buFont typeface="Arial" panose="020B0604020202020204" pitchFamily="34" charset="0"/>
              <a:buChar char="•"/>
            </a:pPr>
            <a:r>
              <a:rPr lang="fa-IR" sz="2800" dirty="0"/>
              <a:t>حلق فاقد آبشش و تنفس پوستی رخ داده</a:t>
            </a:r>
          </a:p>
          <a:p>
            <a:pPr marL="546100" indent="-457200" eaLnBrk="1" hangingPunct="1">
              <a:buFont typeface="Arial" panose="020B0604020202020204" pitchFamily="34" charset="0"/>
              <a:buChar char="•"/>
            </a:pPr>
            <a:r>
              <a:rPr lang="fa-IR" sz="2800" dirty="0"/>
              <a:t>جدا جنس و لقاح خارجی</a:t>
            </a:r>
          </a:p>
          <a:p>
            <a:pPr marL="88900" indent="12700" algn="r" eaLnBrk="1" hangingPunct="1">
              <a:buNone/>
            </a:pPr>
            <a:r>
              <a:rPr lang="fa-IR" sz="2800" dirty="0">
                <a:solidFill>
                  <a:srgbClr val="FF0000"/>
                </a:solidFill>
              </a:rPr>
              <a:t>داشتن سکوم هپاتیک</a:t>
            </a:r>
          </a:p>
          <a:p>
            <a:pPr marL="88900" indent="12700" eaLnBrk="1" hangingPunct="1">
              <a:buNone/>
            </a:pPr>
            <a:r>
              <a:rPr lang="fa-IR" sz="2800" dirty="0">
                <a:solidFill>
                  <a:srgbClr val="FF0000"/>
                </a:solidFill>
              </a:rPr>
              <a:t>ماهیچه های بندبندی</a:t>
            </a:r>
          </a:p>
          <a:p>
            <a:pPr marL="88900" indent="12700" eaLnBrk="1" hangingPunct="1">
              <a:buNone/>
            </a:pPr>
            <a:r>
              <a:rPr lang="fa-IR" sz="2800" dirty="0">
                <a:solidFill>
                  <a:srgbClr val="FF0000"/>
                </a:solidFill>
              </a:rPr>
              <a:t>سیستم گردش خون پیشرفته</a:t>
            </a:r>
          </a:p>
          <a:p>
            <a:pPr marL="88900" indent="12700" eaLnBrk="1" hangingPunct="1">
              <a:buNone/>
            </a:pPr>
            <a:r>
              <a:rPr lang="fa-IR" sz="2800" dirty="0"/>
              <a:t> </a:t>
            </a:r>
            <a:endParaRPr lang="en-US" sz="2800" dirty="0"/>
          </a:p>
          <a:p>
            <a:pPr marL="88900" indent="12700" eaLnBrk="1" hangingPunct="1"/>
            <a:endParaRPr lang="en-US" sz="2800" dirty="0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title"/>
          </p:nvPr>
        </p:nvSpPr>
        <p:spPr>
          <a:xfrm>
            <a:off x="2438225" y="311476"/>
            <a:ext cx="6948487" cy="765175"/>
          </a:xfrm>
          <a:noFill/>
        </p:spPr>
        <p:txBody>
          <a:bodyPr/>
          <a:lstStyle/>
          <a:p>
            <a:pPr eaLnBrk="1" hangingPunct="1"/>
            <a:r>
              <a:rPr lang="fa-IR" b="1" dirty="0" smtClean="0">
                <a:solidFill>
                  <a:srgbClr val="FF0000"/>
                </a:solidFill>
              </a:rPr>
              <a:t>ز</a:t>
            </a:r>
            <a:r>
              <a:rPr lang="fa-IR" b="1" dirty="0" smtClean="0">
                <a:solidFill>
                  <a:srgbClr val="FF0000"/>
                </a:solidFill>
              </a:rPr>
              <a:t>ير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شاخه </a:t>
            </a:r>
            <a:r>
              <a:rPr lang="en-US" b="1" dirty="0" smtClean="0">
                <a:solidFill>
                  <a:srgbClr val="FF0000"/>
                </a:solidFill>
              </a:rPr>
              <a:t>Cephalochordate</a:t>
            </a:r>
            <a:r>
              <a:rPr lang="fa-IR" b="1" dirty="0" smtClean="0">
                <a:solidFill>
                  <a:srgbClr val="FF0000"/>
                </a:solidFill>
              </a:rPr>
              <a:t> (آمفيوکسوس)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64231-3F21-4F3B-96A0-AD3253BD457C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1151220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3842704" y="115889"/>
            <a:ext cx="446468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a-IR" sz="3200" b="1">
                <a:solidFill>
                  <a:srgbClr val="CCECFF"/>
                </a:solidFill>
                <a:latin typeface="B Lotus" pitchFamily="2" charset="-78"/>
                <a:cs typeface="Titr" pitchFamily="2" charset="-78"/>
              </a:rPr>
              <a:t>ساختمان بدن در آمفيوکسوس</a:t>
            </a:r>
            <a:endParaRPr lang="en-US" sz="3200" b="1">
              <a:solidFill>
                <a:srgbClr val="CCECFF"/>
              </a:solidFill>
              <a:latin typeface="B Lotus" pitchFamily="2" charset="-78"/>
              <a:cs typeface="Tit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52650"/>
            <a:ext cx="9048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64231-3F21-4F3B-96A0-AD3253BD457C}" type="slidenum">
              <a:rPr lang="ar-SA">
                <a:solidFill>
                  <a:srgbClr val="000000"/>
                </a:solidFill>
                <a:latin typeface="Arial"/>
                <a:cs typeface="B Lotus"/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  <a:latin typeface="Arial"/>
              <a:cs typeface="B Lotus"/>
            </a:endParaRPr>
          </a:p>
        </p:txBody>
      </p:sp>
    </p:spTree>
    <p:extLst>
      <p:ext uri="{BB962C8B-B14F-4D97-AF65-F5344CB8AC3E}">
        <p14:creationId xmlns:p14="http://schemas.microsoft.com/office/powerpoint/2010/main" val="29180690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8229600" cy="1143000"/>
          </a:xfrm>
        </p:spPr>
        <p:txBody>
          <a:bodyPr/>
          <a:lstStyle/>
          <a:p>
            <a:r>
              <a:rPr lang="fa-IR" sz="3600" b="1" dirty="0">
                <a:solidFill>
                  <a:srgbClr val="FF0000"/>
                </a:solidFill>
              </a:rPr>
              <a:t>لارو آموسست لامپری: مدلی از طرح بدنی مهره داران اولیه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5638800" cy="2057400"/>
          </a:xfrm>
        </p:spPr>
        <p:txBody>
          <a:bodyPr/>
          <a:lstStyle/>
          <a:p>
            <a:pPr algn="r" rtl="1"/>
            <a:r>
              <a:rPr lang="fa-IR" sz="1800" b="1" dirty="0">
                <a:ea typeface="Majalla UI"/>
              </a:rPr>
              <a:t>شباهت ها با </a:t>
            </a:r>
            <a:r>
              <a:rPr lang="fa-IR" sz="1800" b="1" dirty="0" err="1">
                <a:ea typeface="Majalla UI"/>
              </a:rPr>
              <a:t>آمفیکسوس</a:t>
            </a:r>
            <a:r>
              <a:rPr lang="fa-IR" sz="1800" b="1" dirty="0">
                <a:ea typeface="Majalla UI"/>
              </a:rPr>
              <a:t>:</a:t>
            </a:r>
            <a:endParaRPr lang="en-US" sz="1800" b="1" dirty="0"/>
          </a:p>
          <a:p>
            <a:pPr algn="r" rtl="1"/>
            <a:r>
              <a:rPr lang="fa-IR" sz="1800" dirty="0">
                <a:ea typeface="Majalla UI"/>
              </a:rPr>
              <a:t>لارو </a:t>
            </a:r>
            <a:r>
              <a:rPr lang="fa-IR" sz="1800" dirty="0" err="1">
                <a:ea typeface="Majalla UI"/>
              </a:rPr>
              <a:t>آموست</a:t>
            </a:r>
            <a:r>
              <a:rPr lang="fa-IR" sz="1800" dirty="0">
                <a:ea typeface="Majalla UI"/>
              </a:rPr>
              <a:t> بدنی باریک دارد که حفره دهانی دهان</a:t>
            </a:r>
          </a:p>
          <a:p>
            <a:pPr algn="r" rtl="1"/>
            <a:r>
              <a:rPr lang="fa-IR" sz="1800" dirty="0">
                <a:ea typeface="Majalla UI"/>
              </a:rPr>
              <a:t> را احاطه کرده (مانند </a:t>
            </a:r>
            <a:r>
              <a:rPr lang="fa-IR" sz="1800" dirty="0" err="1">
                <a:ea typeface="Majalla UI"/>
              </a:rPr>
              <a:t>آمفیکسوس</a:t>
            </a:r>
            <a:r>
              <a:rPr lang="fa-IR" sz="1800" dirty="0">
                <a:ea typeface="Majalla UI"/>
              </a:rPr>
              <a:t>). </a:t>
            </a:r>
            <a:endParaRPr lang="en-US" sz="1800" dirty="0"/>
          </a:p>
          <a:p>
            <a:pPr algn="r" rtl="1"/>
            <a:r>
              <a:rPr lang="fa-IR" sz="1800" dirty="0">
                <a:ea typeface="Majalla UI"/>
              </a:rPr>
              <a:t>قرارگیری ماهیچه ها </a:t>
            </a:r>
            <a:r>
              <a:rPr lang="fa-IR" sz="1800" dirty="0" err="1">
                <a:ea typeface="Majalla UI"/>
              </a:rPr>
              <a:t>بصورت</a:t>
            </a:r>
            <a:r>
              <a:rPr lang="fa-IR" sz="1800" dirty="0">
                <a:ea typeface="Majalla UI"/>
              </a:rPr>
              <a:t> </a:t>
            </a:r>
            <a:r>
              <a:rPr lang="fa-IR" sz="1800" dirty="0" err="1">
                <a:ea typeface="Majalla UI"/>
              </a:rPr>
              <a:t>میومرها</a:t>
            </a:r>
            <a:r>
              <a:rPr lang="fa-IR" sz="1800" dirty="0">
                <a:ea typeface="Majalla UI"/>
              </a:rPr>
              <a:t> (</a:t>
            </a:r>
            <a:r>
              <a:rPr lang="fa-IR" sz="1800" dirty="0" err="1">
                <a:ea typeface="Majalla UI"/>
              </a:rPr>
              <a:t>بندبندی</a:t>
            </a:r>
            <a:r>
              <a:rPr lang="fa-IR" sz="1800" dirty="0">
                <a:ea typeface="Majalla UI"/>
              </a:rPr>
              <a:t>)</a:t>
            </a:r>
            <a:endParaRPr lang="en-US" sz="1800" dirty="0"/>
          </a:p>
          <a:p>
            <a:pPr algn="r" rtl="1"/>
            <a:r>
              <a:rPr lang="fa-IR" sz="1800" dirty="0">
                <a:ea typeface="Majalla UI"/>
              </a:rPr>
              <a:t> وجود </a:t>
            </a:r>
            <a:r>
              <a:rPr lang="fa-IR" sz="1800" dirty="0" err="1">
                <a:ea typeface="Majalla UI"/>
              </a:rPr>
              <a:t>نوتوکورد</a:t>
            </a:r>
            <a:r>
              <a:rPr lang="fa-IR" sz="1800" dirty="0">
                <a:ea typeface="Majalla UI"/>
              </a:rPr>
              <a:t> در محور اصلی اسکلت بدن</a:t>
            </a:r>
            <a:endParaRPr lang="en-US" sz="1800" dirty="0"/>
          </a:p>
          <a:p>
            <a:pPr algn="r" rtl="1"/>
            <a:r>
              <a:rPr lang="fa-IR" sz="1800" dirty="0">
                <a:ea typeface="Majalla UI"/>
              </a:rPr>
              <a:t> طرح ساختاری دستگاه گردش خون </a:t>
            </a:r>
            <a:endParaRPr lang="en-US" sz="1800" dirty="0"/>
          </a:p>
          <a:p>
            <a:pPr algn="r" rtl="1"/>
            <a:endParaRPr lang="fa-IR" sz="1800" dirty="0">
              <a:ea typeface="Majalla UI"/>
            </a:endParaRPr>
          </a:p>
          <a:p>
            <a:pPr algn="r" rtl="1"/>
            <a:r>
              <a:rPr lang="fa-IR" sz="1800" b="1" dirty="0">
                <a:ea typeface="Majalla UI"/>
              </a:rPr>
              <a:t>تفاوت ها با </a:t>
            </a:r>
            <a:r>
              <a:rPr lang="fa-IR" sz="1800" b="1" dirty="0" err="1">
                <a:ea typeface="Majalla UI"/>
              </a:rPr>
              <a:t>آمفیکسوس</a:t>
            </a:r>
            <a:r>
              <a:rPr lang="fa-IR" sz="1800" b="1" dirty="0">
                <a:ea typeface="Majalla UI"/>
              </a:rPr>
              <a:t>:</a:t>
            </a:r>
            <a:endParaRPr lang="en-US" sz="1800" b="1" dirty="0"/>
          </a:p>
          <a:p>
            <a:pPr algn="r" rtl="1"/>
            <a:r>
              <a:rPr lang="fa-IR" sz="1800" dirty="0">
                <a:ea typeface="Majalla UI"/>
              </a:rPr>
              <a:t>برخلاف </a:t>
            </a:r>
            <a:r>
              <a:rPr lang="fa-IR" sz="1800" dirty="0" err="1">
                <a:ea typeface="Majalla UI"/>
              </a:rPr>
              <a:t>آمفیکسوس</a:t>
            </a:r>
            <a:r>
              <a:rPr lang="fa-IR" sz="1800" dirty="0">
                <a:ea typeface="Majalla UI"/>
              </a:rPr>
              <a:t> که تعداد متعددی شکاف حلقی دارد تنها هفت جفت کمان و شکاف حلقی در </a:t>
            </a:r>
            <a:r>
              <a:rPr lang="fa-IR" sz="1800" dirty="0" err="1">
                <a:ea typeface="Majalla UI"/>
              </a:rPr>
              <a:t>آموست</a:t>
            </a:r>
            <a:r>
              <a:rPr lang="fa-IR" sz="1800" dirty="0">
                <a:ea typeface="Majalla UI"/>
              </a:rPr>
              <a:t> وجود دارد </a:t>
            </a:r>
          </a:p>
          <a:p>
            <a:pPr algn="r" rtl="1"/>
            <a:r>
              <a:rPr lang="fa-IR" sz="1800" dirty="0"/>
              <a:t>حرکت آب ناشی از فعالیت مژه ها ما در </a:t>
            </a:r>
            <a:r>
              <a:rPr lang="fa-IR" sz="1800" dirty="0" err="1"/>
              <a:t>آموسیت</a:t>
            </a:r>
            <a:r>
              <a:rPr lang="fa-IR" sz="1800" dirty="0"/>
              <a:t> توسط ماهیچه های </a:t>
            </a:r>
            <a:r>
              <a:rPr lang="fa-IR" sz="1800" dirty="0" err="1"/>
              <a:t>عضلاتی</a:t>
            </a:r>
            <a:r>
              <a:rPr lang="fa-IR" sz="1800" dirty="0"/>
              <a:t> دیواره حلق</a:t>
            </a:r>
            <a:endParaRPr lang="en-US" sz="1800" dirty="0"/>
          </a:p>
          <a:p>
            <a:pPr algn="r" rtl="1"/>
            <a:r>
              <a:rPr lang="fa-IR" sz="1800" dirty="0" err="1">
                <a:ea typeface="Majalla UI"/>
              </a:rPr>
              <a:t>آموست</a:t>
            </a:r>
            <a:r>
              <a:rPr lang="fa-IR" sz="1800" dirty="0">
                <a:ea typeface="Majalla UI"/>
              </a:rPr>
              <a:t> دارای کبد حقیقی به جای </a:t>
            </a:r>
            <a:r>
              <a:rPr lang="fa-IR" sz="1800" dirty="0" err="1">
                <a:ea typeface="Majalla UI"/>
              </a:rPr>
              <a:t>سکوم</a:t>
            </a:r>
            <a:r>
              <a:rPr lang="fa-IR" sz="1800" dirty="0">
                <a:ea typeface="Majalla UI"/>
              </a:rPr>
              <a:t> </a:t>
            </a:r>
            <a:r>
              <a:rPr lang="fa-IR" sz="1800" dirty="0" err="1">
                <a:ea typeface="Majalla UI"/>
              </a:rPr>
              <a:t>هپاتیک</a:t>
            </a:r>
            <a:r>
              <a:rPr lang="fa-IR" sz="1800" dirty="0">
                <a:ea typeface="Majalla UI"/>
              </a:rPr>
              <a:t> </a:t>
            </a:r>
            <a:r>
              <a:rPr lang="fa-IR" sz="1800" dirty="0" err="1">
                <a:ea typeface="Majalla UI"/>
              </a:rPr>
              <a:t>آمفیکسوس</a:t>
            </a:r>
            <a:r>
              <a:rPr lang="fa-IR" sz="1800" dirty="0">
                <a:ea typeface="Majalla UI"/>
              </a:rPr>
              <a:t>، دارای یک طحال، بافت پانکراس (ولی بدون غده پانکراس) است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959848" y="1828801"/>
            <a:ext cx="3012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rgbClr val="FF0000"/>
                </a:solidFill>
                <a:latin typeface="Armin_shiraz" pitchFamily="2" charset="0"/>
                <a:cs typeface="Arial" panose="020B0604020202020204" pitchFamily="34" charset="0"/>
              </a:rPr>
              <a:t>لارو ماهی بدون آرواره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>
                <a:solidFill>
                  <a:srgbClr val="FF0000"/>
                </a:solidFill>
                <a:latin typeface="Armin_shiraz" pitchFamily="2" charset="0"/>
                <a:cs typeface="Arial" panose="020B0604020202020204" pitchFamily="34" charset="0"/>
              </a:rPr>
              <a:t>ساکن آب شیرین</a:t>
            </a:r>
            <a:endParaRPr lang="en-US" sz="2800" b="1" dirty="0">
              <a:solidFill>
                <a:srgbClr val="FF0000"/>
              </a:solidFill>
              <a:latin typeface="Armin_shiraz" pitchFamily="2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D674-757C-432D-8C31-ABA01F838A0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2800" dirty="0"/>
              <a:t>آموسیت (لارو لامپری از ماهیان بدون آرواره) که بسیار شبیه آمفیوکسوس است</a:t>
            </a:r>
            <a:r>
              <a:rPr lang="fa-IR" dirty="0" smtClean="0"/>
              <a:t>.</a:t>
            </a:r>
            <a:endParaRPr lang="en-US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1"/>
            <a:ext cx="867715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D674-757C-432D-8C31-ABA01F838A0D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64770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مهره داران اولیه</a:t>
            </a:r>
            <a:endParaRPr lang="en-US" dirty="0" smtClean="0"/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2452255" y="2135621"/>
            <a:ext cx="8229600" cy="4389437"/>
          </a:xfrm>
        </p:spPr>
        <p:txBody>
          <a:bodyPr/>
          <a:lstStyle/>
          <a:p>
            <a:pPr algn="r" rtl="1"/>
            <a:r>
              <a:rPr lang="fa-IR" sz="2400" dirty="0">
                <a:ea typeface="Majalla UI"/>
              </a:rPr>
              <a:t>حضور مهره داران اولیه در اوایل پرکامبرین</a:t>
            </a:r>
          </a:p>
          <a:p>
            <a:pPr algn="r" rtl="1"/>
            <a:r>
              <a:rPr lang="fa-IR" sz="2400" dirty="0">
                <a:ea typeface="Majalla UI"/>
              </a:rPr>
              <a:t>اولین مهره داران ماهیان بدون آرواره </a:t>
            </a:r>
            <a:r>
              <a:rPr lang="fa-IR" sz="2400" dirty="0">
                <a:solidFill>
                  <a:srgbClr val="FF0000"/>
                </a:solidFill>
                <a:ea typeface="Majalla UI"/>
              </a:rPr>
              <a:t>استراکودرم</a:t>
            </a:r>
            <a:r>
              <a:rPr lang="fa-IR" sz="2400" dirty="0">
                <a:ea typeface="Majalla UI"/>
              </a:rPr>
              <a:t> </a:t>
            </a:r>
          </a:p>
          <a:p>
            <a:pPr algn="r" rtl="1"/>
            <a:r>
              <a:rPr lang="fa-IR" sz="2400" dirty="0">
                <a:ea typeface="Majalla UI"/>
              </a:rPr>
              <a:t>1- هتروستراکان ها</a:t>
            </a:r>
          </a:p>
          <a:p>
            <a:pPr algn="r" rtl="1"/>
            <a:r>
              <a:rPr lang="fa-IR" sz="2400" dirty="0">
                <a:ea typeface="Majalla UI"/>
              </a:rPr>
              <a:t>2- </a:t>
            </a:r>
            <a:r>
              <a:rPr lang="fa-IR" sz="2400" b="1" dirty="0">
                <a:ea typeface="Majalla UI"/>
              </a:rPr>
              <a:t>استئوستراکان ها</a:t>
            </a:r>
            <a:endParaRPr lang="fa-IR" sz="2400" dirty="0">
              <a:ea typeface="Majalla UI"/>
            </a:endParaRPr>
          </a:p>
          <a:p>
            <a:pPr algn="r" rtl="1"/>
            <a:r>
              <a:rPr lang="fa-IR" sz="2400" dirty="0">
                <a:ea typeface="Majalla UI"/>
              </a:rPr>
              <a:t>3- آناسپیدها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D674-757C-432D-8C31-ABA01F838A0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389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iology of Zoology 0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1622</Words>
  <Application>Microsoft Office PowerPoint</Application>
  <PresentationFormat>Widescreen</PresentationFormat>
  <Paragraphs>247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42</vt:i4>
      </vt:variant>
    </vt:vector>
  </HeadingPairs>
  <TitlesOfParts>
    <vt:vector size="73" baseType="lpstr">
      <vt:lpstr>Angsana New</vt:lpstr>
      <vt:lpstr>Arial</vt:lpstr>
      <vt:lpstr>Arial Black</vt:lpstr>
      <vt:lpstr>Armin_shiraz</vt:lpstr>
      <vt:lpstr>B Lotus</vt:lpstr>
      <vt:lpstr>B Mitra</vt:lpstr>
      <vt:lpstr>B Nazanin</vt:lpstr>
      <vt:lpstr>B Zar</vt:lpstr>
      <vt:lpstr>Calibri</vt:lpstr>
      <vt:lpstr>Calibri Light</vt:lpstr>
      <vt:lpstr>Constantia</vt:lpstr>
      <vt:lpstr>Majalla UI</vt:lpstr>
      <vt:lpstr>Times New Roman</vt:lpstr>
      <vt:lpstr>Titr</vt:lpstr>
      <vt:lpstr>Traditional Arabic</vt:lpstr>
      <vt:lpstr>Wingdings</vt:lpstr>
      <vt:lpstr>Wingdings 2</vt:lpstr>
      <vt:lpstr>Office Theme</vt:lpstr>
      <vt:lpstr>6_Biology of Zoology 04</vt:lpstr>
      <vt:lpstr>1_Flow</vt:lpstr>
      <vt:lpstr>1_Office Theme</vt:lpstr>
      <vt:lpstr>7_Biology of Zoology 04</vt:lpstr>
      <vt:lpstr>Biology of Zoology 04</vt:lpstr>
      <vt:lpstr>Default Design</vt:lpstr>
      <vt:lpstr>1_Biology of Zoology 04</vt:lpstr>
      <vt:lpstr>1_Default Design</vt:lpstr>
      <vt:lpstr>2_Office Theme</vt:lpstr>
      <vt:lpstr>2_Biology of Zoology 04</vt:lpstr>
      <vt:lpstr>4_Default Design</vt:lpstr>
      <vt:lpstr>9_Office Theme</vt:lpstr>
      <vt:lpstr>Radial</vt:lpstr>
      <vt:lpstr>تشريح مقايسه اي مهره داران</vt:lpstr>
      <vt:lpstr>طبقه بندی شاخه طنابداران : سه زیر شاخه</vt:lpstr>
      <vt:lpstr>تونیکاتا</vt:lpstr>
      <vt:lpstr>PowerPoint Presentation</vt:lpstr>
      <vt:lpstr>زير شاخه Cephalochordate (آمفيوکسوس)</vt:lpstr>
      <vt:lpstr>PowerPoint Presentation</vt:lpstr>
      <vt:lpstr>لارو آموسست لامپری: مدلی از طرح بدنی مهره داران اولیه </vt:lpstr>
      <vt:lpstr>آموسیت (لارو لامپری از ماهیان بدون آرواره) که بسیار شبیه آمفیوکسوس است.</vt:lpstr>
      <vt:lpstr>مهره داران اولیه</vt:lpstr>
      <vt:lpstr>اولین ماهیان آرواره دار (فسیل) دوره سیلورین و دونین شامل پلاکودرم و اکانتودین ها می باشد. ایجاد باله های زوج </vt:lpstr>
      <vt:lpstr>گروههای مختلف ماهیها</vt:lpstr>
      <vt:lpstr>PowerPoint Presentation</vt:lpstr>
      <vt:lpstr>PowerPoint Presentation</vt:lpstr>
      <vt:lpstr>لامپری ها (Petromyzon)</vt:lpstr>
      <vt:lpstr>PowerPoint Presentation</vt:lpstr>
      <vt:lpstr>PowerPoint Presentation</vt:lpstr>
      <vt:lpstr>PowerPoint Presentation</vt:lpstr>
      <vt:lpstr>ويژگي هاي ماهيان غضروفي</vt:lpstr>
      <vt:lpstr>رده ماهيان غضروفی ( کوندرايکتيس)</vt:lpstr>
      <vt:lpstr>PowerPoint Presentation</vt:lpstr>
      <vt:lpstr>PowerPoint Presentation</vt:lpstr>
      <vt:lpstr>رده بندی ماهیان استخوانی</vt:lpstr>
      <vt:lpstr>PowerPoint Presentation</vt:lpstr>
      <vt:lpstr>Osteichthyes – Anatomy</vt:lpstr>
      <vt:lpstr>PowerPoint Presentation</vt:lpstr>
      <vt:lpstr>PowerPoint Presentation</vt:lpstr>
      <vt:lpstr>Amphibians</vt:lpstr>
      <vt:lpstr>PowerPoint Presentation</vt:lpstr>
      <vt:lpstr>Caecilian ها : رده ( Apoda ) Gymnophiona   </vt:lpstr>
      <vt:lpstr>سمندرها : راسته ( Caudata ) Urodela    </vt:lpstr>
      <vt:lpstr>PowerPoint Presentation</vt:lpstr>
      <vt:lpstr>قورباغه ها و وزغ ها ؛ راسته   Anura  یا Salienta</vt:lpstr>
      <vt:lpstr>PowerPoint Presentation</vt:lpstr>
      <vt:lpstr>PowerPoint Presentation</vt:lpstr>
      <vt:lpstr>PowerPoint Presentation</vt:lpstr>
      <vt:lpstr>مشخصات خزندگان غیر پروازی که آنها را از دوزیستان متمایز می کند non avian reptile  </vt:lpstr>
      <vt:lpstr>رده خزندگان </vt:lpstr>
      <vt:lpstr>PowerPoint Presentation</vt:lpstr>
      <vt:lpstr>رده پرندگان </vt:lpstr>
      <vt:lpstr>ویژگی مشترک خزندگان و پرندگان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تشريح مقايسه اي مهره داران</dc:title>
  <dc:creator>Admin</dc:creator>
  <cp:lastModifiedBy>Admin</cp:lastModifiedBy>
  <cp:revision>10</cp:revision>
  <dcterms:created xsi:type="dcterms:W3CDTF">2021-02-20T13:33:55Z</dcterms:created>
  <dcterms:modified xsi:type="dcterms:W3CDTF">2021-02-20T14:06:12Z</dcterms:modified>
</cp:coreProperties>
</file>