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372" r:id="rId2"/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6" r:id="rId12"/>
    <p:sldId id="387" r:id="rId13"/>
    <p:sldId id="388" r:id="rId14"/>
    <p:sldId id="389" r:id="rId15"/>
    <p:sldId id="392" r:id="rId16"/>
    <p:sldId id="393" r:id="rId17"/>
    <p:sldId id="394" r:id="rId18"/>
    <p:sldId id="42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26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747FA4D-49FF-4506-B204-D38F8BF8E03D}" type="slidenum">
              <a:rPr lang="fa-IR" smtClean="0"/>
              <a:t>‹#›</a:t>
            </a:fld>
            <a:endParaRPr lang="fa-IR" dirty="0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90175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04DE5-7037-4A44-9E99-AB7344EB8CB9}" type="datetime1">
              <a:rPr lang="en-US" smtClean="0"/>
              <a:t>6/14/2020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CB266-3F3F-4829-AA56-C1CCD28CC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8033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E67F6FC-EDF9-4FF0-B322-5656A583DC25}" type="datetime1">
              <a:rPr lang="en-US" smtClean="0"/>
              <a:t>6/14/2020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14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F5EFF3B-CF62-4DFA-8EF5-6884372AFE71}" type="datetime1">
              <a:rPr lang="en-US" smtClean="0"/>
              <a:t>6/14/2020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00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A204DE5-7037-4A44-9E99-AB7344EB8CB9}" type="datetime1">
              <a:rPr lang="en-US" smtClean="0"/>
              <a:t>6/14/2020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ACB266-3F3F-4829-AA56-C1CCD28CCE4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7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200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 rot="5400000">
            <a:off x="7985760" y="1158240"/>
            <a:ext cx="2011680" cy="304800"/>
          </a:xfrm>
        </p:spPr>
        <p:txBody>
          <a:bodyPr rtlCol="0"/>
          <a:lstStyle>
            <a:lvl1pPr>
              <a:defRPr b="1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8153400" y="5727192"/>
            <a:ext cx="609600" cy="521208"/>
          </a:xfrm>
        </p:spPr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C125B-D7B9-4175-BC19-8F2134FD2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d"/>
  </p:transition>
  <p:hf hdr="0" ftr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26178"/>
            <a:ext cx="7467600" cy="1143000"/>
          </a:xfrm>
        </p:spPr>
        <p:txBody>
          <a:bodyPr>
            <a:normAutofit/>
          </a:bodyPr>
          <a:lstStyle/>
          <a:p>
            <a:r>
              <a:rPr lang="fa-IR" dirty="0"/>
              <a:t>مولکول های </a:t>
            </a:r>
            <a:r>
              <a:rPr lang="en-US" dirty="0"/>
              <a:t>MHC</a:t>
            </a:r>
            <a:r>
              <a:rPr lang="fa-IR" dirty="0"/>
              <a:t> و عرضه آنتی ژن به لنفوسیت های </a:t>
            </a:r>
            <a:r>
              <a:rPr lang="en-US" dirty="0"/>
              <a:t>T</a:t>
            </a:r>
            <a:endParaRPr lang="fa-I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772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7C08F-0686-4A1A-B540-2DF19745D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11" y="128567"/>
            <a:ext cx="7162800" cy="29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59072"/>
      </p:ext>
    </p:extLst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990600"/>
          </a:xfrm>
        </p:spPr>
        <p:txBody>
          <a:bodyPr>
            <a:normAutofit/>
          </a:bodyPr>
          <a:lstStyle/>
          <a:p>
            <a:pPr algn="ctr" rtl="1"/>
            <a:r>
              <a:rPr lang="fa-IR" sz="3600" dirty="0"/>
              <a:t>محدودیت به </a:t>
            </a:r>
            <a:r>
              <a:rPr lang="en-US" sz="3600" dirty="0"/>
              <a:t>MHC</a:t>
            </a:r>
            <a:r>
              <a:rPr lang="fa-IR" sz="3600" dirty="0"/>
              <a:t> نتیجه انتخاب سلولهای </a:t>
            </a:r>
            <a:r>
              <a:rPr lang="en-US" sz="3600" dirty="0"/>
              <a:t>T</a:t>
            </a:r>
            <a:r>
              <a:rPr lang="fa-IR" sz="3600" dirty="0"/>
              <a:t> در تیموس 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296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در طی بلوغ در تیموس انتخاب می شوند:</a:t>
            </a:r>
          </a:p>
          <a:p>
            <a:pPr algn="r" rtl="1"/>
            <a:endParaRPr lang="fa-IR" dirty="0"/>
          </a:p>
          <a:p>
            <a:pPr lvl="1" algn="r" rtl="1"/>
            <a:r>
              <a:rPr lang="fa-IR" dirty="0"/>
              <a:t>انتخاب مثبت </a:t>
            </a:r>
            <a:r>
              <a:rPr lang="en-US" dirty="0"/>
              <a:t>Positive selection</a:t>
            </a:r>
            <a:endParaRPr lang="fa-IR" dirty="0"/>
          </a:p>
          <a:p>
            <a:pPr lvl="1" algn="r" rtl="1">
              <a:buNone/>
            </a:pPr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که گیرنده های آنها قادر به تشخیص مولکول های </a:t>
            </a:r>
            <a:r>
              <a:rPr lang="en-US" dirty="0"/>
              <a:t>MHC</a:t>
            </a:r>
            <a:r>
              <a:rPr lang="fa-IR" dirty="0"/>
              <a:t> باشد، انتخاب می شوند.</a:t>
            </a:r>
          </a:p>
          <a:p>
            <a:pPr lvl="1" algn="r" rtl="1">
              <a:buNone/>
            </a:pPr>
            <a:endParaRPr lang="fa-IR" dirty="0"/>
          </a:p>
          <a:p>
            <a:pPr lvl="1" algn="r" rtl="1"/>
            <a:r>
              <a:rPr lang="fa-IR" dirty="0"/>
              <a:t>انتخاب منفی </a:t>
            </a:r>
            <a:r>
              <a:rPr lang="en-US" dirty="0"/>
              <a:t>Negative selection</a:t>
            </a:r>
            <a:endParaRPr lang="fa-IR" dirty="0"/>
          </a:p>
          <a:p>
            <a:pPr lvl="1" algn="r" rtl="1">
              <a:buNone/>
            </a:pPr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که گیرنده های آنها  قادر به تشخیص آنتی ژنهای خودی متصل به </a:t>
            </a:r>
            <a:r>
              <a:rPr lang="en-US" dirty="0"/>
              <a:t>MHC</a:t>
            </a:r>
            <a:r>
              <a:rPr lang="fa-IR" dirty="0"/>
              <a:t> باشد، انتخاب نمی شوند و از بین می روند.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7352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MHC</a:t>
            </a:r>
            <a:r>
              <a:rPr lang="fa-IR" dirty="0"/>
              <a:t> کلاس یک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791200"/>
            <a:ext cx="609600" cy="480378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E50B01B-80D9-4CFF-AFBD-AF019A19EF6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7387" y="1844824"/>
            <a:ext cx="4554078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1501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MHC</a:t>
            </a:r>
            <a:r>
              <a:rPr lang="fa-IR" dirty="0"/>
              <a:t> کلاس دو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66700" y="1832612"/>
            <a:ext cx="5071183" cy="49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68396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/>
              <a:t>مسیر عرضه آنتی ژن توسط مولکول های </a:t>
            </a:r>
            <a:r>
              <a:rPr lang="en-US" sz="1600" dirty="0"/>
              <a:t>MHC</a:t>
            </a:r>
            <a:r>
              <a:rPr lang="fa-IR" dirty="0"/>
              <a:t> کلاس یک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29600" y="5915334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6200" y="1065056"/>
            <a:ext cx="8878899" cy="468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63246"/>
      </p:ext>
    </p:extLst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pPr algn="ctr"/>
            <a:r>
              <a:rPr lang="fa-IR" sz="2800" dirty="0"/>
              <a:t>مسیر عرضه آنتی ژن توسط مولکول های </a:t>
            </a:r>
            <a:r>
              <a:rPr lang="en-US" sz="2800" dirty="0"/>
              <a:t>MHC</a:t>
            </a:r>
            <a:r>
              <a:rPr lang="fa-IR" sz="2800" dirty="0"/>
              <a:t> کلاس دو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49728" y="6553199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>
                <a:solidFill>
                  <a:schemeClr val="tx1"/>
                </a:solidFill>
              </a:rPr>
              <a:pPr/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1000" y="1295400"/>
            <a:ext cx="8485504" cy="50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33022"/>
      </p:ext>
    </p:extLst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/>
              <a:t>ماهیت پاسخ های </a:t>
            </a:r>
            <a:r>
              <a:rPr lang="en-US" dirty="0"/>
              <a:t>T</a:t>
            </a:r>
            <a:r>
              <a:rPr lang="fa-IR" dirty="0"/>
              <a:t> سل ها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/>
              <a:t>نوع مولکولهای </a:t>
            </a:r>
            <a:r>
              <a:rPr lang="en-US" dirty="0"/>
              <a:t>MHC</a:t>
            </a:r>
            <a:r>
              <a:rPr lang="fa-IR" dirty="0"/>
              <a:t>، نوع </a:t>
            </a:r>
            <a:r>
              <a:rPr lang="en-US" dirty="0"/>
              <a:t>T</a:t>
            </a:r>
            <a:r>
              <a:rPr lang="fa-IR" dirty="0"/>
              <a:t> سل های پاسخ دهنده را تعیین خواهد کرد.</a:t>
            </a:r>
          </a:p>
          <a:p>
            <a:r>
              <a:rPr lang="fa-IR" dirty="0"/>
              <a:t>پروتئین های داخل سلولی به سلولهای </a:t>
            </a:r>
            <a:r>
              <a:rPr lang="en-US" dirty="0"/>
              <a:t>CD8+</a:t>
            </a:r>
            <a:r>
              <a:rPr lang="fa-IR" dirty="0"/>
              <a:t> عرضه می شوند</a:t>
            </a:r>
          </a:p>
          <a:p>
            <a:pPr lvl="1"/>
            <a:r>
              <a:rPr lang="fa-IR" dirty="0"/>
              <a:t> توسط </a:t>
            </a:r>
            <a:r>
              <a:rPr lang="en-US" dirty="0"/>
              <a:t>MHC</a:t>
            </a:r>
            <a:r>
              <a:rPr lang="fa-IR" dirty="0"/>
              <a:t> کلاس </a:t>
            </a:r>
            <a:r>
              <a:rPr lang="en-US" dirty="0"/>
              <a:t>I</a:t>
            </a:r>
            <a:endParaRPr lang="fa-IR" dirty="0"/>
          </a:p>
          <a:p>
            <a:pPr lvl="1"/>
            <a:r>
              <a:rPr lang="fa-IR" dirty="0"/>
              <a:t>سلولهای </a:t>
            </a:r>
            <a:r>
              <a:rPr lang="en-US" dirty="0"/>
              <a:t>CD8+</a:t>
            </a:r>
            <a:r>
              <a:rPr lang="fa-IR" dirty="0"/>
              <a:t> سلولهای تولید کننده آنتی ژن را از بین می برند.</a:t>
            </a:r>
          </a:p>
          <a:p>
            <a:pPr lvl="1"/>
            <a:endParaRPr lang="fa-IR" dirty="0"/>
          </a:p>
          <a:p>
            <a:pPr lvl="1"/>
            <a:endParaRPr lang="en-US" dirty="0"/>
          </a:p>
          <a:p>
            <a:pPr algn="r" rtl="1"/>
            <a:r>
              <a:rPr lang="fa-IR" dirty="0"/>
              <a:t>پروتئین های خارج سلولی به سلولهای </a:t>
            </a:r>
            <a:r>
              <a:rPr lang="en-US" dirty="0"/>
              <a:t>CD4+</a:t>
            </a:r>
            <a:r>
              <a:rPr lang="fa-IR" dirty="0"/>
              <a:t> عرضه می شوند</a:t>
            </a:r>
          </a:p>
          <a:p>
            <a:pPr lvl="1" algn="r" rtl="1"/>
            <a:r>
              <a:rPr lang="fa-IR" dirty="0"/>
              <a:t>توسط </a:t>
            </a:r>
            <a:r>
              <a:rPr lang="en-US" dirty="0"/>
              <a:t>MHC</a:t>
            </a:r>
            <a:r>
              <a:rPr lang="fa-IR" dirty="0"/>
              <a:t> کلاس </a:t>
            </a:r>
            <a:r>
              <a:rPr lang="en-US" dirty="0"/>
              <a:t>II</a:t>
            </a:r>
            <a:endParaRPr lang="fa-IR" dirty="0"/>
          </a:p>
          <a:p>
            <a:pPr lvl="1" algn="r" rtl="1"/>
            <a:r>
              <a:rPr lang="fa-IR" dirty="0"/>
              <a:t>سلولهای </a:t>
            </a:r>
            <a:r>
              <a:rPr lang="en-US" dirty="0"/>
              <a:t>CD4+</a:t>
            </a:r>
            <a:r>
              <a:rPr lang="fa-IR" dirty="0"/>
              <a:t> تولید آنتی بادی و فعال شدن فاگوسیت ها را موجب می شوند.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9339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fa-IR" dirty="0"/>
              <a:t>ماهیت پاسخ های </a:t>
            </a:r>
            <a:r>
              <a:rPr lang="en-US" dirty="0"/>
              <a:t>T</a:t>
            </a:r>
            <a:r>
              <a:rPr lang="fa-IR" dirty="0"/>
              <a:t> سل ها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59632" y="1600200"/>
            <a:ext cx="5983689" cy="526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43506"/>
      </p:ext>
    </p:extLst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 rtl="1"/>
            <a:r>
              <a:rPr lang="fa-IR" dirty="0"/>
              <a:t>اپی توپ های ایمونودومیننت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7366" y="5863133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563072" y="1608137"/>
            <a:ext cx="8153400" cy="4495800"/>
          </a:xfrm>
        </p:spPr>
        <p:txBody>
          <a:bodyPr/>
          <a:lstStyle/>
          <a:p>
            <a:pPr algn="r" rtl="1"/>
            <a:r>
              <a:rPr lang="fa-IR" dirty="0"/>
              <a:t>پروتئازها پروتئین ها را به پپتید های مختلفی می شکنند.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بعضی از این پپتیدها با جاذبه زیادی قادر به اتصال به مولکولهای </a:t>
            </a:r>
            <a:r>
              <a:rPr lang="en-US" dirty="0"/>
              <a:t>MHC</a:t>
            </a:r>
            <a:r>
              <a:rPr lang="fa-IR" dirty="0"/>
              <a:t> و عرضه توسط سلول عرضه کننده هستند</a:t>
            </a:r>
          </a:p>
          <a:p>
            <a:pPr algn="r" rtl="1"/>
            <a:endParaRPr lang="fa-IR" dirty="0"/>
          </a:p>
          <a:p>
            <a:pPr algn="r" rtl="1"/>
            <a:endParaRPr lang="fa-IR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54" y="3638138"/>
            <a:ext cx="6960446" cy="28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62476"/>
      </p:ext>
    </p:extLst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در پایان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 rtl="1">
              <a:buNone/>
            </a:pPr>
            <a:endParaRPr lang="fa-IR" dirty="0"/>
          </a:p>
          <a:p>
            <a:pPr algn="ctr" rtl="1">
              <a:buNone/>
            </a:pPr>
            <a:r>
              <a:rPr lang="fa-IR" sz="4400" dirty="0"/>
              <a:t>خسته نباشید</a:t>
            </a:r>
          </a:p>
          <a:p>
            <a:pPr algn="ctr" rtl="1">
              <a:buNone/>
            </a:pPr>
            <a:r>
              <a:rPr lang="fa-IR" sz="4400"/>
              <a:t>و</a:t>
            </a:r>
            <a:endParaRPr lang="fa-IR" sz="4400" dirty="0"/>
          </a:p>
          <a:p>
            <a:pPr algn="ctr" rtl="1">
              <a:buNone/>
            </a:pPr>
            <a:r>
              <a:rPr lang="fa-IR" sz="4400" dirty="0"/>
              <a:t>با آرزوی استفاده از این درس</a:t>
            </a:r>
          </a:p>
          <a:p>
            <a:pPr algn="r" rtl="1">
              <a:buNone/>
            </a:pPr>
            <a:endParaRPr lang="en-US" sz="4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7703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3600" dirty="0"/>
              <a:t>ویژگی شناسایی آنتی ژن توسط لنفوسیت های </a:t>
            </a:r>
            <a:r>
              <a:rPr lang="en-US" sz="3600" dirty="0"/>
              <a:t>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089150" y="2324100"/>
            <a:ext cx="520065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25100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7448" cy="990600"/>
          </a:xfrm>
        </p:spPr>
        <p:txBody>
          <a:bodyPr>
            <a:normAutofit/>
          </a:bodyPr>
          <a:lstStyle/>
          <a:p>
            <a:pPr algn="r" rtl="1"/>
            <a:r>
              <a:rPr lang="fa-IR" dirty="0"/>
              <a:t>ویژگیهای تشخیص آنتی ژن توسط لنفوسیت های </a:t>
            </a:r>
            <a:r>
              <a:rPr lang="en-US" dirty="0"/>
              <a:t>T</a:t>
            </a:r>
            <a:r>
              <a:rPr lang="fa-IR" dirty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154924" y="5882088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8004048" cy="4953000"/>
          </a:xfrm>
        </p:spPr>
        <p:txBody>
          <a:bodyPr>
            <a:normAutofit/>
          </a:bodyPr>
          <a:lstStyle/>
          <a:p>
            <a:pPr algn="r" rtl="1"/>
            <a:r>
              <a:rPr lang="fa-IR" dirty="0"/>
              <a:t>تشخیص </a:t>
            </a:r>
            <a:r>
              <a:rPr lang="fa-IR" b="1" dirty="0"/>
              <a:t>پپتیدها </a:t>
            </a:r>
            <a:r>
              <a:rPr lang="fa-IR" dirty="0"/>
              <a:t>بعنوان آنتی ژن</a:t>
            </a:r>
          </a:p>
          <a:p>
            <a:pPr algn="r" rtl="1"/>
            <a:r>
              <a:rPr lang="fa-IR" b="1" dirty="0"/>
              <a:t>توالی های آمینواسیدی در پپتیدها </a:t>
            </a:r>
            <a:r>
              <a:rPr lang="fa-IR" dirty="0"/>
              <a:t>بصورت اختصاصی </a:t>
            </a:r>
          </a:p>
          <a:p>
            <a:pPr algn="r" rtl="1"/>
            <a:r>
              <a:rPr lang="fa-IR" dirty="0"/>
              <a:t>پاسخ به آنتی ژنهای پپتیدی بیگانه </a:t>
            </a:r>
            <a:r>
              <a:rPr lang="fa-IR" b="1" dirty="0"/>
              <a:t>متصل به مولکولهای </a:t>
            </a:r>
            <a:r>
              <a:rPr lang="en-US" b="1" dirty="0"/>
              <a:t>MHC</a:t>
            </a:r>
            <a:r>
              <a:rPr lang="fa-IR" b="1" dirty="0"/>
              <a:t> برسطح سلولهای عرضه کننده آنتی ژن</a:t>
            </a:r>
            <a:endParaRPr lang="fa-IR" dirty="0"/>
          </a:p>
          <a:p>
            <a:pPr algn="r" rtl="1"/>
            <a:r>
              <a:rPr lang="fa-IR" dirty="0"/>
              <a:t>محدودیت به </a:t>
            </a:r>
            <a:r>
              <a:rPr lang="en-US" dirty="0"/>
              <a:t>MHC</a:t>
            </a:r>
            <a:r>
              <a:rPr lang="fa-IR" dirty="0"/>
              <a:t> خودی </a:t>
            </a:r>
          </a:p>
          <a:p>
            <a:pPr lvl="1" algn="r" rtl="1"/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در هر فرد فقط زمانی آنتی ژنهای بیگانه را تشخیص می دهند که آن آنتی ژنها به مولکولهای </a:t>
            </a:r>
            <a:r>
              <a:rPr lang="en-US" dirty="0"/>
              <a:t>MHC</a:t>
            </a:r>
            <a:r>
              <a:rPr lang="fa-IR" dirty="0"/>
              <a:t> خودی متصل باشند. </a:t>
            </a:r>
          </a:p>
          <a:p>
            <a:pPr algn="r" rtl="1"/>
            <a:r>
              <a:rPr lang="fa-IR" dirty="0"/>
              <a:t>سلول های </a:t>
            </a:r>
            <a:r>
              <a:rPr lang="en-US" dirty="0"/>
              <a:t>T-CD4+</a:t>
            </a:r>
            <a:r>
              <a:rPr lang="fa-IR" dirty="0"/>
              <a:t> آنتی ژن با منشا وزیکول آندوسیتوزی و سلول های </a:t>
            </a:r>
            <a:r>
              <a:rPr lang="en-US" dirty="0"/>
              <a:t>T-CD8+</a:t>
            </a:r>
            <a:r>
              <a:rPr lang="fa-IR" dirty="0"/>
              <a:t> آنتی ژن با منشا سیتوزولی را تشخیص می دهند</a:t>
            </a:r>
          </a:p>
          <a:p>
            <a:pPr lvl="1" algn="r" rtl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464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pPr algn="ctr" rtl="1"/>
            <a:r>
              <a:rPr lang="fa-IR" dirty="0"/>
              <a:t>انواع سلولهای حرفه ای عرضه کننده آنتی ژن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29600" y="59436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b="1" dirty="0"/>
              <a:t>سلولهای دندریتیک</a:t>
            </a:r>
          </a:p>
          <a:p>
            <a:pPr lvl="1" algn="r" rtl="1"/>
            <a:r>
              <a:rPr lang="fa-IR" dirty="0"/>
              <a:t>عرضه کننده آنتی ژن به سلولهای </a:t>
            </a:r>
            <a:r>
              <a:rPr lang="en-US" dirty="0"/>
              <a:t>T</a:t>
            </a:r>
            <a:r>
              <a:rPr lang="fa-IR" dirty="0"/>
              <a:t> کمکی و کشنده خام </a:t>
            </a:r>
          </a:p>
          <a:p>
            <a:pPr lvl="1" algn="r" rtl="1"/>
            <a:r>
              <a:rPr lang="fa-IR" dirty="0"/>
              <a:t> شروع کننده پاسخ های سلولهای </a:t>
            </a:r>
            <a:r>
              <a:rPr lang="en-US" dirty="0"/>
              <a:t>T</a:t>
            </a:r>
            <a:r>
              <a:rPr lang="fa-IR" dirty="0"/>
              <a:t> </a:t>
            </a:r>
          </a:p>
          <a:p>
            <a:pPr algn="r" rtl="1"/>
            <a:r>
              <a:rPr lang="fa-IR" b="1" dirty="0"/>
              <a:t>ماکروفاژها</a:t>
            </a:r>
          </a:p>
          <a:p>
            <a:pPr lvl="1" algn="r" rtl="1"/>
            <a:r>
              <a:rPr lang="fa-IR" dirty="0"/>
              <a:t> عرضه کننده آنتی ژن به سلولهای </a:t>
            </a:r>
            <a:r>
              <a:rPr lang="en-US" dirty="0"/>
              <a:t>T</a:t>
            </a:r>
            <a:r>
              <a:rPr lang="fa-IR" dirty="0"/>
              <a:t> کمکی افکتور</a:t>
            </a:r>
          </a:p>
          <a:p>
            <a:pPr algn="r" rtl="1"/>
            <a:r>
              <a:rPr lang="fa-IR" b="1" dirty="0"/>
              <a:t>لنفوسیت های </a:t>
            </a:r>
            <a:r>
              <a:rPr lang="en-US" b="1" dirty="0"/>
              <a:t>B</a:t>
            </a:r>
            <a:r>
              <a:rPr lang="fa-IR" b="1" dirty="0"/>
              <a:t> </a:t>
            </a:r>
          </a:p>
          <a:p>
            <a:pPr lvl="1" algn="r" rtl="1"/>
            <a:r>
              <a:rPr lang="fa-IR" dirty="0"/>
              <a:t>عرضه کننده آنتی ژن به سلولهای </a:t>
            </a:r>
            <a:r>
              <a:rPr lang="en-US" dirty="0"/>
              <a:t>T</a:t>
            </a:r>
            <a:r>
              <a:rPr lang="fa-IR" dirty="0"/>
              <a:t> کمکی افکتور</a:t>
            </a:r>
          </a:p>
          <a:p>
            <a:pPr lvl="1" algn="r" rtl="1"/>
            <a:r>
              <a:rPr lang="fa-IR" dirty="0"/>
              <a:t>در پاسخ های ایمنی هومورال</a:t>
            </a:r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r>
              <a:rPr lang="fa-IR" dirty="0"/>
              <a:t>هر سه نوع سلول بیان کننده </a:t>
            </a:r>
            <a:r>
              <a:rPr lang="en-US" dirty="0"/>
              <a:t>MHC</a:t>
            </a:r>
            <a:r>
              <a:rPr lang="fa-IR" dirty="0"/>
              <a:t> کلاس </a:t>
            </a:r>
            <a:r>
              <a:rPr lang="en-US" dirty="0"/>
              <a:t>II</a:t>
            </a:r>
            <a:r>
              <a:rPr lang="fa-IR" dirty="0"/>
              <a:t> و محرکهای اضافی برای فعال کردن لنفوسیت های </a:t>
            </a:r>
            <a:r>
              <a:rPr lang="en-US" dirty="0"/>
              <a:t>T</a:t>
            </a:r>
            <a:r>
              <a:rPr lang="fa-IR" dirty="0"/>
              <a:t> کمکی هستند.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8173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pPr algn="ctr"/>
            <a:r>
              <a:rPr lang="fa-IR" dirty="0"/>
              <a:t>انواع سلولهای حرفه ای عرضه کننده آنتی ژن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37" y="1635318"/>
            <a:ext cx="7205810" cy="463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71711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pPr algn="ctr"/>
            <a:r>
              <a:rPr lang="fa-IR" dirty="0"/>
              <a:t>عملکرد سلولهای عرضه کننده آنتی ژن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32648" y="5851524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7448" cy="4495800"/>
          </a:xfrm>
        </p:spPr>
        <p:txBody>
          <a:bodyPr/>
          <a:lstStyle/>
          <a:p>
            <a:pPr algn="r" rtl="1"/>
            <a:r>
              <a:rPr lang="fa-IR" dirty="0"/>
              <a:t>دو عملکرد مهم سلولهای عرضه کننده آنتی ژن :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پردازش آنتی ژن </a:t>
            </a:r>
          </a:p>
          <a:p>
            <a:pPr lvl="1" algn="r" rtl="1"/>
            <a:r>
              <a:rPr lang="fa-IR" dirty="0"/>
              <a:t>تبدیل آنتی ژنهای پروتئینی به پپتیدها و عرضه کمپلکس </a:t>
            </a:r>
            <a:r>
              <a:rPr lang="en-US" dirty="0"/>
              <a:t>MHC</a:t>
            </a:r>
            <a:r>
              <a:rPr lang="fa-IR" dirty="0"/>
              <a:t> – پپتید برای شناسایی توسط لنفوسیت های </a:t>
            </a:r>
            <a:r>
              <a:rPr lang="en-US" dirty="0"/>
              <a:t>T</a:t>
            </a:r>
            <a:endParaRPr lang="fa-IR" dirty="0"/>
          </a:p>
          <a:p>
            <a:pPr lvl="1" algn="r" rtl="1"/>
            <a:endParaRPr lang="fa-IR" dirty="0"/>
          </a:p>
          <a:p>
            <a:pPr algn="r" rtl="1"/>
            <a:r>
              <a:rPr lang="fa-IR" dirty="0"/>
              <a:t>تولید محرکهای اضافی کمکی </a:t>
            </a:r>
            <a:r>
              <a:rPr lang="en-US" dirty="0" err="1"/>
              <a:t>Costimulators</a:t>
            </a:r>
            <a:r>
              <a:rPr lang="fa-IR" dirty="0"/>
              <a:t> </a:t>
            </a:r>
          </a:p>
          <a:p>
            <a:pPr lvl="1" algn="r" rtl="1"/>
            <a:r>
              <a:rPr lang="fa-IR" dirty="0"/>
              <a:t>تحریک سلولهای </a:t>
            </a:r>
            <a:r>
              <a:rPr lang="en-US" dirty="0"/>
              <a:t>T</a:t>
            </a:r>
            <a:r>
              <a:rPr lang="fa-IR" dirty="0"/>
              <a:t>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422586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fa-IR" dirty="0"/>
              <a:t>مسیرهای ورود آنتی ژن به بدن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94643" y="5791200"/>
            <a:ext cx="592157" cy="401021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E50B01B-80D9-4CFF-AFBD-AF019A19EF6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13268" y="1497418"/>
            <a:ext cx="3442680" cy="532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38427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مسیر فعال شدن سلول های </a:t>
            </a:r>
            <a:r>
              <a:rPr lang="fa-IR" dirty="0" err="1"/>
              <a:t>دندریتیک</a:t>
            </a:r>
            <a:endParaRPr lang="fa-I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r="7478" b="34833"/>
          <a:stretch/>
        </p:blipFill>
        <p:spPr>
          <a:xfrm>
            <a:off x="287140" y="1541270"/>
            <a:ext cx="4608512" cy="5106398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 rotWithShape="1">
          <a:blip r:embed="rId2"/>
          <a:srcRect l="20669" t="60855" r="9054"/>
          <a:stretch/>
        </p:blipFill>
        <p:spPr>
          <a:xfrm>
            <a:off x="5364088" y="1795188"/>
            <a:ext cx="3672408" cy="321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94012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 rtl="1"/>
            <a:r>
              <a:rPr lang="fa-IR" dirty="0"/>
              <a:t>محودیت به </a:t>
            </a:r>
            <a:r>
              <a:rPr lang="en-US" dirty="0"/>
              <a:t>MHC</a:t>
            </a:r>
            <a:r>
              <a:rPr lang="fa-IR" dirty="0"/>
              <a:t> در سلولهای </a:t>
            </a:r>
            <a:r>
              <a:rPr lang="en-US" dirty="0"/>
              <a:t>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217959" y="586740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00600"/>
          </a:xfrm>
        </p:spPr>
        <p:txBody>
          <a:bodyPr>
            <a:normAutofit/>
          </a:bodyPr>
          <a:lstStyle/>
          <a:p>
            <a:r>
              <a:rPr lang="fa-IR" b="1" dirty="0"/>
              <a:t>محدودیت به </a:t>
            </a:r>
            <a:r>
              <a:rPr lang="en-US" b="1" dirty="0"/>
              <a:t>MHC</a:t>
            </a:r>
            <a:r>
              <a:rPr lang="fa-IR" b="1" dirty="0"/>
              <a:t> کلاس </a:t>
            </a:r>
            <a:r>
              <a:rPr lang="en-US" b="1" dirty="0"/>
              <a:t>I</a:t>
            </a:r>
            <a:r>
              <a:rPr lang="fa-IR" b="1" dirty="0"/>
              <a:t> </a:t>
            </a:r>
          </a:p>
          <a:p>
            <a:pPr lvl="1"/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کشنده </a:t>
            </a:r>
            <a:r>
              <a:rPr lang="en-US" dirty="0"/>
              <a:t>CD8+</a:t>
            </a:r>
            <a:r>
              <a:rPr lang="fa-IR" dirty="0"/>
              <a:t> </a:t>
            </a:r>
            <a:r>
              <a:rPr lang="fa-IR" dirty="0" err="1">
                <a:solidFill>
                  <a:srgbClr val="FF0000"/>
                </a:solidFill>
              </a:rPr>
              <a:t>پپتیدهای</a:t>
            </a:r>
            <a:r>
              <a:rPr lang="fa-IR" dirty="0">
                <a:solidFill>
                  <a:srgbClr val="FF0000"/>
                </a:solidFill>
              </a:rPr>
              <a:t> مشتق از سیتوپلاسم </a:t>
            </a:r>
            <a:r>
              <a:rPr lang="fa-IR" dirty="0"/>
              <a:t>که معمولا </a:t>
            </a:r>
            <a:r>
              <a:rPr lang="fa-IR" dirty="0" err="1"/>
              <a:t>بصورت</a:t>
            </a:r>
            <a:r>
              <a:rPr lang="fa-IR" dirty="0"/>
              <a:t> </a:t>
            </a:r>
            <a:r>
              <a:rPr lang="fa-IR" dirty="0" err="1"/>
              <a:t>آندوژن</a:t>
            </a:r>
            <a:r>
              <a:rPr lang="fa-IR" dirty="0"/>
              <a:t> ساخته شده  و به مولکولهای </a:t>
            </a:r>
            <a:r>
              <a:rPr lang="en-US" dirty="0"/>
              <a:t>MHC</a:t>
            </a:r>
            <a:r>
              <a:rPr lang="fa-IR" dirty="0"/>
              <a:t> کلاس </a:t>
            </a:r>
            <a:r>
              <a:rPr lang="en-US" dirty="0"/>
              <a:t>I</a:t>
            </a:r>
            <a:r>
              <a:rPr lang="fa-IR" dirty="0"/>
              <a:t> </a:t>
            </a:r>
            <a:r>
              <a:rPr lang="fa-IR" dirty="0">
                <a:solidFill>
                  <a:srgbClr val="FF0000"/>
                </a:solidFill>
              </a:rPr>
              <a:t>متصل باشند </a:t>
            </a:r>
            <a:r>
              <a:rPr lang="fa-IR" dirty="0"/>
              <a:t>را شناسایی می کنند</a:t>
            </a:r>
          </a:p>
          <a:p>
            <a:pPr algn="r" rtl="1"/>
            <a:endParaRPr lang="fa-IR" b="1" dirty="0"/>
          </a:p>
          <a:p>
            <a:pPr algn="r" rtl="1"/>
            <a:endParaRPr lang="fa-IR" b="1" dirty="0"/>
          </a:p>
          <a:p>
            <a:pPr algn="r" rtl="1"/>
            <a:r>
              <a:rPr lang="fa-IR" b="1" dirty="0"/>
              <a:t>محدودیت به </a:t>
            </a:r>
            <a:r>
              <a:rPr lang="en-US" b="1" dirty="0"/>
              <a:t>MHC</a:t>
            </a:r>
            <a:r>
              <a:rPr lang="fa-IR" b="1" dirty="0"/>
              <a:t> کلاس </a:t>
            </a:r>
            <a:r>
              <a:rPr lang="en-US" b="1" dirty="0"/>
              <a:t>II</a:t>
            </a:r>
            <a:r>
              <a:rPr lang="fa-IR" b="1" dirty="0"/>
              <a:t> </a:t>
            </a:r>
          </a:p>
          <a:p>
            <a:pPr lvl="1"/>
            <a:r>
              <a:rPr lang="fa-IR" dirty="0"/>
              <a:t>سلولهای </a:t>
            </a:r>
            <a:r>
              <a:rPr lang="en-US" dirty="0"/>
              <a:t>T</a:t>
            </a:r>
            <a:r>
              <a:rPr lang="fa-IR" dirty="0"/>
              <a:t> کمکی </a:t>
            </a:r>
            <a:r>
              <a:rPr lang="en-US" dirty="0"/>
              <a:t>CD4+</a:t>
            </a:r>
            <a:r>
              <a:rPr lang="fa-IR" dirty="0"/>
              <a:t> </a:t>
            </a:r>
            <a:r>
              <a:rPr lang="fa-IR" dirty="0" err="1">
                <a:solidFill>
                  <a:srgbClr val="FF0000"/>
                </a:solidFill>
              </a:rPr>
              <a:t>پپتیدهای</a:t>
            </a:r>
            <a:r>
              <a:rPr lang="fa-IR" dirty="0">
                <a:solidFill>
                  <a:srgbClr val="FF0000"/>
                </a:solidFill>
              </a:rPr>
              <a:t> مشتق از پروتئین های خارج سلولی </a:t>
            </a:r>
            <a:r>
              <a:rPr lang="fa-IR" dirty="0"/>
              <a:t>که به داخل </a:t>
            </a:r>
            <a:r>
              <a:rPr lang="fa-IR" dirty="0" err="1"/>
              <a:t>وزیکولهای</a:t>
            </a:r>
            <a:r>
              <a:rPr lang="fa-IR" dirty="0"/>
              <a:t> سلولهای عرضه کننده آنتی ژن </a:t>
            </a:r>
            <a:r>
              <a:rPr lang="fa-IR" dirty="0" err="1"/>
              <a:t>اینترنالیزه</a:t>
            </a:r>
            <a:r>
              <a:rPr lang="fa-IR" dirty="0"/>
              <a:t> شده و به مولکولهای </a:t>
            </a:r>
            <a:r>
              <a:rPr lang="en-US" dirty="0"/>
              <a:t>MHC</a:t>
            </a:r>
            <a:r>
              <a:rPr lang="fa-IR" dirty="0"/>
              <a:t> کلاس </a:t>
            </a:r>
            <a:r>
              <a:rPr lang="en-US" dirty="0"/>
              <a:t>II</a:t>
            </a:r>
            <a:r>
              <a:rPr lang="fa-IR" dirty="0"/>
              <a:t> </a:t>
            </a:r>
            <a:r>
              <a:rPr lang="fa-IR" dirty="0">
                <a:solidFill>
                  <a:srgbClr val="FF0000"/>
                </a:solidFill>
              </a:rPr>
              <a:t>متصل باشند </a:t>
            </a:r>
            <a:r>
              <a:rPr lang="fa-IR" dirty="0"/>
              <a:t>را شناسایی می کنند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6477000" y="6492875"/>
            <a:ext cx="26670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412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1402</TotalTime>
  <Words>582</Words>
  <Application>Microsoft Office PowerPoint</Application>
  <PresentationFormat>On-screen Show (4:3)</PresentationFormat>
  <Paragraphs>93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Century Schoolbook</vt:lpstr>
      <vt:lpstr>Wingdings</vt:lpstr>
      <vt:lpstr>Wingdings 2</vt:lpstr>
      <vt:lpstr>Oriel</vt:lpstr>
      <vt:lpstr>مولکول های MHC و عرضه آنتی ژن به لنفوسیت های T</vt:lpstr>
      <vt:lpstr>ویژگی شناسایی آنتی ژن توسط لنفوسیت های T</vt:lpstr>
      <vt:lpstr>ویژگیهای تشخیص آنتی ژن توسط لنفوسیت های T </vt:lpstr>
      <vt:lpstr>انواع سلولهای حرفه ای عرضه کننده آنتی ژن</vt:lpstr>
      <vt:lpstr>انواع سلولهای حرفه ای عرضه کننده آنتی ژن</vt:lpstr>
      <vt:lpstr>عملکرد سلولهای عرضه کننده آنتی ژن </vt:lpstr>
      <vt:lpstr>مسیرهای ورود آنتی ژن به بدن</vt:lpstr>
      <vt:lpstr>مسیر فعال شدن سلول های دندریتیک</vt:lpstr>
      <vt:lpstr>محودیت به MHC در سلولهای T</vt:lpstr>
      <vt:lpstr>محدودیت به MHC نتیجه انتخاب سلولهای T در تیموس </vt:lpstr>
      <vt:lpstr>MHC کلاس یک</vt:lpstr>
      <vt:lpstr>MHC کلاس دو</vt:lpstr>
      <vt:lpstr>مسیر عرضه آنتی ژن توسط مولکول های MHC کلاس یک</vt:lpstr>
      <vt:lpstr>مسیر عرضه آنتی ژن توسط مولکول های MHC کلاس دو</vt:lpstr>
      <vt:lpstr>ماهیت پاسخ های T سل ها</vt:lpstr>
      <vt:lpstr>ماهیت پاسخ های T سل ها</vt:lpstr>
      <vt:lpstr>اپی توپ های ایمونودومیننت</vt:lpstr>
      <vt:lpstr>در پایان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Ahmadi</dc:creator>
  <cp:lastModifiedBy>Dr Ahmadi</cp:lastModifiedBy>
  <cp:revision>60</cp:revision>
  <dcterms:created xsi:type="dcterms:W3CDTF">2009-02-22T17:04:59Z</dcterms:created>
  <dcterms:modified xsi:type="dcterms:W3CDTF">2020-06-14T18:19:59Z</dcterms:modified>
</cp:coreProperties>
</file>