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6" r:id="rId12"/>
    <p:sldId id="387" r:id="rId13"/>
    <p:sldId id="388" r:id="rId14"/>
    <p:sldId id="389" r:id="rId15"/>
    <p:sldId id="392" r:id="rId16"/>
    <p:sldId id="393" r:id="rId17"/>
    <p:sldId id="394" r:id="rId18"/>
    <p:sldId id="42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47FA4D-49FF-4506-B204-D38F8BF8E03D}" type="slidenum">
              <a:rPr lang="fa-IR" smtClean="0"/>
              <a:t>‹#›</a:t>
            </a:fld>
            <a:endParaRPr lang="fa-IR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01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4DE5-7037-4A44-9E99-AB7344EB8CB9}" type="datetime1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CB266-3F3F-4829-AA56-C1CCD28CC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03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67F6FC-EDF9-4FF0-B322-5656A583DC25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5EFF3B-CF62-4DFA-8EF5-6884372AFE71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204DE5-7037-4A44-9E99-AB7344EB8CB9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CB266-3F3F-4829-AA56-C1CCD28CCE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7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985760" y="1158240"/>
            <a:ext cx="2011680" cy="304800"/>
          </a:xfrm>
        </p:spPr>
        <p:txBody>
          <a:bodyPr rtlCol="0"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hf hdr="0" ft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6178"/>
            <a:ext cx="7467600" cy="1143000"/>
          </a:xfrm>
        </p:spPr>
        <p:txBody>
          <a:bodyPr>
            <a:normAutofit/>
          </a:bodyPr>
          <a:lstStyle/>
          <a:p>
            <a:r>
              <a:rPr lang="fa-IR" dirty="0"/>
              <a:t>مولکول های </a:t>
            </a:r>
            <a:r>
              <a:rPr lang="en-US" dirty="0"/>
              <a:t>MHC</a:t>
            </a:r>
            <a:r>
              <a:rPr lang="fa-IR" dirty="0"/>
              <a:t> و عرضه آنتی ژن به لنفوسیت های </a:t>
            </a:r>
            <a:r>
              <a:rPr lang="en-US" dirty="0"/>
              <a:t>T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7C08F-0686-4A1A-B540-2DF19745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11" y="128567"/>
            <a:ext cx="7162800" cy="29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59072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/>
              <a:t>محدودیت به </a:t>
            </a:r>
            <a:r>
              <a:rPr lang="en-US" sz="3600" dirty="0"/>
              <a:t>MHC</a:t>
            </a:r>
            <a:r>
              <a:rPr lang="fa-IR" sz="3600" dirty="0"/>
              <a:t> نتیجه انتخاب سلولهای </a:t>
            </a:r>
            <a:r>
              <a:rPr lang="en-US" sz="3600" dirty="0"/>
              <a:t>T</a:t>
            </a:r>
            <a:r>
              <a:rPr lang="fa-IR" sz="3600" dirty="0"/>
              <a:t> در تیموس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در طی بلوغ در تیموس انتخاب می شوند:</a:t>
            </a:r>
          </a:p>
          <a:p>
            <a:pPr algn="r" rtl="1"/>
            <a:endParaRPr lang="fa-IR" dirty="0"/>
          </a:p>
          <a:p>
            <a:pPr lvl="1" algn="r" rtl="1"/>
            <a:r>
              <a:rPr lang="fa-IR" dirty="0"/>
              <a:t>انتخاب مثبت </a:t>
            </a:r>
            <a:r>
              <a:rPr lang="en-US" dirty="0"/>
              <a:t>Positive selection</a:t>
            </a:r>
            <a:endParaRPr lang="fa-IR" dirty="0"/>
          </a:p>
          <a:p>
            <a:pPr lvl="1" algn="r" rtl="1">
              <a:buNone/>
            </a:pPr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که گیرنده های آنها قادر به تشخیص مولکول های </a:t>
            </a:r>
            <a:r>
              <a:rPr lang="en-US" dirty="0"/>
              <a:t>MHC</a:t>
            </a:r>
            <a:r>
              <a:rPr lang="fa-IR" dirty="0"/>
              <a:t> باشد، انتخاب می شوند.</a:t>
            </a:r>
          </a:p>
          <a:p>
            <a:pPr lvl="1" algn="r" rtl="1">
              <a:buNone/>
            </a:pPr>
            <a:endParaRPr lang="fa-IR" dirty="0"/>
          </a:p>
          <a:p>
            <a:pPr lvl="1" algn="r" rtl="1"/>
            <a:r>
              <a:rPr lang="fa-IR" dirty="0"/>
              <a:t>انتخاب منفی </a:t>
            </a:r>
            <a:r>
              <a:rPr lang="en-US" dirty="0"/>
              <a:t>Negative selection</a:t>
            </a:r>
            <a:endParaRPr lang="fa-IR" dirty="0"/>
          </a:p>
          <a:p>
            <a:pPr lvl="1" algn="r" rtl="1">
              <a:buNone/>
            </a:pPr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که گیرنده های آنها  قادر به تشخیص آنتی ژنهای خودی متصل به </a:t>
            </a:r>
            <a:r>
              <a:rPr lang="en-US" dirty="0"/>
              <a:t>MHC</a:t>
            </a:r>
            <a:r>
              <a:rPr lang="fa-IR" dirty="0"/>
              <a:t> باشد، انتخاب نمی شوند و از بین می روند.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35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MHC</a:t>
            </a:r>
            <a:r>
              <a:rPr lang="fa-IR" dirty="0"/>
              <a:t> کلاس یک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609600" cy="48037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7387" y="1844824"/>
            <a:ext cx="455407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501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MHC</a:t>
            </a:r>
            <a:r>
              <a:rPr lang="fa-IR" dirty="0"/>
              <a:t> کلاس دو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6700" y="1832612"/>
            <a:ext cx="5071183" cy="49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839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مسیر عرضه آنتی ژن توسط مولکول های </a:t>
            </a:r>
            <a:r>
              <a:rPr lang="en-US" sz="1600" dirty="0"/>
              <a:t>MHC</a:t>
            </a:r>
            <a:r>
              <a:rPr lang="fa-IR" dirty="0"/>
              <a:t> کلاس یک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5915334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" y="1065056"/>
            <a:ext cx="8878899" cy="46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6324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fa-IR" sz="2800" dirty="0"/>
              <a:t>مسیر عرضه آنتی ژن توسط مولکول های </a:t>
            </a:r>
            <a:r>
              <a:rPr lang="en-US" sz="2800" dirty="0"/>
              <a:t>MHC</a:t>
            </a:r>
            <a:r>
              <a:rPr lang="fa-IR" sz="2800" dirty="0"/>
              <a:t> کلاس دو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49728" y="6553199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485504" cy="50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3022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ماهیت پاسخ های </a:t>
            </a:r>
            <a:r>
              <a:rPr lang="en-US" dirty="0"/>
              <a:t>T</a:t>
            </a:r>
            <a:r>
              <a:rPr lang="fa-IR" dirty="0"/>
              <a:t> سل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نوع مولکولهای </a:t>
            </a:r>
            <a:r>
              <a:rPr lang="en-US" dirty="0"/>
              <a:t>MHC</a:t>
            </a:r>
            <a:r>
              <a:rPr lang="fa-IR" dirty="0"/>
              <a:t>، نوع </a:t>
            </a:r>
            <a:r>
              <a:rPr lang="en-US" dirty="0"/>
              <a:t>T</a:t>
            </a:r>
            <a:r>
              <a:rPr lang="fa-IR" dirty="0"/>
              <a:t> سل های پاسخ دهنده را تعیین خواهد کرد.</a:t>
            </a:r>
          </a:p>
          <a:p>
            <a:r>
              <a:rPr lang="fa-IR" dirty="0"/>
              <a:t>پروتئین های داخل سلولی به سلولهای </a:t>
            </a:r>
            <a:r>
              <a:rPr lang="en-US" dirty="0"/>
              <a:t>CD8+</a:t>
            </a:r>
            <a:r>
              <a:rPr lang="fa-IR" dirty="0"/>
              <a:t> عرضه می شوند</a:t>
            </a:r>
          </a:p>
          <a:p>
            <a:pPr lvl="1"/>
            <a:r>
              <a:rPr lang="fa-IR" dirty="0"/>
              <a:t> توسط </a:t>
            </a:r>
            <a:r>
              <a:rPr lang="en-US" dirty="0"/>
              <a:t>MHC</a:t>
            </a:r>
            <a:r>
              <a:rPr lang="fa-IR" dirty="0"/>
              <a:t> کلاس </a:t>
            </a:r>
            <a:r>
              <a:rPr lang="en-US" dirty="0"/>
              <a:t>I</a:t>
            </a:r>
            <a:endParaRPr lang="fa-IR" dirty="0"/>
          </a:p>
          <a:p>
            <a:pPr lvl="1"/>
            <a:r>
              <a:rPr lang="fa-IR" dirty="0"/>
              <a:t>سلولهای </a:t>
            </a:r>
            <a:r>
              <a:rPr lang="en-US" dirty="0"/>
              <a:t>CD8+</a:t>
            </a:r>
            <a:r>
              <a:rPr lang="fa-IR" dirty="0"/>
              <a:t> سلولهای تولید کننده آنتی ژن را از بین می برند.</a:t>
            </a:r>
          </a:p>
          <a:p>
            <a:pPr lvl="1"/>
            <a:endParaRPr lang="fa-IR" dirty="0"/>
          </a:p>
          <a:p>
            <a:pPr lvl="1"/>
            <a:endParaRPr lang="en-US" dirty="0"/>
          </a:p>
          <a:p>
            <a:pPr algn="r" rtl="1"/>
            <a:r>
              <a:rPr lang="fa-IR" dirty="0"/>
              <a:t>پروتئین های خارج سلولی به سلولهای </a:t>
            </a:r>
            <a:r>
              <a:rPr lang="en-US" dirty="0"/>
              <a:t>CD4+</a:t>
            </a:r>
            <a:r>
              <a:rPr lang="fa-IR" dirty="0"/>
              <a:t> عرضه می شوند</a:t>
            </a:r>
          </a:p>
          <a:p>
            <a:pPr lvl="1" algn="r" rtl="1"/>
            <a:r>
              <a:rPr lang="fa-IR" dirty="0"/>
              <a:t>توسط </a:t>
            </a:r>
            <a:r>
              <a:rPr lang="en-US" dirty="0"/>
              <a:t>MHC</a:t>
            </a:r>
            <a:r>
              <a:rPr lang="fa-IR" dirty="0"/>
              <a:t> کلاس </a:t>
            </a:r>
            <a:r>
              <a:rPr lang="en-US" dirty="0"/>
              <a:t>II</a:t>
            </a:r>
            <a:endParaRPr lang="fa-IR" dirty="0"/>
          </a:p>
          <a:p>
            <a:pPr lvl="1" algn="r" rtl="1"/>
            <a:r>
              <a:rPr lang="fa-IR" dirty="0"/>
              <a:t>سلولهای </a:t>
            </a:r>
            <a:r>
              <a:rPr lang="en-US" dirty="0"/>
              <a:t>CD4+</a:t>
            </a:r>
            <a:r>
              <a:rPr lang="fa-IR" dirty="0"/>
              <a:t> تولید آنتی بادی و فعال شدن فاگوسیت ها را موجب می شوند.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33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fa-IR" dirty="0"/>
              <a:t>ماهیت پاسخ های </a:t>
            </a:r>
            <a:r>
              <a:rPr lang="en-US" dirty="0"/>
              <a:t>T</a:t>
            </a:r>
            <a:r>
              <a:rPr lang="fa-IR" dirty="0"/>
              <a:t> سل ها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9632" y="1600200"/>
            <a:ext cx="5983689" cy="52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3506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اپی توپ های ایمونودومیننت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7366" y="5863133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3072" y="1608137"/>
            <a:ext cx="8153400" cy="4495800"/>
          </a:xfrm>
        </p:spPr>
        <p:txBody>
          <a:bodyPr/>
          <a:lstStyle/>
          <a:p>
            <a:pPr algn="r" rtl="1"/>
            <a:r>
              <a:rPr lang="fa-IR" dirty="0"/>
              <a:t>پروتئازها پروتئین ها را به پپتید های مختلفی می شکنند.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بعضی از این پپتیدها با جاذبه زیادی قادر به اتصال به مولکولهای </a:t>
            </a:r>
            <a:r>
              <a:rPr lang="en-US" dirty="0"/>
              <a:t>MHC</a:t>
            </a:r>
            <a:r>
              <a:rPr lang="fa-IR" dirty="0"/>
              <a:t> و عرضه توسط سلول عرضه کننده هستند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4" y="3638138"/>
            <a:ext cx="6960446" cy="28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62476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در پایان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1">
              <a:buNone/>
            </a:pPr>
            <a:endParaRPr lang="fa-IR" dirty="0"/>
          </a:p>
          <a:p>
            <a:pPr algn="ctr" rtl="1">
              <a:buNone/>
            </a:pPr>
            <a:r>
              <a:rPr lang="fa-IR" sz="4400" dirty="0"/>
              <a:t>خسته نباشید</a:t>
            </a:r>
          </a:p>
          <a:p>
            <a:pPr algn="ctr" rtl="1">
              <a:buNone/>
            </a:pPr>
            <a:r>
              <a:rPr lang="fa-IR" sz="4400"/>
              <a:t>و</a:t>
            </a:r>
            <a:endParaRPr lang="fa-IR" sz="4400" dirty="0"/>
          </a:p>
          <a:p>
            <a:pPr algn="ctr" rtl="1">
              <a:buNone/>
            </a:pPr>
            <a:r>
              <a:rPr lang="fa-IR" sz="4400" dirty="0"/>
              <a:t>با آرزوی استفاده از این درس</a:t>
            </a:r>
          </a:p>
          <a:p>
            <a:pPr algn="r" rtl="1">
              <a:buNone/>
            </a:pP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70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/>
              <a:t>ویژگی شناسایی آنتی ژن توسط لنفوسیت های </a:t>
            </a:r>
            <a:r>
              <a:rPr lang="en-US" sz="3600" dirty="0"/>
              <a:t>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89150" y="2324100"/>
            <a:ext cx="5200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5100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ویژگیهای تشخیص آنتی ژن توسط لنفوسیت های </a:t>
            </a:r>
            <a:r>
              <a:rPr lang="en-US" dirty="0"/>
              <a:t>T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4924" y="5882088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9530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تشخیص </a:t>
            </a:r>
            <a:r>
              <a:rPr lang="fa-IR" b="1" dirty="0"/>
              <a:t>پپتیدها </a:t>
            </a:r>
            <a:r>
              <a:rPr lang="fa-IR" dirty="0"/>
              <a:t>بعنوان آنتی ژن</a:t>
            </a:r>
          </a:p>
          <a:p>
            <a:pPr algn="r" rtl="1"/>
            <a:r>
              <a:rPr lang="fa-IR" b="1" dirty="0"/>
              <a:t>توالی های آمینواسیدی در پپتیدها </a:t>
            </a:r>
            <a:r>
              <a:rPr lang="fa-IR" dirty="0"/>
              <a:t>بصورت اختصاصی </a:t>
            </a:r>
          </a:p>
          <a:p>
            <a:pPr algn="r" rtl="1"/>
            <a:r>
              <a:rPr lang="fa-IR" dirty="0"/>
              <a:t>پاسخ به آنتی ژنهای پپتیدی بیگانه </a:t>
            </a:r>
            <a:r>
              <a:rPr lang="fa-IR" b="1" dirty="0"/>
              <a:t>متصل به مولکولهای </a:t>
            </a:r>
            <a:r>
              <a:rPr lang="en-US" b="1" dirty="0"/>
              <a:t>MHC</a:t>
            </a:r>
            <a:r>
              <a:rPr lang="fa-IR" b="1" dirty="0"/>
              <a:t> برسطح سلولهای عرضه کننده آنتی ژن</a:t>
            </a:r>
            <a:endParaRPr lang="fa-IR" dirty="0"/>
          </a:p>
          <a:p>
            <a:pPr algn="r" rtl="1"/>
            <a:r>
              <a:rPr lang="fa-IR" dirty="0"/>
              <a:t>محدودیت به </a:t>
            </a:r>
            <a:r>
              <a:rPr lang="en-US" dirty="0"/>
              <a:t>MHC</a:t>
            </a:r>
            <a:r>
              <a:rPr lang="fa-IR" dirty="0"/>
              <a:t> خودی </a:t>
            </a:r>
          </a:p>
          <a:p>
            <a:pPr lvl="1" algn="r" rtl="1"/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در هر فرد فقط زمانی آنتی ژنهای بیگانه را تشخیص می دهند که آن آنتی ژنها به مولکولهای </a:t>
            </a:r>
            <a:r>
              <a:rPr lang="en-US" dirty="0"/>
              <a:t>MHC</a:t>
            </a:r>
            <a:r>
              <a:rPr lang="fa-IR" dirty="0"/>
              <a:t> خودی متصل باشند. </a:t>
            </a:r>
          </a:p>
          <a:p>
            <a:pPr algn="r" rtl="1"/>
            <a:r>
              <a:rPr lang="fa-IR" dirty="0"/>
              <a:t>سلول های </a:t>
            </a:r>
            <a:r>
              <a:rPr lang="en-US" dirty="0"/>
              <a:t>T-CD4+</a:t>
            </a:r>
            <a:r>
              <a:rPr lang="fa-IR" dirty="0"/>
              <a:t> آنتی ژن با منشا وزیکول آندوسیتوزی و سلول های </a:t>
            </a:r>
            <a:r>
              <a:rPr lang="en-US" dirty="0"/>
              <a:t>T-CD8+</a:t>
            </a:r>
            <a:r>
              <a:rPr lang="fa-IR" dirty="0"/>
              <a:t> آنتی ژن با منشا سیتوزولی را تشخیص می دهند</a:t>
            </a:r>
          </a:p>
          <a:p>
            <a:pPr lvl="1" algn="r" rt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6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 rtl="1"/>
            <a:r>
              <a:rPr lang="fa-IR" dirty="0"/>
              <a:t>انواع سلولهای حرفه ای عرضه کننده آنتی ژن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سلولهای دندریتیک</a:t>
            </a:r>
          </a:p>
          <a:p>
            <a:pPr lvl="1" algn="r" rtl="1"/>
            <a:r>
              <a:rPr lang="fa-IR" dirty="0"/>
              <a:t>عرضه کننده آنتی ژن به سلولهای </a:t>
            </a:r>
            <a:r>
              <a:rPr lang="en-US" dirty="0"/>
              <a:t>T</a:t>
            </a:r>
            <a:r>
              <a:rPr lang="fa-IR" dirty="0"/>
              <a:t> کمکی و کشنده خام </a:t>
            </a:r>
          </a:p>
          <a:p>
            <a:pPr lvl="1" algn="r" rtl="1"/>
            <a:r>
              <a:rPr lang="fa-IR" dirty="0"/>
              <a:t> شروع کننده پاسخ های سلولهای </a:t>
            </a:r>
            <a:r>
              <a:rPr lang="en-US" dirty="0"/>
              <a:t>T</a:t>
            </a:r>
            <a:r>
              <a:rPr lang="fa-IR" dirty="0"/>
              <a:t> </a:t>
            </a:r>
          </a:p>
          <a:p>
            <a:pPr algn="r" rtl="1"/>
            <a:r>
              <a:rPr lang="fa-IR" b="1" dirty="0"/>
              <a:t>ماکروفاژها</a:t>
            </a:r>
          </a:p>
          <a:p>
            <a:pPr lvl="1" algn="r" rtl="1"/>
            <a:r>
              <a:rPr lang="fa-IR" dirty="0"/>
              <a:t> عرضه کننده آنتی ژن به سلولهای </a:t>
            </a:r>
            <a:r>
              <a:rPr lang="en-US" dirty="0"/>
              <a:t>T</a:t>
            </a:r>
            <a:r>
              <a:rPr lang="fa-IR" dirty="0"/>
              <a:t> کمکی افکتور</a:t>
            </a:r>
          </a:p>
          <a:p>
            <a:pPr algn="r" rtl="1"/>
            <a:r>
              <a:rPr lang="fa-IR" b="1" dirty="0"/>
              <a:t>لنفوسیت های </a:t>
            </a:r>
            <a:r>
              <a:rPr lang="en-US" b="1" dirty="0"/>
              <a:t>B</a:t>
            </a:r>
            <a:r>
              <a:rPr lang="fa-IR" b="1" dirty="0"/>
              <a:t> </a:t>
            </a:r>
          </a:p>
          <a:p>
            <a:pPr lvl="1" algn="r" rtl="1"/>
            <a:r>
              <a:rPr lang="fa-IR" dirty="0"/>
              <a:t>عرضه کننده آنتی ژن به سلولهای </a:t>
            </a:r>
            <a:r>
              <a:rPr lang="en-US" dirty="0"/>
              <a:t>T</a:t>
            </a:r>
            <a:r>
              <a:rPr lang="fa-IR" dirty="0"/>
              <a:t> کمکی افکتور</a:t>
            </a:r>
          </a:p>
          <a:p>
            <a:pPr lvl="1" algn="r" rtl="1"/>
            <a:r>
              <a:rPr lang="fa-IR" dirty="0"/>
              <a:t>در پاسخ های ایمنی هومورال</a:t>
            </a:r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r>
              <a:rPr lang="fa-IR" dirty="0"/>
              <a:t>هر سه نوع سلول بیان کننده </a:t>
            </a:r>
            <a:r>
              <a:rPr lang="en-US" dirty="0"/>
              <a:t>MHC</a:t>
            </a:r>
            <a:r>
              <a:rPr lang="fa-IR" dirty="0"/>
              <a:t> کلاس </a:t>
            </a:r>
            <a:r>
              <a:rPr lang="en-US" dirty="0"/>
              <a:t>II</a:t>
            </a:r>
            <a:r>
              <a:rPr lang="fa-IR" dirty="0"/>
              <a:t> و محرکهای اضافی برای فعال کردن لنفوسیت های </a:t>
            </a:r>
            <a:r>
              <a:rPr lang="en-US" dirty="0"/>
              <a:t>T</a:t>
            </a:r>
            <a:r>
              <a:rPr lang="fa-IR" dirty="0"/>
              <a:t> کمکی هستند.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7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انواع سلولهای حرفه ای عرضه کننده آنتی ژن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7" y="1635318"/>
            <a:ext cx="7205810" cy="46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71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عملکرد سلولهای عرضه کننده آنتی ژن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32648" y="5851524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pPr algn="r" rtl="1"/>
            <a:r>
              <a:rPr lang="fa-IR" dirty="0"/>
              <a:t>دو عملکرد مهم سلولهای عرضه کننده آنتی ژن 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پردازش آنتی ژن </a:t>
            </a:r>
          </a:p>
          <a:p>
            <a:pPr lvl="1" algn="r" rtl="1"/>
            <a:r>
              <a:rPr lang="fa-IR" dirty="0"/>
              <a:t>تبدیل آنتی ژنهای پروتئینی به پپتیدها و عرضه کمپلکس </a:t>
            </a:r>
            <a:r>
              <a:rPr lang="en-US" dirty="0"/>
              <a:t>MHC</a:t>
            </a:r>
            <a:r>
              <a:rPr lang="fa-IR" dirty="0"/>
              <a:t> – پپتید برای شناسایی توسط لنفوسیت های </a:t>
            </a:r>
            <a:r>
              <a:rPr lang="en-US" dirty="0"/>
              <a:t>T</a:t>
            </a:r>
            <a:endParaRPr lang="fa-IR" dirty="0"/>
          </a:p>
          <a:p>
            <a:pPr lvl="1" algn="r" rtl="1"/>
            <a:endParaRPr lang="fa-IR" dirty="0"/>
          </a:p>
          <a:p>
            <a:pPr algn="r" rtl="1"/>
            <a:r>
              <a:rPr lang="fa-IR" dirty="0"/>
              <a:t>تولید محرکهای اضافی کمکی </a:t>
            </a:r>
            <a:r>
              <a:rPr lang="en-US" dirty="0" err="1"/>
              <a:t>Costimulators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تحریک سلولهای </a:t>
            </a:r>
            <a:r>
              <a:rPr lang="en-US" dirty="0"/>
              <a:t>T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258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fa-IR" dirty="0"/>
              <a:t>مسیرهای ورود آنتی ژن به بدن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94643" y="5791200"/>
            <a:ext cx="592157" cy="401021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3268" y="1497418"/>
            <a:ext cx="3442680" cy="53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842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مسیر فعال شدن سلول های </a:t>
            </a:r>
            <a:r>
              <a:rPr lang="fa-IR" dirty="0" err="1"/>
              <a:t>دندریتیک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7478" b="34833"/>
          <a:stretch/>
        </p:blipFill>
        <p:spPr>
          <a:xfrm>
            <a:off x="287140" y="1541270"/>
            <a:ext cx="4608512" cy="5106398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20669" t="60855" r="9054"/>
          <a:stretch/>
        </p:blipFill>
        <p:spPr>
          <a:xfrm>
            <a:off x="5364088" y="1795188"/>
            <a:ext cx="3672408" cy="32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4012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محودیت به </a:t>
            </a:r>
            <a:r>
              <a:rPr lang="en-US" dirty="0"/>
              <a:t>MHC</a:t>
            </a:r>
            <a:r>
              <a:rPr lang="fa-IR" dirty="0"/>
              <a:t> در سلولهای </a:t>
            </a:r>
            <a:r>
              <a:rPr lang="en-US" dirty="0"/>
              <a:t>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17959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fa-IR" b="1" dirty="0"/>
              <a:t>محدودیت به </a:t>
            </a:r>
            <a:r>
              <a:rPr lang="en-US" b="1" dirty="0"/>
              <a:t>MHC</a:t>
            </a:r>
            <a:r>
              <a:rPr lang="fa-IR" b="1" dirty="0"/>
              <a:t> کلاس </a:t>
            </a:r>
            <a:r>
              <a:rPr lang="en-US" b="1" dirty="0"/>
              <a:t>I</a:t>
            </a:r>
            <a:r>
              <a:rPr lang="fa-IR" b="1" dirty="0"/>
              <a:t> </a:t>
            </a:r>
          </a:p>
          <a:p>
            <a:pPr lvl="1"/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کشنده </a:t>
            </a:r>
            <a:r>
              <a:rPr lang="en-US" dirty="0"/>
              <a:t>CD8+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پپتیدهای</a:t>
            </a:r>
            <a:r>
              <a:rPr lang="fa-IR" dirty="0">
                <a:solidFill>
                  <a:srgbClr val="FF0000"/>
                </a:solidFill>
              </a:rPr>
              <a:t> مشتق از سیتوپلاسم </a:t>
            </a:r>
            <a:r>
              <a:rPr lang="fa-IR" dirty="0"/>
              <a:t>که معمولا </a:t>
            </a:r>
            <a:r>
              <a:rPr lang="fa-IR" dirty="0" err="1"/>
              <a:t>بصورت</a:t>
            </a:r>
            <a:r>
              <a:rPr lang="fa-IR" dirty="0"/>
              <a:t> </a:t>
            </a:r>
            <a:r>
              <a:rPr lang="fa-IR" dirty="0" err="1"/>
              <a:t>آندوژن</a:t>
            </a:r>
            <a:r>
              <a:rPr lang="fa-IR" dirty="0"/>
              <a:t> ساخته شده  و به مولکولهای </a:t>
            </a:r>
            <a:r>
              <a:rPr lang="en-US" dirty="0"/>
              <a:t>MHC</a:t>
            </a:r>
            <a:r>
              <a:rPr lang="fa-IR" dirty="0"/>
              <a:t> کلاس </a:t>
            </a:r>
            <a:r>
              <a:rPr lang="en-US" dirty="0"/>
              <a:t>I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متصل باشند </a:t>
            </a:r>
            <a:r>
              <a:rPr lang="fa-IR" dirty="0"/>
              <a:t>را شناسایی می کنند</a:t>
            </a:r>
          </a:p>
          <a:p>
            <a:pPr algn="r" rtl="1"/>
            <a:endParaRPr lang="fa-IR" b="1" dirty="0"/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محدودیت به </a:t>
            </a:r>
            <a:r>
              <a:rPr lang="en-US" b="1" dirty="0"/>
              <a:t>MHC</a:t>
            </a:r>
            <a:r>
              <a:rPr lang="fa-IR" b="1" dirty="0"/>
              <a:t> کلاس </a:t>
            </a:r>
            <a:r>
              <a:rPr lang="en-US" b="1" dirty="0"/>
              <a:t>II</a:t>
            </a:r>
            <a:r>
              <a:rPr lang="fa-IR" b="1" dirty="0"/>
              <a:t> </a:t>
            </a:r>
          </a:p>
          <a:p>
            <a:pPr lvl="1"/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کمکی </a:t>
            </a:r>
            <a:r>
              <a:rPr lang="en-US" dirty="0"/>
              <a:t>CD4+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پپتیدهای</a:t>
            </a:r>
            <a:r>
              <a:rPr lang="fa-IR" dirty="0">
                <a:solidFill>
                  <a:srgbClr val="FF0000"/>
                </a:solidFill>
              </a:rPr>
              <a:t> مشتق از پروتئین های خارج سلولی </a:t>
            </a:r>
            <a:r>
              <a:rPr lang="fa-IR" dirty="0"/>
              <a:t>که به داخل </a:t>
            </a:r>
            <a:r>
              <a:rPr lang="fa-IR" dirty="0" err="1"/>
              <a:t>وزیکولهای</a:t>
            </a:r>
            <a:r>
              <a:rPr lang="fa-IR" dirty="0"/>
              <a:t> سلولهای عرضه کننده آنتی ژن </a:t>
            </a:r>
            <a:r>
              <a:rPr lang="fa-IR" dirty="0" err="1"/>
              <a:t>اینترنالیزه</a:t>
            </a:r>
            <a:r>
              <a:rPr lang="fa-IR" dirty="0"/>
              <a:t> شده و به مولکولهای </a:t>
            </a:r>
            <a:r>
              <a:rPr lang="en-US" dirty="0"/>
              <a:t>MHC</a:t>
            </a:r>
            <a:r>
              <a:rPr lang="fa-IR" dirty="0"/>
              <a:t> کلاس </a:t>
            </a:r>
            <a:r>
              <a:rPr lang="en-US" dirty="0"/>
              <a:t>II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متصل باشند </a:t>
            </a:r>
            <a:r>
              <a:rPr lang="fa-IR" dirty="0"/>
              <a:t>را شناسایی می کنند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41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1402</TotalTime>
  <Words>582</Words>
  <Application>Microsoft Office PowerPoint</Application>
  <PresentationFormat>On-screen Show (4:3)</PresentationFormat>
  <Paragraphs>93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Oriel</vt:lpstr>
      <vt:lpstr>مولکول های MHC و عرضه آنتی ژن به لنفوسیت های T</vt:lpstr>
      <vt:lpstr>ویژگی شناسایی آنتی ژن توسط لنفوسیت های T</vt:lpstr>
      <vt:lpstr>ویژگیهای تشخیص آنتی ژن توسط لنفوسیت های T </vt:lpstr>
      <vt:lpstr>انواع سلولهای حرفه ای عرضه کننده آنتی ژن</vt:lpstr>
      <vt:lpstr>انواع سلولهای حرفه ای عرضه کننده آنتی ژن</vt:lpstr>
      <vt:lpstr>عملکرد سلولهای عرضه کننده آنتی ژن </vt:lpstr>
      <vt:lpstr>مسیرهای ورود آنتی ژن به بدن</vt:lpstr>
      <vt:lpstr>مسیر فعال شدن سلول های دندریتیک</vt:lpstr>
      <vt:lpstr>محودیت به MHC در سلولهای T</vt:lpstr>
      <vt:lpstr>محدودیت به MHC نتیجه انتخاب سلولهای T در تیموس </vt:lpstr>
      <vt:lpstr>MHC کلاس یک</vt:lpstr>
      <vt:lpstr>MHC کلاس دو</vt:lpstr>
      <vt:lpstr>مسیر عرضه آنتی ژن توسط مولکول های MHC کلاس یک</vt:lpstr>
      <vt:lpstr>مسیر عرضه آنتی ژن توسط مولکول های MHC کلاس دو</vt:lpstr>
      <vt:lpstr>ماهیت پاسخ های T سل ها</vt:lpstr>
      <vt:lpstr>ماهیت پاسخ های T سل ها</vt:lpstr>
      <vt:lpstr>اپی توپ های ایمونودومیننت</vt:lpstr>
      <vt:lpstr>در 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Ahmadi</dc:creator>
  <cp:lastModifiedBy>Dr Ahmadi</cp:lastModifiedBy>
  <cp:revision>60</cp:revision>
  <dcterms:created xsi:type="dcterms:W3CDTF">2009-02-22T17:04:59Z</dcterms:created>
  <dcterms:modified xsi:type="dcterms:W3CDTF">2020-06-14T18:19:59Z</dcterms:modified>
</cp:coreProperties>
</file>