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288" r:id="rId3"/>
    <p:sldId id="289" r:id="rId4"/>
    <p:sldId id="298" r:id="rId5"/>
    <p:sldId id="297" r:id="rId6"/>
    <p:sldId id="293" r:id="rId7"/>
    <p:sldId id="321" r:id="rId8"/>
    <p:sldId id="331" r:id="rId9"/>
    <p:sldId id="295" r:id="rId10"/>
    <p:sldId id="299" r:id="rId11"/>
    <p:sldId id="296" r:id="rId12"/>
    <p:sldId id="306" r:id="rId13"/>
    <p:sldId id="300" r:id="rId14"/>
    <p:sldId id="307" r:id="rId15"/>
    <p:sldId id="308" r:id="rId16"/>
    <p:sldId id="340" r:id="rId17"/>
    <p:sldId id="309" r:id="rId18"/>
    <p:sldId id="313" r:id="rId19"/>
    <p:sldId id="314" r:id="rId20"/>
    <p:sldId id="323" r:id="rId21"/>
    <p:sldId id="325" r:id="rId22"/>
    <p:sldId id="324" r:id="rId23"/>
    <p:sldId id="327" r:id="rId24"/>
    <p:sldId id="329" r:id="rId25"/>
    <p:sldId id="319" r:id="rId26"/>
    <p:sldId id="332" r:id="rId27"/>
    <p:sldId id="338" r:id="rId28"/>
    <p:sldId id="334" r:id="rId29"/>
    <p:sldId id="335" r:id="rId30"/>
    <p:sldId id="336" r:id="rId31"/>
    <p:sldId id="337" r:id="rId32"/>
    <p:sldId id="320" r:id="rId33"/>
    <p:sldId id="339" r:id="rId34"/>
    <p:sldId id="301" r:id="rId35"/>
    <p:sldId id="303" r:id="rId36"/>
    <p:sldId id="305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560" autoAdjust="0"/>
  </p:normalViewPr>
  <p:slideViewPr>
    <p:cSldViewPr>
      <p:cViewPr varScale="1">
        <p:scale>
          <a:sx n="70" d="100"/>
          <a:sy n="70" d="100"/>
        </p:scale>
        <p:origin x="-138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85E182-517C-49F8-A805-9538D9D3AEC1}" type="datetimeFigureOut">
              <a:rPr lang="en-CA" smtClean="0"/>
              <a:t>24/02/2018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0901F8-E3F6-497D-801D-18C9BDD48CA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87926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31DE-C2C7-458E-BD67-BFCDE36627B9}" type="datetime1">
              <a:rPr lang="en-CA" smtClean="0"/>
              <a:t>24/02/2018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87010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AB24B-2B97-4E61-9D65-4200B2AB022A}" type="datetime1">
              <a:rPr lang="en-CA" smtClean="0"/>
              <a:t>24/02/2018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31328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42FD4-7D39-4650-A2EB-570FD8286FA3}" type="datetime1">
              <a:rPr lang="en-CA" smtClean="0"/>
              <a:t>24/02/2018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74834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3059B-E9B5-4BAA-9AF2-E7536ED79353}" type="datetime1">
              <a:rPr lang="en-CA" smtClean="0"/>
              <a:t>24/02/2018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13800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33AB5-B8DC-44C1-A506-041B49094755}" type="datetime1">
              <a:rPr lang="en-CA" smtClean="0"/>
              <a:t>24/02/2018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46595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DE46F-8253-49F3-8628-3C68B8CDC7E2}" type="datetime1">
              <a:rPr lang="en-CA" smtClean="0"/>
              <a:t>24/02/2018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53971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31231-DBC6-4EF0-9174-C9A93FBE1AB7}" type="datetime1">
              <a:rPr lang="en-CA" smtClean="0"/>
              <a:t>24/02/2018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89508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F0C07-3AFE-457B-B42A-2E854D196670}" type="datetime1">
              <a:rPr lang="en-CA" smtClean="0"/>
              <a:t>24/02/2018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0779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4687E-E6D6-4705-BB41-EC1F94F37A98}" type="datetime1">
              <a:rPr lang="en-CA" smtClean="0"/>
              <a:t>24/02/2018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46949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CFF7E-470E-4B83-9EC7-F4D5BFD58C09}" type="datetime1">
              <a:rPr lang="en-CA" smtClean="0"/>
              <a:t>24/02/2018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57948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9744F-E363-4C18-A5C5-FCD08A01FD8F}" type="datetime1">
              <a:rPr lang="en-CA" smtClean="0"/>
              <a:t>24/02/2018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37682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CBE40A-6E95-41DA-824B-A4B4F9B54AB3}" type="datetime1">
              <a:rPr lang="en-CA" smtClean="0"/>
              <a:t>24/02/2018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27151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9.png"/><Relationship Id="rId4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3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58975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fa-IR" sz="5400" u="sng" dirty="0" smtClean="0">
                <a:latin typeface="Nazanin" panose="00000700000000000000" pitchFamily="2" charset="-78"/>
                <a:cs typeface="B Nazanin" panose="00000400000000000000" pitchFamily="2" charset="-78"/>
              </a:rPr>
              <a:t>کنترل تطبیقی</a:t>
            </a:r>
            <a:r>
              <a:rPr lang="en-US" sz="5400" u="sng" dirty="0" smtClean="0">
                <a:latin typeface="Nazanin" panose="00000700000000000000" pitchFamily="2" charset="-78"/>
                <a:cs typeface="B Nazanin" panose="00000400000000000000" pitchFamily="2" charset="-78"/>
              </a:rPr>
              <a:t/>
            </a:r>
            <a:br>
              <a:rPr lang="en-US" sz="5400" u="sng" dirty="0" smtClean="0">
                <a:latin typeface="Nazanin" panose="00000700000000000000" pitchFamily="2" charset="-78"/>
                <a:cs typeface="B Nazanin" panose="00000400000000000000" pitchFamily="2" charset="-78"/>
              </a:rPr>
            </a:br>
            <a:r>
              <a:rPr lang="en-US" sz="1800" u="sng" dirty="0" smtClean="0">
                <a:latin typeface="Nazanin" panose="00000700000000000000" pitchFamily="2" charset="-78"/>
                <a:cs typeface="B Nazanin" panose="00000400000000000000" pitchFamily="2" charset="-78"/>
              </a:rPr>
              <a:t/>
            </a:r>
            <a:br>
              <a:rPr lang="en-US" sz="1800" u="sng" dirty="0" smtClean="0">
                <a:latin typeface="Nazanin" panose="00000700000000000000" pitchFamily="2" charset="-78"/>
                <a:cs typeface="B Nazanin" panose="00000400000000000000" pitchFamily="2" charset="-78"/>
              </a:rPr>
            </a:br>
            <a:r>
              <a:rPr lang="fa-IR" sz="5400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شناسایی سیستم</a:t>
            </a:r>
            <a:br>
              <a:rPr lang="fa-IR" sz="5400" dirty="0" smtClean="0">
                <a:latin typeface="Nazanin" panose="00000700000000000000" pitchFamily="2" charset="-78"/>
                <a:cs typeface="B Nazanin" panose="00000400000000000000" pitchFamily="2" charset="-78"/>
              </a:rPr>
            </a:br>
            <a:r>
              <a:rPr lang="en-US" sz="5400" dirty="0" smtClean="0">
                <a:latin typeface="Nazanin" panose="00000700000000000000" pitchFamily="2" charset="-78"/>
                <a:cs typeface="B Nazanin" panose="00000400000000000000" pitchFamily="2" charset="-78"/>
              </a:rPr>
              <a:t>System Identification</a:t>
            </a:r>
            <a:endParaRPr lang="en-CA" sz="5400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419600"/>
            <a:ext cx="6400800" cy="1752600"/>
          </a:xfrm>
        </p:spPr>
        <p:txBody>
          <a:bodyPr/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یزدان باتمانی</a:t>
            </a:r>
          </a:p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دانشگاه کردستان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1295400" cy="10668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5806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اصل گاوس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09600" y="1600200"/>
            <a:ext cx="8077200" cy="4525963"/>
          </a:xfrm>
        </p:spPr>
        <p:txBody>
          <a:bodyPr>
            <a:normAutofit/>
          </a:bodyPr>
          <a:lstStyle/>
          <a:p>
            <a:pPr algn="just" rtl="1"/>
            <a:r>
              <a:rPr lang="fa-IR" dirty="0" smtClean="0">
                <a:cs typeface="B Nazanin" panose="00000400000000000000" pitchFamily="2" charset="-78"/>
              </a:rPr>
              <a:t>تخمین پارامترهای یک مدل بگونه باشد که مجموع مربعات وزندار خطای بین خروجی مدل و خروجی سیستم کمینه شود.</a:t>
            </a:r>
          </a:p>
          <a:p>
            <a:pPr marL="0" indent="0" algn="just" rtl="1">
              <a:buNone/>
            </a:pPr>
            <a:endParaRPr lang="fa-IR" dirty="0" smtClean="0"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endParaRPr lang="fa-IR" dirty="0"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endParaRPr lang="fa-IR" dirty="0" smtClean="0">
              <a:cs typeface="B Nazanin" panose="00000400000000000000" pitchFamily="2" charset="-78"/>
            </a:endParaRPr>
          </a:p>
          <a:p>
            <a:pPr algn="just" rtl="1"/>
            <a:r>
              <a:rPr lang="fa-IR" dirty="0" smtClean="0">
                <a:cs typeface="B Nazanin" panose="00000400000000000000" pitchFamily="2" charset="-78"/>
              </a:rPr>
              <a:t>وزندار کردن خطا؟؟؟</a:t>
            </a:r>
          </a:p>
          <a:p>
            <a:pPr algn="just" rtl="1"/>
            <a:r>
              <a:rPr lang="fa-IR" dirty="0" smtClean="0">
                <a:cs typeface="B Nazanin" panose="00000400000000000000" pitchFamily="2" charset="-78"/>
              </a:rPr>
              <a:t>مسئله تخمین پارامتر معادل یک مسئله بهینه سازی با معیار مربعی</a:t>
            </a:r>
          </a:p>
          <a:p>
            <a:pPr algn="just" rtl="1"/>
            <a:endParaRPr lang="en-CA" dirty="0"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10</a:t>
            </a:fld>
            <a:endParaRPr lang="en-CA"/>
          </a:p>
        </p:txBody>
      </p:sp>
      <p:sp>
        <p:nvSpPr>
          <p:cNvPr id="3" name="Rectangle 2"/>
          <p:cNvSpPr/>
          <p:nvPr/>
        </p:nvSpPr>
        <p:spPr>
          <a:xfrm>
            <a:off x="5105400" y="2819400"/>
            <a:ext cx="3352800" cy="1219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257800" y="2819400"/>
                <a:ext cx="3048000" cy="14078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40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40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400" i="0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sz="24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𝜃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∈</m:t>
                              </m:r>
                              <m:r>
                                <m:rPr>
                                  <m:sty m:val="p"/>
                                </m:rPr>
                                <a:rPr lang="el-GR" sz="2400" i="1"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Θ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ctrlPr>
                                <a:rPr lang="fa-IR" sz="2400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4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𝑖</m:t>
                              </m:r>
                              <m:r>
                                <m:rPr>
                                  <m:brk m:alnAt="23"/>
                                </m:rPr>
                                <a:rPr lang="en-US" sz="24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=</m:t>
                              </m:r>
                              <m:r>
                                <m:rPr>
                                  <m:brk m:alnAt="23"/>
                                </m:rPr>
                                <a:rPr lang="en-US" sz="24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4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𝑁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𝑖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sz="2400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400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2400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400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  <m:t>𝜖</m:t>
                                          </m:r>
                                        </m:e>
                                        <m:sub>
                                          <m:r>
                                            <a:rPr lang="en-US" sz="2400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en-US" sz="2400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400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  <m:t>𝜃</m:t>
                                          </m:r>
                                        </m:e>
                                      </m:d>
                                    </m:e>
                                  </m:d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e>
                      </m:func>
                    </m:oMath>
                  </m:oMathPara>
                </a14:m>
                <a:endParaRPr lang="fa-IR" sz="2400" dirty="0">
                  <a:cs typeface="B Nazanin" panose="00000400000000000000" pitchFamily="2" charset="-78"/>
                </a:endParaRPr>
              </a:p>
              <a:p>
                <a:endParaRPr lang="en-CA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7800" y="2819400"/>
                <a:ext cx="3048000" cy="140782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58" t="39087" r="28271" b="25794"/>
          <a:stretch/>
        </p:blipFill>
        <p:spPr bwMode="auto">
          <a:xfrm>
            <a:off x="990600" y="2438400"/>
            <a:ext cx="3886200" cy="2053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val 9"/>
          <p:cNvSpPr/>
          <p:nvPr/>
        </p:nvSpPr>
        <p:spPr>
          <a:xfrm>
            <a:off x="6477000" y="3200400"/>
            <a:ext cx="457200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2" name="Straight Arrow Connector 11"/>
          <p:cNvCxnSpPr>
            <a:endCxn id="10" idx="4"/>
          </p:cNvCxnSpPr>
          <p:nvPr/>
        </p:nvCxnSpPr>
        <p:spPr>
          <a:xfrm flipH="1" flipV="1">
            <a:off x="6705600" y="3657600"/>
            <a:ext cx="76200" cy="56962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499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مسئله شناسایی خطی: خارج خط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1219200"/>
                <a:ext cx="8077200" cy="4906963"/>
              </a:xfrm>
            </p:spPr>
            <p:txBody>
              <a:bodyPr>
                <a:normAutofit fontScale="92500" lnSpcReduction="10000"/>
              </a:bodyPr>
              <a:lstStyle/>
              <a:p>
                <a:pPr algn="just" rtl="1"/>
                <a:r>
                  <a:rPr lang="fa-IR" dirty="0" smtClean="0">
                    <a:cs typeface="B Nazanin" panose="00000400000000000000" pitchFamily="2" charset="-78"/>
                  </a:rPr>
                  <a:t>فرض: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𝑦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𝑖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p>
                        <m:sSupPr>
                          <m:ctrlPr>
                            <a:rPr lang="fa-IR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𝜙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𝑇</m:t>
                          </m:r>
                        </m:sup>
                      </m:sSup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𝑖</m:t>
                          </m:r>
                        </m:e>
                      </m:d>
                      <m:sSup>
                        <m:sSupPr>
                          <m:ctrlPr>
                            <a:rPr lang="fa-IR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𝜃</m:t>
                          </m:r>
                        </m:e>
                        <m:sup>
                          <m:r>
                            <a:rPr lang="fa-IR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fa-IR" dirty="0">
                  <a:cs typeface="B Nazanin" panose="00000400000000000000" pitchFamily="2" charset="-78"/>
                </a:endParaRPr>
              </a:p>
              <a:p>
                <a:pPr marL="0" indent="0" algn="just" rtl="1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cs typeface="B Nazanin" panose="00000400000000000000" pitchFamily="2" charset="-78"/>
                      </a:rPr>
                      <m:t>𝑦</m:t>
                    </m:r>
                    <m:d>
                      <m:dPr>
                        <m:ctrlP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  <m:t>𝑖</m:t>
                        </m:r>
                      </m:e>
                    </m:d>
                  </m:oMath>
                </a14:m>
                <a:r>
                  <a:rPr lang="fa-IR" dirty="0">
                    <a:cs typeface="B Nazanin" panose="00000400000000000000" pitchFamily="2" charset="-78"/>
                  </a:rPr>
                  <a:t> </a:t>
                </a:r>
                <a:r>
                  <a:rPr lang="fa-IR" dirty="0" smtClean="0">
                    <a:cs typeface="B Nazanin" panose="00000400000000000000" pitchFamily="2" charset="-78"/>
                  </a:rPr>
                  <a:t>خروجی </a:t>
                </a:r>
                <a:r>
                  <a:rPr lang="fa-IR" dirty="0">
                    <a:cs typeface="B Nazanin" panose="00000400000000000000" pitchFamily="2" charset="-78"/>
                  </a:rPr>
                  <a:t>در زمان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cs typeface="B Nazanin" panose="00000400000000000000" pitchFamily="2" charset="-78"/>
                      </a:rPr>
                      <m:t>𝑖</m:t>
                    </m:r>
                  </m:oMath>
                </a14:m>
                <a:endParaRPr lang="fa-IR" dirty="0" smtClean="0">
                  <a:cs typeface="B Nazanin" panose="00000400000000000000" pitchFamily="2" charset="-78"/>
                </a:endParaRPr>
              </a:p>
              <a:p>
                <a:pPr marL="0" indent="0" algn="just" rtl="1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cs typeface="B Nazanin" panose="00000400000000000000" pitchFamily="2" charset="-78"/>
                      </a:rPr>
                      <m:t>𝜙</m:t>
                    </m:r>
                  </m:oMath>
                </a14:m>
                <a:r>
                  <a:rPr lang="fa-IR" dirty="0">
                    <a:cs typeface="B Nazanin" panose="00000400000000000000" pitchFamily="2" charset="-78"/>
                  </a:rPr>
                  <a:t> تابع معلوم از </a:t>
                </a:r>
                <a:r>
                  <a:rPr lang="fa-IR" dirty="0" smtClean="0">
                    <a:cs typeface="B Nazanin" panose="00000400000000000000" pitchFamily="2" charset="-78"/>
                  </a:rPr>
                  <a:t>زمان</a:t>
                </a:r>
              </a:p>
              <a:p>
                <a:pPr marL="0" indent="0" algn="just" rtl="1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fa-IR" b="0" i="1" smtClean="0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  <m:t>𝜃</m:t>
                        </m:r>
                      </m:e>
                      <m:sup>
                        <m:r>
                          <a:rPr lang="fa-IR" b="0" i="1" smtClean="0">
                            <a:latin typeface="Cambria Math"/>
                            <a:cs typeface="B Nazanin" panose="00000400000000000000" pitchFamily="2" charset="-78"/>
                          </a:rPr>
                          <m:t>0</m:t>
                        </m:r>
                      </m:sup>
                    </m:sSup>
                  </m:oMath>
                </a14:m>
                <a:r>
                  <a:rPr lang="fa-IR" dirty="0">
                    <a:cs typeface="B Nazanin" panose="00000400000000000000" pitchFamily="2" charset="-78"/>
                  </a:rPr>
                  <a:t> </a:t>
                </a:r>
                <a:r>
                  <a:rPr lang="fa-IR" dirty="0" smtClean="0">
                    <a:cs typeface="B Nazanin" panose="00000400000000000000" pitchFamily="2" charset="-78"/>
                  </a:rPr>
                  <a:t>بردار پارامتر </a:t>
                </a:r>
                <a:r>
                  <a:rPr lang="fa-IR" dirty="0">
                    <a:cs typeface="B Nazanin" panose="00000400000000000000" pitchFamily="2" charset="-78"/>
                  </a:rPr>
                  <a:t>نامعلوم </a:t>
                </a:r>
                <a:endParaRPr lang="fa-IR" dirty="0" smtClean="0"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 smtClean="0">
                    <a:solidFill>
                      <a:srgbClr val="FF0000"/>
                    </a:solidFill>
                    <a:cs typeface="B Nazanin" panose="00000400000000000000" pitchFamily="2" charset="-78"/>
                  </a:rPr>
                  <a:t>هدف تخمین بردار نامعلوم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a-IR" i="1">
                            <a:solidFill>
                              <a:srgbClr val="FF0000"/>
                            </a:solidFill>
                            <a:latin typeface="Cambria Math"/>
                            <a:cs typeface="B Nazanin" panose="00000400000000000000" pitchFamily="2" charset="-78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/>
                            <a:cs typeface="B Nazanin" panose="00000400000000000000" pitchFamily="2" charset="-78"/>
                          </a:rPr>
                          <m:t>𝜃</m:t>
                        </m:r>
                      </m:e>
                      <m:sup>
                        <m:r>
                          <a:rPr lang="fa-IR" i="1">
                            <a:solidFill>
                              <a:srgbClr val="FF0000"/>
                            </a:solidFill>
                            <a:latin typeface="Cambria Math"/>
                            <a:cs typeface="B Nazanin" panose="00000400000000000000" pitchFamily="2" charset="-78"/>
                          </a:rPr>
                          <m:t>0</m:t>
                        </m:r>
                      </m:sup>
                    </m:sSup>
                  </m:oMath>
                </a14:m>
                <a:r>
                  <a:rPr lang="fa-IR" dirty="0" smtClean="0">
                    <a:solidFill>
                      <a:srgbClr val="FF0000"/>
                    </a:solidFill>
                    <a:cs typeface="B Nazanin" panose="00000400000000000000" pitchFamily="2" charset="-78"/>
                  </a:rPr>
                  <a:t> به گونه ای که</a:t>
                </a:r>
              </a:p>
              <a:p>
                <a:pPr marL="0" indent="0" algn="just" rtl="1">
                  <a:buNone/>
                </a:pPr>
                <a:endParaRPr lang="en-US" dirty="0" smtClean="0"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 smtClean="0">
                    <a:cs typeface="B Nazanin" panose="00000400000000000000" pitchFamily="2" charset="-78"/>
                  </a:rPr>
                  <a:t>با تعریف </a:t>
                </a:r>
                <a:r>
                  <a:rPr lang="en-US" dirty="0" smtClean="0">
                    <a:cs typeface="B Nazanin" panose="00000400000000000000" pitchFamily="2" charset="-78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/>
                        <a:cs typeface="B Nazanin" panose="00000400000000000000" pitchFamily="2" charset="-78"/>
                      </a:rPr>
                      <m:t>𝜖</m:t>
                    </m:r>
                    <m:d>
                      <m:dPr>
                        <m:ctrlPr>
                          <a:rPr lang="en-US" sz="2400" b="0" i="1" dirty="0" smtClean="0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dPr>
                      <m:e>
                        <m:r>
                          <a:rPr lang="en-US" sz="2400" b="0" i="1" dirty="0" smtClean="0">
                            <a:latin typeface="Cambria Math"/>
                            <a:cs typeface="B Nazanin" panose="00000400000000000000" pitchFamily="2" charset="-78"/>
                          </a:rPr>
                          <m:t>𝑖</m:t>
                        </m:r>
                      </m:e>
                    </m:d>
                    <m:r>
                      <a:rPr lang="en-US" sz="2400" b="0" i="1" dirty="0" smtClean="0">
                        <a:latin typeface="Cambria Math"/>
                        <a:cs typeface="B Nazanin" panose="00000400000000000000" pitchFamily="2" charset="-78"/>
                      </a:rPr>
                      <m:t>=</m:t>
                    </m:r>
                    <m:r>
                      <a:rPr lang="en-US" sz="2400" i="1">
                        <a:latin typeface="Cambria Math"/>
                        <a:cs typeface="B Nazanin" panose="00000400000000000000" pitchFamily="2" charset="-78"/>
                      </a:rPr>
                      <m:t>𝑦</m:t>
                    </m:r>
                    <m:d>
                      <m:dPr>
                        <m:ctrlPr>
                          <a:rPr lang="en-US" sz="2400" i="1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  <a:cs typeface="B Nazanin" panose="00000400000000000000" pitchFamily="2" charset="-78"/>
                          </a:rPr>
                          <m:t>𝑖</m:t>
                        </m:r>
                      </m:e>
                    </m:d>
                    <m:r>
                      <a:rPr lang="en-US" sz="2400" i="1">
                        <a:latin typeface="Cambria Math"/>
                        <a:cs typeface="B Nazanin" panose="00000400000000000000" pitchFamily="2" charset="-78"/>
                      </a:rPr>
                      <m:t>−</m:t>
                    </m:r>
                    <m:sSup>
                      <m:sSupPr>
                        <m:ctrlPr>
                          <a:rPr lang="fa-IR" i="1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  <m:t>𝜙</m:t>
                        </m:r>
                      </m:e>
                      <m:sup>
                        <m: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  <m:t>𝑇</m:t>
                        </m:r>
                      </m:sup>
                    </m:sSup>
                    <m:d>
                      <m:dPr>
                        <m:ctrlP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  <m:t>𝑖</m:t>
                        </m:r>
                      </m:e>
                    </m:d>
                    <m:r>
                      <a:rPr lang="en-US" sz="2400" i="1">
                        <a:latin typeface="Cambria Math"/>
                        <a:cs typeface="B Nazanin" panose="00000400000000000000" pitchFamily="2" charset="-78"/>
                      </a:rPr>
                      <m:t>𝜃</m:t>
                    </m:r>
                  </m:oMath>
                </a14:m>
                <a:r>
                  <a:rPr lang="fa-IR" dirty="0" smtClean="0">
                    <a:cs typeface="B Nazanin" panose="00000400000000000000" pitchFamily="2" charset="-78"/>
                  </a:rPr>
                  <a:t>و 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𝑌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𝑦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1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𝑦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2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…</m:t>
                              </m:r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𝑦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𝑇</m:t>
                          </m:r>
                        </m:sup>
                      </m:sSup>
                    </m:oMath>
                  </m:oMathPara>
                </a14:m>
                <a:endParaRPr lang="en-CA" dirty="0" smtClean="0"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  <a:cs typeface="B Nazanin" panose="00000400000000000000" pitchFamily="2" charset="-78"/>
                        </a:rPr>
                        <m:t>Φ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𝜙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1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 </m:t>
                              </m:r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𝜙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2</m:t>
                                  </m:r>
                                </m:e>
                              </m:d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…</m:t>
                              </m:r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𝜙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𝑇</m:t>
                          </m:r>
                        </m:sup>
                      </m:sSup>
                    </m:oMath>
                  </m:oMathPara>
                </a14:m>
                <a:endParaRPr lang="en-US" dirty="0" smtClean="0"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  <a:cs typeface="B Nazanin" panose="00000400000000000000" pitchFamily="2" charset="-78"/>
                        </a:rPr>
                        <m:t>E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𝜖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1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 </m:t>
                              </m:r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𝜖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2</m:t>
                                  </m:r>
                                </m:e>
                              </m:d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…</m:t>
                              </m:r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𝜖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𝑇</m:t>
                          </m:r>
                        </m:sup>
                      </m:sSup>
                    </m:oMath>
                  </m:oMathPara>
                </a14:m>
                <a:endParaRPr lang="fa-IR" dirty="0" smtClean="0"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1219200"/>
                <a:ext cx="8077200" cy="4906963"/>
              </a:xfrm>
              <a:blipFill rotWithShape="1">
                <a:blip r:embed="rId2"/>
                <a:stretch>
                  <a:fillRect t="-2360" r="-120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11</a:t>
            </a:fld>
            <a:endParaRPr lang="en-C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6200" y="3581400"/>
                <a:ext cx="4724400" cy="9539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uncPr>
                        <m:fName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𝑉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𝜃</m:t>
                              </m:r>
                              <m: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,</m:t>
                              </m:r>
                              <m: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</m:e>
                          </m:d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=</m:t>
                          </m:r>
                          <m:limLow>
                            <m:limLowPr>
                              <m:ctrlPr>
                                <a:rPr lang="en-US" sz="200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000" i="0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sz="20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𝜃</m:t>
                              </m:r>
                              <m:r>
                                <a:rPr lang="en-US" sz="2000" i="1"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∈</m:t>
                              </m:r>
                              <m:r>
                                <m:rPr>
                                  <m:sty m:val="p"/>
                                </m:rPr>
                                <a:rPr lang="el-GR" sz="2000" i="1"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Θ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ctrlPr>
                                <a:rPr lang="fa-IR" sz="2000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0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𝑖</m:t>
                              </m:r>
                              <m:r>
                                <m:rPr>
                                  <m:brk m:alnAt="23"/>
                                </m:rPr>
                                <a:rPr lang="en-US" sz="20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=</m:t>
                              </m:r>
                              <m:r>
                                <m:rPr>
                                  <m:brk m:alnAt="23"/>
                                </m:rPr>
                                <a:rPr lang="en-US" sz="20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sz="2000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000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000" b="0" i="1" smtClean="0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𝑦</m:t>
                                      </m:r>
                                      <m:d>
                                        <m:dPr>
                                          <m:ctrlPr>
                                            <a:rPr lang="en-US" sz="2000" b="0" i="1" smtClean="0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000" b="0" i="1" smtClean="0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  <m:t>𝑖</m:t>
                                          </m:r>
                                        </m:e>
                                      </m:d>
                                      <m:r>
                                        <a:rPr lang="en-US" sz="2000" b="0" i="1" smtClean="0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−</m:t>
                                      </m:r>
                                      <m:sSup>
                                        <m:sSupPr>
                                          <m:ctrlPr>
                                            <a:rPr lang="fa-IR" sz="2400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400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  <m:t>𝜙</m:t>
                                          </m:r>
                                        </m:e>
                                        <m:sup>
                                          <m:r>
                                            <a:rPr lang="en-US" sz="2400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  <m:t>𝑇</m:t>
                                          </m:r>
                                        </m:sup>
                                      </m:sSup>
                                      <m:d>
                                        <m:dPr>
                                          <m:ctrlPr>
                                            <a:rPr lang="en-US" sz="2400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400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  <m:t>𝑖</m:t>
                                          </m:r>
                                        </m:e>
                                      </m:d>
                                      <m:r>
                                        <a:rPr lang="en-US" sz="2000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𝜃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2000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e>
                      </m:func>
                    </m:oMath>
                  </m:oMathPara>
                </a14:m>
                <a:endParaRPr lang="fa-IR" sz="2400" dirty="0"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3581400"/>
                <a:ext cx="4724400" cy="95391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228600" y="2057400"/>
            <a:ext cx="2209800" cy="990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04800" y="2177968"/>
                <a:ext cx="1981200" cy="7176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𝑦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𝑖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𝜃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𝑢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𝑖</m:t>
                                  </m:r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en-CA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𝑦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𝑖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𝜃</m:t>
                      </m:r>
                      <m:func>
                        <m:funcPr>
                          <m:ctrlPr>
                            <a:rPr lang="en-US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𝑢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𝑖</m:t>
                                  </m:r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2177968"/>
                <a:ext cx="1981200" cy="717632"/>
              </a:xfrm>
              <a:prstGeom prst="rect">
                <a:avLst/>
              </a:prstGeom>
              <a:blipFill rotWithShape="1">
                <a:blip r:embed="rId4"/>
                <a:stretch>
                  <a:fillRect b="-84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046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579437"/>
                <a:ext cx="8077200" cy="5745163"/>
              </a:xfrm>
            </p:spPr>
            <p:txBody>
              <a:bodyPr>
                <a:normAutofit fontScale="92500"/>
              </a:bodyPr>
              <a:lstStyle/>
              <a:p>
                <a:pPr algn="just" rtl="1"/>
                <a:r>
                  <a:rPr lang="fa-IR" dirty="0" smtClean="0">
                    <a:cs typeface="B Nazanin" panose="00000400000000000000" pitchFamily="2" charset="-78"/>
                  </a:rPr>
                  <a:t>تبدیل مسئله به حالت برداری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uncPr>
                        <m:fNam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𝑉</m:t>
                          </m:r>
                          <m:d>
                            <m:d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𝜃</m:t>
                              </m:r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,</m:t>
                              </m:r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</m:e>
                          </m:d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=</m:t>
                          </m:r>
                          <m:limLow>
                            <m:limLowPr>
                              <m:ctrlPr>
                                <a:rPr lang="en-US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i="0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𝜃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∈</m:t>
                              </m:r>
                              <m:r>
                                <m:rPr>
                                  <m:sty m:val="p"/>
                                </m:rPr>
                                <a:rPr lang="el-GR" b="0" i="1" smtClean="0"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Θ</m:t>
                              </m:r>
                            </m:lim>
                          </m:limLow>
                        </m:fName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‖"/>
                                  <m:endChr m:val="‖"/>
                                  <m:ctrlPr>
                                    <a:rPr lang="en-US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𝐸</m:t>
                                  </m:r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𝑡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2</m:t>
                              </m:r>
                            </m:sup>
                          </m:sSup>
                        </m:e>
                      </m:func>
                    </m:oMath>
                  </m:oMathPara>
                </a14:m>
                <a:endParaRPr lang="fa-IR" dirty="0" smtClean="0"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𝐸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  <a:cs typeface="B Nazanin" panose="00000400000000000000" pitchFamily="2" charset="-78"/>
                        </a:rPr>
                        <m:t>Y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  <a:cs typeface="B Nazanin" panose="00000400000000000000" pitchFamily="2" charset="-78"/>
                        </a:rPr>
                        <m:t>Φ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𝜃</m:t>
                      </m:r>
                    </m:oMath>
                  </m:oMathPara>
                </a14:m>
                <a:endParaRPr lang="fa-IR" dirty="0"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 smtClean="0">
                    <a:solidFill>
                      <a:srgbClr val="FF0000"/>
                    </a:solidFill>
                    <a:cs typeface="B Nazanin" panose="00000400000000000000" pitchFamily="2" charset="-78"/>
                  </a:rPr>
                  <a:t>قضیه:</a:t>
                </a:r>
                <a:r>
                  <a:rPr lang="fa-IR" dirty="0" smtClean="0">
                    <a:cs typeface="B Nazanin" panose="00000400000000000000" pitchFamily="2" charset="-78"/>
                  </a:rPr>
                  <a:t> تابع هزینه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cs typeface="B Nazanin" panose="00000400000000000000" pitchFamily="2" charset="-78"/>
                      </a:rPr>
                      <m:t>𝑉</m:t>
                    </m:r>
                  </m:oMath>
                </a14:m>
                <a:r>
                  <a:rPr lang="fa-IR" dirty="0" smtClean="0">
                    <a:cs typeface="B Nazanin" panose="00000400000000000000" pitchFamily="2" charset="-78"/>
                  </a:rPr>
                  <a:t> کمینه میشود اگر تخمین بردار نامعلوم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a-IR" b="0" i="1" smtClean="0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  <m:t>𝜃</m:t>
                        </m:r>
                      </m:e>
                      <m:sup>
                        <m:r>
                          <a:rPr lang="fa-IR" b="0" i="1" smtClean="0">
                            <a:latin typeface="Cambria Math"/>
                            <a:cs typeface="B Nazanin" panose="00000400000000000000" pitchFamily="2" charset="-78"/>
                          </a:rPr>
                          <m:t>0</m:t>
                        </m:r>
                      </m:sup>
                    </m:sSup>
                  </m:oMath>
                </a14:m>
                <a:r>
                  <a:rPr lang="fa-IR" dirty="0" smtClean="0">
                    <a:cs typeface="B Nazanin" panose="00000400000000000000" pitchFamily="2" charset="-78"/>
                  </a:rPr>
                  <a:t> یعنی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cs typeface="B Nazanin" panose="00000400000000000000" pitchFamily="2" charset="-78"/>
                      </a:rPr>
                      <m:t>𝜃</m:t>
                    </m:r>
                    <m:r>
                      <a:rPr lang="en-US" i="1">
                        <a:latin typeface="Cambria Math"/>
                        <a:cs typeface="B Nazanin" panose="00000400000000000000" pitchFamily="2" charset="-78"/>
                      </a:rPr>
                      <m:t> </m:t>
                    </m:r>
                  </m:oMath>
                </a14:m>
                <a:r>
                  <a:rPr lang="fa-IR" dirty="0" smtClean="0">
                    <a:cs typeface="B Nazanin" panose="00000400000000000000" pitchFamily="2" charset="-78"/>
                  </a:rPr>
                  <a:t> در رابطه زیر صدق کند: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a-IR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  <a:cs typeface="B Nazanin" panose="00000400000000000000" pitchFamily="2" charset="-78"/>
                            </a:rPr>
                            <m:t>Φ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𝑇</m:t>
                          </m:r>
                        </m:sup>
                      </m:sSup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m:rPr>
                          <m:sty m:val="p"/>
                        </m:rPr>
                        <a:rPr lang="en-US">
                          <a:latin typeface="Cambria Math"/>
                          <a:cs typeface="B Nazanin" panose="00000400000000000000" pitchFamily="2" charset="-78"/>
                        </a:rPr>
                        <m:t>Φ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𝜃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  <a:cs typeface="B Nazanin" panose="00000400000000000000" pitchFamily="2" charset="-78"/>
                            </a:rPr>
                            <m:t>Φ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  <a:cs typeface="B Nazanin" panose="00000400000000000000" pitchFamily="2" charset="-78"/>
                            </a:rPr>
                            <m:t>T</m:t>
                          </m:r>
                        </m:sup>
                      </m:sSup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𝑌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fa-IR" dirty="0"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 smtClean="0">
                    <a:cs typeface="B Nazanin" panose="00000400000000000000" pitchFamily="2" charset="-78"/>
                  </a:rPr>
                  <a:t>نتیجه: اگر ماتریس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a-IR" i="1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  <a:cs typeface="B Nazanin" panose="00000400000000000000" pitchFamily="2" charset="-78"/>
                          </a:rPr>
                          <m:t>Φ</m:t>
                        </m:r>
                      </m:e>
                      <m:sup>
                        <m: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  <m:t>𝑇</m:t>
                        </m:r>
                      </m:sup>
                    </m:sSup>
                    <m:d>
                      <m:dPr>
                        <m:ctrlP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  <m:t>𝑡</m:t>
                        </m:r>
                      </m:e>
                    </m:d>
                    <m:r>
                      <m:rPr>
                        <m:sty m:val="p"/>
                      </m:rPr>
                      <a:rPr lang="en-US">
                        <a:latin typeface="Cambria Math"/>
                        <a:cs typeface="B Nazanin" panose="00000400000000000000" pitchFamily="2" charset="-78"/>
                      </a:rPr>
                      <m:t>Φ</m:t>
                    </m:r>
                    <m:d>
                      <m:dPr>
                        <m:ctrlP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  <m:t>𝑡</m:t>
                        </m:r>
                      </m:e>
                    </m:d>
                  </m:oMath>
                </a14:m>
                <a:r>
                  <a:rPr lang="fa-IR" dirty="0" smtClean="0">
                    <a:cs typeface="B Nazanin" panose="00000400000000000000" pitchFamily="2" charset="-78"/>
                  </a:rPr>
                  <a:t> معکوس پذیر باشد: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𝜃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𝜃</m:t>
                          </m:r>
                        </m:e>
                      </m:acc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fa-IR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Φ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𝑇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  <a:cs typeface="B Nazanin" panose="00000400000000000000" pitchFamily="2" charset="-78"/>
                                </a:rPr>
                                <m:t>Φ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sup>
                      </m:sSup>
                      <m:sSup>
                        <m:sSup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  <a:cs typeface="B Nazanin" panose="00000400000000000000" pitchFamily="2" charset="-78"/>
                            </a:rPr>
                            <m:t>Φ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  <a:cs typeface="B Nazanin" panose="00000400000000000000" pitchFamily="2" charset="-78"/>
                            </a:rPr>
                            <m:t>T</m:t>
                          </m:r>
                        </m:sup>
                      </m:sSup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𝑌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CA" dirty="0" smtClean="0">
                  <a:cs typeface="B Nazanin" panose="00000400000000000000" pitchFamily="2" charset="-78"/>
                </a:endParaRPr>
              </a:p>
              <a:p>
                <a:pPr marL="0" indent="0" algn="just" rtl="1">
                  <a:buNone/>
                </a:pPr>
                <a:r>
                  <a:rPr lang="fa-IR" dirty="0">
                    <a:solidFill>
                      <a:srgbClr val="FF0000"/>
                    </a:solidFill>
                    <a:cs typeface="B Nazanin" panose="00000400000000000000" pitchFamily="2" charset="-78"/>
                  </a:rPr>
                  <a:t>قضیه:</a:t>
                </a:r>
                <a:r>
                  <a:rPr lang="fa-IR" dirty="0">
                    <a:cs typeface="B Nazanin" panose="00000400000000000000" pitchFamily="2" charset="-78"/>
                  </a:rPr>
                  <a:t> تابع </a:t>
                </a:r>
                <a:r>
                  <a:rPr lang="fa-IR" dirty="0" smtClean="0">
                    <a:cs typeface="B Nazanin" panose="00000400000000000000" pitchFamily="2" charset="-78"/>
                  </a:rPr>
                  <a:t>هزینه وزندار شده</a:t>
                </a:r>
                <a:endParaRPr lang="fa-IR" dirty="0">
                  <a:cs typeface="B Nazanin" panose="00000400000000000000" pitchFamily="2" charset="-78"/>
                </a:endParaRPr>
              </a:p>
              <a:p>
                <a:pPr marL="0" indent="0" algn="just" rtl="1">
                  <a:buNone/>
                </a:pPr>
                <a:endParaRPr lang="en-US" dirty="0" smtClean="0">
                  <a:cs typeface="B Nazanin" panose="00000400000000000000" pitchFamily="2" charset="-78"/>
                </a:endParaRPr>
              </a:p>
              <a:p>
                <a:pPr marL="0" indent="0" algn="just" rtl="1">
                  <a:buNone/>
                </a:pPr>
                <a:r>
                  <a:rPr lang="fa-IR" dirty="0">
                    <a:cs typeface="B Nazanin" panose="00000400000000000000" pitchFamily="2" charset="-78"/>
                  </a:rPr>
                  <a:t>کمینه میشود اگر تخمین بردار نامعلوم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a-IR" i="1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  <m:t>𝜃</m:t>
                        </m:r>
                      </m:e>
                      <m:sup>
                        <m:r>
                          <a:rPr lang="fa-IR" i="1">
                            <a:latin typeface="Cambria Math"/>
                            <a:cs typeface="B Nazanin" panose="00000400000000000000" pitchFamily="2" charset="-78"/>
                          </a:rPr>
                          <m:t>0</m:t>
                        </m:r>
                      </m:sup>
                    </m:sSup>
                  </m:oMath>
                </a14:m>
                <a:r>
                  <a:rPr lang="fa-IR" dirty="0">
                    <a:cs typeface="B Nazanin" panose="00000400000000000000" pitchFamily="2" charset="-78"/>
                  </a:rPr>
                  <a:t> یعنی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cs typeface="B Nazanin" panose="00000400000000000000" pitchFamily="2" charset="-78"/>
                      </a:rPr>
                      <m:t>𝜃</m:t>
                    </m:r>
                    <m:r>
                      <a:rPr lang="en-US" i="1">
                        <a:latin typeface="Cambria Math"/>
                        <a:cs typeface="B Nazanin" panose="00000400000000000000" pitchFamily="2" charset="-78"/>
                      </a:rPr>
                      <m:t> </m:t>
                    </m:r>
                  </m:oMath>
                </a14:m>
                <a:r>
                  <a:rPr lang="fa-IR" dirty="0">
                    <a:cs typeface="B Nazanin" panose="00000400000000000000" pitchFamily="2" charset="-78"/>
                  </a:rPr>
                  <a:t> در رابطه زیر صدق کند</a:t>
                </a:r>
                <a:r>
                  <a:rPr lang="fa-IR" dirty="0" smtClean="0">
                    <a:cs typeface="B Nazanin" panose="00000400000000000000" pitchFamily="2" charset="-78"/>
                  </a:rPr>
                  <a:t>:</a:t>
                </a:r>
                <a:endParaRPr lang="en-US" dirty="0" smtClean="0"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a-IR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  <a:cs typeface="B Nazanin" panose="00000400000000000000" pitchFamily="2" charset="-78"/>
                            </a:rPr>
                            <m:t>Φ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𝑇</m:t>
                          </m:r>
                        </m:sup>
                      </m:sSup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  <a:cs typeface="B Nazanin" panose="00000400000000000000" pitchFamily="2" charset="-78"/>
                        </a:rPr>
                        <m:t>W</m:t>
                      </m:r>
                      <m:r>
                        <m:rPr>
                          <m:sty m:val="p"/>
                        </m:rPr>
                        <a:rPr lang="en-US">
                          <a:latin typeface="Cambria Math"/>
                          <a:cs typeface="B Nazanin" panose="00000400000000000000" pitchFamily="2" charset="-78"/>
                        </a:rPr>
                        <m:t>Φ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𝜃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  <a:cs typeface="B Nazanin" panose="00000400000000000000" pitchFamily="2" charset="-78"/>
                            </a:rPr>
                            <m:t>Φ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  <a:cs typeface="B Nazanin" panose="00000400000000000000" pitchFamily="2" charset="-78"/>
                            </a:rPr>
                            <m:t>T</m:t>
                          </m:r>
                        </m:sup>
                      </m:sSup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𝑊</m:t>
                      </m:r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𝑌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fa-IR" dirty="0"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579437"/>
                <a:ext cx="8077200" cy="5745163"/>
              </a:xfrm>
              <a:blipFill rotWithShape="1">
                <a:blip r:embed="rId2"/>
                <a:stretch>
                  <a:fillRect l="-2340" t="-1485" r="-135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12</a:t>
            </a:fld>
            <a:endParaRPr lang="en-C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-228600" y="4191000"/>
                <a:ext cx="7162800" cy="9539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uncPr>
                        <m:fName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𝑉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𝜃</m:t>
                              </m:r>
                              <m: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,</m:t>
                              </m:r>
                              <m: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</m:e>
                          </m:d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=</m:t>
                          </m:r>
                          <m:limLow>
                            <m:limLowPr>
                              <m:ctrlPr>
                                <a:rPr lang="en-US" sz="200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000" i="0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sz="20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𝜃</m:t>
                              </m:r>
                              <m:r>
                                <a:rPr lang="en-US" sz="2000" i="1"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∈</m:t>
                              </m:r>
                              <m:r>
                                <m:rPr>
                                  <m:sty m:val="p"/>
                                </m:rPr>
                                <a:rPr lang="el-GR" sz="2000" i="1"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Θ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ctrlPr>
                                <a:rPr lang="fa-IR" sz="2000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0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𝑖</m:t>
                              </m:r>
                              <m:r>
                                <m:rPr>
                                  <m:brk m:alnAt="23"/>
                                </m:rPr>
                                <a:rPr lang="en-US" sz="20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=</m:t>
                              </m:r>
                              <m:r>
                                <m:rPr>
                                  <m:brk m:alnAt="23"/>
                                </m:rPr>
                                <a:rPr lang="en-US" sz="20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sz="2000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sz="2000" b="0" i="1" smtClean="0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b="0" i="1" smtClean="0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en-US" sz="2000" b="0" i="1" smtClean="0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sz="2000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000" b="0" i="1" smtClean="0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𝑦</m:t>
                                      </m:r>
                                      <m:d>
                                        <m:dPr>
                                          <m:ctrlPr>
                                            <a:rPr lang="en-US" sz="2000" b="0" i="1" smtClean="0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000" b="0" i="1" smtClean="0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  <m:t>𝑖</m:t>
                                          </m:r>
                                        </m:e>
                                      </m:d>
                                      <m:r>
                                        <a:rPr lang="en-US" sz="2000" b="0" i="1" smtClean="0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−</m:t>
                                      </m:r>
                                      <m:sSup>
                                        <m:sSupPr>
                                          <m:ctrlPr>
                                            <a:rPr lang="fa-IR" sz="2400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400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  <m:t>𝜙</m:t>
                                          </m:r>
                                        </m:e>
                                        <m:sup>
                                          <m:r>
                                            <a:rPr lang="en-US" sz="2400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  <m:t>𝑇</m:t>
                                          </m:r>
                                        </m:sup>
                                      </m:sSup>
                                      <m:d>
                                        <m:dPr>
                                          <m:ctrlPr>
                                            <a:rPr lang="en-US" sz="2400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400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  <m:t>𝑖</m:t>
                                          </m:r>
                                        </m:e>
                                      </m:d>
                                      <m:r>
                                        <a:rPr lang="en-US" sz="2000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𝜃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2000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e>
                      </m:func>
                      <m:r>
                        <a:rPr lang="en-US" sz="2000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𝐸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𝑇</m:t>
                          </m:r>
                        </m:sup>
                      </m:sSup>
                      <m:d>
                        <m:dPr>
                          <m:ctrlP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  <a:cs typeface="B Nazanin" panose="00000400000000000000" pitchFamily="2" charset="-78"/>
                        </a:rPr>
                        <m:t>𝑊𝐸</m:t>
                      </m:r>
                      <m:d>
                        <m:dPr>
                          <m:ctrlP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fa-IR" sz="2400" dirty="0"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28600" y="4191000"/>
                <a:ext cx="7162800" cy="95391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662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مثال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1600200"/>
                <a:ext cx="8077200" cy="4525963"/>
              </a:xfrm>
            </p:spPr>
            <p:txBody>
              <a:bodyPr/>
              <a:lstStyle/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𝑦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𝑖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𝜃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𝑢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𝑖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𝜃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2</m:t>
                          </m:r>
                        </m:sub>
                      </m:sSub>
                      <m:sSup>
                        <m:sSup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𝑢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𝑖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a-IR" dirty="0" smtClean="0"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 smtClean="0">
                    <a:cs typeface="B Nazanin" panose="00000400000000000000" pitchFamily="2" charset="-78"/>
                  </a:rPr>
                  <a:t>فرض کنید که 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𝑌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1</m:t>
                              </m:r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2</m:t>
                              </m:r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.</m:t>
                              </m:r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5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𝑇</m:t>
                          </m:r>
                        </m:sup>
                      </m:sSup>
                    </m:oMath>
                  </m:oMathPara>
                </a14:m>
                <a:endParaRPr lang="en-US" b="0" dirty="0" smtClean="0"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  <a:cs typeface="B Nazanin" panose="00000400000000000000" pitchFamily="2" charset="-78"/>
                        </a:rPr>
                        <m:t>Φ</m:t>
                      </m:r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eqArr>
                                <m:eqArrPr>
                                  <m:ctrlP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eqArrPr>
                                <m:e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0</m:t>
                                  </m:r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.</m:t>
                                  </m:r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8</m:t>
                                  </m:r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 </m:t>
                                  </m:r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2</m:t>
                                  </m:r>
                                </m:e>
                                <m:e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0</m:t>
                                  </m:r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.</m:t>
                                  </m:r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64</m:t>
                                  </m:r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 </m:t>
                                  </m:r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4</m:t>
                                  </m:r>
                                </m:e>
                              </m:eqArr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𝑇</m:t>
                          </m:r>
                        </m:sup>
                      </m:sSup>
                    </m:oMath>
                  </m:oMathPara>
                </a14:m>
                <a:endParaRPr lang="fa-IR" dirty="0"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 smtClean="0">
                    <a:cs typeface="B Nazanin" panose="00000400000000000000" pitchFamily="2" charset="-78"/>
                  </a:rPr>
                  <a:t>دو معادله و دو مجهول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𝜃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1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.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25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, 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𝜃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0</m:t>
                      </m:r>
                    </m:oMath>
                  </m:oMathPara>
                </a14:m>
                <a:endParaRPr lang="fa-IR" dirty="0" smtClean="0">
                  <a:cs typeface="B Nazanin" panose="00000400000000000000" pitchFamily="2" charset="-78"/>
                </a:endParaRPr>
              </a:p>
              <a:p>
                <a:pPr marL="0" indent="0" algn="just" rtl="1">
                  <a:buNone/>
                </a:pPr>
                <a:endParaRPr lang="en-CA" dirty="0"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1600200"/>
                <a:ext cx="8077200" cy="4525963"/>
              </a:xfrm>
              <a:blipFill rotWithShape="1">
                <a:blip r:embed="rId2"/>
                <a:stretch>
                  <a:fillRect r="-143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13</a:t>
            </a:fld>
            <a:endParaRPr lang="en-CA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371600"/>
            <a:ext cx="6850186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1086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381000"/>
                <a:ext cx="8077200" cy="5745163"/>
              </a:xfrm>
            </p:spPr>
            <p:txBody>
              <a:bodyPr/>
              <a:lstStyle/>
              <a:p>
                <a:pPr algn="just" rtl="1"/>
                <a:r>
                  <a:rPr lang="fa-IR" dirty="0" smtClean="0">
                    <a:cs typeface="B Nazanin" panose="00000400000000000000" pitchFamily="2" charset="-78"/>
                  </a:rPr>
                  <a:t>فرض کنید که 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𝑌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1</m:t>
                              </m:r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2</m:t>
                              </m:r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.</m:t>
                              </m:r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5</m:t>
                              </m:r>
                              <m:r>
                                <a:rPr lang="fa-IR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 </m:t>
                              </m:r>
                              <m:r>
                                <a:rPr lang="fa-IR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2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𝑇</m:t>
                          </m:r>
                        </m:sup>
                      </m:sSup>
                    </m:oMath>
                  </m:oMathPara>
                </a14:m>
                <a:endParaRPr lang="en-US" b="0" dirty="0" smtClean="0"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  <a:cs typeface="B Nazanin" panose="00000400000000000000" pitchFamily="2" charset="-78"/>
                        </a:rPr>
                        <m:t>Φ</m:t>
                      </m:r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eqArr>
                                <m:eqArrPr>
                                  <m:ctrlP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eqArrPr>
                                <m:e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0</m:t>
                                  </m:r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.</m:t>
                                  </m:r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8</m:t>
                                  </m:r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 </m:t>
                                  </m:r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2</m:t>
                                  </m:r>
                                  <m:r>
                                    <a:rPr lang="fa-IR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 </m:t>
                                  </m:r>
                                  <m:r>
                                    <a:rPr lang="fa-IR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3</m:t>
                                  </m:r>
                                </m:e>
                                <m:e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0</m:t>
                                  </m:r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.</m:t>
                                  </m:r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64</m:t>
                                  </m:r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 </m:t>
                                  </m:r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4</m:t>
                                  </m:r>
                                  <m:r>
                                    <a:rPr lang="fa-IR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 </m:t>
                                  </m:r>
                                  <m:r>
                                    <a:rPr lang="fa-IR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9</m:t>
                                  </m:r>
                                </m:e>
                              </m:eqArr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𝑇</m:t>
                          </m:r>
                        </m:sup>
                      </m:sSup>
                    </m:oMath>
                  </m:oMathPara>
                </a14:m>
                <a:endParaRPr lang="fa-IR" dirty="0"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 smtClean="0">
                    <a:cs typeface="B Nazanin" panose="00000400000000000000" pitchFamily="2" charset="-78"/>
                  </a:rPr>
                  <a:t>سه معادله و دو مجهول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𝜃</m:t>
                          </m:r>
                        </m:e>
                      </m:acc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1</m:t>
                              </m:r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.</m:t>
                              </m:r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9592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0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.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4202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a-IR" dirty="0" smtClean="0">
                  <a:cs typeface="B Nazanin" panose="00000400000000000000" pitchFamily="2" charset="-78"/>
                </a:endParaRPr>
              </a:p>
              <a:p>
                <a:pPr marL="0" indent="0" algn="just" rtl="1">
                  <a:buNone/>
                </a:pPr>
                <a:endParaRPr lang="en-CA" dirty="0"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381000"/>
                <a:ext cx="8077200" cy="5745163"/>
              </a:xfrm>
              <a:blipFill rotWithShape="1">
                <a:blip r:embed="rId2"/>
                <a:stretch>
                  <a:fillRect t="-1699" r="-143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14</a:t>
            </a:fld>
            <a:endParaRPr lang="en-CA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6962" y="1201737"/>
            <a:ext cx="7163638" cy="497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2577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15</a:t>
            </a:fld>
            <a:endParaRPr lang="en-CA"/>
          </a:p>
        </p:txBody>
      </p:sp>
      <p:pic>
        <p:nvPicPr>
          <p:cNvPr id="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685800"/>
            <a:ext cx="6934200" cy="578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072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مثال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1219200"/>
                <a:ext cx="8077200" cy="4906963"/>
              </a:xfrm>
            </p:spPr>
            <p:txBody>
              <a:bodyPr>
                <a:normAutofit/>
              </a:bodyPr>
              <a:lstStyle/>
              <a:p>
                <a:pPr algn="just" rtl="1"/>
                <a:endParaRPr lang="en-US" dirty="0" smtClean="0"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𝑦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𝑖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sub>
                      </m:sSub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𝑢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𝑖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2</m:t>
                          </m:r>
                        </m:sub>
                      </m:sSub>
                      <m:sSup>
                        <m:sSup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𝑢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𝑖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3</m:t>
                          </m:r>
                        </m:sub>
                      </m:sSub>
                      <m:sSup>
                        <m:sSup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𝑢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3</m:t>
                          </m:r>
                        </m:sup>
                      </m:sSup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𝑖</m:t>
                          </m:r>
                        </m:e>
                      </m:d>
                    </m:oMath>
                  </m:oMathPara>
                </a14:m>
                <a:endParaRPr lang="en-US" b="0" dirty="0" smtClean="0"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:endParaRPr lang="en-US" dirty="0" smtClean="0"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𝑦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𝑖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𝑎𝑦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𝑢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2</m:t>
                          </m:r>
                        </m:sub>
                      </m:sSub>
                      <m:func>
                        <m:func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  <a:cs typeface="B Nazanin" panose="00000400000000000000" pitchFamily="2" charset="-78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𝑢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𝑖</m:t>
                                  </m:r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−</m:t>
                                  </m:r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1</m:t>
                                  </m:r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en-US" dirty="0" smtClean="0"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:endParaRPr lang="fa-IR" dirty="0" smtClean="0"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1219200"/>
                <a:ext cx="8077200" cy="4906963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41026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مسئله شناسایی خطی</a:t>
            </a:r>
            <a:r>
              <a:rPr lang="fa-IR" dirty="0">
                <a:latin typeface="Nazanin" panose="00000700000000000000" pitchFamily="2" charset="-78"/>
                <a:cs typeface="B Nazanin" panose="00000400000000000000" pitchFamily="2" charset="-78"/>
              </a:rPr>
              <a:t> </a:t>
            </a:r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در حضور نویز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1219200"/>
                <a:ext cx="8077200" cy="4906963"/>
              </a:xfrm>
            </p:spPr>
            <p:txBody>
              <a:bodyPr>
                <a:normAutofit fontScale="92500" lnSpcReduction="10000"/>
              </a:bodyPr>
              <a:lstStyle/>
              <a:p>
                <a:pPr algn="just" rtl="1"/>
                <a:r>
                  <a:rPr lang="fa-IR" dirty="0" smtClean="0">
                    <a:cs typeface="B Nazanin" panose="00000400000000000000" pitchFamily="2" charset="-78"/>
                  </a:rPr>
                  <a:t>فرض: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𝑦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𝑖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p>
                        <m:sSupPr>
                          <m:ctrlPr>
                            <a:rPr lang="fa-IR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𝜙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𝑇</m:t>
                          </m:r>
                        </m:sup>
                      </m:sSup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𝑖</m:t>
                          </m:r>
                        </m:e>
                      </m:d>
                      <m:sSup>
                        <m:sSupPr>
                          <m:ctrlPr>
                            <a:rPr lang="fa-IR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𝜃</m:t>
                          </m:r>
                        </m:e>
                        <m:sup>
                          <m:r>
                            <a:rPr lang="fa-IR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</m:sup>
                      </m:sSup>
                      <m:r>
                        <a:rPr lang="fa-IR" b="0" i="1" smtClean="0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𝑒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𝑖</m:t>
                          </m:r>
                        </m:e>
                      </m:d>
                    </m:oMath>
                  </m:oMathPara>
                </a14:m>
                <a:endParaRPr lang="fa-IR" dirty="0">
                  <a:cs typeface="B Nazanin" panose="00000400000000000000" pitchFamily="2" charset="-78"/>
                </a:endParaRPr>
              </a:p>
              <a:p>
                <a:pPr marL="0" indent="0" algn="just" rtl="1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cs typeface="B Nazanin" panose="00000400000000000000" pitchFamily="2" charset="-78"/>
                      </a:rPr>
                      <m:t>𝑒</m:t>
                    </m:r>
                  </m:oMath>
                </a14:m>
                <a:r>
                  <a:rPr lang="fa-IR" dirty="0" smtClean="0">
                    <a:cs typeface="B Nazanin" panose="00000400000000000000" pitchFamily="2" charset="-78"/>
                  </a:rPr>
                  <a:t> نویز سفید: </a:t>
                </a:r>
              </a:p>
              <a:p>
                <a:pPr marL="0" indent="0" algn="just" rtl="1">
                  <a:buNone/>
                </a:pPr>
                <a:r>
                  <a:rPr lang="fa-IR" dirty="0" smtClean="0">
                    <a:cs typeface="B Nazanin" panose="00000400000000000000" pitchFamily="2" charset="-78"/>
                  </a:rPr>
                  <a:t>دنباله ای از متغیرهای تصادفی مستقل با میانگین صفر و واریانس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  <m:t>𝜆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  <m:t>2</m:t>
                        </m:r>
                      </m:sup>
                    </m:sSup>
                  </m:oMath>
                </a14:m>
                <a:endParaRPr lang="fa-IR" dirty="0" smtClean="0">
                  <a:cs typeface="B Nazanin" panose="00000400000000000000" pitchFamily="2" charset="-78"/>
                </a:endParaRPr>
              </a:p>
              <a:p>
                <a:pPr marL="0" indent="0" algn="just" rtl="1">
                  <a:buNone/>
                </a:pPr>
                <a:r>
                  <a:rPr lang="fa-IR" dirty="0" smtClean="0">
                    <a:solidFill>
                      <a:srgbClr val="FF0000"/>
                    </a:solidFill>
                    <a:cs typeface="B Nazanin" panose="00000400000000000000" pitchFamily="2" charset="-78"/>
                  </a:rPr>
                  <a:t>قضیه:</a:t>
                </a:r>
                <a:r>
                  <a:rPr lang="fa-IR" dirty="0" smtClean="0">
                    <a:cs typeface="B Nazanin" panose="00000400000000000000" pitchFamily="2" charset="-78"/>
                  </a:rPr>
                  <a:t> اگر ماتریس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a-IR" i="1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  <a:cs typeface="B Nazanin" panose="00000400000000000000" pitchFamily="2" charset="-78"/>
                          </a:rPr>
                          <m:t>Φ</m:t>
                        </m:r>
                      </m:e>
                      <m:sup>
                        <m: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  <m:t>𝑇</m:t>
                        </m:r>
                      </m:sup>
                    </m:sSup>
                    <m:d>
                      <m:dPr>
                        <m:ctrlP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  <m:t>𝑡</m:t>
                        </m:r>
                      </m:e>
                    </m:d>
                    <m:r>
                      <m:rPr>
                        <m:sty m:val="p"/>
                      </m:rPr>
                      <a:rPr lang="en-US">
                        <a:latin typeface="Cambria Math"/>
                        <a:cs typeface="B Nazanin" panose="00000400000000000000" pitchFamily="2" charset="-78"/>
                      </a:rPr>
                      <m:t>Φ</m:t>
                    </m:r>
                    <m:d>
                      <m:dPr>
                        <m:ctrlP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  <m:t>𝑡</m:t>
                        </m:r>
                      </m:e>
                    </m:d>
                  </m:oMath>
                </a14:m>
                <a:r>
                  <a:rPr lang="fa-IR" dirty="0">
                    <a:cs typeface="B Nazanin" panose="00000400000000000000" pitchFamily="2" charset="-78"/>
                  </a:rPr>
                  <a:t> معکوس پذیر </a:t>
                </a:r>
                <a:r>
                  <a:rPr lang="fa-IR" dirty="0" smtClean="0">
                    <a:cs typeface="B Nazanin" panose="00000400000000000000" pitchFamily="2" charset="-78"/>
                  </a:rPr>
                  <a:t>باشد، آنگاه تخمین</a:t>
                </a:r>
              </a:p>
              <a:p>
                <a:pPr marL="0" indent="0" algn="ctr">
                  <a:buNone/>
                </a:pPr>
                <a:r>
                  <a:rPr lang="fa-IR" dirty="0" smtClean="0">
                    <a:cs typeface="B Nazanin" panose="00000400000000000000" pitchFamily="2" charset="-78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cs typeface="B Nazanin" panose="00000400000000000000" pitchFamily="2" charset="-78"/>
                      </a:rPr>
                      <m:t>𝜃</m:t>
                    </m:r>
                    <m:d>
                      <m:dPr>
                        <m:ctrlP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  <m:t>𝑡</m:t>
                        </m:r>
                      </m:e>
                    </m:d>
                    <m:r>
                      <a:rPr lang="en-US" i="1">
                        <a:latin typeface="Cambria Math"/>
                        <a:cs typeface="B Nazanin" panose="00000400000000000000" pitchFamily="2" charset="-78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/>
                                <a:cs typeface="B Nazanin" panose="00000400000000000000" pitchFamily="2" charset="-78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fa-IR" i="1">
                                    <a:latin typeface="Cambria Math"/>
                                    <a:cs typeface="B Nazanin" panose="00000400000000000000" pitchFamily="2" charset="-78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Φ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𝑇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en-US" i="1">
                                    <a:latin typeface="Cambria Math"/>
                                    <a:cs typeface="B Nazanin" panose="00000400000000000000" pitchFamily="2" charset="-78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𝑡</m:t>
                                </m:r>
                              </m:e>
                            </m:d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  <a:cs typeface="B Nazanin" panose="00000400000000000000" pitchFamily="2" charset="-78"/>
                              </a:rPr>
                              <m:t>Φ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/>
                                    <a:cs typeface="B Nazanin" panose="00000400000000000000" pitchFamily="2" charset="-78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𝑡</m:t>
                                </m:r>
                              </m:e>
                            </m:d>
                          </m:e>
                        </m:d>
                      </m:e>
                      <m:sup>
                        <m: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  <m:t>−</m:t>
                        </m:r>
                        <m: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  <m:t>1</m:t>
                        </m:r>
                      </m:sup>
                    </m:sSup>
                    <m:sSup>
                      <m:sSupPr>
                        <m:ctrlP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  <a:cs typeface="B Nazanin" panose="00000400000000000000" pitchFamily="2" charset="-78"/>
                          </a:rPr>
                          <m:t>Φ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  <a:cs typeface="B Nazanin" panose="00000400000000000000" pitchFamily="2" charset="-78"/>
                          </a:rPr>
                          <m:t>T</m:t>
                        </m:r>
                      </m:sup>
                    </m:sSup>
                    <m:d>
                      <m:dPr>
                        <m:ctrlP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  <m:t>𝑡</m:t>
                        </m:r>
                      </m:e>
                    </m:d>
                    <m:r>
                      <a:rPr lang="en-US" i="1">
                        <a:latin typeface="Cambria Math"/>
                        <a:cs typeface="B Nazanin" panose="00000400000000000000" pitchFamily="2" charset="-78"/>
                      </a:rPr>
                      <m:t>𝑌</m:t>
                    </m:r>
                    <m:d>
                      <m:dPr>
                        <m:ctrlP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  <m:t>𝑡</m:t>
                        </m:r>
                      </m:e>
                    </m:d>
                  </m:oMath>
                </a14:m>
                <a:endParaRPr lang="fa-IR" dirty="0" smtClean="0">
                  <a:cs typeface="B Nazanin" panose="00000400000000000000" pitchFamily="2" charset="-78"/>
                </a:endParaRPr>
              </a:p>
              <a:p>
                <a:pPr marL="0" indent="0" algn="r" rtl="1">
                  <a:buNone/>
                </a:pPr>
                <a:r>
                  <a:rPr lang="fa-IR" dirty="0" smtClean="0">
                    <a:cs typeface="B Nazanin" panose="00000400000000000000" pitchFamily="2" charset="-78"/>
                  </a:rPr>
                  <a:t>بدون بایاس و سازگار است. یعنی</a:t>
                </a:r>
              </a:p>
              <a:p>
                <a:pPr marL="0" indent="0" algn="l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𝐸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𝜃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𝜃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en-US" b="0" dirty="0" smtClean="0">
                  <a:cs typeface="B Nazanin" panose="00000400000000000000" pitchFamily="2" charset="-78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𝐶𝑜𝑣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𝜃</m:t>
                          </m:r>
                          <m:d>
                            <m:d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𝜆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Φ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𝑇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Φ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en-US" dirty="0" smtClean="0">
                  <a:cs typeface="B Nazanin" panose="00000400000000000000" pitchFamily="2" charset="-78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𝜆</m:t>
                              </m:r>
                            </m:e>
                          </m:acc>
                        </m:e>
                        <m: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4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𝑉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𝜃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</m:e>
                          </m:d>
                        </m:num>
                        <m:den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𝑛</m:t>
                          </m:r>
                        </m:den>
                      </m:f>
                    </m:oMath>
                  </m:oMathPara>
                </a14:m>
                <a:endParaRPr lang="fa-IR" dirty="0">
                  <a:cs typeface="B Nazanin" panose="00000400000000000000" pitchFamily="2" charset="-78"/>
                </a:endParaRPr>
              </a:p>
              <a:p>
                <a:pPr marL="0" indent="0" algn="l">
                  <a:buNone/>
                </a:pPr>
                <a:endParaRPr lang="fa-IR" dirty="0" smtClean="0"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1219200"/>
                <a:ext cx="8077200" cy="4906963"/>
              </a:xfrm>
              <a:blipFill rotWithShape="1">
                <a:blip r:embed="rId2"/>
                <a:stretch>
                  <a:fillRect t="-2360" r="-135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02291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شناسایی روی خط: الگوریتم </a:t>
            </a:r>
            <a:r>
              <a:rPr lang="en-US" dirty="0" smtClean="0">
                <a:latin typeface="Nazanin" panose="00000700000000000000" pitchFamily="2" charset="-78"/>
                <a:cs typeface="B Nazanin" panose="00000400000000000000" pitchFamily="2" charset="-78"/>
              </a:rPr>
              <a:t>RLS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0" y="1219200"/>
                <a:ext cx="8915400" cy="4906963"/>
              </a:xfrm>
            </p:spPr>
            <p:txBody>
              <a:bodyPr>
                <a:normAutofit/>
              </a:bodyPr>
              <a:lstStyle/>
              <a:p>
                <a:pPr algn="just" rtl="1"/>
                <a:r>
                  <a:rPr lang="fa-IR" dirty="0" smtClean="0">
                    <a:cs typeface="B Nazanin" panose="00000400000000000000" pitchFamily="2" charset="-78"/>
                  </a:rPr>
                  <a:t>بازگشتی کردن معادلات با فرض معکوس پذیری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  <a:cs typeface="B Nazanin" panose="00000400000000000000" pitchFamily="2" charset="-78"/>
                          </a:rPr>
                          <m:t>Φ</m:t>
                        </m:r>
                      </m:e>
                      <m:sup>
                        <m: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  <m:t>𝑇</m:t>
                        </m:r>
                      </m:sup>
                    </m:sSup>
                    <m:d>
                      <m:dPr>
                        <m:ctrlP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  <m:t>𝑡</m:t>
                        </m:r>
                      </m:e>
                    </m:d>
                    <m:r>
                      <m:rPr>
                        <m:sty m:val="p"/>
                      </m:rPr>
                      <a:rPr lang="en-US">
                        <a:latin typeface="Cambria Math"/>
                        <a:cs typeface="B Nazanin" panose="00000400000000000000" pitchFamily="2" charset="-78"/>
                      </a:rPr>
                      <m:t>Φ</m:t>
                    </m:r>
                    <m:d>
                      <m:dPr>
                        <m:ctrlP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  <m:t>𝑡</m:t>
                        </m:r>
                      </m:e>
                    </m:d>
                  </m:oMath>
                </a14:m>
                <a:endParaRPr lang="en-US" b="0" dirty="0" smtClean="0">
                  <a:cs typeface="B Nazanin" panose="00000400000000000000" pitchFamily="2" charset="-78"/>
                </a:endParaRPr>
              </a:p>
              <a:p>
                <a:pPr marL="0" indent="0" algn="ctr" rtl="1">
                  <a:buNone/>
                </a:pPr>
                <a:r>
                  <a:rPr lang="fa-IR" dirty="0" smtClean="0">
                    <a:solidFill>
                      <a:srgbClr val="FF0000"/>
                    </a:solidFill>
                    <a:latin typeface="Cambria Math"/>
                    <a:cs typeface="B Nazanin" panose="00000400000000000000" pitchFamily="2" charset="-78"/>
                  </a:rPr>
                  <a:t>تعریف: ماتریس کواریانس</a:t>
                </a:r>
                <a:endParaRPr lang="en-US" b="0" i="1" dirty="0" smtClean="0">
                  <a:latin typeface="Cambria Math"/>
                  <a:cs typeface="B Nazanin" panose="00000400000000000000" pitchFamily="2" charset="-78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cs typeface="B Nazanin" panose="00000400000000000000" pitchFamily="2" charset="-78"/>
                        </a:rPr>
                        <m:t>𝑃</m:t>
                      </m:r>
                      <m:d>
                        <m:dPr>
                          <m:ctrlP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sz="2400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400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40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Φ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𝑇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sz="2400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m:rPr>
                                  <m:sty m:val="p"/>
                                </m:rPr>
                                <a:rPr lang="en-US" sz="2400">
                                  <a:latin typeface="Cambria Math"/>
                                  <a:cs typeface="B Nazanin" panose="00000400000000000000" pitchFamily="2" charset="-78"/>
                                </a:rPr>
                                <m:t>Φ</m:t>
                              </m:r>
                              <m:d>
                                <m:dPr>
                                  <m:ctrlPr>
                                    <a:rPr lang="en-US" sz="2400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en-US" sz="2400" i="1" dirty="0" smtClean="0">
                  <a:latin typeface="Cambria Math"/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:endParaRPr lang="en-US" i="1" dirty="0" smtClean="0">
                  <a:latin typeface="Cambria Math"/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𝑃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𝐼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𝐾</m:t>
                          </m:r>
                          <m:d>
                            <m:d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</m:e>
                          </m:d>
                          <m:sSup>
                            <m:sSup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𝜙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𝑇</m:t>
                              </m:r>
                            </m:sup>
                          </m:sSup>
                          <m:d>
                            <m:d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𝑃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fa-IR" dirty="0"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:endParaRPr lang="en-US" b="0" i="1" dirty="0" smtClean="0">
                  <a:latin typeface="Cambria Math"/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  <a:cs typeface="B Nazanin" panose="00000400000000000000" pitchFamily="2" charset="-78"/>
                        </a:rPr>
                        <m:t>K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𝜙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sSup>
                        <m:sSup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𝐼</m:t>
                              </m:r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𝜙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𝑇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𝑡</m:t>
                                  </m:r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−</m:t>
                                  </m:r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1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𝜙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en-US" b="0" dirty="0" smtClean="0"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:endParaRPr lang="en-US" i="1" dirty="0" smtClean="0">
                  <a:latin typeface="Cambria Math"/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𝜃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𝜃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>
                          <a:latin typeface="Cambria Math"/>
                          <a:cs typeface="B Nazanin" panose="00000400000000000000" pitchFamily="2" charset="-78"/>
                        </a:rPr>
                        <m:t>K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𝑦</m:t>
                          </m:r>
                          <m:d>
                            <m:d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</m:e>
                          </m:d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𝜙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𝑇</m:t>
                              </m:r>
                            </m:sup>
                          </m:sSup>
                          <m:d>
                            <m:d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</m:e>
                          </m:d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𝜃</m:t>
                          </m:r>
                          <m:d>
                            <m:d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1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i="1" dirty="0">
                  <a:latin typeface="Cambria Math"/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0" y="1219200"/>
                <a:ext cx="8915400" cy="4906963"/>
              </a:xfrm>
              <a:blipFill rotWithShape="1">
                <a:blip r:embed="rId2"/>
                <a:stretch>
                  <a:fillRect t="-1615" r="-123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18</a:t>
            </a:fld>
            <a:endParaRPr lang="en-CA" dirty="0"/>
          </a:p>
        </p:txBody>
      </p:sp>
      <p:sp>
        <p:nvSpPr>
          <p:cNvPr id="8" name="Oval 7"/>
          <p:cNvSpPr/>
          <p:nvPr/>
        </p:nvSpPr>
        <p:spPr>
          <a:xfrm>
            <a:off x="685800" y="4114800"/>
            <a:ext cx="914400" cy="685800"/>
          </a:xfrm>
          <a:prstGeom prst="ellipse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CA">
              <a:ln>
                <a:solidFill>
                  <a:schemeClr val="bg1"/>
                </a:solidFill>
              </a:ln>
              <a:noFill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952500" y="3846731"/>
            <a:ext cx="190500" cy="22996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-76200" y="3200400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b="1" dirty="0" smtClean="0">
                <a:cs typeface="B Nazanin" panose="00000400000000000000" pitchFamily="2" charset="-78"/>
              </a:rPr>
              <a:t>بهره کالمن یا بهره اصلاح</a:t>
            </a:r>
            <a:endParaRPr lang="en-CA" b="1" dirty="0">
              <a:cs typeface="B Nazanin" panose="00000400000000000000" pitchFamily="2" charset="-78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419600" y="4914900"/>
            <a:ext cx="3581400" cy="952500"/>
          </a:xfrm>
          <a:prstGeom prst="ellipse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n>
                  <a:solidFill>
                    <a:schemeClr val="bg1"/>
                  </a:solidFill>
                </a:ln>
                <a:noFill/>
              </a:rPr>
              <a:t>00</a:t>
            </a:r>
            <a:endParaRPr lang="en-CA" dirty="0">
              <a:ln>
                <a:solidFill>
                  <a:schemeClr val="bg1"/>
                </a:solidFill>
              </a:ln>
              <a:noFill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8001000" y="5334000"/>
            <a:ext cx="4572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8229600" y="5449669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b="1" dirty="0" smtClean="0">
                <a:cs typeface="B Nazanin" panose="00000400000000000000" pitchFamily="2" charset="-78"/>
              </a:rPr>
              <a:t>خطای تخمین</a:t>
            </a:r>
            <a:endParaRPr lang="en-CA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68693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579437"/>
                <a:ext cx="8077200" cy="5745163"/>
              </a:xfrm>
            </p:spPr>
            <p:txBody>
              <a:bodyPr>
                <a:normAutofit/>
              </a:bodyPr>
              <a:lstStyle/>
              <a:p>
                <a:pPr algn="just" rtl="1"/>
                <a:r>
                  <a:rPr lang="fa-IR" dirty="0" smtClean="0">
                    <a:cs typeface="B Nazanin" panose="00000400000000000000" pitchFamily="2" charset="-78"/>
                  </a:rPr>
                  <a:t>نکات مهم: انتخاب شرایط اولیه شامل تخمین اولیه بردار پارامتر و مقدار اولیه ماتریس کواریانس خطا</a:t>
                </a:r>
              </a:p>
              <a:p>
                <a:pPr algn="just" rtl="1"/>
                <a:r>
                  <a:rPr lang="fa-IR" dirty="0" smtClean="0">
                    <a:cs typeface="B Nazanin" panose="00000400000000000000" pitchFamily="2" charset="-78"/>
                  </a:rPr>
                  <a:t>ماتریس کواریانس خطا مثبت معین است. </a:t>
                </a:r>
              </a:p>
              <a:p>
                <a:pPr algn="just" rtl="1"/>
                <a:r>
                  <a:rPr lang="fa-IR" dirty="0" smtClean="0">
                    <a:cs typeface="B Nazanin" panose="00000400000000000000" pitchFamily="2" charset="-78"/>
                  </a:rPr>
                  <a:t>مثال: 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𝑦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𝜃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𝑢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𝜃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2</m:t>
                          </m:r>
                        </m:sub>
                      </m:sSub>
                      <m:sSup>
                        <m:sSup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𝑢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fa-IR" b="0" i="1" smtClean="0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𝑒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b="0" i="1" dirty="0" smtClean="0"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𝜃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2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;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𝜃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=−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1</m:t>
                      </m:r>
                    </m:oMath>
                  </m:oMathPara>
                </a14:m>
                <a:endParaRPr lang="fa-IR" b="0" i="1" dirty="0" smtClean="0"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𝑢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  <a:cs typeface="B Nazanin" panose="00000400000000000000" pitchFamily="2" charset="-78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b="0" i="1" dirty="0" smtClean="0"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10</m:t>
                          </m:r>
                        </m:e>
                        <m:sup>
                          <m:r>
                            <a:rPr lang="fa-IR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4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𝐼</m:t>
                      </m:r>
                    </m:oMath>
                  </m:oMathPara>
                </a14:m>
                <a:endParaRPr lang="en-US" b="0" i="1" dirty="0" smtClean="0"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𝜃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1</m:t>
                              </m:r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𝑇</m:t>
                          </m:r>
                        </m:sup>
                      </m:sSup>
                    </m:oMath>
                  </m:oMathPara>
                </a14:m>
                <a:endParaRPr lang="fa-IR" b="0" i="1" dirty="0" smtClean="0">
                  <a:cs typeface="B Nazanin" panose="00000400000000000000" pitchFamily="2" charset="-78"/>
                </a:endParaRPr>
              </a:p>
              <a:p>
                <a:pPr marL="0" indent="0" algn="just" rtl="1">
                  <a:buNone/>
                </a:pPr>
                <a:r>
                  <a:rPr lang="fa-IR" dirty="0" smtClean="0">
                    <a:cs typeface="B Nazanin" panose="00000400000000000000" pitchFamily="2" charset="-78"/>
                  </a:rPr>
                  <a:t>زمان نمونه برداری برابر 0.01ثانیه</a:t>
                </a:r>
              </a:p>
              <a:p>
                <a:pPr algn="just" rtl="1"/>
                <a:endParaRPr lang="fa-IR" dirty="0"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579437"/>
                <a:ext cx="8077200" cy="5745163"/>
              </a:xfrm>
              <a:blipFill rotWithShape="1">
                <a:blip r:embed="rId2"/>
                <a:stretch>
                  <a:fillRect l="-2642" t="-1697" r="-1509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19</a:t>
            </a:fld>
            <a:endParaRPr lang="en-CA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32" t="26779" r="33999" b="18798"/>
          <a:stretch/>
        </p:blipFill>
        <p:spPr bwMode="auto">
          <a:xfrm>
            <a:off x="1447800" y="954305"/>
            <a:ext cx="6460587" cy="4836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3415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مدلسازی سیستم؟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09600" y="1600200"/>
            <a:ext cx="8077200" cy="4525963"/>
          </a:xfrm>
        </p:spPr>
        <p:txBody>
          <a:bodyPr>
            <a:normAutofit lnSpcReduction="10000"/>
          </a:bodyPr>
          <a:lstStyle/>
          <a:p>
            <a:pPr algn="just" rtl="1"/>
            <a:endParaRPr lang="fa-IR" dirty="0" smtClean="0">
              <a:cs typeface="B Nazanin" panose="00000400000000000000" pitchFamily="2" charset="-78"/>
            </a:endParaRPr>
          </a:p>
          <a:p>
            <a:pPr algn="just" rtl="1"/>
            <a:endParaRPr lang="fa-IR" dirty="0">
              <a:cs typeface="B Nazanin" panose="00000400000000000000" pitchFamily="2" charset="-78"/>
            </a:endParaRPr>
          </a:p>
          <a:p>
            <a:pPr algn="just" rtl="1"/>
            <a:endParaRPr lang="fa-IR" dirty="0" smtClean="0">
              <a:cs typeface="B Nazanin" panose="00000400000000000000" pitchFamily="2" charset="-78"/>
            </a:endParaRPr>
          </a:p>
          <a:p>
            <a:pPr algn="just" rtl="1"/>
            <a:endParaRPr lang="fa-IR" dirty="0">
              <a:cs typeface="B Nazanin" panose="00000400000000000000" pitchFamily="2" charset="-78"/>
            </a:endParaRPr>
          </a:p>
          <a:p>
            <a:pPr algn="just" rtl="1"/>
            <a:endParaRPr lang="fa-IR" dirty="0" smtClean="0">
              <a:cs typeface="B Nazanin" panose="00000400000000000000" pitchFamily="2" charset="-78"/>
            </a:endParaRPr>
          </a:p>
          <a:p>
            <a:pPr algn="just" rtl="1"/>
            <a:r>
              <a:rPr lang="fa-IR" dirty="0" smtClean="0">
                <a:cs typeface="B Nazanin" panose="00000400000000000000" pitchFamily="2" charset="-78"/>
              </a:rPr>
              <a:t>انواع مدل:</a:t>
            </a:r>
          </a:p>
          <a:p>
            <a:pPr algn="just" rtl="1"/>
            <a:r>
              <a:rPr lang="fa-IR" dirty="0" smtClean="0">
                <a:solidFill>
                  <a:srgbClr val="FF0000"/>
                </a:solidFill>
                <a:cs typeface="B Nazanin" panose="00000400000000000000" pitchFamily="2" charset="-78"/>
              </a:rPr>
              <a:t>مدل ذهنی </a:t>
            </a:r>
            <a:r>
              <a:rPr lang="en-US" dirty="0" smtClean="0">
                <a:solidFill>
                  <a:srgbClr val="FF0000"/>
                </a:solidFill>
                <a:cs typeface="B Nazanin" panose="00000400000000000000" pitchFamily="2" charset="-78"/>
              </a:rPr>
              <a:t>(Mental)</a:t>
            </a:r>
            <a:r>
              <a:rPr lang="fa-IR" dirty="0" smtClean="0">
                <a:solidFill>
                  <a:srgbClr val="FF0000"/>
                </a:solidFill>
                <a:cs typeface="B Nazanin" panose="00000400000000000000" pitchFamily="2" charset="-78"/>
              </a:rPr>
              <a:t>: مدل استفاده شده در حین رانندگی</a:t>
            </a:r>
          </a:p>
          <a:p>
            <a:pPr algn="just" rtl="1"/>
            <a:r>
              <a:rPr lang="fa-IR" dirty="0" smtClean="0">
                <a:solidFill>
                  <a:srgbClr val="FF0000"/>
                </a:solidFill>
                <a:cs typeface="B Nazanin" panose="00000400000000000000" pitchFamily="2" charset="-78"/>
              </a:rPr>
              <a:t>گرافها و جدولها: نمودار بود، پاسخ پله</a:t>
            </a:r>
          </a:p>
          <a:p>
            <a:pPr algn="just" rtl="1"/>
            <a:r>
              <a:rPr lang="fa-IR" dirty="0" smtClean="0">
                <a:solidFill>
                  <a:srgbClr val="FF0000"/>
                </a:solidFill>
                <a:cs typeface="B Nazanin" panose="00000400000000000000" pitchFamily="2" charset="-78"/>
              </a:rPr>
              <a:t>مدل ریاضی: معادلات دیفرانسیل و تفاضلی</a:t>
            </a:r>
            <a:endParaRPr lang="en-CA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</a:t>
            </a:fld>
            <a:endParaRPr lang="en-CA"/>
          </a:p>
        </p:txBody>
      </p:sp>
      <p:grpSp>
        <p:nvGrpSpPr>
          <p:cNvPr id="20" name="Group 19"/>
          <p:cNvGrpSpPr/>
          <p:nvPr/>
        </p:nvGrpSpPr>
        <p:grpSpPr>
          <a:xfrm>
            <a:off x="228600" y="77161"/>
            <a:ext cx="4267200" cy="1446839"/>
            <a:chOff x="228600" y="1692146"/>
            <a:chExt cx="4267200" cy="1446839"/>
          </a:xfrm>
        </p:grpSpPr>
        <p:sp>
          <p:nvSpPr>
            <p:cNvPr id="13" name="Freeform 12"/>
            <p:cNvSpPr/>
            <p:nvPr/>
          </p:nvSpPr>
          <p:spPr>
            <a:xfrm>
              <a:off x="1214651" y="1692146"/>
              <a:ext cx="2224585" cy="1446839"/>
            </a:xfrm>
            <a:custGeom>
              <a:avLst/>
              <a:gdLst>
                <a:gd name="connsiteX0" fmla="*/ 382137 w 2224585"/>
                <a:gd name="connsiteY0" fmla="*/ 54767 h 1446839"/>
                <a:gd name="connsiteX1" fmla="*/ 1351128 w 2224585"/>
                <a:gd name="connsiteY1" fmla="*/ 176 h 1446839"/>
                <a:gd name="connsiteX2" fmla="*/ 1774209 w 2224585"/>
                <a:gd name="connsiteY2" fmla="*/ 13824 h 1446839"/>
                <a:gd name="connsiteX3" fmla="*/ 1910686 w 2224585"/>
                <a:gd name="connsiteY3" fmla="*/ 68415 h 1446839"/>
                <a:gd name="connsiteX4" fmla="*/ 1992573 w 2224585"/>
                <a:gd name="connsiteY4" fmla="*/ 150302 h 1446839"/>
                <a:gd name="connsiteX5" fmla="*/ 2033516 w 2224585"/>
                <a:gd name="connsiteY5" fmla="*/ 177597 h 1446839"/>
                <a:gd name="connsiteX6" fmla="*/ 2060812 w 2224585"/>
                <a:gd name="connsiteY6" fmla="*/ 218541 h 1446839"/>
                <a:gd name="connsiteX7" fmla="*/ 2142698 w 2224585"/>
                <a:gd name="connsiteY7" fmla="*/ 286779 h 1446839"/>
                <a:gd name="connsiteX8" fmla="*/ 2210937 w 2224585"/>
                <a:gd name="connsiteY8" fmla="*/ 395961 h 1446839"/>
                <a:gd name="connsiteX9" fmla="*/ 2224585 w 2224585"/>
                <a:gd name="connsiteY9" fmla="*/ 450553 h 1446839"/>
                <a:gd name="connsiteX10" fmla="*/ 2183642 w 2224585"/>
                <a:gd name="connsiteY10" fmla="*/ 846338 h 1446839"/>
                <a:gd name="connsiteX11" fmla="*/ 2142698 w 2224585"/>
                <a:gd name="connsiteY11" fmla="*/ 955520 h 1446839"/>
                <a:gd name="connsiteX12" fmla="*/ 2101755 w 2224585"/>
                <a:gd name="connsiteY12" fmla="*/ 1064702 h 1446839"/>
                <a:gd name="connsiteX13" fmla="*/ 2019868 w 2224585"/>
                <a:gd name="connsiteY13" fmla="*/ 1160236 h 1446839"/>
                <a:gd name="connsiteX14" fmla="*/ 1965277 w 2224585"/>
                <a:gd name="connsiteY14" fmla="*/ 1187532 h 1446839"/>
                <a:gd name="connsiteX15" fmla="*/ 1856095 w 2224585"/>
                <a:gd name="connsiteY15" fmla="*/ 1283066 h 1446839"/>
                <a:gd name="connsiteX16" fmla="*/ 1678674 w 2224585"/>
                <a:gd name="connsiteY16" fmla="*/ 1364953 h 1446839"/>
                <a:gd name="connsiteX17" fmla="*/ 1569492 w 2224585"/>
                <a:gd name="connsiteY17" fmla="*/ 1392248 h 1446839"/>
                <a:gd name="connsiteX18" fmla="*/ 1378424 w 2224585"/>
                <a:gd name="connsiteY18" fmla="*/ 1446839 h 1446839"/>
                <a:gd name="connsiteX19" fmla="*/ 682388 w 2224585"/>
                <a:gd name="connsiteY19" fmla="*/ 1433191 h 1446839"/>
                <a:gd name="connsiteX20" fmla="*/ 532262 w 2224585"/>
                <a:gd name="connsiteY20" fmla="*/ 1405896 h 1446839"/>
                <a:gd name="connsiteX21" fmla="*/ 464024 w 2224585"/>
                <a:gd name="connsiteY21" fmla="*/ 1392248 h 1446839"/>
                <a:gd name="connsiteX22" fmla="*/ 395785 w 2224585"/>
                <a:gd name="connsiteY22" fmla="*/ 1364953 h 1446839"/>
                <a:gd name="connsiteX23" fmla="*/ 300250 w 2224585"/>
                <a:gd name="connsiteY23" fmla="*/ 1337657 h 1446839"/>
                <a:gd name="connsiteX24" fmla="*/ 259307 w 2224585"/>
                <a:gd name="connsiteY24" fmla="*/ 1283066 h 1446839"/>
                <a:gd name="connsiteX25" fmla="*/ 150125 w 2224585"/>
                <a:gd name="connsiteY25" fmla="*/ 1201179 h 1446839"/>
                <a:gd name="connsiteX26" fmla="*/ 136477 w 2224585"/>
                <a:gd name="connsiteY26" fmla="*/ 1146588 h 1446839"/>
                <a:gd name="connsiteX27" fmla="*/ 95534 w 2224585"/>
                <a:gd name="connsiteY27" fmla="*/ 1105645 h 1446839"/>
                <a:gd name="connsiteX28" fmla="*/ 54591 w 2224585"/>
                <a:gd name="connsiteY28" fmla="*/ 1037406 h 1446839"/>
                <a:gd name="connsiteX29" fmla="*/ 27295 w 2224585"/>
                <a:gd name="connsiteY29" fmla="*/ 941872 h 1446839"/>
                <a:gd name="connsiteX30" fmla="*/ 0 w 2224585"/>
                <a:gd name="connsiteY30" fmla="*/ 900929 h 1446839"/>
                <a:gd name="connsiteX31" fmla="*/ 13648 w 2224585"/>
                <a:gd name="connsiteY31" fmla="*/ 750803 h 1446839"/>
                <a:gd name="connsiteX32" fmla="*/ 40943 w 2224585"/>
                <a:gd name="connsiteY32" fmla="*/ 696212 h 1446839"/>
                <a:gd name="connsiteX33" fmla="*/ 54591 w 2224585"/>
                <a:gd name="connsiteY33" fmla="*/ 655269 h 1446839"/>
                <a:gd name="connsiteX34" fmla="*/ 95534 w 2224585"/>
                <a:gd name="connsiteY34" fmla="*/ 600678 h 1446839"/>
                <a:gd name="connsiteX35" fmla="*/ 122830 w 2224585"/>
                <a:gd name="connsiteY35" fmla="*/ 559735 h 1446839"/>
                <a:gd name="connsiteX36" fmla="*/ 163773 w 2224585"/>
                <a:gd name="connsiteY36" fmla="*/ 532439 h 1446839"/>
                <a:gd name="connsiteX37" fmla="*/ 232012 w 2224585"/>
                <a:gd name="connsiteY37" fmla="*/ 464200 h 1446839"/>
                <a:gd name="connsiteX38" fmla="*/ 259307 w 2224585"/>
                <a:gd name="connsiteY38" fmla="*/ 423257 h 1446839"/>
                <a:gd name="connsiteX39" fmla="*/ 300250 w 2224585"/>
                <a:gd name="connsiteY39" fmla="*/ 395961 h 1446839"/>
                <a:gd name="connsiteX40" fmla="*/ 382137 w 2224585"/>
                <a:gd name="connsiteY40" fmla="*/ 314075 h 1446839"/>
                <a:gd name="connsiteX41" fmla="*/ 464024 w 2224585"/>
                <a:gd name="connsiteY41" fmla="*/ 259484 h 1446839"/>
                <a:gd name="connsiteX42" fmla="*/ 450376 w 2224585"/>
                <a:gd name="connsiteY42" fmla="*/ 150302 h 1446839"/>
                <a:gd name="connsiteX43" fmla="*/ 368489 w 2224585"/>
                <a:gd name="connsiteY43" fmla="*/ 123006 h 1446839"/>
                <a:gd name="connsiteX44" fmla="*/ 368489 w 2224585"/>
                <a:gd name="connsiteY44" fmla="*/ 41120 h 1446839"/>
                <a:gd name="connsiteX45" fmla="*/ 382137 w 2224585"/>
                <a:gd name="connsiteY45" fmla="*/ 54767 h 1446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224585" h="1446839">
                  <a:moveTo>
                    <a:pt x="382137" y="54767"/>
                  </a:moveTo>
                  <a:cubicBezTo>
                    <a:pt x="545910" y="47943"/>
                    <a:pt x="755250" y="7270"/>
                    <a:pt x="1351128" y="176"/>
                  </a:cubicBezTo>
                  <a:cubicBezTo>
                    <a:pt x="1492218" y="-1504"/>
                    <a:pt x="1633182" y="9275"/>
                    <a:pt x="1774209" y="13824"/>
                  </a:cubicBezTo>
                  <a:cubicBezTo>
                    <a:pt x="1802366" y="23210"/>
                    <a:pt x="1882001" y="45467"/>
                    <a:pt x="1910686" y="68415"/>
                  </a:cubicBezTo>
                  <a:cubicBezTo>
                    <a:pt x="1940829" y="92529"/>
                    <a:pt x="1960454" y="128890"/>
                    <a:pt x="1992573" y="150302"/>
                  </a:cubicBezTo>
                  <a:lnTo>
                    <a:pt x="2033516" y="177597"/>
                  </a:lnTo>
                  <a:cubicBezTo>
                    <a:pt x="2042615" y="191245"/>
                    <a:pt x="2049213" y="206942"/>
                    <a:pt x="2060812" y="218541"/>
                  </a:cubicBezTo>
                  <a:cubicBezTo>
                    <a:pt x="2187177" y="344906"/>
                    <a:pt x="2008537" y="130260"/>
                    <a:pt x="2142698" y="286779"/>
                  </a:cubicBezTo>
                  <a:cubicBezTo>
                    <a:pt x="2171327" y="320179"/>
                    <a:pt x="2195403" y="354536"/>
                    <a:pt x="2210937" y="395961"/>
                  </a:cubicBezTo>
                  <a:cubicBezTo>
                    <a:pt x="2217523" y="413524"/>
                    <a:pt x="2220036" y="432356"/>
                    <a:pt x="2224585" y="450553"/>
                  </a:cubicBezTo>
                  <a:cubicBezTo>
                    <a:pt x="2212345" y="670862"/>
                    <a:pt x="2222984" y="662739"/>
                    <a:pt x="2183642" y="846338"/>
                  </a:cubicBezTo>
                  <a:cubicBezTo>
                    <a:pt x="2177893" y="873167"/>
                    <a:pt x="2148692" y="937538"/>
                    <a:pt x="2142698" y="955520"/>
                  </a:cubicBezTo>
                  <a:cubicBezTo>
                    <a:pt x="2120243" y="1022885"/>
                    <a:pt x="2141639" y="1000887"/>
                    <a:pt x="2101755" y="1064702"/>
                  </a:cubicBezTo>
                  <a:cubicBezTo>
                    <a:pt x="2086723" y="1088753"/>
                    <a:pt x="2045083" y="1142225"/>
                    <a:pt x="2019868" y="1160236"/>
                  </a:cubicBezTo>
                  <a:cubicBezTo>
                    <a:pt x="2003313" y="1172061"/>
                    <a:pt x="1981832" y="1175707"/>
                    <a:pt x="1965277" y="1187532"/>
                  </a:cubicBezTo>
                  <a:cubicBezTo>
                    <a:pt x="1846486" y="1272383"/>
                    <a:pt x="2025810" y="1181237"/>
                    <a:pt x="1856095" y="1283066"/>
                  </a:cubicBezTo>
                  <a:cubicBezTo>
                    <a:pt x="1810782" y="1310254"/>
                    <a:pt x="1738445" y="1348652"/>
                    <a:pt x="1678674" y="1364953"/>
                  </a:cubicBezTo>
                  <a:cubicBezTo>
                    <a:pt x="1642482" y="1374823"/>
                    <a:pt x="1605684" y="1382377"/>
                    <a:pt x="1569492" y="1392248"/>
                  </a:cubicBezTo>
                  <a:cubicBezTo>
                    <a:pt x="1505588" y="1409676"/>
                    <a:pt x="1378424" y="1446839"/>
                    <a:pt x="1378424" y="1446839"/>
                  </a:cubicBezTo>
                  <a:lnTo>
                    <a:pt x="682388" y="1433191"/>
                  </a:lnTo>
                  <a:cubicBezTo>
                    <a:pt x="536517" y="1428246"/>
                    <a:pt x="616793" y="1427029"/>
                    <a:pt x="532262" y="1405896"/>
                  </a:cubicBezTo>
                  <a:cubicBezTo>
                    <a:pt x="509758" y="1400270"/>
                    <a:pt x="486242" y="1398913"/>
                    <a:pt x="464024" y="1392248"/>
                  </a:cubicBezTo>
                  <a:cubicBezTo>
                    <a:pt x="440559" y="1385208"/>
                    <a:pt x="419026" y="1372700"/>
                    <a:pt x="395785" y="1364953"/>
                  </a:cubicBezTo>
                  <a:cubicBezTo>
                    <a:pt x="364365" y="1354480"/>
                    <a:pt x="332095" y="1346756"/>
                    <a:pt x="300250" y="1337657"/>
                  </a:cubicBezTo>
                  <a:cubicBezTo>
                    <a:pt x="286602" y="1319460"/>
                    <a:pt x="276138" y="1298367"/>
                    <a:pt x="259307" y="1283066"/>
                  </a:cubicBezTo>
                  <a:cubicBezTo>
                    <a:pt x="225645" y="1252464"/>
                    <a:pt x="150125" y="1201179"/>
                    <a:pt x="150125" y="1201179"/>
                  </a:cubicBezTo>
                  <a:cubicBezTo>
                    <a:pt x="145576" y="1182982"/>
                    <a:pt x="145783" y="1162874"/>
                    <a:pt x="136477" y="1146588"/>
                  </a:cubicBezTo>
                  <a:cubicBezTo>
                    <a:pt x="126901" y="1129830"/>
                    <a:pt x="107114" y="1121086"/>
                    <a:pt x="95534" y="1105645"/>
                  </a:cubicBezTo>
                  <a:cubicBezTo>
                    <a:pt x="79618" y="1084424"/>
                    <a:pt x="66454" y="1061132"/>
                    <a:pt x="54591" y="1037406"/>
                  </a:cubicBezTo>
                  <a:cubicBezTo>
                    <a:pt x="28032" y="984287"/>
                    <a:pt x="53533" y="1003093"/>
                    <a:pt x="27295" y="941872"/>
                  </a:cubicBezTo>
                  <a:cubicBezTo>
                    <a:pt x="20834" y="926796"/>
                    <a:pt x="9098" y="914577"/>
                    <a:pt x="0" y="900929"/>
                  </a:cubicBezTo>
                  <a:cubicBezTo>
                    <a:pt x="4549" y="850887"/>
                    <a:pt x="3794" y="800076"/>
                    <a:pt x="13648" y="750803"/>
                  </a:cubicBezTo>
                  <a:cubicBezTo>
                    <a:pt x="17638" y="730853"/>
                    <a:pt x="32929" y="714912"/>
                    <a:pt x="40943" y="696212"/>
                  </a:cubicBezTo>
                  <a:cubicBezTo>
                    <a:pt x="46610" y="682989"/>
                    <a:pt x="47454" y="667759"/>
                    <a:pt x="54591" y="655269"/>
                  </a:cubicBezTo>
                  <a:cubicBezTo>
                    <a:pt x="65876" y="635520"/>
                    <a:pt x="82313" y="619187"/>
                    <a:pt x="95534" y="600678"/>
                  </a:cubicBezTo>
                  <a:cubicBezTo>
                    <a:pt x="105068" y="587331"/>
                    <a:pt x="111232" y="571333"/>
                    <a:pt x="122830" y="559735"/>
                  </a:cubicBezTo>
                  <a:cubicBezTo>
                    <a:pt x="134428" y="548137"/>
                    <a:pt x="150125" y="541538"/>
                    <a:pt x="163773" y="532439"/>
                  </a:cubicBezTo>
                  <a:cubicBezTo>
                    <a:pt x="236559" y="423259"/>
                    <a:pt x="141027" y="555185"/>
                    <a:pt x="232012" y="464200"/>
                  </a:cubicBezTo>
                  <a:cubicBezTo>
                    <a:pt x="243610" y="452602"/>
                    <a:pt x="247709" y="434855"/>
                    <a:pt x="259307" y="423257"/>
                  </a:cubicBezTo>
                  <a:cubicBezTo>
                    <a:pt x="270905" y="411659"/>
                    <a:pt x="287991" y="406858"/>
                    <a:pt x="300250" y="395961"/>
                  </a:cubicBezTo>
                  <a:cubicBezTo>
                    <a:pt x="329101" y="370315"/>
                    <a:pt x="350018" y="335487"/>
                    <a:pt x="382137" y="314075"/>
                  </a:cubicBezTo>
                  <a:lnTo>
                    <a:pt x="464024" y="259484"/>
                  </a:lnTo>
                  <a:cubicBezTo>
                    <a:pt x="459475" y="223090"/>
                    <a:pt x="471409" y="180349"/>
                    <a:pt x="450376" y="150302"/>
                  </a:cubicBezTo>
                  <a:cubicBezTo>
                    <a:pt x="433876" y="126731"/>
                    <a:pt x="368489" y="123006"/>
                    <a:pt x="368489" y="123006"/>
                  </a:cubicBezTo>
                  <a:cubicBezTo>
                    <a:pt x="357786" y="90895"/>
                    <a:pt x="342800" y="73231"/>
                    <a:pt x="368489" y="41120"/>
                  </a:cubicBezTo>
                  <a:cubicBezTo>
                    <a:pt x="378736" y="28312"/>
                    <a:pt x="218364" y="61591"/>
                    <a:pt x="382137" y="54767"/>
                  </a:cubicBez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676400" y="1981200"/>
              <a:ext cx="14478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a-IR" sz="4400" dirty="0" smtClean="0">
                  <a:cs typeface="B Nazanin" panose="00000400000000000000" pitchFamily="2" charset="-78"/>
                </a:rPr>
                <a:t>سیستم</a:t>
              </a:r>
              <a:endParaRPr lang="en-CA" sz="2400" dirty="0">
                <a:cs typeface="B Nazanin" panose="00000400000000000000" pitchFamily="2" charset="-78"/>
              </a:endParaRPr>
            </a:p>
          </p:txBody>
        </p:sp>
        <p:cxnSp>
          <p:nvCxnSpPr>
            <p:cNvPr id="17" name="Straight Arrow Connector 16"/>
            <p:cNvCxnSpPr>
              <a:endCxn id="13" idx="31"/>
            </p:cNvCxnSpPr>
            <p:nvPr/>
          </p:nvCxnSpPr>
          <p:spPr>
            <a:xfrm>
              <a:off x="533400" y="2415565"/>
              <a:ext cx="694899" cy="27384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>
              <a:off x="3429000" y="2411016"/>
              <a:ext cx="694899" cy="27384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228600" y="2602468"/>
              <a:ext cx="90985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a-IR" b="1" dirty="0" smtClean="0">
                  <a:cs typeface="B Nazanin" panose="00000400000000000000" pitchFamily="2" charset="-78"/>
                </a:rPr>
                <a:t>ورودی</a:t>
              </a:r>
              <a:endParaRPr lang="en-CA" b="1" dirty="0">
                <a:cs typeface="B Nazanin" panose="00000400000000000000" pitchFamily="2" charset="-78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585949" y="2590800"/>
              <a:ext cx="90985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a-IR" b="1" dirty="0" smtClean="0">
                  <a:cs typeface="B Nazanin" panose="00000400000000000000" pitchFamily="2" charset="-78"/>
                </a:rPr>
                <a:t>خروجی</a:t>
              </a:r>
              <a:endParaRPr lang="en-CA" b="1" dirty="0">
                <a:cs typeface="B Nazanin" panose="00000400000000000000" pitchFamily="2" charset="-78"/>
              </a:endParaRPr>
            </a:p>
          </p:txBody>
        </p:sp>
      </p:grp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3" y="1638300"/>
            <a:ext cx="9020175" cy="430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2758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شناسایی در حضور پارامترهای متغیر با زمان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09600" y="1600200"/>
            <a:ext cx="8077200" cy="4525963"/>
          </a:xfrm>
        </p:spPr>
        <p:txBody>
          <a:bodyPr>
            <a:normAutofit/>
          </a:bodyPr>
          <a:lstStyle/>
          <a:p>
            <a:pPr algn="just" rtl="1"/>
            <a:r>
              <a:rPr lang="fa-IR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دو نوع تغییر پارمتر و دو رویکرد متفاوت</a:t>
            </a:r>
          </a:p>
          <a:p>
            <a:pPr algn="just" rtl="1"/>
            <a:r>
              <a:rPr lang="fa-IR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تغییرات آنی پارامترها</a:t>
            </a:r>
          </a:p>
          <a:p>
            <a:pPr marL="0" indent="0" algn="just" rtl="1">
              <a:buNone/>
            </a:pPr>
            <a:r>
              <a:rPr lang="fa-IR" dirty="0" smtClean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بازنشانی (ریست کردن) ماتریس کواریانس (بر اساس؟؟؟)</a:t>
            </a:r>
            <a:endParaRPr lang="fa-IR" dirty="0">
              <a:solidFill>
                <a:srgbClr val="FF0000"/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just" rtl="1"/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تغییرات </a:t>
            </a:r>
            <a:r>
              <a:rPr lang="fa-IR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کند و مداوم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پارامترها</a:t>
            </a:r>
          </a:p>
          <a:p>
            <a:pPr marL="0" indent="0" algn="just" rtl="1">
              <a:buNone/>
            </a:pPr>
            <a:r>
              <a:rPr lang="fa-IR" dirty="0" smtClean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ضریب فراموشی</a:t>
            </a:r>
          </a:p>
          <a:p>
            <a:pPr marL="0" indent="0" algn="just" rtl="1">
              <a:buNone/>
            </a:pPr>
            <a:r>
              <a:rPr lang="fa-IR" dirty="0" smtClean="0">
                <a:solidFill>
                  <a:srgbClr val="92D05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قاعده سرانگشتی: استفاده از کنترل مقاوم بجای کنترل تطبیقی در سیستمهایی که پارامترهای آن به صورت آنی تغییر میکنند!!!</a:t>
            </a:r>
            <a:endParaRPr lang="en-CA" dirty="0" smtClean="0">
              <a:solidFill>
                <a:srgbClr val="92D050"/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79885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فاکتور فراموشی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1600200"/>
                <a:ext cx="8077200" cy="4525963"/>
              </a:xfrm>
            </p:spPr>
            <p:txBody>
              <a:bodyPr>
                <a:normAutofit fontScale="92500"/>
              </a:bodyPr>
              <a:lstStyle/>
              <a:p>
                <a:pPr algn="just" rtl="1"/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تعریف تابع هزینه جدید به صورت زیر و حل مسئله تخمین بر مبنای آن</a:t>
                </a:r>
              </a:p>
              <a:p>
                <a:pPr marL="0" indent="0" algn="just" rtl="1">
                  <a:buNone/>
                </a:pPr>
                <a:endParaRPr lang="fa-IR" dirty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پارامتر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cs typeface="B Nazanin" panose="00000400000000000000" pitchFamily="2" charset="-78"/>
                      </a:rPr>
                      <m:t>𝜆</m:t>
                    </m:r>
                  </m:oMath>
                </a14:m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 عددی بین صفر و یک است.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𝑃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𝐼</m:t>
                              </m:r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𝐾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𝑡</m:t>
                                  </m:r>
                                </m:e>
                              </m:d>
                              <m:sSup>
                                <m:sSupPr>
                                  <m:ctrlP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𝜙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𝑇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𝑃</m:t>
                          </m:r>
                          <m:d>
                            <m:d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1</m:t>
                              </m:r>
                            </m:e>
                          </m:d>
                        </m:num>
                        <m:den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𝜆</m:t>
                          </m:r>
                        </m:den>
                      </m:f>
                    </m:oMath>
                  </m:oMathPara>
                </a14:m>
                <a:endParaRPr lang="fa-IR" dirty="0"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:endParaRPr lang="en-US" sz="1500" i="1" dirty="0">
                  <a:latin typeface="Cambria Math"/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𝜖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𝑦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−</m:t>
                      </m:r>
                      <m:sSup>
                        <m:sSup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𝜙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𝑇</m:t>
                          </m:r>
                        </m:sup>
                      </m:sSup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𝜃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en-US" dirty="0"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:endParaRPr lang="en-US" sz="1500" i="1" dirty="0">
                  <a:latin typeface="Cambria Math"/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>
                          <a:latin typeface="Cambria Math"/>
                          <a:cs typeface="B Nazanin" panose="00000400000000000000" pitchFamily="2" charset="-78"/>
                        </a:rPr>
                        <m:t>K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𝑃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𝜙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sSup>
                        <m:sSup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𝜆</m:t>
                              </m:r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𝐼</m:t>
                              </m:r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𝜙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𝑇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𝑡</m:t>
                                  </m:r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−</m:t>
                                  </m:r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1</m:t>
                                  </m:r>
                                </m:e>
                              </m:d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𝜙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en-US" dirty="0"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:endParaRPr lang="en-US" sz="1500" i="1" dirty="0">
                  <a:latin typeface="Cambria Math"/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𝜃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𝜃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>
                          <a:latin typeface="Cambria Math"/>
                          <a:cs typeface="B Nazanin" panose="00000400000000000000" pitchFamily="2" charset="-78"/>
                        </a:rPr>
                        <m:t>K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𝜖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i="1" dirty="0">
                  <a:latin typeface="Cambria Math"/>
                  <a:cs typeface="B Nazanin" panose="00000400000000000000" pitchFamily="2" charset="-78"/>
                </a:endParaRPr>
              </a:p>
              <a:p>
                <a:pPr marL="0" indent="0" algn="just" rtl="1">
                  <a:buNone/>
                </a:pPr>
                <a:endParaRPr lang="en-CA" dirty="0" smtClean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1600200"/>
                <a:ext cx="8077200" cy="4525963"/>
              </a:xfrm>
              <a:blipFill rotWithShape="1">
                <a:blip r:embed="rId2"/>
                <a:stretch>
                  <a:fillRect t="-1887" r="-120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21</a:t>
            </a:fld>
            <a:endParaRPr lang="en-C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0" y="2017885"/>
                <a:ext cx="4724400" cy="9539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uncPr>
                        <m:fName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𝑉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𝜃</m:t>
                              </m:r>
                              <m: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,</m:t>
                              </m:r>
                              <m: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</m:e>
                          </m:d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=</m:t>
                          </m:r>
                          <m:limLow>
                            <m:limLowPr>
                              <m:ctrlPr>
                                <a:rPr lang="en-US" sz="200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000" i="0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sz="20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𝜃</m:t>
                              </m:r>
                              <m:r>
                                <a:rPr lang="en-US" sz="2000" i="1"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∈</m:t>
                              </m:r>
                              <m:r>
                                <m:rPr>
                                  <m:sty m:val="p"/>
                                </m:rPr>
                                <a:rPr lang="el-GR" sz="2000" i="1"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Θ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ctrlPr>
                                <a:rPr lang="fa-IR" sz="2000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0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𝑖</m:t>
                              </m:r>
                              <m:r>
                                <m:rPr>
                                  <m:brk m:alnAt="23"/>
                                </m:rPr>
                                <a:rPr lang="en-US" sz="20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=</m:t>
                              </m:r>
                              <m:r>
                                <m:rPr>
                                  <m:brk m:alnAt="23"/>
                                </m:rPr>
                                <a:rPr lang="en-US" sz="20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sz="2000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sSupPr>
                                <m:e>
                                  <m:sSup>
                                    <m:sSupPr>
                                      <m:ctrlPr>
                                        <a:rPr lang="en-US" sz="2000" b="0" i="1" smtClean="0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000" b="0" i="1" smtClean="0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𝜆</m:t>
                                      </m:r>
                                    </m:e>
                                    <m:sup>
                                      <m:r>
                                        <a:rPr lang="en-US" sz="2000" b="0" i="1" smtClean="0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𝑡</m:t>
                                      </m:r>
                                      <m:r>
                                        <a:rPr lang="en-US" sz="2000" b="0" i="1" smtClean="0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−</m:t>
                                      </m:r>
                                      <m:r>
                                        <a:rPr lang="en-US" sz="2000" b="0" i="1" smtClean="0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𝑖</m:t>
                                      </m:r>
                                    </m:sup>
                                  </m:sSup>
                                  <m:d>
                                    <m:dPr>
                                      <m:ctrlPr>
                                        <a:rPr lang="en-US" sz="2000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000" b="0" i="1" smtClean="0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𝑦</m:t>
                                      </m:r>
                                      <m:d>
                                        <m:dPr>
                                          <m:ctrlPr>
                                            <a:rPr lang="en-US" sz="2000" b="0" i="1" smtClean="0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000" b="0" i="1" smtClean="0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  <m:t>𝑖</m:t>
                                          </m:r>
                                        </m:e>
                                      </m:d>
                                      <m:r>
                                        <a:rPr lang="en-US" sz="2000" b="0" i="1" smtClean="0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−</m:t>
                                      </m:r>
                                      <m:sSup>
                                        <m:sSupPr>
                                          <m:ctrlPr>
                                            <a:rPr lang="fa-IR" sz="2400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400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  <m:t>𝜙</m:t>
                                          </m:r>
                                        </m:e>
                                        <m:sup>
                                          <m:r>
                                            <a:rPr lang="en-US" sz="2400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  <m:t>𝑇</m:t>
                                          </m:r>
                                        </m:sup>
                                      </m:sSup>
                                      <m:d>
                                        <m:dPr>
                                          <m:ctrlPr>
                                            <a:rPr lang="en-US" sz="2400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400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  <m:t>𝑖</m:t>
                                          </m:r>
                                        </m:e>
                                      </m:d>
                                      <m:r>
                                        <a:rPr lang="en-US" sz="2000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𝜃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2000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e>
                      </m:func>
                    </m:oMath>
                  </m:oMathPara>
                </a14:m>
                <a:endParaRPr lang="fa-IR" sz="2400" dirty="0"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017885"/>
                <a:ext cx="4724400" cy="95391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8750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09600" y="609600"/>
            <a:ext cx="8077200" cy="5516563"/>
          </a:xfrm>
        </p:spPr>
        <p:txBody>
          <a:bodyPr>
            <a:normAutofit/>
          </a:bodyPr>
          <a:lstStyle/>
          <a:p>
            <a:pPr algn="just" rtl="1"/>
            <a:endParaRPr lang="fa-IR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r>
              <a:rPr lang="fa-IR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مثال قبل برای پارامتر فراموشی برابر با 0.5</a:t>
            </a:r>
          </a:p>
          <a:p>
            <a:pPr marL="0" indent="0" algn="just" rtl="1">
              <a:buNone/>
            </a:pPr>
            <a:endParaRPr lang="en-CA" dirty="0" smtClean="0"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22</a:t>
            </a:fld>
            <a:endParaRPr lang="en-CA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219200"/>
            <a:ext cx="640080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066800"/>
            <a:ext cx="640080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3594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609600"/>
                <a:ext cx="8077200" cy="5516563"/>
              </a:xfrm>
            </p:spPr>
            <p:txBody>
              <a:bodyPr>
                <a:normAutofit/>
              </a:bodyPr>
              <a:lstStyle/>
              <a:p>
                <a:pPr algn="just" rtl="1"/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دلیل مشکل: به روز رسانی های اضافی</a:t>
                </a:r>
              </a:p>
              <a:p>
                <a:pPr algn="just" rtl="1"/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حل مشکل (؟)</a:t>
                </a:r>
              </a:p>
              <a:p>
                <a:pPr algn="just" rtl="1"/>
                <a:r>
                  <a:rPr lang="fa-I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B Nazanin" panose="00000400000000000000" pitchFamily="2" charset="-78"/>
                  </a:rPr>
                  <a:t>به روزرسانی مقید </a:t>
                </a:r>
                <a:r>
                  <a:rPr lang="en-US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B Nazanin" panose="00000400000000000000" pitchFamily="2" charset="-78"/>
                  </a:rPr>
                  <a:t>conditional updating</a:t>
                </a:r>
              </a:p>
              <a:p>
                <a:pPr marL="0" indent="0" algn="just" rtl="1">
                  <a:buNone/>
                </a:pPr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ساده ترین شرط روی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  <m:t>𝜙</m:t>
                        </m:r>
                      </m:e>
                      <m:sup>
                        <m: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  <m:t>𝑇</m:t>
                        </m:r>
                      </m:sup>
                    </m:sSup>
                    <m:d>
                      <m:dPr>
                        <m:ctrlP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  <m:t>𝑡</m:t>
                        </m:r>
                      </m:e>
                    </m:d>
                    <m:r>
                      <a:rPr lang="en-US" i="1">
                        <a:latin typeface="Cambria Math"/>
                        <a:cs typeface="B Nazanin" panose="00000400000000000000" pitchFamily="2" charset="-78"/>
                      </a:rPr>
                      <m:t>𝑃</m:t>
                    </m:r>
                    <m:d>
                      <m:dPr>
                        <m:ctrlP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  <m:t>𝑡</m:t>
                        </m:r>
                        <m: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  <m:t>−</m:t>
                        </m:r>
                        <m: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  <m:t>1</m:t>
                        </m:r>
                      </m:e>
                    </m:d>
                    <m:r>
                      <a:rPr lang="en-US" i="1">
                        <a:latin typeface="Cambria Math"/>
                        <a:cs typeface="B Nazanin" panose="00000400000000000000" pitchFamily="2" charset="-78"/>
                      </a:rPr>
                      <m:t>𝜙</m:t>
                    </m:r>
                    <m:d>
                      <m:dPr>
                        <m:ctrlP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  <m:t>𝑡</m:t>
                        </m:r>
                      </m:e>
                    </m:d>
                  </m:oMath>
                </a14:m>
                <a:endParaRPr lang="fa-IR" dirty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en-US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B Nazanin" panose="00000400000000000000" pitchFamily="2" charset="-78"/>
                  </a:rPr>
                  <a:t>Constant-trace algorithm</a:t>
                </a:r>
              </a:p>
              <a:p>
                <a:pPr algn="just" rtl="1"/>
                <a:r>
                  <a:rPr lang="en-US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B Nazanin" panose="00000400000000000000" pitchFamily="2" charset="-78"/>
                  </a:rPr>
                  <a:t>…</a:t>
                </a:r>
              </a:p>
              <a:p>
                <a:pPr marL="0" indent="0" algn="just" rtl="1">
                  <a:buNone/>
                </a:pPr>
                <a:endParaRPr lang="en-US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marL="0" indent="0" algn="just" rtl="1">
                  <a:buNone/>
                </a:pPr>
                <a:endParaRPr lang="fa-IR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609600"/>
                <a:ext cx="8077200" cy="5516563"/>
              </a:xfrm>
              <a:blipFill rotWithShape="1">
                <a:blip r:embed="rId2"/>
                <a:stretch>
                  <a:fillRect t="-1768" r="-1509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23</a:t>
            </a:fld>
            <a:endParaRPr lang="en-CA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24" t="25240" r="33890" b="18413"/>
          <a:stretch/>
        </p:blipFill>
        <p:spPr bwMode="auto">
          <a:xfrm>
            <a:off x="2209800" y="1617785"/>
            <a:ext cx="5345723" cy="4121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3" t="26779" r="33782" b="18414"/>
          <a:stretch/>
        </p:blipFill>
        <p:spPr bwMode="auto">
          <a:xfrm>
            <a:off x="2286000" y="1730326"/>
            <a:ext cx="5275385" cy="4009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8223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مراحل انجام شناسایی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09600" y="1600200"/>
            <a:ext cx="8077200" cy="4525963"/>
          </a:xfrm>
        </p:spPr>
        <p:txBody>
          <a:bodyPr>
            <a:normAutofit/>
          </a:bodyPr>
          <a:lstStyle/>
          <a:p>
            <a:pPr algn="just" rtl="1"/>
            <a:endParaRPr lang="fa-IR" dirty="0" smtClean="0"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24</a:t>
            </a:fld>
            <a:endParaRPr lang="en-CA"/>
          </a:p>
        </p:txBody>
      </p:sp>
      <p:grpSp>
        <p:nvGrpSpPr>
          <p:cNvPr id="9" name="Group 8"/>
          <p:cNvGrpSpPr/>
          <p:nvPr/>
        </p:nvGrpSpPr>
        <p:grpSpPr>
          <a:xfrm>
            <a:off x="2133600" y="1322362"/>
            <a:ext cx="4921404" cy="5383237"/>
            <a:chOff x="2133600" y="1322362"/>
            <a:chExt cx="4921404" cy="5383237"/>
          </a:xfrm>
        </p:grpSpPr>
        <p:grpSp>
          <p:nvGrpSpPr>
            <p:cNvPr id="6" name="Group 5"/>
            <p:cNvGrpSpPr/>
            <p:nvPr/>
          </p:nvGrpSpPr>
          <p:grpSpPr>
            <a:xfrm>
              <a:off x="2133600" y="1322362"/>
              <a:ext cx="4921404" cy="5383237"/>
              <a:chOff x="2133600" y="1322362"/>
              <a:chExt cx="4921404" cy="5383237"/>
            </a:xfrm>
          </p:grpSpPr>
          <p:pic>
            <p:nvPicPr>
              <p:cNvPr id="5122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490" t="18077" r="32641" b="10192"/>
              <a:stretch/>
            </p:blipFill>
            <p:spPr bwMode="auto">
              <a:xfrm>
                <a:off x="2133600" y="1322362"/>
                <a:ext cx="4921404" cy="53832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" name="Rectangle 2"/>
              <p:cNvSpPr/>
              <p:nvPr/>
            </p:nvSpPr>
            <p:spPr>
              <a:xfrm>
                <a:off x="3886200" y="4953000"/>
                <a:ext cx="2438400" cy="533400"/>
              </a:xfrm>
              <a:prstGeom prst="rect">
                <a:avLst/>
              </a:prstGeom>
              <a:noFill/>
              <a:ln w="57150">
                <a:solidFill>
                  <a:srgbClr val="FF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5410200" y="4114800"/>
                <a:ext cx="1066800" cy="533400"/>
              </a:xfrm>
              <a:prstGeom prst="rect">
                <a:avLst/>
              </a:prstGeom>
              <a:noFill/>
              <a:ln w="57150">
                <a:solidFill>
                  <a:srgbClr val="FF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3733800" y="3048000"/>
                <a:ext cx="990600" cy="533400"/>
              </a:xfrm>
              <a:prstGeom prst="rect">
                <a:avLst/>
              </a:prstGeom>
              <a:noFill/>
              <a:ln w="57150">
                <a:solidFill>
                  <a:srgbClr val="FF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</p:grpSp>
        <p:sp>
          <p:nvSpPr>
            <p:cNvPr id="13" name="Rectangle 12"/>
            <p:cNvSpPr/>
            <p:nvPr/>
          </p:nvSpPr>
          <p:spPr>
            <a:xfrm>
              <a:off x="4594302" y="3581400"/>
              <a:ext cx="941349" cy="533400"/>
            </a:xfrm>
            <a:prstGeom prst="rect">
              <a:avLst/>
            </a:prstGeom>
            <a:noFill/>
            <a:ln w="57150">
              <a:solidFill>
                <a:srgbClr val="00B05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</p:spTree>
    <p:extLst>
      <p:ext uri="{BB962C8B-B14F-4D97-AF65-F5344CB8AC3E}">
        <p14:creationId xmlns:p14="http://schemas.microsoft.com/office/powerpoint/2010/main" val="264036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شرایط آزمایش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1143000"/>
                <a:ext cx="8077200" cy="5334000"/>
              </a:xfrm>
            </p:spPr>
            <p:txBody>
              <a:bodyPr>
                <a:normAutofit fontScale="85000" lnSpcReduction="10000"/>
              </a:bodyPr>
              <a:lstStyle/>
              <a:p>
                <a:pPr algn="just" rtl="1"/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آیا با تمام انواع ورودی ها میتوان شناسایی سیستم انجام داد؟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a-IR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  <a:cs typeface="B Nazanin" panose="00000400000000000000" pitchFamily="2" charset="-78"/>
                            </a:rPr>
                            <m:t>Φ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𝑇</m:t>
                          </m:r>
                        </m:sup>
                      </m:sSup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m:rPr>
                          <m:sty m:val="p"/>
                        </m:rPr>
                        <a:rPr lang="en-US">
                          <a:latin typeface="Cambria Math"/>
                          <a:cs typeface="B Nazanin" panose="00000400000000000000" pitchFamily="2" charset="-78"/>
                        </a:rPr>
                        <m:t>Φ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𝜃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  <a:cs typeface="B Nazanin" panose="00000400000000000000" pitchFamily="2" charset="-78"/>
                            </a:rPr>
                            <m:t>Φ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  <a:cs typeface="B Nazanin" panose="00000400000000000000" pitchFamily="2" charset="-78"/>
                            </a:rPr>
                            <m:t>T</m:t>
                          </m:r>
                        </m:sup>
                      </m:sSup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𝑌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fa-IR" dirty="0" smtClean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شرط لازم و کافی برای داشتن تخمین یکتا: معکوس پذیری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a-IR" i="1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  <a:cs typeface="B Nazanin" panose="00000400000000000000" pitchFamily="2" charset="-78"/>
                          </a:rPr>
                          <m:t>Φ</m:t>
                        </m:r>
                      </m:e>
                      <m:sup>
                        <m: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  <m:t>𝑇</m:t>
                        </m:r>
                      </m:sup>
                    </m:sSup>
                    <m:r>
                      <m:rPr>
                        <m:sty m:val="p"/>
                      </m:rPr>
                      <a:rPr lang="en-US">
                        <a:latin typeface="Cambria Math"/>
                        <a:cs typeface="B Nazanin" panose="00000400000000000000" pitchFamily="2" charset="-78"/>
                      </a:rPr>
                      <m:t>Φ</m:t>
                    </m:r>
                  </m:oMath>
                </a14:m>
                <a:endParaRPr lang="fa-IR" dirty="0" smtClean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شرط فوق: شرط </a:t>
                </a:r>
                <a:r>
                  <a:rPr lang="en-C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Persistent Excitation</a:t>
                </a:r>
              </a:p>
              <a:p>
                <a:pPr algn="just" rtl="1"/>
                <a:r>
                  <a:rPr lang="fa-I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B Nazanin" panose="00000400000000000000" pitchFamily="2" charset="-78"/>
                  </a:rPr>
                  <a:t>تعریف:</a:t>
                </a:r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 سیگنال </a:t>
                </a:r>
                <a:r>
                  <a:rPr lang="en-US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u</a:t>
                </a:r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 را </a:t>
                </a:r>
                <a:r>
                  <a:rPr lang="en-US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PE</a:t>
                </a:r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 از مرتبه </a:t>
                </a:r>
                <a:r>
                  <a:rPr lang="en-US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n</a:t>
                </a:r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 میگویند اگر:</a:t>
                </a:r>
              </a:p>
              <a:p>
                <a:pPr marL="0" indent="0" algn="just" rtl="1">
                  <a:buNone/>
                </a:pPr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حد زیر موجود باشد: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𝐶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𝑘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</m:den>
                          </m:f>
                          <m:nary>
                            <m:naryPr>
                              <m:chr m:val="∑"/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𝑖</m:t>
                              </m:r>
                              <m:r>
                                <m:rPr>
                                  <m:brk m:alnAt="23"/>
                                </m:r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=</m:t>
                              </m:r>
                              <m:r>
                                <m:rPr>
                                  <m:brk m:alnAt="23"/>
                                </m:r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</m:sup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𝑢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𝑖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𝑢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𝑖</m:t>
                                  </m:r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−</m:t>
                                  </m:r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𝑘</m:t>
                                  </m:r>
                                </m:e>
                              </m:d>
                            </m:e>
                          </m:nary>
                        </m:e>
                      </m:func>
                    </m:oMath>
                  </m:oMathPara>
                </a14:m>
                <a:endParaRPr lang="fa-IR" dirty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marL="0" indent="0" algn="just" rtl="1">
                  <a:buNone/>
                </a:pPr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و ماتریس زیر مثبت معین باشد:</a:t>
                </a:r>
                <a:endParaRPr lang="en-US" dirty="0" smtClean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𝑛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Φ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𝑇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  <a:cs typeface="B Nazanin" panose="00000400000000000000" pitchFamily="2" charset="-78"/>
                            </a:rPr>
                            <m:t>Φ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=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4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𝐶</m:t>
                                    </m:r>
                                    <m:d>
                                      <m:dPr>
                                        <m:ctrlPr>
                                          <a:rPr lang="en-US" b="0" i="1" smtClean="0">
                                            <a:latin typeface="Cambria Math"/>
                                            <a:cs typeface="B Nazanin" panose="00000400000000000000" pitchFamily="2" charset="-78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b="0" i="1" smtClean="0">
                                            <a:latin typeface="Cambria Math"/>
                                            <a:cs typeface="B Nazanin" panose="00000400000000000000" pitchFamily="2" charset="-78"/>
                                          </a:rPr>
                                          <m:t>0</m:t>
                                        </m:r>
                                      </m:e>
                                    </m:d>
                                  </m:e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𝐶</m:t>
                                    </m:r>
                                    <m:d>
                                      <m:dPr>
                                        <m:ctrlPr>
                                          <a:rPr lang="en-US" b="0" i="1" smtClean="0">
                                            <a:latin typeface="Cambria Math"/>
                                            <a:cs typeface="B Nazanin" panose="00000400000000000000" pitchFamily="2" charset="-78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b="0" i="1" smtClean="0">
                                            <a:latin typeface="Cambria Math"/>
                                            <a:cs typeface="B Nazanin" panose="00000400000000000000" pitchFamily="2" charset="-78"/>
                                          </a:rPr>
                                          <m:t>1</m:t>
                                        </m:r>
                                      </m:e>
                                    </m:d>
                                  </m:e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…</m:t>
                                    </m:r>
                                  </m:e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𝐶</m:t>
                                    </m:r>
                                    <m:d>
                                      <m:dPr>
                                        <m:ctrlPr>
                                          <a:rPr lang="en-US" b="0" i="1" smtClean="0">
                                            <a:latin typeface="Cambria Math"/>
                                            <a:cs typeface="B Nazanin" panose="00000400000000000000" pitchFamily="2" charset="-78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b="0" i="1" smtClean="0">
                                            <a:latin typeface="Cambria Math"/>
                                            <a:cs typeface="B Nazanin" panose="00000400000000000000" pitchFamily="2" charset="-78"/>
                                          </a:rPr>
                                          <m:t>𝑛</m:t>
                                        </m:r>
                                        <m:r>
                                          <a:rPr lang="en-US" b="0" i="1" smtClean="0">
                                            <a:latin typeface="Cambria Math"/>
                                            <a:cs typeface="B Nazanin" panose="00000400000000000000" pitchFamily="2" charset="-78"/>
                                          </a:rPr>
                                          <m:t>−</m:t>
                                        </m:r>
                                        <m:r>
                                          <a:rPr lang="en-US" b="0" i="1" smtClean="0">
                                            <a:latin typeface="Cambria Math"/>
                                            <a:cs typeface="B Nazanin" panose="00000400000000000000" pitchFamily="2" charset="-78"/>
                                          </a:rPr>
                                          <m:t>1</m:t>
                                        </m:r>
                                      </m:e>
                                    </m:d>
                                  </m:e>
                                </m:mr>
                                <m:m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𝐶</m:t>
                                    </m:r>
                                    <m:d>
                                      <m:dPr>
                                        <m:ctrlPr>
                                          <a:rPr lang="en-US" b="0" i="1" smtClean="0">
                                            <a:latin typeface="Cambria Math"/>
                                            <a:cs typeface="B Nazanin" panose="00000400000000000000" pitchFamily="2" charset="-78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b="0" i="1" smtClean="0">
                                            <a:latin typeface="Cambria Math"/>
                                            <a:cs typeface="B Nazanin" panose="00000400000000000000" pitchFamily="2" charset="-78"/>
                                          </a:rPr>
                                          <m:t>1</m:t>
                                        </m:r>
                                      </m:e>
                                    </m:d>
                                  </m:e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𝐶</m:t>
                                    </m:r>
                                    <m:d>
                                      <m:dPr>
                                        <m:ctrlPr>
                                          <a:rPr lang="en-US" b="0" i="1" smtClean="0">
                                            <a:latin typeface="Cambria Math"/>
                                            <a:cs typeface="B Nazanin" panose="00000400000000000000" pitchFamily="2" charset="-78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fa-IR" b="0" i="1" smtClean="0">
                                            <a:latin typeface="Cambria Math"/>
                                            <a:cs typeface="B Nazanin" panose="00000400000000000000" pitchFamily="2" charset="-78"/>
                                          </a:rPr>
                                          <m:t>0</m:t>
                                        </m:r>
                                      </m:e>
                                    </m:d>
                                  </m:e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…</m:t>
                                    </m:r>
                                  </m:e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𝐶</m:t>
                                    </m:r>
                                    <m:d>
                                      <m:dPr>
                                        <m:ctrlPr>
                                          <a:rPr lang="en-US" b="0" i="1" smtClean="0">
                                            <a:latin typeface="Cambria Math"/>
                                            <a:cs typeface="B Nazanin" panose="00000400000000000000" pitchFamily="2" charset="-78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b="0" i="1" smtClean="0">
                                            <a:latin typeface="Cambria Math"/>
                                            <a:cs typeface="B Nazanin" panose="00000400000000000000" pitchFamily="2" charset="-78"/>
                                          </a:rPr>
                                          <m:t>𝑛</m:t>
                                        </m:r>
                                        <m:r>
                                          <a:rPr lang="en-US" b="0" i="1" smtClean="0">
                                            <a:latin typeface="Cambria Math"/>
                                            <a:cs typeface="B Nazanin" panose="00000400000000000000" pitchFamily="2" charset="-78"/>
                                          </a:rPr>
                                          <m:t>−</m:t>
                                        </m:r>
                                        <m:r>
                                          <a:rPr lang="en-US" b="0" i="1" smtClean="0">
                                            <a:latin typeface="Cambria Math"/>
                                            <a:cs typeface="B Nazanin" panose="00000400000000000000" pitchFamily="2" charset="-78"/>
                                          </a:rPr>
                                          <m:t>2</m:t>
                                        </m:r>
                                      </m:e>
                                    </m:d>
                                  </m:e>
                                </m:mr>
                                <m:m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⋮</m:t>
                                    </m:r>
                                  </m:e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⋮</m:t>
                                    </m:r>
                                  </m:e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⋱</m:t>
                                    </m:r>
                                  </m:e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⋮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𝐶</m:t>
                                    </m:r>
                                    <m:d>
                                      <m:dPr>
                                        <m:ctrlPr>
                                          <a:rPr lang="en-US" b="0" i="1" smtClean="0">
                                            <a:latin typeface="Cambria Math"/>
                                            <a:cs typeface="B Nazanin" panose="00000400000000000000" pitchFamily="2" charset="-78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b="0" i="1" smtClean="0">
                                            <a:latin typeface="Cambria Math"/>
                                            <a:cs typeface="B Nazanin" panose="00000400000000000000" pitchFamily="2" charset="-78"/>
                                          </a:rPr>
                                          <m:t>𝑛</m:t>
                                        </m:r>
                                        <m:r>
                                          <a:rPr lang="en-US" b="0" i="1" smtClean="0">
                                            <a:latin typeface="Cambria Math"/>
                                            <a:cs typeface="B Nazanin" panose="00000400000000000000" pitchFamily="2" charset="-78"/>
                                          </a:rPr>
                                          <m:t>−</m:t>
                                        </m:r>
                                        <m:r>
                                          <a:rPr lang="en-US" b="0" i="1" smtClean="0">
                                            <a:latin typeface="Cambria Math"/>
                                            <a:cs typeface="B Nazanin" panose="00000400000000000000" pitchFamily="2" charset="-78"/>
                                          </a:rPr>
                                          <m:t>1</m:t>
                                        </m:r>
                                      </m:e>
                                    </m:d>
                                  </m:e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𝐶</m:t>
                                    </m:r>
                                    <m:d>
                                      <m:dPr>
                                        <m:ctrlPr>
                                          <a:rPr lang="en-US" b="0" i="1" smtClean="0">
                                            <a:latin typeface="Cambria Math"/>
                                            <a:cs typeface="B Nazanin" panose="00000400000000000000" pitchFamily="2" charset="-78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b="0" i="1" smtClean="0">
                                            <a:latin typeface="Cambria Math"/>
                                            <a:cs typeface="B Nazanin" panose="00000400000000000000" pitchFamily="2" charset="-78"/>
                                          </a:rPr>
                                          <m:t>𝑛</m:t>
                                        </m:r>
                                        <m:r>
                                          <a:rPr lang="en-US" b="0" i="1" smtClean="0">
                                            <a:latin typeface="Cambria Math"/>
                                            <a:cs typeface="B Nazanin" panose="00000400000000000000" pitchFamily="2" charset="-78"/>
                                          </a:rPr>
                                          <m:t>−</m:t>
                                        </m:r>
                                        <m:r>
                                          <a:rPr lang="en-US" b="0" i="1" smtClean="0">
                                            <a:latin typeface="Cambria Math"/>
                                            <a:cs typeface="B Nazanin" panose="00000400000000000000" pitchFamily="2" charset="-78"/>
                                          </a:rPr>
                                          <m:t>2</m:t>
                                        </m:r>
                                      </m:e>
                                    </m:d>
                                  </m:e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…</m:t>
                                    </m:r>
                                  </m:e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𝐶</m:t>
                                    </m:r>
                                    <m:d>
                                      <m:dPr>
                                        <m:ctrlPr>
                                          <a:rPr lang="en-US" b="0" i="1" smtClean="0">
                                            <a:latin typeface="Cambria Math"/>
                                            <a:cs typeface="B Nazanin" panose="00000400000000000000" pitchFamily="2" charset="-78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b="0" i="1" smtClean="0">
                                            <a:latin typeface="Cambria Math"/>
                                            <a:cs typeface="B Nazanin" panose="00000400000000000000" pitchFamily="2" charset="-78"/>
                                          </a:rPr>
                                          <m:t>0</m:t>
                                        </m:r>
                                      </m:e>
                                    </m:d>
                                  </m:e>
                                </m:mr>
                              </m:m>
                            </m:e>
                          </m:d>
                        </m:e>
                      </m:func>
                    </m:oMath>
                  </m:oMathPara>
                </a14:m>
                <a:endParaRPr lang="en-CA" dirty="0" smtClean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</p:txBody>
          </p:sp>
        </mc:Choice>
        <mc:Fallback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1143000"/>
                <a:ext cx="8077200" cy="5334000"/>
              </a:xfrm>
              <a:blipFill rotWithShape="1">
                <a:blip r:embed="rId2"/>
                <a:stretch>
                  <a:fillRect t="-1943" r="-113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0016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457200"/>
                <a:ext cx="8077200" cy="5668963"/>
              </a:xfrm>
            </p:spPr>
            <p:txBody>
              <a:bodyPr>
                <a:normAutofit/>
              </a:bodyPr>
              <a:lstStyle/>
              <a:p>
                <a:pPr algn="just" rtl="1"/>
                <a:r>
                  <a:rPr lang="fa-IR" dirty="0" smtClean="0">
                    <a:cs typeface="B Nazanin" panose="00000400000000000000" pitchFamily="2" charset="-78"/>
                  </a:rPr>
                  <a:t>مثالها:</a:t>
                </a:r>
                <a:r>
                  <a:rPr lang="fa-IR" dirty="0">
                    <a:cs typeface="B Nazanin" panose="00000400000000000000" pitchFamily="2" charset="-78"/>
                  </a:rPr>
                  <a:t> </a:t>
                </a:r>
                <a:endParaRPr lang="fa-IR" dirty="0" smtClean="0">
                  <a:cs typeface="B Nazanin" panose="00000400000000000000" pitchFamily="2" charset="-78"/>
                </a:endParaRPr>
              </a:p>
              <a:p>
                <a:pPr marL="0" indent="0" algn="just" rtl="1">
                  <a:buNone/>
                </a:pPr>
                <a:r>
                  <a:rPr lang="fa-IR" dirty="0" smtClean="0">
                    <a:cs typeface="B Nazanin" panose="00000400000000000000" pitchFamily="2" charset="-78"/>
                  </a:rPr>
                  <a:t>ضربه: مرتبه تحریک صفر</a:t>
                </a:r>
              </a:p>
              <a:p>
                <a:pPr marL="0" indent="0" algn="just" rtl="1">
                  <a:buNone/>
                </a:pPr>
                <a:r>
                  <a:rPr lang="fa-IR" dirty="0" smtClean="0">
                    <a:cs typeface="B Nazanin" panose="00000400000000000000" pitchFamily="2" charset="-78"/>
                  </a:rPr>
                  <a:t>پله: مرتبه تحریک یک</a:t>
                </a:r>
              </a:p>
              <a:p>
                <a:pPr marL="0" indent="0" algn="just" rtl="1">
                  <a:buNone/>
                </a:pPr>
                <a:r>
                  <a:rPr lang="fa-IR" dirty="0" smtClean="0">
                    <a:cs typeface="B Nazanin" panose="00000400000000000000" pitchFamily="2" charset="-78"/>
                  </a:rPr>
                  <a:t>سینوسی: تحریک دو</a:t>
                </a:r>
              </a:p>
              <a:p>
                <a:pPr marL="0" indent="0" algn="just" rtl="1">
                  <a:buNone/>
                </a:pPr>
                <a:r>
                  <a:rPr lang="fa-IR" dirty="0" smtClean="0">
                    <a:solidFill>
                      <a:srgbClr val="FF0000"/>
                    </a:solidFill>
                    <a:cs typeface="B Nazanin" panose="00000400000000000000" pitchFamily="2" charset="-78"/>
                  </a:rPr>
                  <a:t>قضیه: </a:t>
                </a:r>
                <a:r>
                  <a:rPr lang="fa-IR" dirty="0" smtClean="0">
                    <a:cs typeface="B Nazanin" panose="00000400000000000000" pitchFamily="2" charset="-78"/>
                  </a:rPr>
                  <a:t>مرتبه تحریک سیگنال </a:t>
                </a:r>
                <a:r>
                  <a:rPr lang="en-US" dirty="0" smtClean="0">
                    <a:cs typeface="B Nazanin" panose="00000400000000000000" pitchFamily="2" charset="-78"/>
                  </a:rPr>
                  <a:t>u</a:t>
                </a:r>
                <a:r>
                  <a:rPr lang="fa-IR" dirty="0" smtClean="0">
                    <a:cs typeface="B Nazanin" panose="00000400000000000000" pitchFamily="2" charset="-78"/>
                  </a:rPr>
                  <a:t> برابر </a:t>
                </a:r>
                <a:r>
                  <a:rPr lang="en-US" dirty="0" smtClean="0">
                    <a:cs typeface="B Nazanin" panose="00000400000000000000" pitchFamily="2" charset="-78"/>
                  </a:rPr>
                  <a:t>n</a:t>
                </a:r>
                <a:r>
                  <a:rPr lang="fa-IR" dirty="0" smtClean="0">
                    <a:cs typeface="B Nazanin" panose="00000400000000000000" pitchFamily="2" charset="-78"/>
                  </a:rPr>
                  <a:t> است اگر و تنها اگر برای هر چندجمله ای غیرصفر </a:t>
                </a:r>
                <a:r>
                  <a:rPr lang="en-US" dirty="0" smtClean="0">
                    <a:cs typeface="B Nazanin" panose="00000400000000000000" pitchFamily="2" charset="-78"/>
                  </a:rPr>
                  <a:t>A</a:t>
                </a:r>
                <a:r>
                  <a:rPr lang="fa-IR" dirty="0" smtClean="0">
                    <a:cs typeface="B Nazanin" panose="00000400000000000000" pitchFamily="2" charset="-78"/>
                  </a:rPr>
                  <a:t> از مرتبه کمتر از </a:t>
                </a:r>
                <a:r>
                  <a:rPr lang="en-US" dirty="0" smtClean="0">
                    <a:cs typeface="B Nazanin" panose="00000400000000000000" pitchFamily="2" charset="-78"/>
                  </a:rPr>
                  <a:t>n</a:t>
                </a:r>
                <a:r>
                  <a:rPr lang="fa-IR" dirty="0" smtClean="0">
                    <a:cs typeface="B Nazanin" panose="00000400000000000000" pitchFamily="2" charset="-78"/>
                  </a:rPr>
                  <a:t> داشته باشیم: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𝑈</m:t>
                      </m:r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func>
                        <m:func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  <a:cs typeface="B Nazanin" panose="00000400000000000000" pitchFamily="2" charset="-78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</m:den>
                          </m:f>
                          <m:nary>
                            <m:naryPr>
                              <m:chr m:val="∑"/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𝑖</m:t>
                              </m:r>
                              <m:r>
                                <m:rPr>
                                  <m:brk m:alnAt="23"/>
                                </m:r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=</m:t>
                              </m:r>
                              <m:r>
                                <m:rPr>
                                  <m:brk m:alnAt="23"/>
                                </m:r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𝐴</m:t>
                                      </m:r>
                                      <m:d>
                                        <m:dPr>
                                          <m:ctrlPr>
                                            <a:rPr lang="en-US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b="0" i="1" smtClean="0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  <m:t>𝑞</m:t>
                                          </m:r>
                                        </m:e>
                                      </m:d>
                                      <m:r>
                                        <a:rPr lang="en-US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𝑢</m:t>
                                      </m:r>
                                      <m:d>
                                        <m:dPr>
                                          <m:ctrlPr>
                                            <a:rPr lang="en-US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  <m:t>𝑘</m:t>
                                          </m:r>
                                        </m:e>
                                      </m:d>
                                    </m:e>
                                  </m:d>
                                </m:e>
                                <m:sup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e>
                      </m:func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&gt;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0</m:t>
                      </m:r>
                    </m:oMath>
                  </m:oMathPara>
                </a14:m>
                <a:endParaRPr lang="fa-IR" dirty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marL="0" indent="0" algn="just" rtl="1">
                  <a:buNone/>
                </a:pPr>
                <a:r>
                  <a:rPr lang="fa-IR" dirty="0" smtClean="0">
                    <a:cs typeface="B Nazanin" panose="00000400000000000000" pitchFamily="2" charset="-78"/>
                  </a:rPr>
                  <a:t>سیگنال متناوب</a:t>
                </a:r>
              </a:p>
              <a:p>
                <a:pPr marL="0" indent="0" algn="just" rtl="1">
                  <a:buNone/>
                </a:pPr>
                <a:r>
                  <a:rPr lang="fa-IR" dirty="0" smtClean="0">
                    <a:cs typeface="B Nazanin" panose="00000400000000000000" pitchFamily="2" charset="-78"/>
                  </a:rPr>
                  <a:t>نویز </a:t>
                </a:r>
                <a:r>
                  <a:rPr lang="fa-IR" dirty="0">
                    <a:cs typeface="B Nazanin" panose="00000400000000000000" pitchFamily="2" charset="-78"/>
                  </a:rPr>
                  <a:t>سفید و رنگی: تحریک بی </a:t>
                </a:r>
                <a:r>
                  <a:rPr lang="fa-IR" dirty="0" smtClean="0">
                    <a:cs typeface="B Nazanin" panose="00000400000000000000" pitchFamily="2" charset="-78"/>
                  </a:rPr>
                  <a:t>نهایت</a:t>
                </a:r>
                <a:endParaRPr lang="fa-IR" dirty="0">
                  <a:cs typeface="B Nazanin" panose="00000400000000000000" pitchFamily="2" charset="-78"/>
                </a:endParaRPr>
              </a:p>
              <a:p>
                <a:pPr marL="0" indent="0" algn="just" rtl="1">
                  <a:buNone/>
                </a:pPr>
                <a:endParaRPr lang="fa-IR" dirty="0" smtClean="0"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457200"/>
                <a:ext cx="8077200" cy="5668963"/>
              </a:xfrm>
              <a:blipFill rotWithShape="1">
                <a:blip r:embed="rId2"/>
                <a:stretch>
                  <a:fillRect l="-2642" t="-1720" r="-1509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2244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457200"/>
                <a:ext cx="8077200" cy="5668963"/>
              </a:xfrm>
            </p:spPr>
            <p:txBody>
              <a:bodyPr>
                <a:normAutofit/>
              </a:bodyPr>
              <a:lstStyle/>
              <a:p>
                <a:pPr algn="just" rtl="1"/>
                <a:r>
                  <a:rPr lang="fa-IR" dirty="0" smtClean="0">
                    <a:solidFill>
                      <a:srgbClr val="FF0000"/>
                    </a:solidFill>
                    <a:cs typeface="B Nazanin" panose="00000400000000000000" pitchFamily="2" charset="-78"/>
                  </a:rPr>
                  <a:t>قضیه:</a:t>
                </a:r>
                <a:r>
                  <a:rPr lang="fa-IR" dirty="0" smtClean="0">
                    <a:cs typeface="B Nazanin" panose="00000400000000000000" pitchFamily="2" charset="-78"/>
                  </a:rPr>
                  <a:t> فرض کنید که سیگنال </a:t>
                </a:r>
                <a:r>
                  <a:rPr lang="en-US" dirty="0" smtClean="0">
                    <a:cs typeface="B Nazanin" panose="00000400000000000000" pitchFamily="2" charset="-78"/>
                  </a:rPr>
                  <a:t>u</a:t>
                </a:r>
                <a:r>
                  <a:rPr lang="fa-IR" dirty="0" smtClean="0">
                    <a:cs typeface="B Nazanin" panose="00000400000000000000" pitchFamily="2" charset="-78"/>
                  </a:rPr>
                  <a:t> غنی از مرتبه </a:t>
                </a:r>
                <a:r>
                  <a:rPr lang="en-US" dirty="0" smtClean="0">
                    <a:cs typeface="B Nazanin" panose="00000400000000000000" pitchFamily="2" charset="-78"/>
                  </a:rPr>
                  <a:t>n</a:t>
                </a:r>
                <a:r>
                  <a:rPr lang="fa-IR" dirty="0" smtClean="0">
                    <a:cs typeface="B Nazanin" panose="00000400000000000000" pitchFamily="2" charset="-78"/>
                  </a:rPr>
                  <a:t> باشد و از فیلتری با مرتبه </a:t>
                </a:r>
                <a:r>
                  <a:rPr lang="en-US" dirty="0" smtClean="0">
                    <a:cs typeface="B Nazanin" panose="00000400000000000000" pitchFamily="2" charset="-78"/>
                  </a:rPr>
                  <a:t>m</a:t>
                </a:r>
                <a:r>
                  <a:rPr lang="fa-IR" dirty="0" smtClean="0">
                    <a:cs typeface="B Nazanin" panose="00000400000000000000" pitchFamily="2" charset="-78"/>
                  </a:rPr>
                  <a:t> به صورت زیر عبور کند: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𝑣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𝐴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𝑞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𝑢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fa-IR" dirty="0">
                  <a:cs typeface="B Nazanin" panose="00000400000000000000" pitchFamily="2" charset="-78"/>
                </a:endParaRPr>
              </a:p>
              <a:p>
                <a:pPr marL="0" indent="0" algn="just" rtl="1">
                  <a:buNone/>
                </a:pPr>
                <a:r>
                  <a:rPr lang="fa-IR" dirty="0" smtClean="0">
                    <a:cs typeface="B Nazanin" panose="00000400000000000000" pitchFamily="2" charset="-78"/>
                  </a:rPr>
                  <a:t>در این صورت غنای سیگنال فیلترشده حداکثر </a:t>
                </a:r>
                <a:r>
                  <a:rPr lang="en-US" dirty="0" smtClean="0">
                    <a:cs typeface="B Nazanin" panose="00000400000000000000" pitchFamily="2" charset="-78"/>
                  </a:rPr>
                  <a:t>n</a:t>
                </a:r>
                <a:r>
                  <a:rPr lang="fa-IR" dirty="0" smtClean="0">
                    <a:cs typeface="B Nazanin" panose="00000400000000000000" pitchFamily="2" charset="-78"/>
                  </a:rPr>
                  <a:t> و حداقل </a:t>
                </a:r>
                <a:r>
                  <a:rPr lang="en-US" dirty="0" smtClean="0">
                    <a:cs typeface="B Nazanin" panose="00000400000000000000" pitchFamily="2" charset="-78"/>
                  </a:rPr>
                  <a:t>n-m</a:t>
                </a:r>
                <a:r>
                  <a:rPr lang="fa-IR" dirty="0" smtClean="0">
                    <a:cs typeface="B Nazanin" panose="00000400000000000000" pitchFamily="2" charset="-78"/>
                  </a:rPr>
                  <a:t> است.</a:t>
                </a:r>
                <a:endParaRPr lang="fa-IR" dirty="0"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>
                    <a:solidFill>
                      <a:srgbClr val="FF0000"/>
                    </a:solidFill>
                    <a:cs typeface="B Nazanin" panose="00000400000000000000" pitchFamily="2" charset="-78"/>
                  </a:rPr>
                  <a:t>قضیه:</a:t>
                </a:r>
                <a:r>
                  <a:rPr lang="fa-IR" dirty="0">
                    <a:cs typeface="B Nazanin" panose="00000400000000000000" pitchFamily="2" charset="-78"/>
                  </a:rPr>
                  <a:t> فرض کنید که سیگنال </a:t>
                </a:r>
                <a:r>
                  <a:rPr lang="en-US" dirty="0">
                    <a:cs typeface="B Nazanin" panose="00000400000000000000" pitchFamily="2" charset="-78"/>
                  </a:rPr>
                  <a:t>u</a:t>
                </a:r>
                <a:r>
                  <a:rPr lang="fa-IR" dirty="0">
                    <a:cs typeface="B Nazanin" panose="00000400000000000000" pitchFamily="2" charset="-78"/>
                  </a:rPr>
                  <a:t> غنی از مرتبه </a:t>
                </a:r>
                <a:r>
                  <a:rPr lang="en-US" dirty="0">
                    <a:cs typeface="B Nazanin" panose="00000400000000000000" pitchFamily="2" charset="-78"/>
                  </a:rPr>
                  <a:t>n</a:t>
                </a:r>
                <a:r>
                  <a:rPr lang="fa-IR" dirty="0">
                    <a:cs typeface="B Nazanin" panose="00000400000000000000" pitchFamily="2" charset="-78"/>
                  </a:rPr>
                  <a:t> باشد و از فیلتری با مرتبه </a:t>
                </a:r>
                <a:r>
                  <a:rPr lang="en-US" dirty="0">
                    <a:cs typeface="B Nazanin" panose="00000400000000000000" pitchFamily="2" charset="-78"/>
                  </a:rPr>
                  <a:t>m</a:t>
                </a:r>
                <a:r>
                  <a:rPr lang="fa-IR" dirty="0">
                    <a:cs typeface="B Nazanin" panose="00000400000000000000" pitchFamily="2" charset="-78"/>
                  </a:rPr>
                  <a:t> به صورت زیر عبور کند: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𝑣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f>
                        <m:fPr>
                          <m:ctrlPr>
                            <a:rPr lang="fa-IR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r>
                            <a:rPr lang="fa-IR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𝐴</m:t>
                          </m:r>
                          <m:d>
                            <m:d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𝑞</m:t>
                              </m:r>
                            </m:e>
                          </m:d>
                        </m:den>
                      </m:f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𝑢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fa-IR" dirty="0">
                  <a:cs typeface="B Nazanin" panose="00000400000000000000" pitchFamily="2" charset="-78"/>
                </a:endParaRPr>
              </a:p>
              <a:p>
                <a:pPr marL="0" indent="0" algn="just" rtl="1">
                  <a:buNone/>
                </a:pPr>
                <a:r>
                  <a:rPr lang="fa-IR" dirty="0">
                    <a:cs typeface="B Nazanin" panose="00000400000000000000" pitchFamily="2" charset="-78"/>
                  </a:rPr>
                  <a:t>در این صورت </a:t>
                </a:r>
                <a:r>
                  <a:rPr lang="fa-IR" dirty="0" smtClean="0">
                    <a:cs typeface="B Nazanin" panose="00000400000000000000" pitchFamily="2" charset="-78"/>
                  </a:rPr>
                  <a:t>اگر فیلتر پایدار باشد، غنای </a:t>
                </a:r>
                <a:r>
                  <a:rPr lang="fa-IR" dirty="0">
                    <a:cs typeface="B Nazanin" panose="00000400000000000000" pitchFamily="2" charset="-78"/>
                  </a:rPr>
                  <a:t>سیگنال فیلترشده </a:t>
                </a:r>
                <a:r>
                  <a:rPr lang="fa-IR" dirty="0" smtClean="0">
                    <a:cs typeface="B Nazanin" panose="00000400000000000000" pitchFamily="2" charset="-78"/>
                  </a:rPr>
                  <a:t>برابر </a:t>
                </a:r>
                <a:r>
                  <a:rPr lang="en-US" dirty="0">
                    <a:cs typeface="B Nazanin" panose="00000400000000000000" pitchFamily="2" charset="-78"/>
                  </a:rPr>
                  <a:t>n</a:t>
                </a:r>
                <a:r>
                  <a:rPr lang="fa-IR" dirty="0">
                    <a:cs typeface="B Nazanin" panose="00000400000000000000" pitchFamily="2" charset="-78"/>
                  </a:rPr>
                  <a:t> </a:t>
                </a:r>
                <a:r>
                  <a:rPr lang="fa-IR" dirty="0" smtClean="0">
                    <a:cs typeface="B Nazanin" panose="00000400000000000000" pitchFamily="2" charset="-78"/>
                  </a:rPr>
                  <a:t>است.</a:t>
                </a:r>
                <a:endParaRPr lang="fa-IR" dirty="0"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457200"/>
                <a:ext cx="8077200" cy="5668963"/>
              </a:xfrm>
              <a:blipFill rotWithShape="1">
                <a:blip r:embed="rId2"/>
                <a:stretch>
                  <a:fillRect l="-2642" t="-1613" r="-1509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8454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457200"/>
                <a:ext cx="8077200" cy="5668963"/>
              </a:xfrm>
              <a:solidFill>
                <a:srgbClr val="00B050"/>
              </a:solidFill>
            </p:spPr>
            <p:txBody>
              <a:bodyPr>
                <a:normAutofit fontScale="92500"/>
              </a:bodyPr>
              <a:lstStyle/>
              <a:p>
                <a:pPr algn="just" rtl="1"/>
                <a:r>
                  <a:rPr lang="fa-IR" dirty="0" smtClean="0">
                    <a:solidFill>
                      <a:srgbClr val="FF0000"/>
                    </a:solidFill>
                    <a:cs typeface="B Nazanin" panose="00000400000000000000" pitchFamily="2" charset="-78"/>
                  </a:rPr>
                  <a:t>قضیه:</a:t>
                </a:r>
                <a:r>
                  <a:rPr lang="fa-IR" dirty="0" smtClean="0">
                    <a:cs typeface="B Nazanin" panose="00000400000000000000" pitchFamily="2" charset="-78"/>
                  </a:rPr>
                  <a:t> فرض کنید که داده های حاصل از آزمایش از سیستم </a:t>
                </a:r>
                <a:r>
                  <a:rPr lang="en-US" dirty="0" smtClean="0">
                    <a:cs typeface="B Nazanin" panose="00000400000000000000" pitchFamily="2" charset="-78"/>
                  </a:rPr>
                  <a:t>FIR</a:t>
                </a:r>
                <a:r>
                  <a:rPr lang="fa-IR" dirty="0" smtClean="0">
                    <a:cs typeface="B Nazanin" panose="00000400000000000000" pitchFamily="2" charset="-78"/>
                  </a:rPr>
                  <a:t> زیر حاصل شده باشند و نویزی هم در اندازه گیری وجود نداشته باشد: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𝑦</m:t>
                      </m:r>
                      <m:d>
                        <m:d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𝑖</m:t>
                          </m:r>
                        </m:e>
                      </m:d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fa-IR" i="1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p>
                          </m:s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+…+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</m:sup>
                          </m:sSup>
                        </m:e>
                      </m:d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𝑢</m:t>
                      </m:r>
                      <m:d>
                        <m:d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𝑖</m:t>
                          </m:r>
                        </m:e>
                      </m:d>
                    </m:oMath>
                  </m:oMathPara>
                </a14:m>
                <a:endParaRPr lang="fa-IR" dirty="0">
                  <a:solidFill>
                    <a:schemeClr val="tx1"/>
                  </a:solidFill>
                  <a:cs typeface="B Nazanin" panose="00000400000000000000" pitchFamily="2" charset="-78"/>
                </a:endParaRPr>
              </a:p>
              <a:p>
                <a:pPr marL="0" indent="0" algn="just" rtl="1">
                  <a:buNone/>
                </a:pPr>
                <a:r>
                  <a:rPr lang="fa-IR" dirty="0" smtClean="0">
                    <a:cs typeface="B Nazanin" panose="00000400000000000000" pitchFamily="2" charset="-78"/>
                  </a:rPr>
                  <a:t>تخمین حاصل از </a:t>
                </a:r>
                <a:r>
                  <a:rPr lang="en-US" dirty="0" smtClean="0">
                    <a:cs typeface="B Nazanin" panose="00000400000000000000" pitchFamily="2" charset="-78"/>
                  </a:rPr>
                  <a:t>LS</a:t>
                </a:r>
                <a:r>
                  <a:rPr lang="fa-IR" dirty="0" smtClean="0">
                    <a:cs typeface="B Nazanin" panose="00000400000000000000" pitchFamily="2" charset="-78"/>
                  </a:rPr>
                  <a:t> بدون بایاس و سازگار است اگر مرتبه </a:t>
                </a:r>
                <a:r>
                  <a:rPr lang="en-US" dirty="0" smtClean="0">
                    <a:cs typeface="B Nazanin" panose="00000400000000000000" pitchFamily="2" charset="-78"/>
                  </a:rPr>
                  <a:t>PE</a:t>
                </a:r>
                <a:r>
                  <a:rPr lang="fa-IR" dirty="0" smtClean="0">
                    <a:cs typeface="B Nazanin" panose="00000400000000000000" pitchFamily="2" charset="-78"/>
                  </a:rPr>
                  <a:t> سیگنال ورودی حداقل برابر </a:t>
                </a:r>
                <a:r>
                  <a:rPr lang="en-US" dirty="0" smtClean="0">
                    <a:cs typeface="B Nazanin" panose="00000400000000000000" pitchFamily="2" charset="-78"/>
                  </a:rPr>
                  <a:t>m+1</a:t>
                </a:r>
                <a:r>
                  <a:rPr lang="fa-IR" dirty="0" smtClean="0">
                    <a:cs typeface="B Nazanin" panose="00000400000000000000" pitchFamily="2" charset="-78"/>
                  </a:rPr>
                  <a:t> باشد.</a:t>
                </a:r>
              </a:p>
              <a:p>
                <a:pPr algn="just" rtl="1"/>
                <a:r>
                  <a:rPr lang="fa-IR" dirty="0" smtClean="0">
                    <a:cs typeface="B Nazanin" panose="00000400000000000000" pitchFamily="2" charset="-78"/>
                  </a:rPr>
                  <a:t>نکاتی بسیار مهم:</a:t>
                </a:r>
              </a:p>
              <a:p>
                <a:pPr marL="0" indent="0" algn="just" rtl="1">
                  <a:buNone/>
                </a:pPr>
                <a:r>
                  <a:rPr lang="fa-IR" dirty="0" smtClean="0">
                    <a:cs typeface="B Nazanin" panose="00000400000000000000" pitchFamily="2" charset="-78"/>
                  </a:rPr>
                  <a:t>1- در حالتیکه داده </a:t>
                </a:r>
                <a:r>
                  <a:rPr lang="fa-IR" dirty="0">
                    <a:cs typeface="B Nazanin" panose="00000400000000000000" pitchFamily="2" charset="-78"/>
                  </a:rPr>
                  <a:t>های حاصل از آزمایش از </a:t>
                </a:r>
                <a:r>
                  <a:rPr lang="fa-IR" dirty="0" smtClean="0">
                    <a:cs typeface="B Nazanin" panose="00000400000000000000" pitchFamily="2" charset="-78"/>
                  </a:rPr>
                  <a:t>سیستم </a:t>
                </a:r>
                <a:r>
                  <a:rPr lang="en-US" dirty="0" smtClean="0">
                    <a:cs typeface="B Nazanin" panose="00000400000000000000" pitchFamily="2" charset="-78"/>
                  </a:rPr>
                  <a:t>AR</a:t>
                </a:r>
                <a:r>
                  <a:rPr lang="fa-IR" dirty="0" smtClean="0">
                    <a:cs typeface="B Nazanin" panose="00000400000000000000" pitchFamily="2" charset="-78"/>
                  </a:rPr>
                  <a:t> حاصل </a:t>
                </a:r>
                <a:r>
                  <a:rPr lang="fa-IR" dirty="0">
                    <a:cs typeface="B Nazanin" panose="00000400000000000000" pitchFamily="2" charset="-78"/>
                  </a:rPr>
                  <a:t>شده باشند و نویزی هم در اندازه گیری وجود نداشته </a:t>
                </a:r>
                <a:r>
                  <a:rPr lang="fa-IR" dirty="0" smtClean="0">
                    <a:cs typeface="B Nazanin" panose="00000400000000000000" pitchFamily="2" charset="-78"/>
                  </a:rPr>
                  <a:t>باشد، جهت دستیابی به تخمین بدون بایاس پارامترها، حداقل به ورودی با مرتبه نسبی </a:t>
                </a:r>
                <a:r>
                  <a:rPr lang="en-US" dirty="0" smtClean="0">
                    <a:cs typeface="B Nazanin" panose="00000400000000000000" pitchFamily="2" charset="-78"/>
                  </a:rPr>
                  <a:t>m+n+1</a:t>
                </a:r>
                <a:r>
                  <a:rPr lang="fa-IR" dirty="0" smtClean="0">
                    <a:cs typeface="B Nazanin" panose="00000400000000000000" pitchFamily="2" charset="-78"/>
                  </a:rPr>
                  <a:t> نیاز داریم. </a:t>
                </a:r>
                <a:r>
                  <a:rPr lang="fa-IR" dirty="0" smtClean="0">
                    <a:solidFill>
                      <a:srgbClr val="FF0000"/>
                    </a:solidFill>
                    <a:cs typeface="B Nazanin" panose="00000400000000000000" pitchFamily="2" charset="-78"/>
                  </a:rPr>
                  <a:t>دقت شود که سیستم پایدار بوده و عامل مشترکی در </a:t>
                </a:r>
                <a:r>
                  <a:rPr lang="en-US" dirty="0" smtClean="0">
                    <a:solidFill>
                      <a:srgbClr val="FF0000"/>
                    </a:solidFill>
                    <a:cs typeface="B Nazanin" panose="00000400000000000000" pitchFamily="2" charset="-78"/>
                  </a:rPr>
                  <a:t>A</a:t>
                </a:r>
                <a:r>
                  <a:rPr lang="fa-IR" dirty="0" smtClean="0">
                    <a:solidFill>
                      <a:srgbClr val="FF0000"/>
                    </a:solidFill>
                    <a:cs typeface="B Nazanin" panose="00000400000000000000" pitchFamily="2" charset="-78"/>
                  </a:rPr>
                  <a:t> و </a:t>
                </a:r>
                <a:r>
                  <a:rPr lang="en-US" dirty="0" smtClean="0">
                    <a:solidFill>
                      <a:srgbClr val="FF0000"/>
                    </a:solidFill>
                    <a:cs typeface="B Nazanin" panose="00000400000000000000" pitchFamily="2" charset="-78"/>
                  </a:rPr>
                  <a:t>B</a:t>
                </a:r>
                <a:r>
                  <a:rPr lang="fa-IR" dirty="0" smtClean="0">
                    <a:solidFill>
                      <a:srgbClr val="FF0000"/>
                    </a:solidFill>
                    <a:cs typeface="B Nazanin" panose="00000400000000000000" pitchFamily="2" charset="-78"/>
                  </a:rPr>
                  <a:t> وجود نداشته باشد.</a:t>
                </a:r>
                <a:r>
                  <a:rPr lang="fa-IR" dirty="0" smtClean="0">
                    <a:cs typeface="B Nazanin" panose="00000400000000000000" pitchFamily="2" charset="-78"/>
                  </a:rPr>
                  <a:t> </a:t>
                </a:r>
              </a:p>
              <a:p>
                <a:pPr marL="0" indent="0" algn="just" rtl="1">
                  <a:buNone/>
                </a:pPr>
                <a:r>
                  <a:rPr lang="fa-IR" dirty="0" smtClean="0">
                    <a:cs typeface="B Nazanin" panose="00000400000000000000" pitchFamily="2" charset="-78"/>
                  </a:rPr>
                  <a:t>2- در حالتیکه داده های حاصل از آزمایش از سیستم </a:t>
                </a:r>
                <a:r>
                  <a:rPr lang="en-US" dirty="0" smtClean="0">
                    <a:cs typeface="B Nazanin" panose="00000400000000000000" pitchFamily="2" charset="-78"/>
                  </a:rPr>
                  <a:t>ARX</a:t>
                </a:r>
                <a:r>
                  <a:rPr lang="fa-IR" dirty="0" smtClean="0">
                    <a:cs typeface="B Nazanin" panose="00000400000000000000" pitchFamily="2" charset="-78"/>
                  </a:rPr>
                  <a:t> حاصل شده باشند و نویز سفید در اندازه گیری وجود داشته باشد، جهت دستیابی به تخمین بدون بایاس پارامترها، حداقل به ورودی با مرتبه نسبی </a:t>
                </a:r>
                <a:r>
                  <a:rPr lang="en-US" dirty="0" smtClean="0">
                    <a:cs typeface="B Nazanin" panose="00000400000000000000" pitchFamily="2" charset="-78"/>
                  </a:rPr>
                  <a:t>m+1</a:t>
                </a:r>
                <a:r>
                  <a:rPr lang="fa-IR" dirty="0" smtClean="0">
                    <a:cs typeface="B Nazanin" panose="00000400000000000000" pitchFamily="2" charset="-78"/>
                  </a:rPr>
                  <a:t> نیاز داریم. (؟)</a:t>
                </a: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457200"/>
                <a:ext cx="8077200" cy="5668963"/>
              </a:xfrm>
              <a:blipFill rotWithShape="1">
                <a:blip r:embed="rId2"/>
                <a:stretch>
                  <a:fillRect l="-2340" t="-1505" r="-1434" b="-1075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2656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مراحل انجام شناسایی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09600" y="1600200"/>
            <a:ext cx="8077200" cy="4525963"/>
          </a:xfrm>
        </p:spPr>
        <p:txBody>
          <a:bodyPr>
            <a:normAutofit/>
          </a:bodyPr>
          <a:lstStyle/>
          <a:p>
            <a:pPr algn="just" rtl="1"/>
            <a:endParaRPr lang="fa-IR" dirty="0" smtClean="0"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29</a:t>
            </a:fld>
            <a:endParaRPr lang="en-CA"/>
          </a:p>
        </p:txBody>
      </p:sp>
      <p:grpSp>
        <p:nvGrpSpPr>
          <p:cNvPr id="10" name="Group 9"/>
          <p:cNvGrpSpPr/>
          <p:nvPr/>
        </p:nvGrpSpPr>
        <p:grpSpPr>
          <a:xfrm>
            <a:off x="2133600" y="1322362"/>
            <a:ext cx="4921404" cy="5383237"/>
            <a:chOff x="2133600" y="1322362"/>
            <a:chExt cx="4921404" cy="5383237"/>
          </a:xfrm>
        </p:grpSpPr>
        <p:grpSp>
          <p:nvGrpSpPr>
            <p:cNvPr id="9" name="Group 8"/>
            <p:cNvGrpSpPr/>
            <p:nvPr/>
          </p:nvGrpSpPr>
          <p:grpSpPr>
            <a:xfrm>
              <a:off x="2133600" y="1322362"/>
              <a:ext cx="4921404" cy="5383237"/>
              <a:chOff x="2133600" y="1322362"/>
              <a:chExt cx="4921404" cy="5383237"/>
            </a:xfrm>
          </p:grpSpPr>
          <p:grpSp>
            <p:nvGrpSpPr>
              <p:cNvPr id="6" name="Group 5"/>
              <p:cNvGrpSpPr/>
              <p:nvPr/>
            </p:nvGrpSpPr>
            <p:grpSpPr>
              <a:xfrm>
                <a:off x="2133600" y="1322362"/>
                <a:ext cx="4921404" cy="5383237"/>
                <a:chOff x="2133600" y="1322362"/>
                <a:chExt cx="4921404" cy="5383237"/>
              </a:xfrm>
            </p:grpSpPr>
            <p:pic>
              <p:nvPicPr>
                <p:cNvPr id="5122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0490" t="18077" r="32641" b="10192"/>
                <a:stretch/>
              </p:blipFill>
              <p:spPr bwMode="auto">
                <a:xfrm>
                  <a:off x="2133600" y="1322362"/>
                  <a:ext cx="4921404" cy="538323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3" name="Rectangle 2"/>
                <p:cNvSpPr/>
                <p:nvPr/>
              </p:nvSpPr>
              <p:spPr>
                <a:xfrm>
                  <a:off x="3886200" y="4953000"/>
                  <a:ext cx="2438400" cy="533400"/>
                </a:xfrm>
                <a:prstGeom prst="rect">
                  <a:avLst/>
                </a:prstGeom>
                <a:noFill/>
                <a:ln w="5715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7" name="Rectangle 6"/>
                <p:cNvSpPr/>
                <p:nvPr/>
              </p:nvSpPr>
              <p:spPr>
                <a:xfrm>
                  <a:off x="5410200" y="4114800"/>
                  <a:ext cx="1066800" cy="533400"/>
                </a:xfrm>
                <a:prstGeom prst="rect">
                  <a:avLst/>
                </a:prstGeom>
                <a:noFill/>
                <a:ln w="5715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8" name="Rectangle 7"/>
                <p:cNvSpPr/>
                <p:nvPr/>
              </p:nvSpPr>
              <p:spPr>
                <a:xfrm>
                  <a:off x="3733800" y="3048000"/>
                  <a:ext cx="990600" cy="533400"/>
                </a:xfrm>
                <a:prstGeom prst="rect">
                  <a:avLst/>
                </a:prstGeom>
                <a:noFill/>
                <a:ln w="5715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</p:grpSp>
          <p:sp>
            <p:nvSpPr>
              <p:cNvPr id="13" name="Rectangle 12"/>
              <p:cNvSpPr/>
              <p:nvPr/>
            </p:nvSpPr>
            <p:spPr>
              <a:xfrm>
                <a:off x="4594302" y="3581400"/>
                <a:ext cx="941349" cy="533400"/>
              </a:xfrm>
              <a:prstGeom prst="rect">
                <a:avLst/>
              </a:prstGeom>
              <a:noFill/>
              <a:ln w="57150">
                <a:solidFill>
                  <a:srgbClr val="FF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12" name="Rectangle 11"/>
            <p:cNvSpPr/>
            <p:nvPr/>
          </p:nvSpPr>
          <p:spPr>
            <a:xfrm>
              <a:off x="3733800" y="1447800"/>
              <a:ext cx="990600" cy="457200"/>
            </a:xfrm>
            <a:prstGeom prst="rect">
              <a:avLst/>
            </a:prstGeom>
            <a:noFill/>
            <a:ln w="5715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733800" y="2286000"/>
              <a:ext cx="990600" cy="457200"/>
            </a:xfrm>
            <a:prstGeom prst="rect">
              <a:avLst/>
            </a:prstGeom>
            <a:noFill/>
            <a:ln w="5715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572000" y="5791200"/>
              <a:ext cx="941349" cy="533400"/>
            </a:xfrm>
            <a:prstGeom prst="rect">
              <a:avLst/>
            </a:prstGeom>
            <a:noFill/>
            <a:ln w="57150">
              <a:solidFill>
                <a:srgbClr val="00B0F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</p:spTree>
    <p:extLst>
      <p:ext uri="{BB962C8B-B14F-4D97-AF65-F5344CB8AC3E}">
        <p14:creationId xmlns:p14="http://schemas.microsoft.com/office/powerpoint/2010/main" val="277896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شناسایی سیستم؟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09600" y="1600200"/>
            <a:ext cx="8077200" cy="4525963"/>
          </a:xfrm>
        </p:spPr>
        <p:txBody>
          <a:bodyPr>
            <a:normAutofit/>
          </a:bodyPr>
          <a:lstStyle/>
          <a:p>
            <a:pPr algn="just" rtl="1"/>
            <a:r>
              <a:rPr lang="fa-IR" dirty="0" smtClean="0">
                <a:cs typeface="B Nazanin" panose="00000400000000000000" pitchFamily="2" charset="-78"/>
              </a:rPr>
              <a:t>شناسایی سیستم علم مدلسازی سیستمهای دینامیکی با استفاده از </a:t>
            </a:r>
            <a:r>
              <a:rPr lang="fa-IR" dirty="0" smtClean="0">
                <a:solidFill>
                  <a:srgbClr val="FF0000"/>
                </a:solidFill>
                <a:cs typeface="B Nazanin" panose="00000400000000000000" pitchFamily="2" charset="-78"/>
              </a:rPr>
              <a:t>داده های تجربی</a:t>
            </a:r>
            <a:r>
              <a:rPr lang="fa-IR" dirty="0" smtClean="0">
                <a:cs typeface="B Nazanin" panose="00000400000000000000" pitchFamily="2" charset="-78"/>
              </a:rPr>
              <a:t> است. </a:t>
            </a:r>
          </a:p>
          <a:p>
            <a:pPr algn="just" rtl="1"/>
            <a:endParaRPr lang="fa-IR" dirty="0" smtClean="0"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endParaRPr lang="fa-IR" dirty="0"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endParaRPr lang="en-US" dirty="0" smtClean="0">
              <a:cs typeface="B Nazanin" panose="00000400000000000000" pitchFamily="2" charset="-78"/>
            </a:endParaRPr>
          </a:p>
          <a:p>
            <a:pPr algn="just" rtl="1"/>
            <a:r>
              <a:rPr lang="fa-IR" dirty="0" smtClean="0">
                <a:cs typeface="B Nazanin" panose="00000400000000000000" pitchFamily="2" charset="-78"/>
              </a:rPr>
              <a:t>روشهای غیرپارامتری: مدلهای حاصله توابع یا منحنی هایی هستند که امکان نمایش آنها با یک بردار پارامتر بعد محدود وجود ندارد. </a:t>
            </a:r>
          </a:p>
          <a:p>
            <a:pPr algn="just" rtl="1"/>
            <a:r>
              <a:rPr lang="fa-IR" dirty="0">
                <a:cs typeface="B Nazanin" panose="00000400000000000000" pitchFamily="2" charset="-78"/>
              </a:rPr>
              <a:t>روشهای </a:t>
            </a:r>
            <a:r>
              <a:rPr lang="fa-IR" dirty="0" smtClean="0">
                <a:cs typeface="B Nazanin" panose="00000400000000000000" pitchFamily="2" charset="-78"/>
              </a:rPr>
              <a:t>پارامتری</a:t>
            </a:r>
            <a:r>
              <a:rPr lang="fa-IR" dirty="0">
                <a:cs typeface="B Nazanin" panose="00000400000000000000" pitchFamily="2" charset="-78"/>
              </a:rPr>
              <a:t>: مدلهای حاصله توابع یا منحنی هایی هستند که امکان نمایش آنها با یک بردار پارامتر بعد محدود وجود </a:t>
            </a:r>
            <a:r>
              <a:rPr lang="fa-IR" dirty="0" smtClean="0">
                <a:cs typeface="B Nazanin" panose="00000400000000000000" pitchFamily="2" charset="-78"/>
              </a:rPr>
              <a:t>دارد.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3</a:t>
            </a:fld>
            <a:endParaRPr lang="en-CA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58" t="39087" r="28271" b="25794"/>
          <a:stretch/>
        </p:blipFill>
        <p:spPr bwMode="auto">
          <a:xfrm>
            <a:off x="533400" y="2057400"/>
            <a:ext cx="3886200" cy="2053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53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ارزیابی مدل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1600200"/>
                <a:ext cx="8077200" cy="4525963"/>
              </a:xfrm>
            </p:spPr>
            <p:txBody>
              <a:bodyPr>
                <a:normAutofit fontScale="92500" lnSpcReduction="20000"/>
              </a:bodyPr>
              <a:lstStyle/>
              <a:p>
                <a:pPr algn="just" rtl="1"/>
                <a:r>
                  <a:rPr lang="fa-IR" dirty="0" smtClean="0">
                    <a:cs typeface="B Nazanin" panose="00000400000000000000" pitchFamily="2" charset="-78"/>
                  </a:rPr>
                  <a:t>معيار</a:t>
                </a:r>
                <a:r>
                  <a:rPr lang="fa-IR" dirty="0">
                    <a:cs typeface="B Nazanin" panose="00000400000000000000" pitchFamily="2" charset="-78"/>
                  </a:rPr>
                  <a:t> </a:t>
                </a:r>
                <a:r>
                  <a:rPr lang="en-CA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Final </a:t>
                </a:r>
                <a:r>
                  <a:rPr lang="en-C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Prediction Error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(FPE)</a:t>
                </a:r>
                <a:endParaRPr lang="fa-IR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𝐹𝑃𝐸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+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𝑑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𝑁</m:t>
                              </m:r>
                            </m:den>
                          </m:f>
                        </m:num>
                        <m:den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𝑑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𝑁</m:t>
                              </m:r>
                            </m:den>
                          </m:f>
                        </m:den>
                      </m:f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𝑉</m:t>
                      </m:r>
                    </m:oMath>
                  </m:oMathPara>
                </a14:m>
                <a:endParaRPr lang="fa-IR" dirty="0" smtClean="0"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 smtClean="0">
                    <a:cs typeface="B Nazanin" panose="00000400000000000000" pitchFamily="2" charset="-78"/>
                  </a:rPr>
                  <a:t>معیار </a:t>
                </a:r>
                <a:r>
                  <a:rPr lang="en-CA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Akaike</a:t>
                </a:r>
                <a:r>
                  <a:rPr lang="en-C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Information </a:t>
                </a:r>
                <a:r>
                  <a:rPr lang="en-CA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Criterion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(AIC)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Times New Roman" panose="02020603050405020304" pitchFamily="18" charset="0"/>
                        </a:rPr>
                        <m:t>𝐴𝐼𝐶</m:t>
                      </m:r>
                      <m:r>
                        <a:rPr lang="en-US" b="0" i="1" smtClean="0"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𝑁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  <a:cs typeface="Times New Roman" panose="020206030504050203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US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  <a:cs typeface="Times New Roman" panose="020206030504050203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𝑉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rtl="1"/>
                <a:r>
                  <a:rPr lang="en-US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d</a:t>
                </a:r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: تعداد پارامترهای تخمین زده شده</a:t>
                </a:r>
              </a:p>
              <a:p>
                <a:pPr algn="just" rtl="1"/>
                <a:r>
                  <a:rPr lang="en-US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N</a:t>
                </a:r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: تعداد داده ها</a:t>
                </a:r>
              </a:p>
              <a:p>
                <a:pPr algn="just" rtl="1"/>
                <a:r>
                  <a:rPr lang="en-US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V</a:t>
                </a:r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: تابع هزینه</a:t>
                </a:r>
              </a:p>
              <a:p>
                <a:pPr algn="just" rtl="1"/>
                <a:r>
                  <a:rPr lang="en-US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AIC</a:t>
                </a:r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 یا </a:t>
                </a:r>
                <a:r>
                  <a:rPr lang="en-US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FPE</a:t>
                </a:r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 کوچکتر، مدل مناسبتر</a:t>
                </a: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1600200"/>
                <a:ext cx="8077200" cy="4525963"/>
              </a:xfrm>
              <a:blipFill rotWithShape="1">
                <a:blip r:embed="rId2"/>
                <a:stretch>
                  <a:fillRect t="-3369" r="-1208" b="-31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30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6212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الگوریتم </a:t>
            </a:r>
            <a:r>
              <a:rPr lang="en-US" dirty="0" smtClean="0">
                <a:latin typeface="Nazanin" panose="00000700000000000000" pitchFamily="2" charset="-78"/>
                <a:cs typeface="B Nazanin" panose="00000400000000000000" pitchFamily="2" charset="-78"/>
              </a:rPr>
              <a:t>ELS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1600200"/>
                <a:ext cx="8077200" cy="4525963"/>
              </a:xfrm>
            </p:spPr>
            <p:txBody>
              <a:bodyPr>
                <a:normAutofit/>
              </a:bodyPr>
              <a:lstStyle/>
              <a:p>
                <a:pPr algn="just" rtl="1">
                  <a:lnSpc>
                    <a:spcPct val="150000"/>
                  </a:lnSpc>
                </a:pPr>
                <a:r>
                  <a:rPr lang="fa-IR" sz="2400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الگوریتم </a:t>
                </a:r>
                <a:r>
                  <a:rPr lang="en-US" sz="2400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RLS</a:t>
                </a:r>
                <a:r>
                  <a:rPr lang="fa-IR" sz="2400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 تخمین بدون بایاسی از پارامترهای مدل میدهد اگر نویز اندازه گیری سفید باشد.</a:t>
                </a:r>
              </a:p>
              <a:p>
                <a:pPr algn="just" rtl="1">
                  <a:lnSpc>
                    <a:spcPct val="150000"/>
                  </a:lnSpc>
                </a:pPr>
                <a:r>
                  <a:rPr lang="fa-IR" sz="2400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در حضور نویز رنگی: تخمین پارامترهای فیلتر نویز</a:t>
                </a:r>
              </a:p>
              <a:p>
                <a:pPr algn="just" rtl="1">
                  <a:lnSpc>
                    <a:spcPct val="150000"/>
                  </a:lnSpc>
                </a:pPr>
                <a:r>
                  <a:rPr lang="fa-IR" sz="2400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مشکل: نداشتن مقدار نویز ورودی به فیلتر نویز</a:t>
                </a:r>
              </a:p>
              <a:p>
                <a:pPr algn="just" rtl="1">
                  <a:lnSpc>
                    <a:spcPct val="150000"/>
                  </a:lnSpc>
                </a:pPr>
                <a:r>
                  <a:rPr lang="fa-IR" sz="2400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راه حل: تقریب نویز</a:t>
                </a:r>
              </a:p>
              <a:p>
                <a:pPr marL="0" indent="0" algn="just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cs typeface="B Nazanin" panose="00000400000000000000" pitchFamily="2" charset="-78"/>
                        </a:rPr>
                        <m:t>𝑒</m:t>
                      </m:r>
                      <m:d>
                        <m:dPr>
                          <m:ctrlPr>
                            <a:rPr lang="en-US" sz="2400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sz="2400" i="1" smtClean="0">
                          <a:latin typeface="Cambria Math"/>
                          <a:ea typeface="Cambria Math"/>
                          <a:cs typeface="B Nazanin" panose="00000400000000000000" pitchFamily="2" charset="-78"/>
                        </a:rPr>
                        <m:t>≈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  <a:cs typeface="B Nazanin" panose="00000400000000000000" pitchFamily="2" charset="-78"/>
                        </a:rPr>
                        <m:t>𝜖</m:t>
                      </m:r>
                      <m:d>
                        <m:dPr>
                          <m:ctrlPr>
                            <a:rPr lang="en-US" sz="2400" b="0" i="1" smtClean="0"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sz="2400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  <a:cs typeface="B Nazanin" panose="00000400000000000000" pitchFamily="2" charset="-78"/>
                        </a:rPr>
                        <m:t>𝑦</m:t>
                      </m:r>
                      <m:d>
                        <m:dPr>
                          <m:ctrlPr>
                            <a:rPr lang="en-US" sz="2400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sz="2400" b="0" i="1" smtClean="0">
                          <a:latin typeface="Cambria Math"/>
                          <a:cs typeface="B Nazanin" panose="00000400000000000000" pitchFamily="2" charset="-78"/>
                        </a:rPr>
                        <m:t>−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𝜙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𝑇</m:t>
                          </m:r>
                        </m:sup>
                      </m:sSup>
                      <m:d>
                        <m:dPr>
                          <m:ctrlP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e>
                      </m:d>
                      <m:r>
                        <a:rPr lang="en-US" sz="2400" b="0" i="1" smtClean="0">
                          <a:latin typeface="Cambria Math"/>
                          <a:cs typeface="B Nazanin" panose="00000400000000000000" pitchFamily="2" charset="-78"/>
                        </a:rPr>
                        <m:t>𝜃</m:t>
                      </m:r>
                      <m:d>
                        <m:dPr>
                          <m:ctrlP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fa-IR" sz="2400" dirty="0">
                  <a:cs typeface="B Nazanin" panose="00000400000000000000" pitchFamily="2" charset="-78"/>
                </a:endParaRPr>
              </a:p>
              <a:p>
                <a:pPr marL="0" indent="0" algn="just" rtl="1">
                  <a:lnSpc>
                    <a:spcPct val="150000"/>
                  </a:lnSpc>
                  <a:buNone/>
                </a:pPr>
                <a:r>
                  <a:rPr lang="fa-IR" sz="2400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مثال: مدل </a:t>
                </a:r>
                <a:r>
                  <a:rPr lang="en-US" sz="2400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ARMAX</a:t>
                </a:r>
              </a:p>
              <a:p>
                <a:pPr algn="just" rtl="1">
                  <a:lnSpc>
                    <a:spcPct val="150000"/>
                  </a:lnSpc>
                </a:pPr>
                <a:endParaRPr lang="en-CA" sz="2400" dirty="0" smtClean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1600200"/>
                <a:ext cx="8077200" cy="4525963"/>
              </a:xfrm>
              <a:blipFill rotWithShape="1">
                <a:blip r:embed="rId2"/>
                <a:stretch>
                  <a:fillRect l="-2113" r="-113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31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70715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شناسایی در حضور فیدبک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1219200"/>
                <a:ext cx="8077200" cy="4906963"/>
              </a:xfrm>
            </p:spPr>
            <p:txBody>
              <a:bodyPr>
                <a:normAutofit fontScale="92500"/>
              </a:bodyPr>
              <a:lstStyle/>
              <a:p>
                <a:pPr algn="just" rtl="1"/>
                <a:r>
                  <a:rPr lang="fa-IR" sz="2400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شناسایی سیستمهای ناپایدار</a:t>
                </a:r>
              </a:p>
              <a:p>
                <a:pPr algn="just" rtl="1"/>
                <a:r>
                  <a:rPr lang="fa-IR" sz="2400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اثر فیدبک: ایجاد همبستگی (؟)</a:t>
                </a:r>
                <a:endParaRPr lang="en-US" sz="2400" dirty="0" smtClean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sz="2400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مثال: 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cs typeface="B Nazanin" panose="00000400000000000000" pitchFamily="2" charset="-78"/>
                        </a:rPr>
                        <m:t>𝑦</m:t>
                      </m:r>
                      <m:d>
                        <m:dPr>
                          <m:ctrlP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sz="2400" b="0" i="1" smtClean="0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r>
                        <a:rPr lang="en-US" sz="2400" b="0" i="1" smtClean="0">
                          <a:latin typeface="Cambria Math"/>
                          <a:cs typeface="B Nazanin" panose="00000400000000000000" pitchFamily="2" charset="-78"/>
                        </a:rPr>
                        <m:t>𝑎𝑦</m:t>
                      </m:r>
                      <m:d>
                        <m:dPr>
                          <m:ctrlP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e>
                      </m:d>
                      <m:r>
                        <a:rPr lang="en-US" sz="2400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  <a:cs typeface="B Nazanin" panose="00000400000000000000" pitchFamily="2" charset="-78"/>
                        </a:rPr>
                        <m:t>𝑏𝑢</m:t>
                      </m:r>
                      <m:d>
                        <m:dPr>
                          <m:ctrlP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e>
                      </m:d>
                      <m:r>
                        <a:rPr lang="en-US" sz="2400" b="0" i="1" smtClean="0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r>
                        <a:rPr lang="en-US" sz="2400" b="0" i="1" smtClean="0">
                          <a:latin typeface="Cambria Math"/>
                          <a:cs typeface="B Nazanin" panose="00000400000000000000" pitchFamily="2" charset="-78"/>
                        </a:rPr>
                        <m:t>𝑒</m:t>
                      </m:r>
                      <m:d>
                        <m:dPr>
                          <m:ctrlP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fa-IR" sz="2400" dirty="0" smtClean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sz="2400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امکان شناسایی با ورودی پله در حالت حلقه باز</a:t>
                </a:r>
              </a:p>
              <a:p>
                <a:pPr algn="just" rtl="1"/>
                <a:r>
                  <a:rPr lang="fa-IR" sz="2400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فرض وجود فیدبک استاتیکی 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cs typeface="B Nazanin" panose="00000400000000000000" pitchFamily="2" charset="-78"/>
                        </a:rPr>
                        <m:t>𝑢</m:t>
                      </m:r>
                      <m:d>
                        <m:dPr>
                          <m:ctrlP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sz="2400" b="0" i="1" smtClean="0">
                          <a:latin typeface="Cambria Math"/>
                          <a:cs typeface="B Nazanin" panose="00000400000000000000" pitchFamily="2" charset="-78"/>
                        </a:rPr>
                        <m:t>=−</m:t>
                      </m:r>
                      <m:r>
                        <a:rPr lang="en-US" sz="2400" b="0" i="1" smtClean="0">
                          <a:latin typeface="Cambria Math"/>
                          <a:cs typeface="B Nazanin" panose="00000400000000000000" pitchFamily="2" charset="-78"/>
                        </a:rPr>
                        <m:t>𝑘𝑦</m:t>
                      </m:r>
                      <m:d>
                        <m:dPr>
                          <m:ctrlP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sz="2400" b="0" dirty="0" smtClean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cs typeface="B Nazanin" panose="00000400000000000000" pitchFamily="2" charset="-78"/>
                        </a:rPr>
                        <m:t>𝑦</m:t>
                      </m:r>
                      <m:d>
                        <m:dPr>
                          <m:ctrlP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sz="2400" b="0" i="1" smtClean="0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limLow>
                        <m:limLowPr>
                          <m:ctrlP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en-US" sz="24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groupChrPr>
                            <m:e>
                              <m:d>
                                <m:dPr>
                                  <m:ctrlPr>
                                    <a:rPr lang="en-US" sz="2400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𝑎</m:t>
                                  </m:r>
                                  <m:r>
                                    <a:rPr lang="en-US" sz="2400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+</m:t>
                                  </m:r>
                                  <m:r>
                                    <a:rPr lang="en-US" sz="2400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𝑏𝑘</m:t>
                                  </m:r>
                                </m:e>
                              </m:d>
                            </m:e>
                          </m:groupChr>
                        </m:e>
                        <m:lim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1</m:t>
                              </m:r>
                            </m:sub>
                          </m:sSub>
                        </m:lim>
                      </m:limLow>
                      <m:r>
                        <a:rPr lang="en-US" sz="2400" b="0" i="1" smtClean="0">
                          <a:latin typeface="Cambria Math"/>
                          <a:cs typeface="B Nazanin" panose="00000400000000000000" pitchFamily="2" charset="-78"/>
                        </a:rPr>
                        <m:t>𝑦</m:t>
                      </m:r>
                      <m:d>
                        <m:dPr>
                          <m:ctrlP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e>
                      </m:d>
                      <m:r>
                        <a:rPr lang="en-US" sz="2400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  <a:cs typeface="B Nazanin" panose="00000400000000000000" pitchFamily="2" charset="-78"/>
                        </a:rPr>
                        <m:t>𝑒</m:t>
                      </m:r>
                      <m:d>
                        <m:dPr>
                          <m:ctrlP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fa-IR" sz="2400" dirty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sz="2400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تنها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  <a:cs typeface="B Nazanin" panose="00000400000000000000" pitchFamily="2" charset="-78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  <a:cs typeface="B Nazanin" panose="00000400000000000000" pitchFamily="2" charset="-78"/>
                          </a:rPr>
                          <m:t>1</m:t>
                        </m:r>
                      </m:sub>
                    </m:sSub>
                  </m:oMath>
                </a14:m>
                <a:r>
                  <a:rPr lang="fa-IR" sz="2400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 قابل شناسایی است. </a:t>
                </a:r>
                <a:endParaRPr lang="en-US" sz="2400" dirty="0" smtClean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sz="2400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حل این مشکل با استفاده از فیدبک مرتبه بالاتر</a:t>
                </a:r>
                <a:endParaRPr lang="en-US" sz="2400" dirty="0" smtClean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  <a:cs typeface="B Nazanin" panose="00000400000000000000" pitchFamily="2" charset="-78"/>
                        </a:rPr>
                        <m:t>𝑢</m:t>
                      </m:r>
                      <m:d>
                        <m:dPr>
                          <m:ctrlPr>
                            <a:rPr lang="en-US" sz="2400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sz="2400" i="1">
                          <a:latin typeface="Cambria Math"/>
                          <a:cs typeface="B Nazanin" panose="00000400000000000000" pitchFamily="2" charset="-78"/>
                        </a:rPr>
                        <m:t>=−</m:t>
                      </m:r>
                      <m:r>
                        <a:rPr lang="en-US" sz="2400" i="1">
                          <a:latin typeface="Cambria Math"/>
                          <a:cs typeface="B Nazanin" panose="00000400000000000000" pitchFamily="2" charset="-78"/>
                        </a:rPr>
                        <m:t>𝑘𝑦</m:t>
                      </m:r>
                      <m:d>
                        <m:dPr>
                          <m:ctrlPr>
                            <a:rPr lang="en-US" sz="2400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en-US" sz="2400" dirty="0" smtClean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sz="2400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مرتبه لازم فیدبک؟</a:t>
                </a: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1219200"/>
                <a:ext cx="8077200" cy="4906963"/>
              </a:xfrm>
              <a:blipFill rotWithShape="1">
                <a:blip r:embed="rId2"/>
                <a:stretch>
                  <a:fillRect t="-1491" r="-906" b="-198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32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0016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endParaRPr lang="en-CA" dirty="0">
              <a:latin typeface="Nazanin" panose="00000700000000000000" pitchFamily="2" charset="-78"/>
              <a:cs typeface="Nazanin" panose="000007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33</a:t>
            </a:fld>
            <a:endParaRPr lang="en-CA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>
                <a:latin typeface="Nazanin" panose="00000700000000000000" pitchFamily="2" charset="-78"/>
                <a:cs typeface="Nazanin" panose="00000700000000000000" pitchFamily="2" charset="-78"/>
              </a:rPr>
              <a:t>کنترل کننده تطبیقی خطی است یا غیرخطی؟</a:t>
            </a:r>
            <a:endParaRPr lang="en-CA" dirty="0">
              <a:latin typeface="Nazanin" panose="00000700000000000000" pitchFamily="2" charset="-78"/>
              <a:cs typeface="Nazanin" panose="00000700000000000000" pitchFamily="2" charset="-78"/>
            </a:endParaRPr>
          </a:p>
        </p:txBody>
      </p:sp>
      <p:pic>
        <p:nvPicPr>
          <p:cNvPr id="8" name="Picture 2" descr="C:\Users\Yazdan\Desktop\a76cf437-0091-41dc-8374-13904a8d0bc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362200"/>
            <a:ext cx="3092741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382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گسسته سازی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1600200"/>
                <a:ext cx="8077200" cy="4525963"/>
              </a:xfrm>
            </p:spPr>
            <p:txBody>
              <a:bodyPr>
                <a:normAutofit fontScale="85000" lnSpcReduction="20000"/>
              </a:bodyPr>
              <a:lstStyle/>
              <a:p>
                <a:pPr algn="just" rtl="1"/>
                <a:r>
                  <a:rPr lang="fa-IR" dirty="0" smtClean="0">
                    <a:cs typeface="B Nazanin" panose="00000400000000000000" pitchFamily="2" charset="-78"/>
                  </a:rPr>
                  <a:t>گسسته سازی دقیق: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𝑑𝑥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𝑑𝑡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𝐴𝑥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𝐵𝑢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,</m:t>
                      </m:r>
                    </m:oMath>
                  </m:oMathPara>
                </a14:m>
                <a:endParaRPr lang="en-US" b="0" dirty="0" smtClean="0"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𝑦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(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𝑡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)=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𝐶𝑥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𝐷</m:t>
                      </m:r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𝑢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fa-IR" dirty="0"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 smtClean="0">
                    <a:cs typeface="B Nazanin" panose="00000400000000000000" pitchFamily="2" charset="-78"/>
                  </a:rPr>
                  <a:t>مدل گسسته شده: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𝑥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𝐴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𝑑</m:t>
                          </m:r>
                        </m:sub>
                      </m:sSub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𝑥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𝑖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𝐵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𝑑</m:t>
                          </m:r>
                        </m:sub>
                      </m:sSub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𝑢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𝑖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,</m:t>
                      </m:r>
                    </m:oMath>
                  </m:oMathPara>
                </a14:m>
                <a:endParaRPr lang="en-US" dirty="0"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𝑦</m:t>
                      </m:r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(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𝑖</m:t>
                      </m:r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)=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𝑑</m:t>
                          </m:r>
                        </m:sub>
                      </m:sSub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𝑥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𝑖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𝐷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𝑑</m:t>
                          </m:r>
                        </m:sub>
                      </m:sSub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𝑢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𝑖</m:t>
                          </m:r>
                        </m:e>
                      </m:d>
                    </m:oMath>
                  </m:oMathPara>
                </a14:m>
                <a:endParaRPr lang="fa-IR" dirty="0">
                  <a:cs typeface="B Nazanin" panose="00000400000000000000" pitchFamily="2" charset="-78"/>
                </a:endParaRPr>
              </a:p>
              <a:p>
                <a:pPr marL="0" indent="0" algn="just" rtl="1">
                  <a:buNone/>
                </a:pPr>
                <a:r>
                  <a:rPr lang="fa-IR" dirty="0" smtClean="0">
                    <a:cs typeface="B Nazanin" panose="00000400000000000000" pitchFamily="2" charset="-78"/>
                  </a:rPr>
                  <a:t>که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𝐴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𝑑</m:t>
                          </m:r>
                        </m:sub>
                      </m:sSub>
                      <m:r>
                        <a:rPr lang="fa-IR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𝑒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𝐴𝑇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,</m:t>
                      </m:r>
                    </m:oMath>
                  </m:oMathPara>
                </a14:m>
                <a:endParaRPr lang="en-US" b="0" dirty="0" smtClean="0"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𝐵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𝑑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nary>
                            <m:nary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𝑇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𝐴</m:t>
                                  </m:r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𝜏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𝑑</m:t>
                              </m:r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𝜏</m:t>
                              </m:r>
                            </m:e>
                          </m:nary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𝐵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,</m:t>
                      </m:r>
                    </m:oMath>
                  </m:oMathPara>
                </a14:m>
                <a:endParaRPr lang="en-US" b="0" dirty="0" smtClean="0"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𝐶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𝑑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𝐶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, 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𝐷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𝑑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𝐷</m:t>
                      </m:r>
                    </m:oMath>
                  </m:oMathPara>
                </a14:m>
                <a:endParaRPr lang="en-CA" dirty="0"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1600200"/>
                <a:ext cx="8077200" cy="4525963"/>
              </a:xfrm>
              <a:blipFill rotWithShape="1">
                <a:blip r:embed="rId2"/>
                <a:stretch>
                  <a:fillRect t="-2965" r="-113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34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81086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457200"/>
                <a:ext cx="8077200" cy="5668963"/>
              </a:xfrm>
            </p:spPr>
            <p:txBody>
              <a:bodyPr>
                <a:normAutofit/>
              </a:bodyPr>
              <a:lstStyle/>
              <a:p>
                <a:pPr algn="just" rtl="1"/>
                <a:r>
                  <a:rPr lang="fa-IR" dirty="0" smtClean="0">
                    <a:cs typeface="B Nazanin" panose="00000400000000000000" pitchFamily="2" charset="-78"/>
                  </a:rPr>
                  <a:t>گسسته سازی</a:t>
                </a:r>
                <a:r>
                  <a:rPr lang="en-US" dirty="0" smtClean="0">
                    <a:cs typeface="B Nazanin" panose="00000400000000000000" pitchFamily="2" charset="-78"/>
                  </a:rPr>
                  <a:t> </a:t>
                </a:r>
                <a:r>
                  <a:rPr lang="fa-IR" dirty="0" smtClean="0">
                    <a:cs typeface="B Nazanin" panose="00000400000000000000" pitchFamily="2" charset="-78"/>
                  </a:rPr>
                  <a:t>های تقریبی: بر اساس تقریب مشتق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𝑑𝑥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𝑑𝑡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𝐴𝑥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𝐵𝑢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,</m:t>
                      </m:r>
                    </m:oMath>
                  </m:oMathPara>
                </a14:m>
                <a:endParaRPr lang="en-US" b="0" dirty="0" smtClean="0"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𝑦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(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𝑡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)=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𝐶𝑥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𝐷</m:t>
                      </m:r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𝑢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fa-IR" dirty="0"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 smtClean="0">
                    <a:cs typeface="B Nazanin" panose="00000400000000000000" pitchFamily="2" charset="-78"/>
                  </a:rPr>
                  <a:t>مدل گسسته شده: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𝑥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𝐴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𝑑</m:t>
                          </m:r>
                        </m:sub>
                      </m:sSub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𝑥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𝑖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𝐵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𝑑</m:t>
                          </m:r>
                        </m:sub>
                      </m:sSub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𝑢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𝑖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,</m:t>
                      </m:r>
                    </m:oMath>
                  </m:oMathPara>
                </a14:m>
                <a:endParaRPr lang="en-US" dirty="0"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𝑦</m:t>
                      </m:r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(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𝑖</m:t>
                      </m:r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)=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𝑑</m:t>
                          </m:r>
                        </m:sub>
                      </m:sSub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𝑥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𝑖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𝐷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𝑑</m:t>
                          </m:r>
                        </m:sub>
                      </m:sSub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𝑢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𝑖</m:t>
                          </m:r>
                        </m:e>
                      </m:d>
                    </m:oMath>
                  </m:oMathPara>
                </a14:m>
                <a:endParaRPr lang="fa-IR" dirty="0">
                  <a:cs typeface="B Nazanin" panose="00000400000000000000" pitchFamily="2" charset="-78"/>
                </a:endParaRPr>
              </a:p>
              <a:p>
                <a:pPr marL="0" indent="0" algn="just" rtl="1">
                  <a:buNone/>
                </a:pPr>
                <a:r>
                  <a:rPr lang="fa-IR" dirty="0" smtClean="0">
                    <a:cs typeface="B Nazanin" panose="00000400000000000000" pitchFamily="2" charset="-78"/>
                  </a:rPr>
                  <a:t>که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𝐴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𝑑</m:t>
                          </m:r>
                        </m:sub>
                      </m:sSub>
                      <m:r>
                        <a:rPr lang="fa-IR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𝐼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𝐴𝑇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,</m:t>
                      </m:r>
                    </m:oMath>
                  </m:oMathPara>
                </a14:m>
                <a:endParaRPr lang="en-US" b="0" dirty="0" smtClean="0"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𝐵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𝑑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𝐵𝑇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,</m:t>
                      </m:r>
                    </m:oMath>
                  </m:oMathPara>
                </a14:m>
                <a:endParaRPr lang="en-US" b="0" dirty="0" smtClean="0"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𝐶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𝑑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𝐶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, 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𝐷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𝑑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𝐷</m:t>
                      </m:r>
                    </m:oMath>
                  </m:oMathPara>
                </a14:m>
                <a:endParaRPr lang="en-CA" dirty="0" smtClean="0">
                  <a:cs typeface="B Nazanin" panose="00000400000000000000" pitchFamily="2" charset="-78"/>
                </a:endParaRPr>
              </a:p>
              <a:p>
                <a:pPr marL="0" indent="0" algn="just" rtl="1">
                  <a:buNone/>
                </a:pPr>
                <a:r>
                  <a:rPr lang="fa-IR" dirty="0" smtClean="0">
                    <a:cs typeface="B Nazanin" panose="00000400000000000000" pitchFamily="2" charset="-78"/>
                  </a:rPr>
                  <a:t>دستور </a:t>
                </a:r>
                <a:r>
                  <a:rPr lang="en-US" dirty="0" smtClean="0">
                    <a:cs typeface="B Nazanin" panose="00000400000000000000" pitchFamily="2" charset="-78"/>
                  </a:rPr>
                  <a:t>c2d</a:t>
                </a:r>
                <a:r>
                  <a:rPr lang="fa-IR" dirty="0" smtClean="0">
                    <a:cs typeface="B Nazanin" panose="00000400000000000000" pitchFamily="2" charset="-78"/>
                  </a:rPr>
                  <a:t> در نرم افزار </a:t>
                </a:r>
                <a:r>
                  <a:rPr lang="en-US" dirty="0" smtClean="0">
                    <a:cs typeface="B Nazanin" panose="00000400000000000000" pitchFamily="2" charset="-78"/>
                  </a:rPr>
                  <a:t>MATLAB</a:t>
                </a:r>
                <a:endParaRPr lang="en-CA" dirty="0"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457200"/>
                <a:ext cx="8077200" cy="5668963"/>
              </a:xfrm>
              <a:blipFill rotWithShape="1">
                <a:blip r:embed="rId2"/>
                <a:stretch>
                  <a:fillRect t="-1398" r="-1509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35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67868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انتخاب زمان نمونه برداری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09600" y="1600200"/>
            <a:ext cx="8077200" cy="4525963"/>
          </a:xfrm>
        </p:spPr>
        <p:txBody>
          <a:bodyPr>
            <a:normAutofit/>
          </a:bodyPr>
          <a:lstStyle/>
          <a:p>
            <a:pPr algn="just" rtl="1"/>
            <a:r>
              <a:rPr lang="fa-IR" dirty="0" smtClean="0">
                <a:cs typeface="B Nazanin" panose="00000400000000000000" pitchFamily="2" charset="-78"/>
              </a:rPr>
              <a:t>بهره </a:t>
            </a:r>
            <a:r>
              <a:rPr lang="en-US" dirty="0" smtClean="0">
                <a:cs typeface="B Nazanin" panose="00000400000000000000" pitchFamily="2" charset="-78"/>
              </a:rPr>
              <a:t>DC</a:t>
            </a:r>
            <a:endParaRPr lang="fa-IR" dirty="0" smtClean="0">
              <a:cs typeface="B Nazanin" panose="00000400000000000000" pitchFamily="2" charset="-78"/>
            </a:endParaRPr>
          </a:p>
          <a:p>
            <a:pPr algn="just" rtl="1"/>
            <a:r>
              <a:rPr lang="fa-IR" dirty="0" smtClean="0">
                <a:cs typeface="B Nazanin" panose="00000400000000000000" pitchFamily="2" charset="-78"/>
              </a:rPr>
              <a:t>زمان نشست</a:t>
            </a:r>
            <a:endParaRPr lang="en-US" dirty="0" smtClean="0">
              <a:cs typeface="B Nazanin" panose="00000400000000000000" pitchFamily="2" charset="-78"/>
            </a:endParaRPr>
          </a:p>
          <a:p>
            <a:pPr algn="just" rtl="1"/>
            <a:r>
              <a:rPr lang="fa-IR" dirty="0" smtClean="0">
                <a:cs typeface="B Nazanin" panose="00000400000000000000" pitchFamily="2" charset="-78"/>
              </a:rPr>
              <a:t>پهنای باند</a:t>
            </a:r>
            <a:endParaRPr lang="en-CA" dirty="0"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36</a:t>
            </a:fld>
            <a:endParaRPr lang="en-CA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68" t="28702" r="33674" b="17644"/>
          <a:stretch/>
        </p:blipFill>
        <p:spPr bwMode="auto">
          <a:xfrm>
            <a:off x="1143000" y="1366911"/>
            <a:ext cx="7124819" cy="5110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8757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مراحل انجام شناسایی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09600" y="1600200"/>
            <a:ext cx="8077200" cy="4525963"/>
          </a:xfrm>
        </p:spPr>
        <p:txBody>
          <a:bodyPr>
            <a:normAutofit/>
          </a:bodyPr>
          <a:lstStyle/>
          <a:p>
            <a:pPr algn="just" rtl="1"/>
            <a:endParaRPr lang="fa-IR" dirty="0" smtClean="0"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4</a:t>
            </a:fld>
            <a:endParaRPr lang="en-CA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90" t="18077" r="32641" b="10192"/>
          <a:stretch/>
        </p:blipFill>
        <p:spPr bwMode="auto">
          <a:xfrm>
            <a:off x="2133600" y="1322362"/>
            <a:ext cx="4921404" cy="538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310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شناسایی غیرپارامتری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09600" y="1600200"/>
            <a:ext cx="8077200" cy="4525963"/>
          </a:xfrm>
        </p:spPr>
        <p:txBody>
          <a:bodyPr>
            <a:normAutofit/>
          </a:bodyPr>
          <a:lstStyle/>
          <a:p>
            <a:pPr algn="just" rtl="1"/>
            <a:r>
              <a:rPr lang="fa-IR" dirty="0" smtClean="0">
                <a:solidFill>
                  <a:srgbClr val="FF0000"/>
                </a:solidFill>
                <a:cs typeface="B Nazanin" panose="00000400000000000000" pitchFamily="2" charset="-78"/>
              </a:rPr>
              <a:t>آنالیز گذرا:</a:t>
            </a:r>
            <a:r>
              <a:rPr lang="fa-IR" dirty="0" smtClean="0">
                <a:cs typeface="B Nazanin" panose="00000400000000000000" pitchFamily="2" charset="-78"/>
              </a:rPr>
              <a:t> یک سیگنال (معمولا پله یا ضربه) به سیستم اعمال می شود و پاسخ سیستم مدل را بنا میکند. </a:t>
            </a:r>
            <a:r>
              <a:rPr lang="fa-IR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B Nazanin" panose="00000400000000000000" pitchFamily="2" charset="-78"/>
              </a:rPr>
              <a:t>(حساسیت شدید به نویز)</a:t>
            </a:r>
          </a:p>
          <a:p>
            <a:pPr algn="just" rtl="1"/>
            <a:r>
              <a:rPr lang="fa-IR" dirty="0" smtClean="0">
                <a:solidFill>
                  <a:srgbClr val="FF0000"/>
                </a:solidFill>
                <a:cs typeface="B Nazanin" panose="00000400000000000000" pitchFamily="2" charset="-78"/>
              </a:rPr>
              <a:t>آنالیز فرکانسی:</a:t>
            </a:r>
            <a:r>
              <a:rPr lang="fa-IR" dirty="0" smtClean="0">
                <a:cs typeface="B Nazanin" panose="00000400000000000000" pitchFamily="2" charset="-78"/>
              </a:rPr>
              <a:t> از ورودی های سینوسی با فرکانسهای متفاوت جهت یافتن پاسخ فرکانسی استفاده میشود. </a:t>
            </a:r>
          </a:p>
          <a:p>
            <a:pPr algn="just" rtl="1"/>
            <a:endParaRPr lang="fa-IR" dirty="0" smtClean="0"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5</a:t>
            </a:fld>
            <a:endParaRPr lang="en-CA"/>
          </a:p>
        </p:txBody>
      </p:sp>
      <p:grpSp>
        <p:nvGrpSpPr>
          <p:cNvPr id="6" name="Group 5"/>
          <p:cNvGrpSpPr/>
          <p:nvPr/>
        </p:nvGrpSpPr>
        <p:grpSpPr>
          <a:xfrm>
            <a:off x="1066800" y="3810961"/>
            <a:ext cx="5638800" cy="1544985"/>
            <a:chOff x="0" y="1692146"/>
            <a:chExt cx="5638800" cy="1544985"/>
          </a:xfrm>
        </p:grpSpPr>
        <p:sp>
          <p:nvSpPr>
            <p:cNvPr id="7" name="Freeform 6"/>
            <p:cNvSpPr/>
            <p:nvPr/>
          </p:nvSpPr>
          <p:spPr>
            <a:xfrm>
              <a:off x="1214651" y="1692146"/>
              <a:ext cx="2224585" cy="1446839"/>
            </a:xfrm>
            <a:custGeom>
              <a:avLst/>
              <a:gdLst>
                <a:gd name="connsiteX0" fmla="*/ 382137 w 2224585"/>
                <a:gd name="connsiteY0" fmla="*/ 54767 h 1446839"/>
                <a:gd name="connsiteX1" fmla="*/ 1351128 w 2224585"/>
                <a:gd name="connsiteY1" fmla="*/ 176 h 1446839"/>
                <a:gd name="connsiteX2" fmla="*/ 1774209 w 2224585"/>
                <a:gd name="connsiteY2" fmla="*/ 13824 h 1446839"/>
                <a:gd name="connsiteX3" fmla="*/ 1910686 w 2224585"/>
                <a:gd name="connsiteY3" fmla="*/ 68415 h 1446839"/>
                <a:gd name="connsiteX4" fmla="*/ 1992573 w 2224585"/>
                <a:gd name="connsiteY4" fmla="*/ 150302 h 1446839"/>
                <a:gd name="connsiteX5" fmla="*/ 2033516 w 2224585"/>
                <a:gd name="connsiteY5" fmla="*/ 177597 h 1446839"/>
                <a:gd name="connsiteX6" fmla="*/ 2060812 w 2224585"/>
                <a:gd name="connsiteY6" fmla="*/ 218541 h 1446839"/>
                <a:gd name="connsiteX7" fmla="*/ 2142698 w 2224585"/>
                <a:gd name="connsiteY7" fmla="*/ 286779 h 1446839"/>
                <a:gd name="connsiteX8" fmla="*/ 2210937 w 2224585"/>
                <a:gd name="connsiteY8" fmla="*/ 395961 h 1446839"/>
                <a:gd name="connsiteX9" fmla="*/ 2224585 w 2224585"/>
                <a:gd name="connsiteY9" fmla="*/ 450553 h 1446839"/>
                <a:gd name="connsiteX10" fmla="*/ 2183642 w 2224585"/>
                <a:gd name="connsiteY10" fmla="*/ 846338 h 1446839"/>
                <a:gd name="connsiteX11" fmla="*/ 2142698 w 2224585"/>
                <a:gd name="connsiteY11" fmla="*/ 955520 h 1446839"/>
                <a:gd name="connsiteX12" fmla="*/ 2101755 w 2224585"/>
                <a:gd name="connsiteY12" fmla="*/ 1064702 h 1446839"/>
                <a:gd name="connsiteX13" fmla="*/ 2019868 w 2224585"/>
                <a:gd name="connsiteY13" fmla="*/ 1160236 h 1446839"/>
                <a:gd name="connsiteX14" fmla="*/ 1965277 w 2224585"/>
                <a:gd name="connsiteY14" fmla="*/ 1187532 h 1446839"/>
                <a:gd name="connsiteX15" fmla="*/ 1856095 w 2224585"/>
                <a:gd name="connsiteY15" fmla="*/ 1283066 h 1446839"/>
                <a:gd name="connsiteX16" fmla="*/ 1678674 w 2224585"/>
                <a:gd name="connsiteY16" fmla="*/ 1364953 h 1446839"/>
                <a:gd name="connsiteX17" fmla="*/ 1569492 w 2224585"/>
                <a:gd name="connsiteY17" fmla="*/ 1392248 h 1446839"/>
                <a:gd name="connsiteX18" fmla="*/ 1378424 w 2224585"/>
                <a:gd name="connsiteY18" fmla="*/ 1446839 h 1446839"/>
                <a:gd name="connsiteX19" fmla="*/ 682388 w 2224585"/>
                <a:gd name="connsiteY19" fmla="*/ 1433191 h 1446839"/>
                <a:gd name="connsiteX20" fmla="*/ 532262 w 2224585"/>
                <a:gd name="connsiteY20" fmla="*/ 1405896 h 1446839"/>
                <a:gd name="connsiteX21" fmla="*/ 464024 w 2224585"/>
                <a:gd name="connsiteY21" fmla="*/ 1392248 h 1446839"/>
                <a:gd name="connsiteX22" fmla="*/ 395785 w 2224585"/>
                <a:gd name="connsiteY22" fmla="*/ 1364953 h 1446839"/>
                <a:gd name="connsiteX23" fmla="*/ 300250 w 2224585"/>
                <a:gd name="connsiteY23" fmla="*/ 1337657 h 1446839"/>
                <a:gd name="connsiteX24" fmla="*/ 259307 w 2224585"/>
                <a:gd name="connsiteY24" fmla="*/ 1283066 h 1446839"/>
                <a:gd name="connsiteX25" fmla="*/ 150125 w 2224585"/>
                <a:gd name="connsiteY25" fmla="*/ 1201179 h 1446839"/>
                <a:gd name="connsiteX26" fmla="*/ 136477 w 2224585"/>
                <a:gd name="connsiteY26" fmla="*/ 1146588 h 1446839"/>
                <a:gd name="connsiteX27" fmla="*/ 95534 w 2224585"/>
                <a:gd name="connsiteY27" fmla="*/ 1105645 h 1446839"/>
                <a:gd name="connsiteX28" fmla="*/ 54591 w 2224585"/>
                <a:gd name="connsiteY28" fmla="*/ 1037406 h 1446839"/>
                <a:gd name="connsiteX29" fmla="*/ 27295 w 2224585"/>
                <a:gd name="connsiteY29" fmla="*/ 941872 h 1446839"/>
                <a:gd name="connsiteX30" fmla="*/ 0 w 2224585"/>
                <a:gd name="connsiteY30" fmla="*/ 900929 h 1446839"/>
                <a:gd name="connsiteX31" fmla="*/ 13648 w 2224585"/>
                <a:gd name="connsiteY31" fmla="*/ 750803 h 1446839"/>
                <a:gd name="connsiteX32" fmla="*/ 40943 w 2224585"/>
                <a:gd name="connsiteY32" fmla="*/ 696212 h 1446839"/>
                <a:gd name="connsiteX33" fmla="*/ 54591 w 2224585"/>
                <a:gd name="connsiteY33" fmla="*/ 655269 h 1446839"/>
                <a:gd name="connsiteX34" fmla="*/ 95534 w 2224585"/>
                <a:gd name="connsiteY34" fmla="*/ 600678 h 1446839"/>
                <a:gd name="connsiteX35" fmla="*/ 122830 w 2224585"/>
                <a:gd name="connsiteY35" fmla="*/ 559735 h 1446839"/>
                <a:gd name="connsiteX36" fmla="*/ 163773 w 2224585"/>
                <a:gd name="connsiteY36" fmla="*/ 532439 h 1446839"/>
                <a:gd name="connsiteX37" fmla="*/ 232012 w 2224585"/>
                <a:gd name="connsiteY37" fmla="*/ 464200 h 1446839"/>
                <a:gd name="connsiteX38" fmla="*/ 259307 w 2224585"/>
                <a:gd name="connsiteY38" fmla="*/ 423257 h 1446839"/>
                <a:gd name="connsiteX39" fmla="*/ 300250 w 2224585"/>
                <a:gd name="connsiteY39" fmla="*/ 395961 h 1446839"/>
                <a:gd name="connsiteX40" fmla="*/ 382137 w 2224585"/>
                <a:gd name="connsiteY40" fmla="*/ 314075 h 1446839"/>
                <a:gd name="connsiteX41" fmla="*/ 464024 w 2224585"/>
                <a:gd name="connsiteY41" fmla="*/ 259484 h 1446839"/>
                <a:gd name="connsiteX42" fmla="*/ 450376 w 2224585"/>
                <a:gd name="connsiteY42" fmla="*/ 150302 h 1446839"/>
                <a:gd name="connsiteX43" fmla="*/ 368489 w 2224585"/>
                <a:gd name="connsiteY43" fmla="*/ 123006 h 1446839"/>
                <a:gd name="connsiteX44" fmla="*/ 368489 w 2224585"/>
                <a:gd name="connsiteY44" fmla="*/ 41120 h 1446839"/>
                <a:gd name="connsiteX45" fmla="*/ 382137 w 2224585"/>
                <a:gd name="connsiteY45" fmla="*/ 54767 h 1446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224585" h="1446839">
                  <a:moveTo>
                    <a:pt x="382137" y="54767"/>
                  </a:moveTo>
                  <a:cubicBezTo>
                    <a:pt x="545910" y="47943"/>
                    <a:pt x="755250" y="7270"/>
                    <a:pt x="1351128" y="176"/>
                  </a:cubicBezTo>
                  <a:cubicBezTo>
                    <a:pt x="1492218" y="-1504"/>
                    <a:pt x="1633182" y="9275"/>
                    <a:pt x="1774209" y="13824"/>
                  </a:cubicBezTo>
                  <a:cubicBezTo>
                    <a:pt x="1802366" y="23210"/>
                    <a:pt x="1882001" y="45467"/>
                    <a:pt x="1910686" y="68415"/>
                  </a:cubicBezTo>
                  <a:cubicBezTo>
                    <a:pt x="1940829" y="92529"/>
                    <a:pt x="1960454" y="128890"/>
                    <a:pt x="1992573" y="150302"/>
                  </a:cubicBezTo>
                  <a:lnTo>
                    <a:pt x="2033516" y="177597"/>
                  </a:lnTo>
                  <a:cubicBezTo>
                    <a:pt x="2042615" y="191245"/>
                    <a:pt x="2049213" y="206942"/>
                    <a:pt x="2060812" y="218541"/>
                  </a:cubicBezTo>
                  <a:cubicBezTo>
                    <a:pt x="2187177" y="344906"/>
                    <a:pt x="2008537" y="130260"/>
                    <a:pt x="2142698" y="286779"/>
                  </a:cubicBezTo>
                  <a:cubicBezTo>
                    <a:pt x="2171327" y="320179"/>
                    <a:pt x="2195403" y="354536"/>
                    <a:pt x="2210937" y="395961"/>
                  </a:cubicBezTo>
                  <a:cubicBezTo>
                    <a:pt x="2217523" y="413524"/>
                    <a:pt x="2220036" y="432356"/>
                    <a:pt x="2224585" y="450553"/>
                  </a:cubicBezTo>
                  <a:cubicBezTo>
                    <a:pt x="2212345" y="670862"/>
                    <a:pt x="2222984" y="662739"/>
                    <a:pt x="2183642" y="846338"/>
                  </a:cubicBezTo>
                  <a:cubicBezTo>
                    <a:pt x="2177893" y="873167"/>
                    <a:pt x="2148692" y="937538"/>
                    <a:pt x="2142698" y="955520"/>
                  </a:cubicBezTo>
                  <a:cubicBezTo>
                    <a:pt x="2120243" y="1022885"/>
                    <a:pt x="2141639" y="1000887"/>
                    <a:pt x="2101755" y="1064702"/>
                  </a:cubicBezTo>
                  <a:cubicBezTo>
                    <a:pt x="2086723" y="1088753"/>
                    <a:pt x="2045083" y="1142225"/>
                    <a:pt x="2019868" y="1160236"/>
                  </a:cubicBezTo>
                  <a:cubicBezTo>
                    <a:pt x="2003313" y="1172061"/>
                    <a:pt x="1981832" y="1175707"/>
                    <a:pt x="1965277" y="1187532"/>
                  </a:cubicBezTo>
                  <a:cubicBezTo>
                    <a:pt x="1846486" y="1272383"/>
                    <a:pt x="2025810" y="1181237"/>
                    <a:pt x="1856095" y="1283066"/>
                  </a:cubicBezTo>
                  <a:cubicBezTo>
                    <a:pt x="1810782" y="1310254"/>
                    <a:pt x="1738445" y="1348652"/>
                    <a:pt x="1678674" y="1364953"/>
                  </a:cubicBezTo>
                  <a:cubicBezTo>
                    <a:pt x="1642482" y="1374823"/>
                    <a:pt x="1605684" y="1382377"/>
                    <a:pt x="1569492" y="1392248"/>
                  </a:cubicBezTo>
                  <a:cubicBezTo>
                    <a:pt x="1505588" y="1409676"/>
                    <a:pt x="1378424" y="1446839"/>
                    <a:pt x="1378424" y="1446839"/>
                  </a:cubicBezTo>
                  <a:lnTo>
                    <a:pt x="682388" y="1433191"/>
                  </a:lnTo>
                  <a:cubicBezTo>
                    <a:pt x="536517" y="1428246"/>
                    <a:pt x="616793" y="1427029"/>
                    <a:pt x="532262" y="1405896"/>
                  </a:cubicBezTo>
                  <a:cubicBezTo>
                    <a:pt x="509758" y="1400270"/>
                    <a:pt x="486242" y="1398913"/>
                    <a:pt x="464024" y="1392248"/>
                  </a:cubicBezTo>
                  <a:cubicBezTo>
                    <a:pt x="440559" y="1385208"/>
                    <a:pt x="419026" y="1372700"/>
                    <a:pt x="395785" y="1364953"/>
                  </a:cubicBezTo>
                  <a:cubicBezTo>
                    <a:pt x="364365" y="1354480"/>
                    <a:pt x="332095" y="1346756"/>
                    <a:pt x="300250" y="1337657"/>
                  </a:cubicBezTo>
                  <a:cubicBezTo>
                    <a:pt x="286602" y="1319460"/>
                    <a:pt x="276138" y="1298367"/>
                    <a:pt x="259307" y="1283066"/>
                  </a:cubicBezTo>
                  <a:cubicBezTo>
                    <a:pt x="225645" y="1252464"/>
                    <a:pt x="150125" y="1201179"/>
                    <a:pt x="150125" y="1201179"/>
                  </a:cubicBezTo>
                  <a:cubicBezTo>
                    <a:pt x="145576" y="1182982"/>
                    <a:pt x="145783" y="1162874"/>
                    <a:pt x="136477" y="1146588"/>
                  </a:cubicBezTo>
                  <a:cubicBezTo>
                    <a:pt x="126901" y="1129830"/>
                    <a:pt x="107114" y="1121086"/>
                    <a:pt x="95534" y="1105645"/>
                  </a:cubicBezTo>
                  <a:cubicBezTo>
                    <a:pt x="79618" y="1084424"/>
                    <a:pt x="66454" y="1061132"/>
                    <a:pt x="54591" y="1037406"/>
                  </a:cubicBezTo>
                  <a:cubicBezTo>
                    <a:pt x="28032" y="984287"/>
                    <a:pt x="53533" y="1003093"/>
                    <a:pt x="27295" y="941872"/>
                  </a:cubicBezTo>
                  <a:cubicBezTo>
                    <a:pt x="20834" y="926796"/>
                    <a:pt x="9098" y="914577"/>
                    <a:pt x="0" y="900929"/>
                  </a:cubicBezTo>
                  <a:cubicBezTo>
                    <a:pt x="4549" y="850887"/>
                    <a:pt x="3794" y="800076"/>
                    <a:pt x="13648" y="750803"/>
                  </a:cubicBezTo>
                  <a:cubicBezTo>
                    <a:pt x="17638" y="730853"/>
                    <a:pt x="32929" y="714912"/>
                    <a:pt x="40943" y="696212"/>
                  </a:cubicBezTo>
                  <a:cubicBezTo>
                    <a:pt x="46610" y="682989"/>
                    <a:pt x="47454" y="667759"/>
                    <a:pt x="54591" y="655269"/>
                  </a:cubicBezTo>
                  <a:cubicBezTo>
                    <a:pt x="65876" y="635520"/>
                    <a:pt x="82313" y="619187"/>
                    <a:pt x="95534" y="600678"/>
                  </a:cubicBezTo>
                  <a:cubicBezTo>
                    <a:pt x="105068" y="587331"/>
                    <a:pt x="111232" y="571333"/>
                    <a:pt x="122830" y="559735"/>
                  </a:cubicBezTo>
                  <a:cubicBezTo>
                    <a:pt x="134428" y="548137"/>
                    <a:pt x="150125" y="541538"/>
                    <a:pt x="163773" y="532439"/>
                  </a:cubicBezTo>
                  <a:cubicBezTo>
                    <a:pt x="236559" y="423259"/>
                    <a:pt x="141027" y="555185"/>
                    <a:pt x="232012" y="464200"/>
                  </a:cubicBezTo>
                  <a:cubicBezTo>
                    <a:pt x="243610" y="452602"/>
                    <a:pt x="247709" y="434855"/>
                    <a:pt x="259307" y="423257"/>
                  </a:cubicBezTo>
                  <a:cubicBezTo>
                    <a:pt x="270905" y="411659"/>
                    <a:pt x="287991" y="406858"/>
                    <a:pt x="300250" y="395961"/>
                  </a:cubicBezTo>
                  <a:cubicBezTo>
                    <a:pt x="329101" y="370315"/>
                    <a:pt x="350018" y="335487"/>
                    <a:pt x="382137" y="314075"/>
                  </a:cubicBezTo>
                  <a:lnTo>
                    <a:pt x="464024" y="259484"/>
                  </a:lnTo>
                  <a:cubicBezTo>
                    <a:pt x="459475" y="223090"/>
                    <a:pt x="471409" y="180349"/>
                    <a:pt x="450376" y="150302"/>
                  </a:cubicBezTo>
                  <a:cubicBezTo>
                    <a:pt x="433876" y="126731"/>
                    <a:pt x="368489" y="123006"/>
                    <a:pt x="368489" y="123006"/>
                  </a:cubicBezTo>
                  <a:cubicBezTo>
                    <a:pt x="357786" y="90895"/>
                    <a:pt x="342800" y="73231"/>
                    <a:pt x="368489" y="41120"/>
                  </a:cubicBezTo>
                  <a:cubicBezTo>
                    <a:pt x="378736" y="28312"/>
                    <a:pt x="218364" y="61591"/>
                    <a:pt x="382137" y="54767"/>
                  </a:cubicBez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676400" y="1981200"/>
              <a:ext cx="14478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a-IR" sz="4400" dirty="0" smtClean="0">
                  <a:cs typeface="B Nazanin" panose="00000400000000000000" pitchFamily="2" charset="-78"/>
                </a:rPr>
                <a:t>سیستم</a:t>
              </a:r>
              <a:endParaRPr lang="en-CA" sz="2400" dirty="0">
                <a:cs typeface="B Nazanin" panose="00000400000000000000" pitchFamily="2" charset="-78"/>
              </a:endParaRPr>
            </a:p>
          </p:txBody>
        </p:sp>
        <p:cxnSp>
          <p:nvCxnSpPr>
            <p:cNvPr id="9" name="Straight Arrow Connector 8"/>
            <p:cNvCxnSpPr>
              <a:endCxn id="7" idx="31"/>
            </p:cNvCxnSpPr>
            <p:nvPr/>
          </p:nvCxnSpPr>
          <p:spPr>
            <a:xfrm>
              <a:off x="533400" y="2415565"/>
              <a:ext cx="694899" cy="27384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>
              <a:off x="3429000" y="2411016"/>
              <a:ext cx="694899" cy="27384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0" y="2602468"/>
                  <a:ext cx="90985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/>
                            <a:cs typeface="B Nazanin" panose="00000400000000000000" pitchFamily="2" charset="-78"/>
                          </a:rPr>
                          <m:t>𝐴𝑠𝑖𝑛</m:t>
                        </m:r>
                        <m:d>
                          <m:dPr>
                            <m:ctrlPr>
                              <a:rPr lang="en-US" i="1" dirty="0" smtClean="0">
                                <a:latin typeface="Cambria Math"/>
                                <a:cs typeface="B Nazanin" panose="00000400000000000000" pitchFamily="2" charset="-78"/>
                              </a:rPr>
                            </m:ctrlPr>
                          </m:dPr>
                          <m:e>
                            <m:r>
                              <a:rPr lang="en-US" b="0" i="1" dirty="0" smtClean="0">
                                <a:latin typeface="Cambria Math"/>
                                <a:cs typeface="B Nazanin" panose="00000400000000000000" pitchFamily="2" charset="-78"/>
                              </a:rPr>
                              <m:t>𝜔</m:t>
                            </m:r>
                            <m:r>
                              <a:rPr lang="en-US" b="0" i="1" dirty="0" smtClean="0">
                                <a:latin typeface="Cambria Math"/>
                                <a:cs typeface="B Nazanin" panose="00000400000000000000" pitchFamily="2" charset="-78"/>
                              </a:rPr>
                              <m:t>𝑡</m:t>
                            </m:r>
                          </m:e>
                        </m:d>
                      </m:oMath>
                    </m:oMathPara>
                  </a14:m>
                  <a:endParaRPr lang="en-CA" dirty="0">
                    <a:cs typeface="B Nazanin" panose="00000400000000000000" pitchFamily="2" charset="-78"/>
                  </a:endParaRPr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2602468"/>
                  <a:ext cx="909851" cy="369332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r="-9396"/>
                  </a:stretch>
                </a:blipFill>
              </p:spPr>
              <p:txBody>
                <a:bodyPr/>
                <a:lstStyle/>
                <a:p>
                  <a:r>
                    <a:rPr lang="en-C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3439236" y="2590800"/>
                  <a:ext cx="2199564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/>
                            <a:cs typeface="B Nazanin" panose="00000400000000000000" pitchFamily="2" charset="-78"/>
                          </a:rPr>
                          <m:t>𝐵</m:t>
                        </m:r>
                        <m:r>
                          <a:rPr lang="en-US" i="1" dirty="0">
                            <a:latin typeface="Cambria Math"/>
                            <a:cs typeface="B Nazanin" panose="00000400000000000000" pitchFamily="2" charset="-78"/>
                          </a:rPr>
                          <m:t>𝑠𝑖𝑛</m:t>
                        </m:r>
                        <m:d>
                          <m:dPr>
                            <m:ctrlPr>
                              <a:rPr lang="en-US" i="1" dirty="0">
                                <a:latin typeface="Cambria Math"/>
                                <a:cs typeface="B Nazanin" panose="00000400000000000000" pitchFamily="2" charset="-78"/>
                              </a:rPr>
                            </m:ctrlPr>
                          </m:dPr>
                          <m:e>
                            <m:r>
                              <a:rPr lang="en-US" i="1" dirty="0">
                                <a:latin typeface="Cambria Math"/>
                                <a:cs typeface="B Nazanin" panose="00000400000000000000" pitchFamily="2" charset="-78"/>
                              </a:rPr>
                              <m:t>𝜔</m:t>
                            </m:r>
                            <m:r>
                              <a:rPr lang="en-US" i="1" dirty="0">
                                <a:latin typeface="Cambria Math"/>
                                <a:cs typeface="B Nazanin" panose="00000400000000000000" pitchFamily="2" charset="-78"/>
                              </a:rPr>
                              <m:t>𝑡</m:t>
                            </m:r>
                            <m:r>
                              <a:rPr lang="en-US" b="0" i="1" dirty="0" smtClean="0">
                                <a:latin typeface="Cambria Math"/>
                                <a:cs typeface="B Nazanin" panose="00000400000000000000" pitchFamily="2" charset="-78"/>
                              </a:rPr>
                              <m:t>+</m:t>
                            </m:r>
                            <m:r>
                              <a:rPr lang="en-US" b="0" i="1" dirty="0" smtClean="0">
                                <a:latin typeface="Cambria Math"/>
                                <a:cs typeface="B Nazanin" panose="00000400000000000000" pitchFamily="2" charset="-78"/>
                              </a:rPr>
                              <m:t>𝜃</m:t>
                            </m:r>
                          </m:e>
                        </m:d>
                        <m:r>
                          <a:rPr lang="en-US" b="0" i="1" dirty="0" smtClean="0">
                            <a:latin typeface="Cambria Math"/>
                            <a:cs typeface="B Nazanin" panose="00000400000000000000" pitchFamily="2" charset="-78"/>
                          </a:rPr>
                          <m:t>+</m:t>
                        </m:r>
                        <m:sSub>
                          <m:sSubPr>
                            <m:ctrlPr>
                              <a:rPr lang="en-US" b="0" i="1" dirty="0" smtClean="0">
                                <a:latin typeface="Cambria Math"/>
                                <a:cs typeface="B Nazanin" panose="00000400000000000000" pitchFamily="2" charset="-78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/>
                                <a:cs typeface="B Nazanin" panose="00000400000000000000" pitchFamily="2" charset="-78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/>
                                <a:cs typeface="B Nazanin" panose="00000400000000000000" pitchFamily="2" charset="-78"/>
                              </a:rPr>
                              <m:t>𝑡</m:t>
                            </m:r>
                          </m:sub>
                        </m:sSub>
                      </m:oMath>
                    </m:oMathPara>
                  </a14:m>
                  <a:endParaRPr lang="en-CA" dirty="0">
                    <a:cs typeface="B Nazanin" panose="00000400000000000000" pitchFamily="2" charset="-78"/>
                  </a:endParaRPr>
                </a:p>
                <a:p>
                  <a:endParaRPr lang="en-CA" b="1" dirty="0">
                    <a:cs typeface="B Nazanin" panose="00000400000000000000" pitchFamily="2" charset="-78"/>
                  </a:endParaRPr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39236" y="2590800"/>
                  <a:ext cx="2199564" cy="646331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CA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96847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a-IR" altLang="en-US" sz="3600" dirty="0" smtClean="0">
                <a:cs typeface="B Nazanin" panose="00000400000000000000" pitchFamily="2" charset="-78"/>
              </a:rPr>
              <a:t>مثال: موتور الکتریکی</a:t>
            </a:r>
            <a:endParaRPr lang="en-US" altLang="en-US" sz="3600" dirty="0" smtClean="0">
              <a:cs typeface="B Nazanin" panose="00000400000000000000" pitchFamily="2" charset="-78"/>
            </a:endParaRPr>
          </a:p>
        </p:txBody>
      </p:sp>
      <p:grpSp>
        <p:nvGrpSpPr>
          <p:cNvPr id="25603" name="Group 4"/>
          <p:cNvGrpSpPr>
            <a:grpSpLocks/>
          </p:cNvGrpSpPr>
          <p:nvPr/>
        </p:nvGrpSpPr>
        <p:grpSpPr bwMode="auto">
          <a:xfrm>
            <a:off x="1817688" y="1416051"/>
            <a:ext cx="784225" cy="169862"/>
            <a:chOff x="1673" y="2077"/>
            <a:chExt cx="818" cy="149"/>
          </a:xfrm>
        </p:grpSpPr>
        <p:sp>
          <p:nvSpPr>
            <p:cNvPr id="25703" name="Arc 5"/>
            <p:cNvSpPr>
              <a:spLocks/>
            </p:cNvSpPr>
            <p:nvPr/>
          </p:nvSpPr>
          <p:spPr bwMode="auto">
            <a:xfrm>
              <a:off x="1673" y="2077"/>
              <a:ext cx="163" cy="141"/>
            </a:xfrm>
            <a:custGeom>
              <a:avLst/>
              <a:gdLst>
                <a:gd name="T0" fmla="*/ 0 w 42876"/>
                <a:gd name="T1" fmla="*/ 73 h 34596"/>
                <a:gd name="T2" fmla="*/ 146 w 42876"/>
                <a:gd name="T3" fmla="*/ 141 h 34596"/>
                <a:gd name="T4" fmla="*/ 81 w 42876"/>
                <a:gd name="T5" fmla="*/ 88 h 3459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2876" h="34596" fill="none" extrusionOk="0">
                  <a:moveTo>
                    <a:pt x="-1" y="17874"/>
                  </a:moveTo>
                  <a:cubicBezTo>
                    <a:pt x="1809" y="7539"/>
                    <a:pt x="10783" y="-1"/>
                    <a:pt x="21276" y="0"/>
                  </a:cubicBezTo>
                  <a:cubicBezTo>
                    <a:pt x="33205" y="0"/>
                    <a:pt x="42876" y="9670"/>
                    <a:pt x="42876" y="21600"/>
                  </a:cubicBezTo>
                  <a:cubicBezTo>
                    <a:pt x="42876" y="26288"/>
                    <a:pt x="41350" y="30850"/>
                    <a:pt x="38528" y="34595"/>
                  </a:cubicBezTo>
                </a:path>
                <a:path w="42876" h="34596" stroke="0" extrusionOk="0">
                  <a:moveTo>
                    <a:pt x="-1" y="17874"/>
                  </a:moveTo>
                  <a:cubicBezTo>
                    <a:pt x="1809" y="7539"/>
                    <a:pt x="10783" y="-1"/>
                    <a:pt x="21276" y="0"/>
                  </a:cubicBezTo>
                  <a:cubicBezTo>
                    <a:pt x="33205" y="0"/>
                    <a:pt x="42876" y="9670"/>
                    <a:pt x="42876" y="21600"/>
                  </a:cubicBezTo>
                  <a:cubicBezTo>
                    <a:pt x="42876" y="26288"/>
                    <a:pt x="41350" y="30850"/>
                    <a:pt x="38528" y="34595"/>
                  </a:cubicBezTo>
                  <a:lnTo>
                    <a:pt x="21276" y="21600"/>
                  </a:lnTo>
                  <a:lnTo>
                    <a:pt x="-1" y="17874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704" name="Arc 6"/>
            <p:cNvSpPr>
              <a:spLocks/>
            </p:cNvSpPr>
            <p:nvPr/>
          </p:nvSpPr>
          <p:spPr bwMode="auto">
            <a:xfrm>
              <a:off x="1801" y="2081"/>
              <a:ext cx="164" cy="141"/>
            </a:xfrm>
            <a:custGeom>
              <a:avLst/>
              <a:gdLst>
                <a:gd name="T0" fmla="*/ 14 w 43200"/>
                <a:gd name="T1" fmla="*/ 137 h 34596"/>
                <a:gd name="T2" fmla="*/ 147 w 43200"/>
                <a:gd name="T3" fmla="*/ 141 h 34596"/>
                <a:gd name="T4" fmla="*/ 82 w 43200"/>
                <a:gd name="T5" fmla="*/ 88 h 3459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3200" h="34596" fill="none" extrusionOk="0">
                  <a:moveTo>
                    <a:pt x="3599" y="33538"/>
                  </a:moveTo>
                  <a:cubicBezTo>
                    <a:pt x="1251" y="29999"/>
                    <a:pt x="0" y="2584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6288"/>
                    <a:pt x="41674" y="30850"/>
                    <a:pt x="38852" y="34595"/>
                  </a:cubicBezTo>
                </a:path>
                <a:path w="43200" h="34596" stroke="0" extrusionOk="0">
                  <a:moveTo>
                    <a:pt x="3599" y="33538"/>
                  </a:moveTo>
                  <a:cubicBezTo>
                    <a:pt x="1251" y="29999"/>
                    <a:pt x="0" y="2584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6288"/>
                    <a:pt x="41674" y="30850"/>
                    <a:pt x="38852" y="34595"/>
                  </a:cubicBezTo>
                  <a:lnTo>
                    <a:pt x="21600" y="21600"/>
                  </a:lnTo>
                  <a:lnTo>
                    <a:pt x="3599" y="33538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705" name="Arc 7"/>
            <p:cNvSpPr>
              <a:spLocks/>
            </p:cNvSpPr>
            <p:nvPr/>
          </p:nvSpPr>
          <p:spPr bwMode="auto">
            <a:xfrm>
              <a:off x="1933" y="2077"/>
              <a:ext cx="164" cy="141"/>
            </a:xfrm>
            <a:custGeom>
              <a:avLst/>
              <a:gdLst>
                <a:gd name="T0" fmla="*/ 14 w 43200"/>
                <a:gd name="T1" fmla="*/ 137 h 34596"/>
                <a:gd name="T2" fmla="*/ 147 w 43200"/>
                <a:gd name="T3" fmla="*/ 141 h 34596"/>
                <a:gd name="T4" fmla="*/ 82 w 43200"/>
                <a:gd name="T5" fmla="*/ 88 h 3459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3200" h="34596" fill="none" extrusionOk="0">
                  <a:moveTo>
                    <a:pt x="3599" y="33538"/>
                  </a:moveTo>
                  <a:cubicBezTo>
                    <a:pt x="1251" y="29999"/>
                    <a:pt x="0" y="2584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6288"/>
                    <a:pt x="41674" y="30850"/>
                    <a:pt x="38852" y="34595"/>
                  </a:cubicBezTo>
                </a:path>
                <a:path w="43200" h="34596" stroke="0" extrusionOk="0">
                  <a:moveTo>
                    <a:pt x="3599" y="33538"/>
                  </a:moveTo>
                  <a:cubicBezTo>
                    <a:pt x="1251" y="29999"/>
                    <a:pt x="0" y="2584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6288"/>
                    <a:pt x="41674" y="30850"/>
                    <a:pt x="38852" y="34595"/>
                  </a:cubicBezTo>
                  <a:lnTo>
                    <a:pt x="21600" y="21600"/>
                  </a:lnTo>
                  <a:lnTo>
                    <a:pt x="3599" y="33538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706" name="Arc 8"/>
            <p:cNvSpPr>
              <a:spLocks/>
            </p:cNvSpPr>
            <p:nvPr/>
          </p:nvSpPr>
          <p:spPr bwMode="auto">
            <a:xfrm>
              <a:off x="2065" y="2081"/>
              <a:ext cx="164" cy="141"/>
            </a:xfrm>
            <a:custGeom>
              <a:avLst/>
              <a:gdLst>
                <a:gd name="T0" fmla="*/ 14 w 43200"/>
                <a:gd name="T1" fmla="*/ 137 h 34596"/>
                <a:gd name="T2" fmla="*/ 147 w 43200"/>
                <a:gd name="T3" fmla="*/ 141 h 34596"/>
                <a:gd name="T4" fmla="*/ 82 w 43200"/>
                <a:gd name="T5" fmla="*/ 88 h 3459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3200" h="34596" fill="none" extrusionOk="0">
                  <a:moveTo>
                    <a:pt x="3599" y="33538"/>
                  </a:moveTo>
                  <a:cubicBezTo>
                    <a:pt x="1251" y="29999"/>
                    <a:pt x="0" y="2584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6288"/>
                    <a:pt x="41674" y="30850"/>
                    <a:pt x="38852" y="34595"/>
                  </a:cubicBezTo>
                </a:path>
                <a:path w="43200" h="34596" stroke="0" extrusionOk="0">
                  <a:moveTo>
                    <a:pt x="3599" y="33538"/>
                  </a:moveTo>
                  <a:cubicBezTo>
                    <a:pt x="1251" y="29999"/>
                    <a:pt x="0" y="2584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6288"/>
                    <a:pt x="41674" y="30850"/>
                    <a:pt x="38852" y="34595"/>
                  </a:cubicBezTo>
                  <a:lnTo>
                    <a:pt x="21600" y="21600"/>
                  </a:lnTo>
                  <a:lnTo>
                    <a:pt x="3599" y="33538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707" name="Arc 9"/>
            <p:cNvSpPr>
              <a:spLocks/>
            </p:cNvSpPr>
            <p:nvPr/>
          </p:nvSpPr>
          <p:spPr bwMode="auto">
            <a:xfrm>
              <a:off x="2195" y="2085"/>
              <a:ext cx="164" cy="141"/>
            </a:xfrm>
            <a:custGeom>
              <a:avLst/>
              <a:gdLst>
                <a:gd name="T0" fmla="*/ 14 w 43200"/>
                <a:gd name="T1" fmla="*/ 137 h 34596"/>
                <a:gd name="T2" fmla="*/ 147 w 43200"/>
                <a:gd name="T3" fmla="*/ 141 h 34596"/>
                <a:gd name="T4" fmla="*/ 82 w 43200"/>
                <a:gd name="T5" fmla="*/ 88 h 3459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3200" h="34596" fill="none" extrusionOk="0">
                  <a:moveTo>
                    <a:pt x="3599" y="33538"/>
                  </a:moveTo>
                  <a:cubicBezTo>
                    <a:pt x="1251" y="29999"/>
                    <a:pt x="0" y="2584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6288"/>
                    <a:pt x="41674" y="30850"/>
                    <a:pt x="38852" y="34595"/>
                  </a:cubicBezTo>
                </a:path>
                <a:path w="43200" h="34596" stroke="0" extrusionOk="0">
                  <a:moveTo>
                    <a:pt x="3599" y="33538"/>
                  </a:moveTo>
                  <a:cubicBezTo>
                    <a:pt x="1251" y="29999"/>
                    <a:pt x="0" y="2584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6288"/>
                    <a:pt x="41674" y="30850"/>
                    <a:pt x="38852" y="34595"/>
                  </a:cubicBezTo>
                  <a:lnTo>
                    <a:pt x="21600" y="21600"/>
                  </a:lnTo>
                  <a:lnTo>
                    <a:pt x="3599" y="33538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708" name="Arc 10"/>
            <p:cNvSpPr>
              <a:spLocks/>
            </p:cNvSpPr>
            <p:nvPr/>
          </p:nvSpPr>
          <p:spPr bwMode="auto">
            <a:xfrm>
              <a:off x="2328" y="2081"/>
              <a:ext cx="163" cy="137"/>
            </a:xfrm>
            <a:custGeom>
              <a:avLst/>
              <a:gdLst>
                <a:gd name="T0" fmla="*/ 14 w 42961"/>
                <a:gd name="T1" fmla="*/ 137 h 33539"/>
                <a:gd name="T2" fmla="*/ 163 w 42961"/>
                <a:gd name="T3" fmla="*/ 75 h 33539"/>
                <a:gd name="T4" fmla="*/ 82 w 42961"/>
                <a:gd name="T5" fmla="*/ 88 h 3353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2961" h="33539" fill="none" extrusionOk="0">
                  <a:moveTo>
                    <a:pt x="3599" y="33538"/>
                  </a:moveTo>
                  <a:cubicBezTo>
                    <a:pt x="1251" y="29999"/>
                    <a:pt x="0" y="2584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2292" y="-1"/>
                    <a:pt x="41376" y="7823"/>
                    <a:pt x="42961" y="18397"/>
                  </a:cubicBezTo>
                </a:path>
                <a:path w="42961" h="33539" stroke="0" extrusionOk="0">
                  <a:moveTo>
                    <a:pt x="3599" y="33538"/>
                  </a:moveTo>
                  <a:cubicBezTo>
                    <a:pt x="1251" y="29999"/>
                    <a:pt x="0" y="2584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2292" y="-1"/>
                    <a:pt x="41376" y="7823"/>
                    <a:pt x="42961" y="18397"/>
                  </a:cubicBezTo>
                  <a:lnTo>
                    <a:pt x="21600" y="21600"/>
                  </a:lnTo>
                  <a:lnTo>
                    <a:pt x="3599" y="33538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</p:grpSp>
      <p:sp>
        <p:nvSpPr>
          <p:cNvPr id="25604" name="Oval 11"/>
          <p:cNvSpPr>
            <a:spLocks noChangeArrowheads="1"/>
          </p:cNvSpPr>
          <p:nvPr/>
        </p:nvSpPr>
        <p:spPr bwMode="auto">
          <a:xfrm>
            <a:off x="666750" y="1804988"/>
            <a:ext cx="457200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CA" altLang="en-US"/>
          </a:p>
        </p:txBody>
      </p:sp>
      <p:sp>
        <p:nvSpPr>
          <p:cNvPr id="25605" name="Line 12"/>
          <p:cNvSpPr>
            <a:spLocks noChangeShapeType="1"/>
          </p:cNvSpPr>
          <p:nvPr/>
        </p:nvSpPr>
        <p:spPr bwMode="auto">
          <a:xfrm flipV="1">
            <a:off x="885825" y="1471613"/>
            <a:ext cx="0" cy="342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25606" name="Freeform 13"/>
          <p:cNvSpPr>
            <a:spLocks/>
          </p:cNvSpPr>
          <p:nvPr/>
        </p:nvSpPr>
        <p:spPr bwMode="auto">
          <a:xfrm rot="-5400000">
            <a:off x="1272382" y="1018381"/>
            <a:ext cx="171450" cy="925513"/>
          </a:xfrm>
          <a:custGeom>
            <a:avLst/>
            <a:gdLst>
              <a:gd name="T0" fmla="*/ 85725 w 78"/>
              <a:gd name="T1" fmla="*/ 0 h 519"/>
              <a:gd name="T2" fmla="*/ 85725 w 78"/>
              <a:gd name="T3" fmla="*/ 249657 h 519"/>
              <a:gd name="T4" fmla="*/ 169252 w 78"/>
              <a:gd name="T5" fmla="*/ 335253 h 519"/>
              <a:gd name="T6" fmla="*/ 0 w 78"/>
              <a:gd name="T7" fmla="*/ 335253 h 519"/>
              <a:gd name="T8" fmla="*/ 169252 w 78"/>
              <a:gd name="T9" fmla="*/ 419067 h 519"/>
              <a:gd name="T10" fmla="*/ 0 w 78"/>
              <a:gd name="T11" fmla="*/ 419067 h 519"/>
              <a:gd name="T12" fmla="*/ 169252 w 78"/>
              <a:gd name="T13" fmla="*/ 504663 h 519"/>
              <a:gd name="T14" fmla="*/ 0 w 78"/>
              <a:gd name="T15" fmla="*/ 504663 h 519"/>
              <a:gd name="T16" fmla="*/ 169252 w 78"/>
              <a:gd name="T17" fmla="*/ 586693 h 519"/>
              <a:gd name="T18" fmla="*/ 0 w 78"/>
              <a:gd name="T19" fmla="*/ 586693 h 519"/>
              <a:gd name="T20" fmla="*/ 169252 w 78"/>
              <a:gd name="T21" fmla="*/ 672290 h 519"/>
              <a:gd name="T22" fmla="*/ 0 w 78"/>
              <a:gd name="T23" fmla="*/ 672290 h 519"/>
              <a:gd name="T24" fmla="*/ 85725 w 78"/>
              <a:gd name="T25" fmla="*/ 756103 h 519"/>
              <a:gd name="T26" fmla="*/ 85725 w 78"/>
              <a:gd name="T27" fmla="*/ 923730 h 519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78" h="519">
                <a:moveTo>
                  <a:pt x="39" y="0"/>
                </a:moveTo>
                <a:lnTo>
                  <a:pt x="39" y="140"/>
                </a:lnTo>
                <a:lnTo>
                  <a:pt x="77" y="188"/>
                </a:lnTo>
                <a:lnTo>
                  <a:pt x="0" y="188"/>
                </a:lnTo>
                <a:lnTo>
                  <a:pt x="77" y="235"/>
                </a:lnTo>
                <a:lnTo>
                  <a:pt x="0" y="235"/>
                </a:lnTo>
                <a:lnTo>
                  <a:pt x="77" y="283"/>
                </a:lnTo>
                <a:lnTo>
                  <a:pt x="0" y="283"/>
                </a:lnTo>
                <a:lnTo>
                  <a:pt x="77" y="329"/>
                </a:lnTo>
                <a:lnTo>
                  <a:pt x="0" y="329"/>
                </a:lnTo>
                <a:lnTo>
                  <a:pt x="77" y="377"/>
                </a:lnTo>
                <a:lnTo>
                  <a:pt x="0" y="377"/>
                </a:lnTo>
                <a:lnTo>
                  <a:pt x="39" y="424"/>
                </a:lnTo>
                <a:lnTo>
                  <a:pt x="39" y="518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CA"/>
          </a:p>
        </p:txBody>
      </p:sp>
      <p:sp>
        <p:nvSpPr>
          <p:cNvPr id="25607" name="Freeform 14"/>
          <p:cNvSpPr>
            <a:spLocks/>
          </p:cNvSpPr>
          <p:nvPr/>
        </p:nvSpPr>
        <p:spPr bwMode="auto">
          <a:xfrm>
            <a:off x="895350" y="2262188"/>
            <a:ext cx="895350" cy="190500"/>
          </a:xfrm>
          <a:custGeom>
            <a:avLst/>
            <a:gdLst>
              <a:gd name="T0" fmla="*/ 0 w 564"/>
              <a:gd name="T1" fmla="*/ 0 h 120"/>
              <a:gd name="T2" fmla="*/ 0 w 564"/>
              <a:gd name="T3" fmla="*/ 190500 h 120"/>
              <a:gd name="T4" fmla="*/ 895350 w 564"/>
              <a:gd name="T5" fmla="*/ 190500 h 12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564" h="120">
                <a:moveTo>
                  <a:pt x="0" y="0"/>
                </a:moveTo>
                <a:lnTo>
                  <a:pt x="0" y="120"/>
                </a:lnTo>
                <a:lnTo>
                  <a:pt x="564" y="12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25608" name="Text Box 15"/>
          <p:cNvSpPr txBox="1">
            <a:spLocks noChangeArrowheads="1"/>
          </p:cNvSpPr>
          <p:nvPr/>
        </p:nvSpPr>
        <p:spPr bwMode="auto">
          <a:xfrm>
            <a:off x="695325" y="1833563"/>
            <a:ext cx="400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800" i="1"/>
              <a:t>u</a:t>
            </a:r>
            <a:endParaRPr lang="en-US" altLang="en-US" sz="1800"/>
          </a:p>
        </p:txBody>
      </p:sp>
      <p:sp>
        <p:nvSpPr>
          <p:cNvPr id="25609" name="Line 16"/>
          <p:cNvSpPr>
            <a:spLocks noChangeShapeType="1"/>
          </p:cNvSpPr>
          <p:nvPr/>
        </p:nvSpPr>
        <p:spPr bwMode="auto">
          <a:xfrm>
            <a:off x="1695450" y="1700213"/>
            <a:ext cx="43815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25610" name="Text Box 17"/>
          <p:cNvSpPr txBox="1">
            <a:spLocks noChangeArrowheads="1"/>
          </p:cNvSpPr>
          <p:nvPr/>
        </p:nvSpPr>
        <p:spPr bwMode="auto">
          <a:xfrm>
            <a:off x="1676400" y="1638301"/>
            <a:ext cx="609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800" i="1"/>
              <a:t>i</a:t>
            </a:r>
            <a:r>
              <a:rPr lang="en-US" altLang="en-US" sz="1800" baseline="-25000"/>
              <a:t>a</a:t>
            </a:r>
            <a:endParaRPr lang="en-US" altLang="en-US" sz="1800"/>
          </a:p>
        </p:txBody>
      </p:sp>
      <p:sp>
        <p:nvSpPr>
          <p:cNvPr id="25611" name="Line 18"/>
          <p:cNvSpPr>
            <a:spLocks noChangeShapeType="1"/>
          </p:cNvSpPr>
          <p:nvPr/>
        </p:nvSpPr>
        <p:spPr bwMode="auto">
          <a:xfrm>
            <a:off x="1785938" y="2457451"/>
            <a:ext cx="4762" cy="85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25612" name="Line 19"/>
          <p:cNvSpPr>
            <a:spLocks noChangeShapeType="1"/>
          </p:cNvSpPr>
          <p:nvPr/>
        </p:nvSpPr>
        <p:spPr bwMode="auto">
          <a:xfrm>
            <a:off x="1614488" y="2533651"/>
            <a:ext cx="323850" cy="9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25613" name="Line 20"/>
          <p:cNvSpPr>
            <a:spLocks noChangeShapeType="1"/>
          </p:cNvSpPr>
          <p:nvPr/>
        </p:nvSpPr>
        <p:spPr bwMode="auto">
          <a:xfrm>
            <a:off x="1666875" y="2590801"/>
            <a:ext cx="2000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25614" name="Text Box 21"/>
          <p:cNvSpPr txBox="1">
            <a:spLocks noChangeArrowheads="1"/>
          </p:cNvSpPr>
          <p:nvPr/>
        </p:nvSpPr>
        <p:spPr bwMode="auto">
          <a:xfrm>
            <a:off x="2695575" y="1790701"/>
            <a:ext cx="609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800" i="1"/>
              <a:t>K</a:t>
            </a:r>
            <a:r>
              <a:rPr lang="en-US" altLang="en-US" sz="1800" i="1" baseline="-25000"/>
              <a:t>t</a:t>
            </a:r>
            <a:endParaRPr lang="en-US" altLang="en-US" sz="1800" i="1"/>
          </a:p>
        </p:txBody>
      </p:sp>
      <p:sp>
        <p:nvSpPr>
          <p:cNvPr id="25615" name="Oval 22"/>
          <p:cNvSpPr>
            <a:spLocks noChangeArrowheads="1"/>
          </p:cNvSpPr>
          <p:nvPr/>
        </p:nvSpPr>
        <p:spPr bwMode="auto">
          <a:xfrm flipH="1">
            <a:off x="2644775" y="1747838"/>
            <a:ext cx="457200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CA" altLang="en-US"/>
          </a:p>
        </p:txBody>
      </p:sp>
      <p:sp>
        <p:nvSpPr>
          <p:cNvPr id="25616" name="Line 23"/>
          <p:cNvSpPr>
            <a:spLocks noChangeShapeType="1"/>
          </p:cNvSpPr>
          <p:nvPr/>
        </p:nvSpPr>
        <p:spPr bwMode="auto">
          <a:xfrm flipV="1">
            <a:off x="2878138" y="1490663"/>
            <a:ext cx="4762" cy="180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25617" name="Freeform 24"/>
          <p:cNvSpPr>
            <a:spLocks/>
          </p:cNvSpPr>
          <p:nvPr/>
        </p:nvSpPr>
        <p:spPr bwMode="auto">
          <a:xfrm flipH="1">
            <a:off x="1778000" y="2276476"/>
            <a:ext cx="1095375" cy="176212"/>
          </a:xfrm>
          <a:custGeom>
            <a:avLst/>
            <a:gdLst>
              <a:gd name="T0" fmla="*/ 0 w 564"/>
              <a:gd name="T1" fmla="*/ 0 h 120"/>
              <a:gd name="T2" fmla="*/ 0 w 564"/>
              <a:gd name="T3" fmla="*/ 176212 h 120"/>
              <a:gd name="T4" fmla="*/ 1095375 w 564"/>
              <a:gd name="T5" fmla="*/ 176212 h 12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564" h="120">
                <a:moveTo>
                  <a:pt x="0" y="0"/>
                </a:moveTo>
                <a:lnTo>
                  <a:pt x="0" y="120"/>
                </a:lnTo>
                <a:lnTo>
                  <a:pt x="564" y="12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25618" name="Text Box 25"/>
          <p:cNvSpPr txBox="1">
            <a:spLocks noChangeArrowheads="1"/>
          </p:cNvSpPr>
          <p:nvPr/>
        </p:nvSpPr>
        <p:spPr bwMode="auto">
          <a:xfrm flipH="1">
            <a:off x="1155700" y="990600"/>
            <a:ext cx="53213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800" i="1" dirty="0"/>
              <a:t>R</a:t>
            </a:r>
            <a:r>
              <a:rPr lang="en-US" altLang="en-US" sz="1800" baseline="-25000" dirty="0"/>
              <a:t>a</a:t>
            </a:r>
            <a:endParaRPr lang="en-US" altLang="en-US" sz="1800" dirty="0"/>
          </a:p>
        </p:txBody>
      </p:sp>
      <p:sp>
        <p:nvSpPr>
          <p:cNvPr id="25619" name="Line 26"/>
          <p:cNvSpPr>
            <a:spLocks noChangeShapeType="1"/>
          </p:cNvSpPr>
          <p:nvPr/>
        </p:nvSpPr>
        <p:spPr bwMode="auto">
          <a:xfrm>
            <a:off x="2609850" y="1500188"/>
            <a:ext cx="276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25620" name="Text Box 27"/>
          <p:cNvSpPr txBox="1">
            <a:spLocks noChangeArrowheads="1"/>
          </p:cNvSpPr>
          <p:nvPr/>
        </p:nvSpPr>
        <p:spPr bwMode="auto">
          <a:xfrm flipH="1">
            <a:off x="1981200" y="1004887"/>
            <a:ext cx="609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800" i="1"/>
              <a:t>L</a:t>
            </a:r>
            <a:r>
              <a:rPr lang="en-US" altLang="en-US" sz="1800" baseline="-25000"/>
              <a:t>a</a:t>
            </a:r>
            <a:endParaRPr lang="en-US" altLang="en-US" sz="1800"/>
          </a:p>
        </p:txBody>
      </p:sp>
      <p:sp>
        <p:nvSpPr>
          <p:cNvPr id="25621" name="Rectangle 28"/>
          <p:cNvSpPr>
            <a:spLocks noChangeArrowheads="1"/>
          </p:cNvSpPr>
          <p:nvPr/>
        </p:nvSpPr>
        <p:spPr bwMode="auto">
          <a:xfrm>
            <a:off x="2790825" y="1666876"/>
            <a:ext cx="180975" cy="74612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CA" altLang="en-US"/>
          </a:p>
        </p:txBody>
      </p:sp>
      <p:sp>
        <p:nvSpPr>
          <p:cNvPr id="25622" name="Rectangle 29"/>
          <p:cNvSpPr>
            <a:spLocks noChangeArrowheads="1"/>
          </p:cNvSpPr>
          <p:nvPr/>
        </p:nvSpPr>
        <p:spPr bwMode="auto">
          <a:xfrm>
            <a:off x="2786063" y="2205038"/>
            <a:ext cx="180975" cy="74613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CA" altLang="en-US"/>
          </a:p>
        </p:txBody>
      </p:sp>
      <p:sp>
        <p:nvSpPr>
          <p:cNvPr id="25623" name="Rectangle 30"/>
          <p:cNvSpPr>
            <a:spLocks noChangeArrowheads="1"/>
          </p:cNvSpPr>
          <p:nvPr/>
        </p:nvSpPr>
        <p:spPr bwMode="auto">
          <a:xfrm>
            <a:off x="3100388" y="1938338"/>
            <a:ext cx="681037" cy="74613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CA" altLang="en-US"/>
          </a:p>
        </p:txBody>
      </p:sp>
      <p:sp>
        <p:nvSpPr>
          <p:cNvPr id="25624" name="Rectangle 31"/>
          <p:cNvSpPr>
            <a:spLocks noChangeArrowheads="1"/>
          </p:cNvSpPr>
          <p:nvPr/>
        </p:nvSpPr>
        <p:spPr bwMode="auto">
          <a:xfrm>
            <a:off x="3719513" y="1414463"/>
            <a:ext cx="261937" cy="1100138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CA" altLang="en-US"/>
          </a:p>
        </p:txBody>
      </p:sp>
      <p:sp>
        <p:nvSpPr>
          <p:cNvPr id="25625" name="Rectangle 32" descr="Light upward diagonal"/>
          <p:cNvSpPr>
            <a:spLocks noChangeArrowheads="1"/>
          </p:cNvSpPr>
          <p:nvPr/>
        </p:nvSpPr>
        <p:spPr bwMode="auto">
          <a:xfrm>
            <a:off x="3171825" y="1752601"/>
            <a:ext cx="271463" cy="166687"/>
          </a:xfrm>
          <a:prstGeom prst="rect">
            <a:avLst/>
          </a:prstGeom>
          <a:pattFill prst="ltUpDiag">
            <a:fgClr>
              <a:schemeClr val="hlink"/>
            </a:fgClr>
            <a:bgClr>
              <a:schemeClr val="bg1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CA" altLang="en-US"/>
          </a:p>
        </p:txBody>
      </p:sp>
      <p:sp>
        <p:nvSpPr>
          <p:cNvPr id="25626" name="Freeform 33"/>
          <p:cNvSpPr>
            <a:spLocks/>
          </p:cNvSpPr>
          <p:nvPr/>
        </p:nvSpPr>
        <p:spPr bwMode="auto">
          <a:xfrm>
            <a:off x="3176588" y="1752601"/>
            <a:ext cx="266700" cy="166687"/>
          </a:xfrm>
          <a:custGeom>
            <a:avLst/>
            <a:gdLst>
              <a:gd name="T0" fmla="*/ 0 w 168"/>
              <a:gd name="T1" fmla="*/ 9525 h 105"/>
              <a:gd name="T2" fmla="*/ 0 w 168"/>
              <a:gd name="T3" fmla="*/ 166687 h 105"/>
              <a:gd name="T4" fmla="*/ 266700 w 168"/>
              <a:gd name="T5" fmla="*/ 166687 h 105"/>
              <a:gd name="T6" fmla="*/ 266700 w 168"/>
              <a:gd name="T7" fmla="*/ 0 h 10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68" h="105">
                <a:moveTo>
                  <a:pt x="0" y="6"/>
                </a:moveTo>
                <a:lnTo>
                  <a:pt x="0" y="105"/>
                </a:lnTo>
                <a:lnTo>
                  <a:pt x="168" y="105"/>
                </a:lnTo>
                <a:lnTo>
                  <a:pt x="168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25627" name="Rectangle 34" descr="Light upward diagonal"/>
          <p:cNvSpPr>
            <a:spLocks noChangeArrowheads="1"/>
          </p:cNvSpPr>
          <p:nvPr/>
        </p:nvSpPr>
        <p:spPr bwMode="auto">
          <a:xfrm flipV="1">
            <a:off x="3181350" y="2038351"/>
            <a:ext cx="271463" cy="166687"/>
          </a:xfrm>
          <a:prstGeom prst="rect">
            <a:avLst/>
          </a:prstGeom>
          <a:pattFill prst="ltUpDiag">
            <a:fgClr>
              <a:schemeClr val="hlink"/>
            </a:fgClr>
            <a:bgClr>
              <a:schemeClr val="bg1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CA" altLang="en-US"/>
          </a:p>
        </p:txBody>
      </p:sp>
      <p:sp>
        <p:nvSpPr>
          <p:cNvPr id="25628" name="Freeform 35"/>
          <p:cNvSpPr>
            <a:spLocks/>
          </p:cNvSpPr>
          <p:nvPr/>
        </p:nvSpPr>
        <p:spPr bwMode="auto">
          <a:xfrm flipV="1">
            <a:off x="3186113" y="2033588"/>
            <a:ext cx="266700" cy="166688"/>
          </a:xfrm>
          <a:custGeom>
            <a:avLst/>
            <a:gdLst>
              <a:gd name="T0" fmla="*/ 0 w 168"/>
              <a:gd name="T1" fmla="*/ 9525 h 105"/>
              <a:gd name="T2" fmla="*/ 0 w 168"/>
              <a:gd name="T3" fmla="*/ 166688 h 105"/>
              <a:gd name="T4" fmla="*/ 266700 w 168"/>
              <a:gd name="T5" fmla="*/ 166688 h 105"/>
              <a:gd name="T6" fmla="*/ 266700 w 168"/>
              <a:gd name="T7" fmla="*/ 0 h 10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68" h="105">
                <a:moveTo>
                  <a:pt x="0" y="6"/>
                </a:moveTo>
                <a:lnTo>
                  <a:pt x="0" y="105"/>
                </a:lnTo>
                <a:lnTo>
                  <a:pt x="168" y="105"/>
                </a:lnTo>
                <a:lnTo>
                  <a:pt x="168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25629" name="Freeform 36"/>
          <p:cNvSpPr>
            <a:spLocks/>
          </p:cNvSpPr>
          <p:nvPr/>
        </p:nvSpPr>
        <p:spPr bwMode="auto">
          <a:xfrm>
            <a:off x="3513138" y="1795463"/>
            <a:ext cx="125412" cy="371475"/>
          </a:xfrm>
          <a:custGeom>
            <a:avLst/>
            <a:gdLst>
              <a:gd name="T0" fmla="*/ 125412 w 79"/>
              <a:gd name="T1" fmla="*/ 0 h 234"/>
              <a:gd name="T2" fmla="*/ 39687 w 79"/>
              <a:gd name="T3" fmla="*/ 47625 h 234"/>
              <a:gd name="T4" fmla="*/ 1587 w 79"/>
              <a:gd name="T5" fmla="*/ 190500 h 234"/>
              <a:gd name="T6" fmla="*/ 30162 w 79"/>
              <a:gd name="T7" fmla="*/ 333375 h 234"/>
              <a:gd name="T8" fmla="*/ 106362 w 79"/>
              <a:gd name="T9" fmla="*/ 371475 h 23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79" h="234">
                <a:moveTo>
                  <a:pt x="79" y="0"/>
                </a:moveTo>
                <a:cubicBezTo>
                  <a:pt x="58" y="5"/>
                  <a:pt x="38" y="10"/>
                  <a:pt x="25" y="30"/>
                </a:cubicBezTo>
                <a:cubicBezTo>
                  <a:pt x="12" y="50"/>
                  <a:pt x="2" y="90"/>
                  <a:pt x="1" y="120"/>
                </a:cubicBezTo>
                <a:cubicBezTo>
                  <a:pt x="0" y="150"/>
                  <a:pt x="8" y="191"/>
                  <a:pt x="19" y="210"/>
                </a:cubicBezTo>
                <a:cubicBezTo>
                  <a:pt x="30" y="229"/>
                  <a:pt x="55" y="230"/>
                  <a:pt x="67" y="23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25630" name="Text Box 37"/>
          <p:cNvSpPr txBox="1">
            <a:spLocks noChangeArrowheads="1"/>
          </p:cNvSpPr>
          <p:nvPr/>
        </p:nvSpPr>
        <p:spPr bwMode="auto">
          <a:xfrm flipH="1">
            <a:off x="3197225" y="2176463"/>
            <a:ext cx="609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800" b="0">
                <a:latin typeface="Times New Roman" pitchFamily="18" charset="0"/>
                <a:sym typeface="Symbol" pitchFamily="18" charset="2"/>
              </a:rPr>
              <a:t></a:t>
            </a:r>
            <a:endParaRPr lang="en-US" altLang="en-US" sz="1800" b="0">
              <a:latin typeface="Times New Roman" pitchFamily="18" charset="0"/>
            </a:endParaRPr>
          </a:p>
        </p:txBody>
      </p:sp>
      <p:sp>
        <p:nvSpPr>
          <p:cNvPr id="25631" name="Text Box 38"/>
          <p:cNvSpPr txBox="1">
            <a:spLocks noChangeArrowheads="1"/>
          </p:cNvSpPr>
          <p:nvPr/>
        </p:nvSpPr>
        <p:spPr bwMode="auto">
          <a:xfrm flipH="1">
            <a:off x="3044825" y="1328738"/>
            <a:ext cx="609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800" i="1"/>
              <a:t>B</a:t>
            </a:r>
            <a:endParaRPr lang="en-US" altLang="en-US" sz="1800"/>
          </a:p>
        </p:txBody>
      </p:sp>
      <p:grpSp>
        <p:nvGrpSpPr>
          <p:cNvPr id="25634" name="Group 41"/>
          <p:cNvGrpSpPr>
            <a:grpSpLocks/>
          </p:cNvGrpSpPr>
          <p:nvPr/>
        </p:nvGrpSpPr>
        <p:grpSpPr bwMode="auto">
          <a:xfrm>
            <a:off x="3981450" y="2408238"/>
            <a:ext cx="5010150" cy="3687762"/>
            <a:chOff x="1384" y="1859"/>
            <a:chExt cx="2932" cy="2035"/>
          </a:xfrm>
        </p:grpSpPr>
        <p:sp>
          <p:nvSpPr>
            <p:cNvPr id="25640" name="Line 42"/>
            <p:cNvSpPr>
              <a:spLocks noChangeShapeType="1"/>
            </p:cNvSpPr>
            <p:nvPr/>
          </p:nvSpPr>
          <p:spPr bwMode="auto">
            <a:xfrm>
              <a:off x="1869" y="3652"/>
              <a:ext cx="233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641" name="Line 43"/>
            <p:cNvSpPr>
              <a:spLocks noChangeShapeType="1"/>
            </p:cNvSpPr>
            <p:nvPr/>
          </p:nvSpPr>
          <p:spPr bwMode="auto">
            <a:xfrm>
              <a:off x="1869" y="1932"/>
              <a:ext cx="233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642" name="Line 44"/>
            <p:cNvSpPr>
              <a:spLocks noChangeShapeType="1"/>
            </p:cNvSpPr>
            <p:nvPr/>
          </p:nvSpPr>
          <p:spPr bwMode="auto">
            <a:xfrm flipV="1">
              <a:off x="1869" y="1932"/>
              <a:ext cx="0" cy="17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643" name="Line 45"/>
            <p:cNvSpPr>
              <a:spLocks noChangeShapeType="1"/>
            </p:cNvSpPr>
            <p:nvPr/>
          </p:nvSpPr>
          <p:spPr bwMode="auto">
            <a:xfrm flipV="1">
              <a:off x="4207" y="1932"/>
              <a:ext cx="0" cy="17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644" name="Line 46"/>
            <p:cNvSpPr>
              <a:spLocks noChangeShapeType="1"/>
            </p:cNvSpPr>
            <p:nvPr/>
          </p:nvSpPr>
          <p:spPr bwMode="auto">
            <a:xfrm>
              <a:off x="1869" y="1932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645" name="Line 47"/>
            <p:cNvSpPr>
              <a:spLocks noChangeShapeType="1"/>
            </p:cNvSpPr>
            <p:nvPr/>
          </p:nvSpPr>
          <p:spPr bwMode="auto">
            <a:xfrm>
              <a:off x="4207" y="3652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646" name="Line 48"/>
            <p:cNvSpPr>
              <a:spLocks noChangeShapeType="1"/>
            </p:cNvSpPr>
            <p:nvPr/>
          </p:nvSpPr>
          <p:spPr bwMode="auto">
            <a:xfrm>
              <a:off x="1869" y="3652"/>
              <a:ext cx="233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647" name="Line 49"/>
            <p:cNvSpPr>
              <a:spLocks noChangeShapeType="1"/>
            </p:cNvSpPr>
            <p:nvPr/>
          </p:nvSpPr>
          <p:spPr bwMode="auto">
            <a:xfrm flipV="1">
              <a:off x="1869" y="1932"/>
              <a:ext cx="0" cy="17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648" name="Line 50"/>
            <p:cNvSpPr>
              <a:spLocks noChangeShapeType="1"/>
            </p:cNvSpPr>
            <p:nvPr/>
          </p:nvSpPr>
          <p:spPr bwMode="auto">
            <a:xfrm>
              <a:off x="1869" y="3652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649" name="Line 51"/>
            <p:cNvSpPr>
              <a:spLocks noChangeShapeType="1"/>
            </p:cNvSpPr>
            <p:nvPr/>
          </p:nvSpPr>
          <p:spPr bwMode="auto">
            <a:xfrm flipV="1">
              <a:off x="1869" y="3632"/>
              <a:ext cx="0" cy="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650" name="Line 52"/>
            <p:cNvSpPr>
              <a:spLocks noChangeShapeType="1"/>
            </p:cNvSpPr>
            <p:nvPr/>
          </p:nvSpPr>
          <p:spPr bwMode="auto">
            <a:xfrm>
              <a:off x="1869" y="1932"/>
              <a:ext cx="0" cy="2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651" name="Rectangle 53"/>
            <p:cNvSpPr>
              <a:spLocks noChangeArrowheads="1"/>
            </p:cNvSpPr>
            <p:nvPr/>
          </p:nvSpPr>
          <p:spPr bwMode="auto">
            <a:xfrm>
              <a:off x="1789" y="3644"/>
              <a:ext cx="160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altLang="en-US" sz="1000" b="0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25652" name="Line 54"/>
            <p:cNvSpPr>
              <a:spLocks noChangeShapeType="1"/>
            </p:cNvSpPr>
            <p:nvPr/>
          </p:nvSpPr>
          <p:spPr bwMode="auto">
            <a:xfrm flipV="1">
              <a:off x="2339" y="3632"/>
              <a:ext cx="0" cy="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653" name="Line 55"/>
            <p:cNvSpPr>
              <a:spLocks noChangeShapeType="1"/>
            </p:cNvSpPr>
            <p:nvPr/>
          </p:nvSpPr>
          <p:spPr bwMode="auto">
            <a:xfrm>
              <a:off x="2339" y="1932"/>
              <a:ext cx="0" cy="2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654" name="Rectangle 56"/>
            <p:cNvSpPr>
              <a:spLocks noChangeArrowheads="1"/>
            </p:cNvSpPr>
            <p:nvPr/>
          </p:nvSpPr>
          <p:spPr bwMode="auto">
            <a:xfrm>
              <a:off x="2221" y="3644"/>
              <a:ext cx="226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altLang="en-US" sz="1000" b="0">
                  <a:solidFill>
                    <a:srgbClr val="000000"/>
                  </a:solidFill>
                </a:rPr>
                <a:t>0.1</a:t>
              </a:r>
            </a:p>
          </p:txBody>
        </p:sp>
        <p:sp>
          <p:nvSpPr>
            <p:cNvPr id="25655" name="Line 57"/>
            <p:cNvSpPr>
              <a:spLocks noChangeShapeType="1"/>
            </p:cNvSpPr>
            <p:nvPr/>
          </p:nvSpPr>
          <p:spPr bwMode="auto">
            <a:xfrm flipV="1">
              <a:off x="2803" y="3632"/>
              <a:ext cx="0" cy="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656" name="Line 58"/>
            <p:cNvSpPr>
              <a:spLocks noChangeShapeType="1"/>
            </p:cNvSpPr>
            <p:nvPr/>
          </p:nvSpPr>
          <p:spPr bwMode="auto">
            <a:xfrm>
              <a:off x="2803" y="1932"/>
              <a:ext cx="0" cy="2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657" name="Rectangle 59"/>
            <p:cNvSpPr>
              <a:spLocks noChangeArrowheads="1"/>
            </p:cNvSpPr>
            <p:nvPr/>
          </p:nvSpPr>
          <p:spPr bwMode="auto">
            <a:xfrm>
              <a:off x="2686" y="3644"/>
              <a:ext cx="226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altLang="en-US" sz="1000" b="0">
                  <a:solidFill>
                    <a:srgbClr val="000000"/>
                  </a:solidFill>
                </a:rPr>
                <a:t>0.2</a:t>
              </a:r>
            </a:p>
          </p:txBody>
        </p:sp>
        <p:sp>
          <p:nvSpPr>
            <p:cNvPr id="25658" name="Line 60"/>
            <p:cNvSpPr>
              <a:spLocks noChangeShapeType="1"/>
            </p:cNvSpPr>
            <p:nvPr/>
          </p:nvSpPr>
          <p:spPr bwMode="auto">
            <a:xfrm flipV="1">
              <a:off x="3273" y="3632"/>
              <a:ext cx="0" cy="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659" name="Line 61"/>
            <p:cNvSpPr>
              <a:spLocks noChangeShapeType="1"/>
            </p:cNvSpPr>
            <p:nvPr/>
          </p:nvSpPr>
          <p:spPr bwMode="auto">
            <a:xfrm>
              <a:off x="3273" y="1932"/>
              <a:ext cx="0" cy="2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660" name="Rectangle 62"/>
            <p:cNvSpPr>
              <a:spLocks noChangeArrowheads="1"/>
            </p:cNvSpPr>
            <p:nvPr/>
          </p:nvSpPr>
          <p:spPr bwMode="auto">
            <a:xfrm>
              <a:off x="3155" y="3644"/>
              <a:ext cx="226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altLang="en-US" sz="1000" b="0">
                  <a:solidFill>
                    <a:srgbClr val="000000"/>
                  </a:solidFill>
                </a:rPr>
                <a:t>0.3</a:t>
              </a:r>
            </a:p>
          </p:txBody>
        </p:sp>
        <p:sp>
          <p:nvSpPr>
            <p:cNvPr id="25661" name="Line 63"/>
            <p:cNvSpPr>
              <a:spLocks noChangeShapeType="1"/>
            </p:cNvSpPr>
            <p:nvPr/>
          </p:nvSpPr>
          <p:spPr bwMode="auto">
            <a:xfrm flipV="1">
              <a:off x="3737" y="3632"/>
              <a:ext cx="0" cy="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662" name="Line 64"/>
            <p:cNvSpPr>
              <a:spLocks noChangeShapeType="1"/>
            </p:cNvSpPr>
            <p:nvPr/>
          </p:nvSpPr>
          <p:spPr bwMode="auto">
            <a:xfrm>
              <a:off x="3737" y="1932"/>
              <a:ext cx="0" cy="2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663" name="Rectangle 65"/>
            <p:cNvSpPr>
              <a:spLocks noChangeArrowheads="1"/>
            </p:cNvSpPr>
            <p:nvPr/>
          </p:nvSpPr>
          <p:spPr bwMode="auto">
            <a:xfrm>
              <a:off x="3620" y="3644"/>
              <a:ext cx="226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altLang="en-US" sz="1000" b="0">
                  <a:solidFill>
                    <a:srgbClr val="000000"/>
                  </a:solidFill>
                </a:rPr>
                <a:t>0.4</a:t>
              </a:r>
            </a:p>
          </p:txBody>
        </p:sp>
        <p:sp>
          <p:nvSpPr>
            <p:cNvPr id="25664" name="Line 66"/>
            <p:cNvSpPr>
              <a:spLocks noChangeShapeType="1"/>
            </p:cNvSpPr>
            <p:nvPr/>
          </p:nvSpPr>
          <p:spPr bwMode="auto">
            <a:xfrm flipV="1">
              <a:off x="4207" y="3632"/>
              <a:ext cx="0" cy="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665" name="Line 67"/>
            <p:cNvSpPr>
              <a:spLocks noChangeShapeType="1"/>
            </p:cNvSpPr>
            <p:nvPr/>
          </p:nvSpPr>
          <p:spPr bwMode="auto">
            <a:xfrm>
              <a:off x="4207" y="1932"/>
              <a:ext cx="0" cy="2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666" name="Rectangle 68"/>
            <p:cNvSpPr>
              <a:spLocks noChangeArrowheads="1"/>
            </p:cNvSpPr>
            <p:nvPr/>
          </p:nvSpPr>
          <p:spPr bwMode="auto">
            <a:xfrm>
              <a:off x="4090" y="3644"/>
              <a:ext cx="226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altLang="en-US" sz="1000" b="0">
                  <a:solidFill>
                    <a:srgbClr val="000000"/>
                  </a:solidFill>
                </a:rPr>
                <a:t>0.5</a:t>
              </a:r>
            </a:p>
          </p:txBody>
        </p:sp>
        <p:sp>
          <p:nvSpPr>
            <p:cNvPr id="25667" name="Line 69"/>
            <p:cNvSpPr>
              <a:spLocks noChangeShapeType="1"/>
            </p:cNvSpPr>
            <p:nvPr/>
          </p:nvSpPr>
          <p:spPr bwMode="auto">
            <a:xfrm>
              <a:off x="1869" y="3652"/>
              <a:ext cx="21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668" name="Line 70"/>
            <p:cNvSpPr>
              <a:spLocks noChangeShapeType="1"/>
            </p:cNvSpPr>
            <p:nvPr/>
          </p:nvSpPr>
          <p:spPr bwMode="auto">
            <a:xfrm flipH="1">
              <a:off x="4185" y="3652"/>
              <a:ext cx="2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669" name="Rectangle 71"/>
            <p:cNvSpPr>
              <a:spLocks noChangeArrowheads="1"/>
            </p:cNvSpPr>
            <p:nvPr/>
          </p:nvSpPr>
          <p:spPr bwMode="auto">
            <a:xfrm>
              <a:off x="1741" y="3579"/>
              <a:ext cx="160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altLang="en-US" sz="1000" b="0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25670" name="Line 72"/>
            <p:cNvSpPr>
              <a:spLocks noChangeShapeType="1"/>
            </p:cNvSpPr>
            <p:nvPr/>
          </p:nvSpPr>
          <p:spPr bwMode="auto">
            <a:xfrm>
              <a:off x="1869" y="3365"/>
              <a:ext cx="21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671" name="Line 73"/>
            <p:cNvSpPr>
              <a:spLocks noChangeShapeType="1"/>
            </p:cNvSpPr>
            <p:nvPr/>
          </p:nvSpPr>
          <p:spPr bwMode="auto">
            <a:xfrm flipH="1">
              <a:off x="4185" y="3365"/>
              <a:ext cx="2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672" name="Rectangle 74"/>
            <p:cNvSpPr>
              <a:spLocks noChangeArrowheads="1"/>
            </p:cNvSpPr>
            <p:nvPr/>
          </p:nvSpPr>
          <p:spPr bwMode="auto">
            <a:xfrm>
              <a:off x="1741" y="3291"/>
              <a:ext cx="160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altLang="en-US" sz="1000" b="0">
                  <a:solidFill>
                    <a:srgbClr val="000000"/>
                  </a:solidFill>
                </a:rPr>
                <a:t>2</a:t>
              </a:r>
            </a:p>
          </p:txBody>
        </p:sp>
        <p:sp>
          <p:nvSpPr>
            <p:cNvPr id="25673" name="Line 75"/>
            <p:cNvSpPr>
              <a:spLocks noChangeShapeType="1"/>
            </p:cNvSpPr>
            <p:nvPr/>
          </p:nvSpPr>
          <p:spPr bwMode="auto">
            <a:xfrm>
              <a:off x="1869" y="3077"/>
              <a:ext cx="21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674" name="Line 76"/>
            <p:cNvSpPr>
              <a:spLocks noChangeShapeType="1"/>
            </p:cNvSpPr>
            <p:nvPr/>
          </p:nvSpPr>
          <p:spPr bwMode="auto">
            <a:xfrm flipH="1">
              <a:off x="4185" y="3077"/>
              <a:ext cx="2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675" name="Rectangle 77"/>
            <p:cNvSpPr>
              <a:spLocks noChangeArrowheads="1"/>
            </p:cNvSpPr>
            <p:nvPr/>
          </p:nvSpPr>
          <p:spPr bwMode="auto">
            <a:xfrm>
              <a:off x="1741" y="3004"/>
              <a:ext cx="160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altLang="en-US" sz="1000" b="0">
                  <a:solidFill>
                    <a:srgbClr val="000000"/>
                  </a:solidFill>
                </a:rPr>
                <a:t>4</a:t>
              </a:r>
            </a:p>
          </p:txBody>
        </p:sp>
        <p:sp>
          <p:nvSpPr>
            <p:cNvPr id="25676" name="Line 78"/>
            <p:cNvSpPr>
              <a:spLocks noChangeShapeType="1"/>
            </p:cNvSpPr>
            <p:nvPr/>
          </p:nvSpPr>
          <p:spPr bwMode="auto">
            <a:xfrm>
              <a:off x="1869" y="2795"/>
              <a:ext cx="21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677" name="Line 79"/>
            <p:cNvSpPr>
              <a:spLocks noChangeShapeType="1"/>
            </p:cNvSpPr>
            <p:nvPr/>
          </p:nvSpPr>
          <p:spPr bwMode="auto">
            <a:xfrm flipH="1">
              <a:off x="4185" y="2795"/>
              <a:ext cx="2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678" name="Rectangle 80"/>
            <p:cNvSpPr>
              <a:spLocks noChangeArrowheads="1"/>
            </p:cNvSpPr>
            <p:nvPr/>
          </p:nvSpPr>
          <p:spPr bwMode="auto">
            <a:xfrm>
              <a:off x="1741" y="2721"/>
              <a:ext cx="160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altLang="en-US" sz="1000" b="0">
                  <a:solidFill>
                    <a:srgbClr val="000000"/>
                  </a:solidFill>
                </a:rPr>
                <a:t>6</a:t>
              </a:r>
            </a:p>
          </p:txBody>
        </p:sp>
        <p:sp>
          <p:nvSpPr>
            <p:cNvPr id="25679" name="Line 81"/>
            <p:cNvSpPr>
              <a:spLocks noChangeShapeType="1"/>
            </p:cNvSpPr>
            <p:nvPr/>
          </p:nvSpPr>
          <p:spPr bwMode="auto">
            <a:xfrm>
              <a:off x="1869" y="2507"/>
              <a:ext cx="21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680" name="Line 82"/>
            <p:cNvSpPr>
              <a:spLocks noChangeShapeType="1"/>
            </p:cNvSpPr>
            <p:nvPr/>
          </p:nvSpPr>
          <p:spPr bwMode="auto">
            <a:xfrm flipH="1">
              <a:off x="4185" y="2507"/>
              <a:ext cx="2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681" name="Rectangle 83"/>
            <p:cNvSpPr>
              <a:spLocks noChangeArrowheads="1"/>
            </p:cNvSpPr>
            <p:nvPr/>
          </p:nvSpPr>
          <p:spPr bwMode="auto">
            <a:xfrm>
              <a:off x="1741" y="2434"/>
              <a:ext cx="160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altLang="en-US" sz="1000" b="0">
                  <a:solidFill>
                    <a:srgbClr val="000000"/>
                  </a:solidFill>
                </a:rPr>
                <a:t>8</a:t>
              </a:r>
            </a:p>
          </p:txBody>
        </p:sp>
        <p:sp>
          <p:nvSpPr>
            <p:cNvPr id="25682" name="Line 84"/>
            <p:cNvSpPr>
              <a:spLocks noChangeShapeType="1"/>
            </p:cNvSpPr>
            <p:nvPr/>
          </p:nvSpPr>
          <p:spPr bwMode="auto">
            <a:xfrm>
              <a:off x="1869" y="2220"/>
              <a:ext cx="21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683" name="Line 85"/>
            <p:cNvSpPr>
              <a:spLocks noChangeShapeType="1"/>
            </p:cNvSpPr>
            <p:nvPr/>
          </p:nvSpPr>
          <p:spPr bwMode="auto">
            <a:xfrm flipH="1">
              <a:off x="4185" y="2220"/>
              <a:ext cx="2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684" name="Rectangle 86"/>
            <p:cNvSpPr>
              <a:spLocks noChangeArrowheads="1"/>
            </p:cNvSpPr>
            <p:nvPr/>
          </p:nvSpPr>
          <p:spPr bwMode="auto">
            <a:xfrm>
              <a:off x="1692" y="2146"/>
              <a:ext cx="204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altLang="en-US" sz="1000" b="0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25685" name="Line 87"/>
            <p:cNvSpPr>
              <a:spLocks noChangeShapeType="1"/>
            </p:cNvSpPr>
            <p:nvPr/>
          </p:nvSpPr>
          <p:spPr bwMode="auto">
            <a:xfrm>
              <a:off x="1869" y="1932"/>
              <a:ext cx="21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686" name="Line 88"/>
            <p:cNvSpPr>
              <a:spLocks noChangeShapeType="1"/>
            </p:cNvSpPr>
            <p:nvPr/>
          </p:nvSpPr>
          <p:spPr bwMode="auto">
            <a:xfrm flipH="1">
              <a:off x="4185" y="1932"/>
              <a:ext cx="2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687" name="Rectangle 89"/>
            <p:cNvSpPr>
              <a:spLocks noChangeArrowheads="1"/>
            </p:cNvSpPr>
            <p:nvPr/>
          </p:nvSpPr>
          <p:spPr bwMode="auto">
            <a:xfrm>
              <a:off x="1692" y="1859"/>
              <a:ext cx="204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altLang="en-US" sz="1000" b="0">
                  <a:solidFill>
                    <a:srgbClr val="000000"/>
                  </a:solidFill>
                </a:rPr>
                <a:t>12</a:t>
              </a:r>
            </a:p>
          </p:txBody>
        </p:sp>
        <p:sp>
          <p:nvSpPr>
            <p:cNvPr id="25688" name="Line 90"/>
            <p:cNvSpPr>
              <a:spLocks noChangeShapeType="1"/>
            </p:cNvSpPr>
            <p:nvPr/>
          </p:nvSpPr>
          <p:spPr bwMode="auto">
            <a:xfrm>
              <a:off x="1869" y="3652"/>
              <a:ext cx="233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689" name="Line 91"/>
            <p:cNvSpPr>
              <a:spLocks noChangeShapeType="1"/>
            </p:cNvSpPr>
            <p:nvPr/>
          </p:nvSpPr>
          <p:spPr bwMode="auto">
            <a:xfrm>
              <a:off x="1869" y="1932"/>
              <a:ext cx="233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690" name="Line 92"/>
            <p:cNvSpPr>
              <a:spLocks noChangeShapeType="1"/>
            </p:cNvSpPr>
            <p:nvPr/>
          </p:nvSpPr>
          <p:spPr bwMode="auto">
            <a:xfrm flipV="1">
              <a:off x="1869" y="1932"/>
              <a:ext cx="0" cy="17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691" name="Line 93"/>
            <p:cNvSpPr>
              <a:spLocks noChangeShapeType="1"/>
            </p:cNvSpPr>
            <p:nvPr/>
          </p:nvSpPr>
          <p:spPr bwMode="auto">
            <a:xfrm flipV="1">
              <a:off x="4207" y="1932"/>
              <a:ext cx="0" cy="17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692" name="Line 94"/>
            <p:cNvSpPr>
              <a:spLocks noChangeShapeType="1"/>
            </p:cNvSpPr>
            <p:nvPr/>
          </p:nvSpPr>
          <p:spPr bwMode="auto">
            <a:xfrm>
              <a:off x="1869" y="3652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693" name="Line 95"/>
            <p:cNvSpPr>
              <a:spLocks noChangeShapeType="1"/>
            </p:cNvSpPr>
            <p:nvPr/>
          </p:nvSpPr>
          <p:spPr bwMode="auto">
            <a:xfrm>
              <a:off x="4207" y="1932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694" name="Freeform 96"/>
            <p:cNvSpPr>
              <a:spLocks/>
            </p:cNvSpPr>
            <p:nvPr/>
          </p:nvSpPr>
          <p:spPr bwMode="auto">
            <a:xfrm>
              <a:off x="1869" y="2230"/>
              <a:ext cx="2339" cy="1423"/>
            </a:xfrm>
            <a:custGeom>
              <a:avLst/>
              <a:gdLst>
                <a:gd name="T0" fmla="*/ 0 w 2339"/>
                <a:gd name="T1" fmla="*/ 1422 h 1423"/>
                <a:gd name="T2" fmla="*/ 75 w 2339"/>
                <a:gd name="T3" fmla="*/ 1200 h 1423"/>
                <a:gd name="T4" fmla="*/ 156 w 2339"/>
                <a:gd name="T5" fmla="*/ 1013 h 1423"/>
                <a:gd name="T6" fmla="*/ 232 w 2339"/>
                <a:gd name="T7" fmla="*/ 857 h 1423"/>
                <a:gd name="T8" fmla="*/ 313 w 2339"/>
                <a:gd name="T9" fmla="*/ 726 h 1423"/>
                <a:gd name="T10" fmla="*/ 389 w 2339"/>
                <a:gd name="T11" fmla="*/ 610 h 1423"/>
                <a:gd name="T12" fmla="*/ 470 w 2339"/>
                <a:gd name="T13" fmla="*/ 514 h 1423"/>
                <a:gd name="T14" fmla="*/ 545 w 2339"/>
                <a:gd name="T15" fmla="*/ 434 h 1423"/>
                <a:gd name="T16" fmla="*/ 621 w 2339"/>
                <a:gd name="T17" fmla="*/ 368 h 1423"/>
                <a:gd name="T18" fmla="*/ 702 w 2339"/>
                <a:gd name="T19" fmla="*/ 307 h 1423"/>
                <a:gd name="T20" fmla="*/ 777 w 2339"/>
                <a:gd name="T21" fmla="*/ 262 h 1423"/>
                <a:gd name="T22" fmla="*/ 858 w 2339"/>
                <a:gd name="T23" fmla="*/ 217 h 1423"/>
                <a:gd name="T24" fmla="*/ 934 w 2339"/>
                <a:gd name="T25" fmla="*/ 181 h 1423"/>
                <a:gd name="T26" fmla="*/ 1015 w 2339"/>
                <a:gd name="T27" fmla="*/ 151 h 1423"/>
                <a:gd name="T28" fmla="*/ 1091 w 2339"/>
                <a:gd name="T29" fmla="*/ 126 h 1423"/>
                <a:gd name="T30" fmla="*/ 1172 w 2339"/>
                <a:gd name="T31" fmla="*/ 106 h 1423"/>
                <a:gd name="T32" fmla="*/ 1247 w 2339"/>
                <a:gd name="T33" fmla="*/ 91 h 1423"/>
                <a:gd name="T34" fmla="*/ 1323 w 2339"/>
                <a:gd name="T35" fmla="*/ 76 h 1423"/>
                <a:gd name="T36" fmla="*/ 1404 w 2339"/>
                <a:gd name="T37" fmla="*/ 60 h 1423"/>
                <a:gd name="T38" fmla="*/ 1479 w 2339"/>
                <a:gd name="T39" fmla="*/ 50 h 1423"/>
                <a:gd name="T40" fmla="*/ 1560 w 2339"/>
                <a:gd name="T41" fmla="*/ 40 h 1423"/>
                <a:gd name="T42" fmla="*/ 1636 w 2339"/>
                <a:gd name="T43" fmla="*/ 30 h 1423"/>
                <a:gd name="T44" fmla="*/ 1717 w 2339"/>
                <a:gd name="T45" fmla="*/ 25 h 1423"/>
                <a:gd name="T46" fmla="*/ 1793 w 2339"/>
                <a:gd name="T47" fmla="*/ 20 h 1423"/>
                <a:gd name="T48" fmla="*/ 1868 w 2339"/>
                <a:gd name="T49" fmla="*/ 15 h 1423"/>
                <a:gd name="T50" fmla="*/ 1949 w 2339"/>
                <a:gd name="T51" fmla="*/ 10 h 1423"/>
                <a:gd name="T52" fmla="*/ 2025 w 2339"/>
                <a:gd name="T53" fmla="*/ 10 h 1423"/>
                <a:gd name="T54" fmla="*/ 2106 w 2339"/>
                <a:gd name="T55" fmla="*/ 5 h 1423"/>
                <a:gd name="T56" fmla="*/ 2181 w 2339"/>
                <a:gd name="T57" fmla="*/ 5 h 1423"/>
                <a:gd name="T58" fmla="*/ 2262 w 2339"/>
                <a:gd name="T59" fmla="*/ 0 h 1423"/>
                <a:gd name="T60" fmla="*/ 2338 w 2339"/>
                <a:gd name="T61" fmla="*/ 0 h 142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2339" h="1423">
                  <a:moveTo>
                    <a:pt x="0" y="1422"/>
                  </a:moveTo>
                  <a:lnTo>
                    <a:pt x="75" y="1200"/>
                  </a:lnTo>
                  <a:lnTo>
                    <a:pt x="156" y="1013"/>
                  </a:lnTo>
                  <a:lnTo>
                    <a:pt x="232" y="857"/>
                  </a:lnTo>
                  <a:lnTo>
                    <a:pt x="313" y="726"/>
                  </a:lnTo>
                  <a:lnTo>
                    <a:pt x="389" y="610"/>
                  </a:lnTo>
                  <a:lnTo>
                    <a:pt x="470" y="514"/>
                  </a:lnTo>
                  <a:lnTo>
                    <a:pt x="545" y="434"/>
                  </a:lnTo>
                  <a:lnTo>
                    <a:pt x="621" y="368"/>
                  </a:lnTo>
                  <a:lnTo>
                    <a:pt x="702" y="307"/>
                  </a:lnTo>
                  <a:lnTo>
                    <a:pt x="777" y="262"/>
                  </a:lnTo>
                  <a:lnTo>
                    <a:pt x="858" y="217"/>
                  </a:lnTo>
                  <a:lnTo>
                    <a:pt x="934" y="181"/>
                  </a:lnTo>
                  <a:lnTo>
                    <a:pt x="1015" y="151"/>
                  </a:lnTo>
                  <a:lnTo>
                    <a:pt x="1091" y="126"/>
                  </a:lnTo>
                  <a:lnTo>
                    <a:pt x="1172" y="106"/>
                  </a:lnTo>
                  <a:lnTo>
                    <a:pt x="1247" y="91"/>
                  </a:lnTo>
                  <a:lnTo>
                    <a:pt x="1323" y="76"/>
                  </a:lnTo>
                  <a:lnTo>
                    <a:pt x="1404" y="60"/>
                  </a:lnTo>
                  <a:lnTo>
                    <a:pt x="1479" y="50"/>
                  </a:lnTo>
                  <a:lnTo>
                    <a:pt x="1560" y="40"/>
                  </a:lnTo>
                  <a:lnTo>
                    <a:pt x="1636" y="30"/>
                  </a:lnTo>
                  <a:lnTo>
                    <a:pt x="1717" y="25"/>
                  </a:lnTo>
                  <a:lnTo>
                    <a:pt x="1793" y="20"/>
                  </a:lnTo>
                  <a:lnTo>
                    <a:pt x="1868" y="15"/>
                  </a:lnTo>
                  <a:lnTo>
                    <a:pt x="1949" y="10"/>
                  </a:lnTo>
                  <a:lnTo>
                    <a:pt x="2025" y="10"/>
                  </a:lnTo>
                  <a:lnTo>
                    <a:pt x="2106" y="5"/>
                  </a:lnTo>
                  <a:lnTo>
                    <a:pt x="2181" y="5"/>
                  </a:lnTo>
                  <a:lnTo>
                    <a:pt x="2262" y="0"/>
                  </a:lnTo>
                  <a:lnTo>
                    <a:pt x="2338" y="0"/>
                  </a:lnTo>
                </a:path>
              </a:pathLst>
            </a:custGeom>
            <a:noFill/>
            <a:ln w="12700" cap="rnd" cmpd="sng">
              <a:solidFill>
                <a:srgbClr val="0F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CA"/>
            </a:p>
          </p:txBody>
        </p:sp>
        <p:sp>
          <p:nvSpPr>
            <p:cNvPr id="25695" name="Line 97"/>
            <p:cNvSpPr>
              <a:spLocks noChangeShapeType="1"/>
            </p:cNvSpPr>
            <p:nvPr/>
          </p:nvSpPr>
          <p:spPr bwMode="auto">
            <a:xfrm>
              <a:off x="1869" y="2220"/>
              <a:ext cx="2338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696" name="Rectangle 98"/>
            <p:cNvSpPr>
              <a:spLocks noChangeArrowheads="1"/>
            </p:cNvSpPr>
            <p:nvPr/>
          </p:nvSpPr>
          <p:spPr bwMode="auto">
            <a:xfrm>
              <a:off x="2761" y="3740"/>
              <a:ext cx="534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altLang="en-US" sz="1000" b="0">
                  <a:solidFill>
                    <a:srgbClr val="000000"/>
                  </a:solidFill>
                </a:rPr>
                <a:t>Time (secs)</a:t>
              </a:r>
            </a:p>
          </p:txBody>
        </p:sp>
        <p:sp>
          <p:nvSpPr>
            <p:cNvPr id="25697" name="Rectangle 99"/>
            <p:cNvSpPr>
              <a:spLocks noChangeArrowheads="1"/>
            </p:cNvSpPr>
            <p:nvPr/>
          </p:nvSpPr>
          <p:spPr bwMode="auto">
            <a:xfrm rot="-5400000">
              <a:off x="1377" y="2789"/>
              <a:ext cx="470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altLang="en-US" sz="1000" b="0">
                  <a:solidFill>
                    <a:srgbClr val="000000"/>
                  </a:solidFill>
                </a:rPr>
                <a:t>Amplitude</a:t>
              </a:r>
            </a:p>
          </p:txBody>
        </p:sp>
        <p:sp>
          <p:nvSpPr>
            <p:cNvPr id="25698" name="Line 100"/>
            <p:cNvSpPr>
              <a:spLocks noChangeShapeType="1"/>
            </p:cNvSpPr>
            <p:nvPr/>
          </p:nvSpPr>
          <p:spPr bwMode="auto">
            <a:xfrm flipV="1">
              <a:off x="1864" y="2216"/>
              <a:ext cx="472" cy="14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5699" name="Line 101"/>
            <p:cNvSpPr>
              <a:spLocks noChangeShapeType="1"/>
            </p:cNvSpPr>
            <p:nvPr/>
          </p:nvSpPr>
          <p:spPr bwMode="auto">
            <a:xfrm>
              <a:off x="2344" y="2233"/>
              <a:ext cx="0" cy="14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graphicFrame>
          <p:nvGraphicFramePr>
            <p:cNvPr id="25700" name="Object 102"/>
            <p:cNvGraphicFramePr>
              <a:graphicFrameLocks/>
            </p:cNvGraphicFramePr>
            <p:nvPr/>
          </p:nvGraphicFramePr>
          <p:xfrm>
            <a:off x="1384" y="2112"/>
            <a:ext cx="288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30" name="Equation" r:id="rId3" imgW="190335" imgH="164957" progId="Equation.2">
                    <p:embed/>
                  </p:oleObj>
                </mc:Choice>
                <mc:Fallback>
                  <p:oleObj name="Equation" r:id="rId3" imgW="190335" imgH="164957" progId="Equation.2">
                    <p:embed/>
                    <p:pic>
                      <p:nvPicPr>
                        <p:cNvPr id="0" name="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84" y="2112"/>
                          <a:ext cx="288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701" name="Rectangle 103"/>
            <p:cNvSpPr>
              <a:spLocks noChangeArrowheads="1"/>
            </p:cNvSpPr>
            <p:nvPr/>
          </p:nvSpPr>
          <p:spPr bwMode="auto">
            <a:xfrm>
              <a:off x="2584" y="3264"/>
              <a:ext cx="19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000" b="0" i="1">
                  <a:latin typeface="Times New Roman" pitchFamily="18" charset="0"/>
                </a:rPr>
                <a:t>T</a:t>
              </a:r>
            </a:p>
          </p:txBody>
        </p:sp>
        <p:sp>
          <p:nvSpPr>
            <p:cNvPr id="25702" name="Line 104"/>
            <p:cNvSpPr>
              <a:spLocks noChangeShapeType="1"/>
            </p:cNvSpPr>
            <p:nvPr/>
          </p:nvSpPr>
          <p:spPr bwMode="auto">
            <a:xfrm flipH="1">
              <a:off x="2344" y="3456"/>
              <a:ext cx="288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</p:grpSp>
      <p:sp>
        <p:nvSpPr>
          <p:cNvPr id="25635" name="Freeform 105"/>
          <p:cNvSpPr>
            <a:spLocks/>
          </p:cNvSpPr>
          <p:nvPr/>
        </p:nvSpPr>
        <p:spPr bwMode="auto">
          <a:xfrm>
            <a:off x="6242050" y="1475049"/>
            <a:ext cx="1182688" cy="776288"/>
          </a:xfrm>
          <a:custGeom>
            <a:avLst/>
            <a:gdLst>
              <a:gd name="T0" fmla="*/ 0 w 745"/>
              <a:gd name="T1" fmla="*/ 0 h 489"/>
              <a:gd name="T2" fmla="*/ 0 w 745"/>
              <a:gd name="T3" fmla="*/ 774700 h 489"/>
              <a:gd name="T4" fmla="*/ 1181100 w 745"/>
              <a:gd name="T5" fmla="*/ 774700 h 48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745" h="489">
                <a:moveTo>
                  <a:pt x="0" y="0"/>
                </a:moveTo>
                <a:lnTo>
                  <a:pt x="0" y="488"/>
                </a:lnTo>
                <a:lnTo>
                  <a:pt x="744" y="488"/>
                </a:lnTo>
              </a:path>
            </a:pathLst>
          </a:custGeom>
          <a:noFill/>
          <a:ln w="12700" cap="rnd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CA"/>
          </a:p>
        </p:txBody>
      </p:sp>
      <p:sp>
        <p:nvSpPr>
          <p:cNvPr id="25636" name="Freeform 106"/>
          <p:cNvSpPr>
            <a:spLocks/>
          </p:cNvSpPr>
          <p:nvPr/>
        </p:nvSpPr>
        <p:spPr bwMode="auto">
          <a:xfrm>
            <a:off x="5657850" y="1690949"/>
            <a:ext cx="1627188" cy="560388"/>
          </a:xfrm>
          <a:custGeom>
            <a:avLst/>
            <a:gdLst>
              <a:gd name="T0" fmla="*/ 0 w 1025"/>
              <a:gd name="T1" fmla="*/ 558800 h 353"/>
              <a:gd name="T2" fmla="*/ 584200 w 1025"/>
              <a:gd name="T3" fmla="*/ 558800 h 353"/>
              <a:gd name="T4" fmla="*/ 584200 w 1025"/>
              <a:gd name="T5" fmla="*/ 0 h 353"/>
              <a:gd name="T6" fmla="*/ 1625600 w 1025"/>
              <a:gd name="T7" fmla="*/ 0 h 35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25" h="353">
                <a:moveTo>
                  <a:pt x="0" y="352"/>
                </a:moveTo>
                <a:lnTo>
                  <a:pt x="368" y="352"/>
                </a:lnTo>
                <a:lnTo>
                  <a:pt x="368" y="0"/>
                </a:lnTo>
                <a:lnTo>
                  <a:pt x="1024" y="0"/>
                </a:lnTo>
              </a:path>
            </a:pathLst>
          </a:custGeom>
          <a:noFill/>
          <a:ln w="254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CA"/>
          </a:p>
        </p:txBody>
      </p:sp>
      <p:sp>
        <p:nvSpPr>
          <p:cNvPr id="25637" name="Rectangle 107"/>
          <p:cNvSpPr>
            <a:spLocks noChangeArrowheads="1"/>
          </p:cNvSpPr>
          <p:nvPr/>
        </p:nvSpPr>
        <p:spPr bwMode="auto">
          <a:xfrm>
            <a:off x="5848350" y="1500449"/>
            <a:ext cx="3175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600" b="0" i="1"/>
              <a:t>u</a:t>
            </a:r>
          </a:p>
        </p:txBody>
      </p:sp>
      <p:sp>
        <p:nvSpPr>
          <p:cNvPr id="25638" name="Rectangle 108"/>
          <p:cNvSpPr>
            <a:spLocks noChangeArrowheads="1"/>
          </p:cNvSpPr>
          <p:nvPr/>
        </p:nvSpPr>
        <p:spPr bwMode="auto">
          <a:xfrm>
            <a:off x="7346950" y="1881449"/>
            <a:ext cx="3175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600" b="0" i="1"/>
              <a:t>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639" name="Text Box 109"/>
              <p:cNvSpPr txBox="1">
                <a:spLocks noChangeArrowheads="1"/>
              </p:cNvSpPr>
              <p:nvPr/>
            </p:nvSpPr>
            <p:spPr bwMode="auto">
              <a:xfrm>
                <a:off x="228600" y="5181600"/>
                <a:ext cx="2457450" cy="457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i="1" dirty="0" smtClean="0">
                          <a:latin typeface="Cambria Math"/>
                        </a:rPr>
                        <m:t>𝑘</m:t>
                      </m:r>
                      <m:r>
                        <a:rPr lang="en-US" altLang="en-US" i="1" dirty="0" smtClean="0">
                          <a:latin typeface="Cambria Math"/>
                        </a:rPr>
                        <m:t>=</m:t>
                      </m:r>
                      <m:r>
                        <a:rPr lang="en-US" altLang="en-US" i="1" dirty="0" smtClean="0">
                          <a:latin typeface="Cambria Math"/>
                        </a:rPr>
                        <m:t>10</m:t>
                      </m:r>
                      <m:r>
                        <a:rPr lang="en-US" altLang="en-US" i="1" dirty="0" smtClean="0">
                          <a:latin typeface="Cambria Math"/>
                        </a:rPr>
                        <m:t>, </m:t>
                      </m:r>
                      <m:r>
                        <a:rPr lang="en-US" altLang="en-US" i="1" dirty="0" smtClean="0">
                          <a:latin typeface="Cambria Math"/>
                        </a:rPr>
                        <m:t>𝑇</m:t>
                      </m:r>
                      <m:r>
                        <a:rPr lang="en-US" altLang="en-US" i="1" dirty="0" smtClean="0">
                          <a:latin typeface="Cambria Math"/>
                        </a:rPr>
                        <m:t>=</m:t>
                      </m:r>
                      <m:r>
                        <a:rPr lang="en-US" altLang="en-US" i="1" dirty="0" smtClean="0">
                          <a:latin typeface="Cambria Math"/>
                        </a:rPr>
                        <m:t>0</m:t>
                      </m:r>
                      <m:r>
                        <a:rPr lang="en-US" altLang="en-US" i="1" dirty="0" smtClean="0">
                          <a:latin typeface="Cambria Math"/>
                        </a:rPr>
                        <m:t>.</m:t>
                      </m:r>
                      <m:r>
                        <a:rPr lang="en-US" altLang="en-US" i="1" dirty="0" smtClean="0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US" altLang="en-US" dirty="0"/>
              </a:p>
            </p:txBody>
          </p:sp>
        </mc:Choice>
        <mc:Fallback xmlns="">
          <p:sp>
            <p:nvSpPr>
              <p:cNvPr id="25639" name="Text Box 10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8600" y="5181600"/>
                <a:ext cx="2457450" cy="45720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851037"/>
              </p:ext>
            </p:extLst>
          </p:nvPr>
        </p:nvGraphicFramePr>
        <p:xfrm>
          <a:off x="152400" y="4279847"/>
          <a:ext cx="3967163" cy="7493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31" name="Equation" r:id="rId6" imgW="2286000" imgH="431640" progId="Equation.3">
                  <p:embed/>
                </p:oleObj>
              </mc:Choice>
              <mc:Fallback>
                <p:oleObj name="Equation" r:id="rId6" imgW="2286000" imgH="431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2400" y="4279847"/>
                        <a:ext cx="3967163" cy="7493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28355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09600" y="533400"/>
            <a:ext cx="8077200" cy="5943600"/>
          </a:xfrm>
        </p:spPr>
        <p:txBody>
          <a:bodyPr/>
          <a:lstStyle/>
          <a:p>
            <a:pPr algn="just" rtl="1"/>
            <a:r>
              <a:rPr lang="fa-IR" dirty="0">
                <a:cs typeface="B Nazanin" panose="00000400000000000000" pitchFamily="2" charset="-78"/>
              </a:rPr>
              <a:t>استفاده از روشهای غیرپارامتری برای دستیابی به مدلهای ریاضی مرسوم </a:t>
            </a:r>
            <a:r>
              <a:rPr lang="fa-IR" dirty="0" smtClean="0">
                <a:cs typeface="B Nazanin" panose="00000400000000000000" pitchFamily="2" charset="-78"/>
              </a:rPr>
              <a:t>تر</a:t>
            </a:r>
            <a:endParaRPr lang="en-US" dirty="0" smtClean="0">
              <a:cs typeface="B Nazanin" panose="00000400000000000000" pitchFamily="2" charset="-78"/>
            </a:endParaRPr>
          </a:p>
          <a:p>
            <a:pPr algn="just" rtl="1"/>
            <a:r>
              <a:rPr lang="fa-IR" dirty="0" smtClean="0">
                <a:cs typeface="B Nazanin" panose="00000400000000000000" pitchFamily="2" charset="-78"/>
              </a:rPr>
              <a:t>مدلهای ریاضی مرسوم:</a:t>
            </a:r>
          </a:p>
          <a:p>
            <a:pPr algn="just" rtl="1"/>
            <a:r>
              <a:rPr lang="fa-IR" dirty="0" smtClean="0">
                <a:solidFill>
                  <a:srgbClr val="FF0000"/>
                </a:solidFill>
                <a:cs typeface="B Nazanin" panose="00000400000000000000" pitchFamily="2" charset="-78"/>
              </a:rPr>
              <a:t>مدل تابع تبدیل: پیوسته و گسسته</a:t>
            </a:r>
            <a:endParaRPr lang="fa-IR" dirty="0">
              <a:solidFill>
                <a:srgbClr val="FF0000"/>
              </a:solidFill>
              <a:cs typeface="B Nazanin" panose="00000400000000000000" pitchFamily="2" charset="-78"/>
            </a:endParaRPr>
          </a:p>
          <a:p>
            <a:pPr algn="just" rtl="1"/>
            <a:r>
              <a:rPr lang="fa-IR" dirty="0" smtClean="0">
                <a:solidFill>
                  <a:srgbClr val="FF0000"/>
                </a:solidFill>
                <a:cs typeface="B Nazanin" panose="00000400000000000000" pitchFamily="2" charset="-78"/>
              </a:rPr>
              <a:t>مدل فضای حالت: پیوسته و گسسته</a:t>
            </a:r>
          </a:p>
          <a:p>
            <a:pPr algn="just" rtl="1"/>
            <a:r>
              <a:rPr lang="fa-IR" smtClean="0">
                <a:cs typeface="B Nazanin" panose="00000400000000000000" pitchFamily="2" charset="-78"/>
              </a:rPr>
              <a:t>بسته </a:t>
            </a:r>
            <a:r>
              <a:rPr lang="fa-IR" dirty="0" smtClean="0">
                <a:cs typeface="B Nazanin" panose="00000400000000000000" pitchFamily="2" charset="-78"/>
              </a:rPr>
              <a:t>به نوع الگوریتم </a:t>
            </a:r>
            <a:r>
              <a:rPr lang="fa-IR" dirty="0">
                <a:cs typeface="B Nazanin" panose="00000400000000000000" pitchFamily="2" charset="-78"/>
              </a:rPr>
              <a:t>های مختلف ارائه شده در این </a:t>
            </a:r>
            <a:r>
              <a:rPr lang="fa-IR" dirty="0" smtClean="0">
                <a:cs typeface="B Nazanin" panose="00000400000000000000" pitchFamily="2" charset="-78"/>
              </a:rPr>
              <a:t>درس، مدلهای فوق در فصول مختلف استفاده میشوند. </a:t>
            </a:r>
          </a:p>
          <a:p>
            <a:pPr algn="just" rtl="1"/>
            <a:r>
              <a:rPr lang="fa-IR" dirty="0">
                <a:cs typeface="B Nazanin" panose="00000400000000000000" pitchFamily="2" charset="-78"/>
              </a:rPr>
              <a:t>در کنترل تطبیقی کلاسیک، مدلهای گسسته در </a:t>
            </a:r>
            <a:r>
              <a:rPr lang="fa-IR" dirty="0" smtClean="0">
                <a:cs typeface="B Nazanin" panose="00000400000000000000" pitchFamily="2" charset="-78"/>
              </a:rPr>
              <a:t>زمان</a:t>
            </a:r>
          </a:p>
          <a:p>
            <a:pPr algn="just" rtl="1"/>
            <a:r>
              <a:rPr lang="fa-IR" dirty="0" smtClean="0">
                <a:cs typeface="B Nazanin" panose="00000400000000000000" pitchFamily="2" charset="-78"/>
                <a:hlinkClick r:id="rId2" action="ppaction://hlinksldjump"/>
              </a:rPr>
              <a:t>گسسته سازی</a:t>
            </a:r>
            <a:endParaRPr lang="en-CA" dirty="0"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2358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>
                <a:latin typeface="Nazanin" panose="00000700000000000000" pitchFamily="2" charset="-78"/>
                <a:cs typeface="B Nazanin" panose="00000400000000000000" pitchFamily="2" charset="-78"/>
              </a:rPr>
              <a:t>مدلهای بکار رفته در کنترل تطبیقی کلاسیک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1600200"/>
                <a:ext cx="8077200" cy="4525963"/>
              </a:xfrm>
            </p:spPr>
            <p:txBody>
              <a:bodyPr>
                <a:normAutofit fontScale="92500"/>
              </a:bodyPr>
              <a:lstStyle/>
              <a:p>
                <a:pPr algn="just"/>
                <a:r>
                  <a:rPr lang="en-CA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Autoregressive (AR) </a:t>
                </a:r>
                <a:r>
                  <a:rPr lang="en-CA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(transfer function)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rgbClr val="FF000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p>
                          </m:sSup>
                        </m:e>
                      </m:d>
                      <m:r>
                        <a:rPr lang="en-US" sz="2400" i="1">
                          <a:solidFill>
                            <a:srgbClr val="FF000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𝑦</m:t>
                      </m:r>
                      <m:d>
                        <m:d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𝑖</m:t>
                          </m:r>
                        </m:e>
                      </m:d>
                      <m:r>
                        <a:rPr lang="en-US" sz="2400" i="1">
                          <a:solidFill>
                            <a:srgbClr val="FF000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400" i="1">
                          <a:solidFill>
                            <a:srgbClr val="FF000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𝐵</m:t>
                      </m:r>
                      <m:d>
                        <m:d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p>
                          </m:sSup>
                        </m:e>
                      </m:d>
                      <m:r>
                        <a:rPr lang="en-US" sz="2400" i="1">
                          <a:solidFill>
                            <a:srgbClr val="FF000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𝑢</m:t>
                      </m:r>
                      <m:d>
                        <m:d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𝑖</m:t>
                          </m:r>
                        </m:e>
                      </m:d>
                    </m:oMath>
                  </m:oMathPara>
                </a14:m>
                <a:endParaRPr lang="en-CA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en-CA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Autoregressive with exogenous </a:t>
                </a:r>
                <a:r>
                  <a:rPr lang="en-CA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inputs (ARX) </a:t>
                </a:r>
                <a:endParaRPr lang="en-CA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rgbClr val="FF000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p>
                          </m:sSup>
                        </m:e>
                      </m:d>
                      <m:r>
                        <a:rPr lang="en-US" sz="2400" i="1">
                          <a:solidFill>
                            <a:srgbClr val="FF000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𝑦</m:t>
                      </m:r>
                      <m:d>
                        <m:d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𝑖</m:t>
                          </m:r>
                        </m:e>
                      </m:d>
                      <m:r>
                        <a:rPr lang="en-US" sz="2400" i="1">
                          <a:solidFill>
                            <a:srgbClr val="FF000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400" i="1">
                          <a:solidFill>
                            <a:srgbClr val="FF000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𝐵</m:t>
                      </m:r>
                      <m:d>
                        <m:d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p>
                          </m:sSup>
                        </m:e>
                      </m:d>
                      <m:r>
                        <a:rPr lang="en-US" sz="2400" i="1">
                          <a:solidFill>
                            <a:srgbClr val="FF000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𝑢</m:t>
                      </m:r>
                      <m:d>
                        <m:d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𝑖</m:t>
                          </m:r>
                        </m:e>
                      </m:d>
                      <m:r>
                        <a:rPr lang="fa-IR" sz="2400" b="0" i="1" smtClean="0">
                          <a:solidFill>
                            <a:srgbClr val="FF000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𝑒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𝑖</m:t>
                          </m:r>
                        </m:e>
                      </m:d>
                    </m:oMath>
                  </m:oMathPara>
                </a14:m>
                <a:endParaRPr lang="fa-IR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Finite Impulse Response (FIR)</a:t>
                </a:r>
                <a:endParaRPr lang="en-CA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rgbClr val="FF000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𝑦</m:t>
                      </m:r>
                      <m:d>
                        <m:d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𝑖</m:t>
                          </m:r>
                        </m:e>
                      </m:d>
                      <m:r>
                        <a:rPr lang="en-US" sz="2400" i="1">
                          <a:solidFill>
                            <a:srgbClr val="FF000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400" i="1">
                          <a:solidFill>
                            <a:srgbClr val="FF000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𝐵</m:t>
                      </m:r>
                      <m:d>
                        <m:d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p>
                          </m:sSup>
                        </m:e>
                      </m:d>
                      <m:r>
                        <a:rPr lang="en-US" sz="2400" i="1">
                          <a:solidFill>
                            <a:srgbClr val="FF000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𝑢</m:t>
                      </m:r>
                      <m:d>
                        <m:d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𝑖</m:t>
                          </m:r>
                        </m:e>
                      </m:d>
                    </m:oMath>
                  </m:oMathPara>
                </a14:m>
                <a:endParaRPr lang="en-CA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en-CA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Autoregressive-Moving-average </a:t>
                </a:r>
                <a:r>
                  <a:rPr lang="en-CA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 exogenous inputs (ARMAX)</a:t>
                </a:r>
                <a:endParaRPr lang="en-CA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rgbClr val="FF000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p>
                          </m:sSup>
                        </m:e>
                      </m:d>
                      <m:r>
                        <a:rPr lang="en-US" sz="2400" i="1">
                          <a:solidFill>
                            <a:srgbClr val="FF000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𝑦</m:t>
                      </m:r>
                      <m:d>
                        <m:d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𝑖</m:t>
                          </m:r>
                        </m:e>
                      </m:d>
                      <m:r>
                        <a:rPr lang="en-US" sz="2400" i="1">
                          <a:solidFill>
                            <a:srgbClr val="FF000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400" i="1">
                          <a:solidFill>
                            <a:srgbClr val="FF000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𝐵</m:t>
                      </m:r>
                      <m:d>
                        <m:d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p>
                          </m:sSup>
                        </m:e>
                      </m:d>
                      <m:r>
                        <a:rPr lang="en-US" sz="2400" i="1">
                          <a:solidFill>
                            <a:srgbClr val="FF000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𝑢</m:t>
                      </m:r>
                      <m:d>
                        <m:d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𝑖</m:t>
                          </m:r>
                        </m:e>
                      </m:d>
                      <m:r>
                        <a:rPr lang="en-US" sz="2400" i="1">
                          <a:solidFill>
                            <a:srgbClr val="FF000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𝐶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US" sz="24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p>
                          </m:sSup>
                        </m:e>
                      </m:d>
                      <m:r>
                        <a:rPr lang="en-US" sz="2400" i="1">
                          <a:solidFill>
                            <a:srgbClr val="FF000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𝑒</m:t>
                      </m:r>
                      <m:r>
                        <a:rPr lang="en-US" sz="2400" i="1">
                          <a:solidFill>
                            <a:srgbClr val="FF000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400" i="1">
                          <a:solidFill>
                            <a:srgbClr val="FF000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𝑖</m:t>
                      </m:r>
                      <m:r>
                        <a:rPr lang="en-US" sz="2400" i="1">
                          <a:solidFill>
                            <a:srgbClr val="FF000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fa-IR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endParaRPr lang="fa-IR" sz="2400" i="1" dirty="0" smtClean="0">
                  <a:solidFill>
                    <a:srgbClr val="FF0000"/>
                  </a:solidFill>
                  <a:latin typeface="Cambria Math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rgbClr val="00B05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i="1">
                                  <a:solidFill>
                                    <a:srgbClr val="00B05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rgbClr val="00B05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srgbClr val="00B05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400" i="1">
                                  <a:solidFill>
                                    <a:srgbClr val="00B05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p>
                          </m:sSup>
                        </m:e>
                      </m:d>
                      <m:r>
                        <a:rPr lang="fa-IR" sz="2400" b="0" i="1" smtClean="0">
                          <a:solidFill>
                            <a:srgbClr val="00B05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fa-IR" sz="2400" b="0" i="1" smtClean="0">
                          <a:solidFill>
                            <a:srgbClr val="00B05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fa-IR" sz="2400" b="0" i="1" smtClean="0">
                          <a:solidFill>
                            <a:srgbClr val="00B05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+…+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𝑛</m:t>
                          </m:r>
                        </m:sub>
                      </m:sSub>
                      <m:sSup>
                        <m:sSupPr>
                          <m:ctrlP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sz="2400" b="0" dirty="0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𝐵</m:t>
                      </m:r>
                      <m:d>
                        <m:dPr>
                          <m:ctrlP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i="1">
                                  <a:solidFill>
                                    <a:srgbClr val="00B05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rgbClr val="00B05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srgbClr val="00B05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400" i="1">
                                  <a:solidFill>
                                    <a:srgbClr val="00B05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p>
                          </m:sSup>
                        </m:e>
                      </m:d>
                      <m:r>
                        <a:rPr lang="fa-IR" sz="2400" i="1">
                          <a:solidFill>
                            <a:srgbClr val="00B05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fa-IR" sz="2400" i="1">
                          <a:solidFill>
                            <a:srgbClr val="00B05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</m:sSup>
                      <m:r>
                        <a:rPr lang="en-US" sz="2400" i="1">
                          <a:solidFill>
                            <a:srgbClr val="00B05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+…+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𝑚</m:t>
                          </m:r>
                        </m:sub>
                      </m:sSub>
                      <m:sSup>
                        <m:sSupPr>
                          <m:ctrlP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𝑚</m:t>
                          </m:r>
                        </m:sup>
                      </m:sSup>
                    </m:oMath>
                  </m:oMathPara>
                </a14:m>
                <a:endParaRPr lang="en-CA" sz="2400" dirty="0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𝐶</m:t>
                      </m:r>
                      <m:d>
                        <m:dPr>
                          <m:ctrlP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i="1">
                                  <a:solidFill>
                                    <a:srgbClr val="00B05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rgbClr val="00B05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srgbClr val="00B05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400" i="1">
                                  <a:solidFill>
                                    <a:srgbClr val="00B05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p>
                          </m:sSup>
                        </m:e>
                      </m:d>
                      <m:r>
                        <a:rPr lang="fa-IR" sz="2400" i="1">
                          <a:solidFill>
                            <a:srgbClr val="00B05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fa-IR" sz="2400" i="1">
                          <a:solidFill>
                            <a:srgbClr val="00B05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fa-IR" sz="2400" i="1">
                          <a:solidFill>
                            <a:srgbClr val="00B05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</m:sSup>
                      <m:r>
                        <a:rPr lang="en-US" sz="2400" i="1">
                          <a:solidFill>
                            <a:srgbClr val="00B05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+…+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𝑛</m:t>
                          </m:r>
                        </m:sub>
                      </m:sSub>
                      <m:sSup>
                        <m:sSupPr>
                          <m:ctrlP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1600200"/>
                <a:ext cx="8077200" cy="4525963"/>
              </a:xfrm>
              <a:blipFill rotWithShape="1">
                <a:blip r:embed="rId2"/>
                <a:stretch>
                  <a:fillRect l="-830" t="-809" r="-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52719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شناسایی پارامتری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09600" y="1600200"/>
            <a:ext cx="8077200" cy="4525963"/>
          </a:xfrm>
        </p:spPr>
        <p:txBody>
          <a:bodyPr/>
          <a:lstStyle/>
          <a:p>
            <a:pPr algn="just" rtl="1"/>
            <a:r>
              <a:rPr lang="fa-IR" dirty="0" smtClean="0">
                <a:cs typeface="B Nazanin" panose="00000400000000000000" pitchFamily="2" charset="-78"/>
              </a:rPr>
              <a:t>الگوریتمهای کنترل تطبیقی مبتنی بر تخمین روی خط پارامترهای سیستم دینامیکی میباشند. لذا:</a:t>
            </a:r>
          </a:p>
          <a:p>
            <a:pPr algn="just" rtl="1"/>
            <a:r>
              <a:rPr lang="fa-IR" dirty="0" smtClean="0">
                <a:solidFill>
                  <a:srgbClr val="FF0000"/>
                </a:solidFill>
                <a:cs typeface="B Nazanin" panose="00000400000000000000" pitchFamily="2" charset="-78"/>
              </a:rPr>
              <a:t>روش های شناسایی پارامتری</a:t>
            </a:r>
          </a:p>
          <a:p>
            <a:pPr algn="just" rtl="1"/>
            <a:r>
              <a:rPr lang="fa-IR" dirty="0" smtClean="0">
                <a:solidFill>
                  <a:srgbClr val="FF0000"/>
                </a:solidFill>
                <a:cs typeface="B Nazanin" panose="00000400000000000000" pitchFamily="2" charset="-78"/>
              </a:rPr>
              <a:t>روش های شناسایی روی خط</a:t>
            </a:r>
          </a:p>
          <a:p>
            <a:pPr algn="just" rtl="1"/>
            <a:r>
              <a:rPr lang="fa-IR" dirty="0" smtClean="0">
                <a:cs typeface="B Nazanin" panose="00000400000000000000" pitchFamily="2" charset="-78"/>
              </a:rPr>
              <a:t>ابتدا بررسی حالت خارج خط </a:t>
            </a:r>
            <a:r>
              <a:rPr lang="en-US" dirty="0" smtClean="0">
                <a:cs typeface="B Nazanin" panose="00000400000000000000" pitchFamily="2" charset="-78"/>
              </a:rPr>
              <a:t>(off-line)</a:t>
            </a:r>
            <a:endParaRPr lang="fa-IR" dirty="0" smtClean="0">
              <a:cs typeface="B Nazanin" panose="00000400000000000000" pitchFamily="2" charset="-78"/>
            </a:endParaRPr>
          </a:p>
          <a:p>
            <a:pPr algn="just" rtl="1"/>
            <a:r>
              <a:rPr lang="fa-IR" dirty="0" smtClean="0">
                <a:cs typeface="B Nazanin" panose="00000400000000000000" pitchFamily="2" charset="-78"/>
              </a:rPr>
              <a:t>سپس بررسی حالت روی خط </a:t>
            </a:r>
            <a:r>
              <a:rPr lang="en-US" dirty="0" smtClean="0">
                <a:cs typeface="B Nazanin" panose="00000400000000000000" pitchFamily="2" charset="-78"/>
              </a:rPr>
              <a:t>(on-line)</a:t>
            </a:r>
            <a:endParaRPr lang="en-CA" dirty="0"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85881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6754</TotalTime>
  <Words>2965</Words>
  <Application>Microsoft Office PowerPoint</Application>
  <PresentationFormat>On-screen Show (4:3)</PresentationFormat>
  <Paragraphs>318</Paragraphs>
  <Slides>36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8" baseType="lpstr">
      <vt:lpstr>Office Theme</vt:lpstr>
      <vt:lpstr>Equation</vt:lpstr>
      <vt:lpstr>کنترل تطبیقی  شناسایی سیستم System Identification</vt:lpstr>
      <vt:lpstr>مدلسازی سیستم؟</vt:lpstr>
      <vt:lpstr>شناسایی سیستم؟</vt:lpstr>
      <vt:lpstr>مراحل انجام شناسایی</vt:lpstr>
      <vt:lpstr>شناسایی غیرپارامتری</vt:lpstr>
      <vt:lpstr>مثال: موتور الکتریکی</vt:lpstr>
      <vt:lpstr>PowerPoint Presentation</vt:lpstr>
      <vt:lpstr>مدلهای بکار رفته در کنترل تطبیقی کلاسیک</vt:lpstr>
      <vt:lpstr>شناسایی پارامتری</vt:lpstr>
      <vt:lpstr>اصل گاوس</vt:lpstr>
      <vt:lpstr>مسئله شناسایی خطی: خارج خط</vt:lpstr>
      <vt:lpstr>PowerPoint Presentation</vt:lpstr>
      <vt:lpstr>مثال</vt:lpstr>
      <vt:lpstr>PowerPoint Presentation</vt:lpstr>
      <vt:lpstr>PowerPoint Presentation</vt:lpstr>
      <vt:lpstr>مثال</vt:lpstr>
      <vt:lpstr>مسئله شناسایی خطی در حضور نویز</vt:lpstr>
      <vt:lpstr>شناسایی روی خط: الگوریتم RLS</vt:lpstr>
      <vt:lpstr>PowerPoint Presentation</vt:lpstr>
      <vt:lpstr>شناسایی در حضور پارامترهای متغیر با زمان</vt:lpstr>
      <vt:lpstr>فاکتور فراموشی</vt:lpstr>
      <vt:lpstr>PowerPoint Presentation</vt:lpstr>
      <vt:lpstr>PowerPoint Presentation</vt:lpstr>
      <vt:lpstr>مراحل انجام شناسایی</vt:lpstr>
      <vt:lpstr>شرایط آزمایش</vt:lpstr>
      <vt:lpstr>PowerPoint Presentation</vt:lpstr>
      <vt:lpstr>PowerPoint Presentation</vt:lpstr>
      <vt:lpstr>PowerPoint Presentation</vt:lpstr>
      <vt:lpstr>مراحل انجام شناسایی</vt:lpstr>
      <vt:lpstr>ارزیابی مدل</vt:lpstr>
      <vt:lpstr>الگوریتم ELS</vt:lpstr>
      <vt:lpstr>شناسایی در حضور فیدبک</vt:lpstr>
      <vt:lpstr>PowerPoint Presentation</vt:lpstr>
      <vt:lpstr>گسسته سازی</vt:lpstr>
      <vt:lpstr>PowerPoint Presentation</vt:lpstr>
      <vt:lpstr>انتخاب زمان نمونه برداری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کنترل تطبیقی  Adaptive Control</dc:title>
  <dc:creator>Yazdan</dc:creator>
  <cp:lastModifiedBy>Yazdan</cp:lastModifiedBy>
  <cp:revision>397</cp:revision>
  <dcterms:created xsi:type="dcterms:W3CDTF">2015-02-03T07:54:58Z</dcterms:created>
  <dcterms:modified xsi:type="dcterms:W3CDTF">2018-02-24T12:18:24Z</dcterms:modified>
</cp:coreProperties>
</file>