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8" r:id="rId3"/>
    <p:sldId id="289" r:id="rId4"/>
    <p:sldId id="298" r:id="rId5"/>
    <p:sldId id="297" r:id="rId6"/>
    <p:sldId id="293" r:id="rId7"/>
    <p:sldId id="321" r:id="rId8"/>
    <p:sldId id="331" r:id="rId9"/>
    <p:sldId id="295" r:id="rId10"/>
    <p:sldId id="299" r:id="rId11"/>
    <p:sldId id="296" r:id="rId12"/>
    <p:sldId id="306" r:id="rId13"/>
    <p:sldId id="300" r:id="rId14"/>
    <p:sldId id="307" r:id="rId15"/>
    <p:sldId id="308" r:id="rId16"/>
    <p:sldId id="340" r:id="rId17"/>
    <p:sldId id="309" r:id="rId18"/>
    <p:sldId id="313" r:id="rId19"/>
    <p:sldId id="314" r:id="rId20"/>
    <p:sldId id="323" r:id="rId21"/>
    <p:sldId id="325" r:id="rId22"/>
    <p:sldId id="324" r:id="rId23"/>
    <p:sldId id="327" r:id="rId24"/>
    <p:sldId id="329" r:id="rId25"/>
    <p:sldId id="319" r:id="rId26"/>
    <p:sldId id="332" r:id="rId27"/>
    <p:sldId id="338" r:id="rId28"/>
    <p:sldId id="334" r:id="rId29"/>
    <p:sldId id="335" r:id="rId30"/>
    <p:sldId id="336" r:id="rId31"/>
    <p:sldId id="337" r:id="rId32"/>
    <p:sldId id="320" r:id="rId33"/>
    <p:sldId id="339" r:id="rId34"/>
    <p:sldId id="301" r:id="rId35"/>
    <p:sldId id="303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E182-517C-49F8-A805-9538D9D3AEC1}" type="datetimeFigureOut">
              <a:rPr lang="en-CA" smtClean="0"/>
              <a:t>24/02/2018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01F8-E3F6-497D-801D-18C9BDD48C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9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31DE-C2C7-458E-BD67-BFCDE36627B9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01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B24B-2B97-4E61-9D65-4200B2AB022A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3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2FD4-7D39-4650-A2EB-570FD8286FA3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83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059B-E9B5-4BAA-9AF2-E7536ED79353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8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AB5-B8DC-44C1-A506-041B49094755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5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E46F-8253-49F3-8628-3C68B8CDC7E2}" type="datetime1">
              <a:rPr lang="en-CA" smtClean="0"/>
              <a:t>24/02/2018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97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1231-DBC6-4EF0-9174-C9A93FBE1AB7}" type="datetime1">
              <a:rPr lang="en-CA" smtClean="0"/>
              <a:t>24/02/2018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0C07-3AFE-457B-B42A-2E854D196670}" type="datetime1">
              <a:rPr lang="en-CA" smtClean="0"/>
              <a:t>24/02/2018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687E-E6D6-4705-BB41-EC1F94F37A98}" type="datetime1">
              <a:rPr lang="en-CA" smtClean="0"/>
              <a:t>24/02/2018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9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F7E-470E-4B83-9EC7-F4D5BFD58C09}" type="datetime1">
              <a:rPr lang="en-CA" smtClean="0"/>
              <a:t>24/02/2018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9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744F-E363-4C18-A5C5-FCD08A01FD8F}" type="datetime1">
              <a:rPr lang="en-CA" smtClean="0"/>
              <a:t>24/02/2018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68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E40A-6E95-41DA-824B-A4B4F9B54AB3}" type="datetime1">
              <a:rPr lang="en-CA" smtClean="0"/>
              <a:t>24/02/2018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499E-1634-4084-AA6F-DADE822F02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1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a-IR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>کنترل تطبیقی</a:t>
            </a:r>
            <a:r>
              <a:rPr lang="en-US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/>
            </a:r>
            <a:br>
              <a:rPr lang="en-US" sz="54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en-US" sz="18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  <a:t/>
            </a:r>
            <a:br>
              <a:rPr lang="en-US" sz="1800" u="sng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fa-IR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سیستم</a:t>
            </a:r>
            <a:br>
              <a:rPr lang="fa-IR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</a:br>
            <a:r>
              <a:rPr lang="en-US" sz="5400" dirty="0" smtClean="0">
                <a:latin typeface="Nazanin" panose="00000700000000000000" pitchFamily="2" charset="-78"/>
                <a:cs typeface="B Nazanin" panose="00000400000000000000" pitchFamily="2" charset="-78"/>
              </a:rPr>
              <a:t>System Identification</a:t>
            </a:r>
            <a:endParaRPr lang="en-CA" sz="5400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یزدان باتمانی</a:t>
            </a:r>
          </a:p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دانشگاه کردستان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066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اصل گاوس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تخمین پارامترهای یک مدل بگونه باشد که مجموع مربعات وزندار خطای بین خروجی مدل و خروجی سیستم کمینه شود.</a:t>
            </a: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وزندار کردن خطا؟؟؟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مسئله تخمین پارامتر معادل یک مسئله بهینه سازی با معیار مربعی</a:t>
            </a:r>
          </a:p>
          <a:p>
            <a:pPr algn="just" rtl="1"/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10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5105400" y="2819400"/>
            <a:ext cx="33528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7800" y="2819400"/>
                <a:ext cx="3048000" cy="1407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a-IR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fa-IR" sz="2400" dirty="0">
                  <a:cs typeface="B Nazanin" panose="00000400000000000000" pitchFamily="2" charset="-78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819400"/>
                <a:ext cx="3048000" cy="14078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9087" r="28271" b="25794"/>
          <a:stretch/>
        </p:blipFill>
        <p:spPr bwMode="auto">
          <a:xfrm>
            <a:off x="990600" y="2438400"/>
            <a:ext cx="3886200" cy="205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477000" y="3200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endCxn id="10" idx="4"/>
          </p:cNvCxnSpPr>
          <p:nvPr/>
        </p:nvCxnSpPr>
        <p:spPr>
          <a:xfrm flipH="1" flipV="1">
            <a:off x="6705600" y="3657600"/>
            <a:ext cx="76200" cy="569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مسئله شناسایی خطی: خارج خط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فرض: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p>
                          <m: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𝑖</m:t>
                        </m:r>
                      </m:e>
                    </m:d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خروجی </a:t>
                </a:r>
                <a:r>
                  <a:rPr lang="fa-IR" dirty="0">
                    <a:cs typeface="B Nazanin" panose="00000400000000000000" pitchFamily="2" charset="-78"/>
                  </a:rPr>
                  <a:t>در زمان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𝑖</m:t>
                    </m:r>
                  </m:oMath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𝜙</m:t>
                    </m:r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تابع معلوم از </a:t>
                </a:r>
                <a:r>
                  <a:rPr lang="fa-IR" dirty="0" smtClean="0">
                    <a:cs typeface="B Nazanin" panose="00000400000000000000" pitchFamily="2" charset="-78"/>
                  </a:rPr>
                  <a:t>زمان</a:t>
                </a:r>
              </a:p>
              <a:p>
                <a:pPr marL="0" indent="0" algn="just" rtl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a-IR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𝜃</m:t>
                        </m:r>
                      </m:e>
                      <m:sup>
                        <m:r>
                          <a:rPr lang="fa-IR" b="0" i="1" smtClean="0"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بردار پارامتر </a:t>
                </a:r>
                <a:r>
                  <a:rPr lang="fa-IR" dirty="0">
                    <a:cs typeface="B Nazanin" panose="00000400000000000000" pitchFamily="2" charset="-78"/>
                  </a:rPr>
                  <a:t>نامعلوم </a:t>
                </a:r>
                <a:endParaRPr lang="fa-IR" dirty="0" smtClean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هدف تخمین بردار نامعلوم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solidFill>
                              <a:srgbClr val="FF0000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𝜃</m:t>
                        </m:r>
                      </m:e>
                      <m:sup>
                        <m:r>
                          <a:rPr lang="fa-IR" i="1">
                            <a:solidFill>
                              <a:srgbClr val="FF0000"/>
                            </a:solidFill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 به گونه ای که</a:t>
                </a:r>
              </a:p>
              <a:p>
                <a:pPr marL="0" indent="0" algn="just" rtl="1">
                  <a:buNone/>
                </a:pPr>
                <a:endParaRPr lang="en-US" dirty="0" smtClean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با تعریف </a:t>
                </a:r>
                <a:r>
                  <a:rPr lang="en-US" dirty="0" smtClean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B Nazanin" panose="00000400000000000000" pitchFamily="2" charset="-78"/>
                      </a:rPr>
                      <m:t>𝜖</m:t>
                    </m:r>
                    <m:d>
                      <m:dPr>
                        <m:ctrlPr>
                          <a:rPr lang="en-US" sz="2400" b="0" i="1" dirty="0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cs typeface="B Nazanin" panose="00000400000000000000" pitchFamily="2" charset="-78"/>
                          </a:rPr>
                          <m:t>𝑖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  <a:cs typeface="B Nazanin" panose="00000400000000000000" pitchFamily="2" charset="-78"/>
                      </a:rPr>
                      <m:t>=</m:t>
                    </m:r>
                    <m:r>
                      <a:rPr lang="en-US" sz="2400" i="1">
                        <a:latin typeface="Cambria Math"/>
                        <a:cs typeface="B Nazanin" panose="00000400000000000000" pitchFamily="2" charset="-78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B Nazanin" panose="00000400000000000000" pitchFamily="2" charset="-78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  <a:cs typeface="B Nazanin" panose="00000400000000000000" pitchFamily="2" charset="-78"/>
                      </a:rPr>
                      <m:t>−</m:t>
                    </m:r>
                    <m:sSup>
                      <m:sSupPr>
                        <m:ctrlP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/>
                        <a:cs typeface="B Nazanin" panose="00000400000000000000" pitchFamily="2" charset="-78"/>
                      </a:rPr>
                      <m:t>𝜃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و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…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CA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…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…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𝜖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  <a:blipFill rotWithShape="1">
                <a:blip r:embed="rId2"/>
                <a:stretch>
                  <a:fillRect t="-2360" r="-1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3581400"/>
                <a:ext cx="4724400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a-IR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a-IR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fa-IR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400"/>
                <a:ext cx="4724400" cy="953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600" y="2057400"/>
            <a:ext cx="2209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2177968"/>
                <a:ext cx="1981200" cy="71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C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77968"/>
                <a:ext cx="1981200" cy="717632"/>
              </a:xfrm>
              <a:prstGeom prst="rect">
                <a:avLst/>
              </a:prstGeom>
              <a:blipFill rotWithShape="1">
                <a:blip r:embed="rId4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</p:spPr>
            <p:txBody>
              <a:bodyPr>
                <a:normAutofit fontScale="925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تبدیل مسئله به حالت برداری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Y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cs typeface="B Nazanin" panose="00000400000000000000" pitchFamily="2" charset="-78"/>
                  </a:rPr>
                  <a:t> تابع هزینه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𝑉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کمینه میشود اگر تخمین بردار نامعلوم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𝜃</m:t>
                        </m:r>
                      </m:e>
                      <m:sup>
                        <m:r>
                          <a:rPr lang="fa-IR" b="0" i="1" smtClean="0"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یعنی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𝜃</m:t>
                    </m:r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 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در رابطه زیر صدق کند: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نتیجه: اگر ماتریس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Φ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cs typeface="B Nazanin" panose="00000400000000000000" pitchFamily="2" charset="-78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معکوس پذیر باشد: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a-IR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cs typeface="B Nazanin" panose="00000400000000000000" pitchFamily="2" charset="-7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A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>
                    <a:cs typeface="B Nazanin" panose="00000400000000000000" pitchFamily="2" charset="-78"/>
                  </a:rPr>
                  <a:t> تابع </a:t>
                </a:r>
                <a:r>
                  <a:rPr lang="fa-IR" dirty="0" smtClean="0">
                    <a:cs typeface="B Nazanin" panose="00000400000000000000" pitchFamily="2" charset="-78"/>
                  </a:rPr>
                  <a:t>هزینه وزندار شده</a:t>
                </a: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کمینه میشود اگر تخمین بردار نامعلوم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𝜃</m:t>
                        </m:r>
                      </m:e>
                      <m:sup>
                        <m: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  <m:t>0</m:t>
                        </m:r>
                      </m:sup>
                    </m:sSup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یعنی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𝜃</m:t>
                    </m:r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 </m:t>
                    </m:r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در رابطه زیر صدق کند</a:t>
                </a:r>
                <a:r>
                  <a:rPr lang="fa-IR" dirty="0" smtClean="0">
                    <a:cs typeface="B Nazanin" panose="00000400000000000000" pitchFamily="2" charset="-78"/>
                  </a:rPr>
                  <a:t>:</a:t>
                </a: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𝑊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  <a:blipFill rotWithShape="1">
                <a:blip r:embed="rId2"/>
                <a:stretch>
                  <a:fillRect l="-2340" t="-1485" r="-1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28600" y="4191000"/>
                <a:ext cx="7162800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a-IR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a-IR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B Nazanin" panose="00000400000000000000" pitchFamily="2" charset="-78"/>
                        </a:rPr>
                        <m:t>𝑊𝐸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4191000"/>
                <a:ext cx="7162800" cy="953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6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مثال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فرض کنید که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64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دو معادله و دو مجهول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25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0</m:t>
                      </m:r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13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850186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0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381000"/>
                <a:ext cx="8077200" cy="5745163"/>
              </a:xfrm>
            </p:spPr>
            <p:txBody>
              <a:bodyPr/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فرض کنید که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5</m:t>
                              </m:r>
                              <m:r>
                                <a:rPr lang="fa-IR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fa-IR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  <m:r>
                                    <a:rPr lang="fa-IR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fa-IR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64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4</m:t>
                                  </m:r>
                                  <m:r>
                                    <a:rPr lang="fa-IR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 </m:t>
                                  </m:r>
                                  <m:r>
                                    <a:rPr lang="fa-IR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9</m:t>
                                  </m:r>
                                </m:e>
                              </m:eqAr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سه معادله و دو مجهول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9592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4202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381000"/>
                <a:ext cx="8077200" cy="5745163"/>
              </a:xfrm>
              <a:blipFill rotWithShape="1">
                <a:blip r:embed="rId2"/>
                <a:stretch>
                  <a:fillRect t="-1699" r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14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62" y="1201737"/>
            <a:ext cx="7163638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15</a:t>
            </a:fld>
            <a:endParaRPr lang="en-CA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934200" cy="57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7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مثال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</p:spPr>
            <p:txBody>
              <a:bodyPr>
                <a:normAutofit/>
              </a:bodyPr>
              <a:lstStyle/>
              <a:p>
                <a:pPr algn="just" rtl="1"/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𝑎𝑦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fa-IR" dirty="0" smtClean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مسئله شناسایی خطی</a:t>
            </a:r>
            <a:r>
              <a:rPr lang="fa-IR" dirty="0">
                <a:latin typeface="Nazanin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در حضور نویز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فرض: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p>
                          <m: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p>
                      </m:sSup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𝑒</m:t>
                    </m:r>
                  </m:oMath>
                </a14:m>
                <a:r>
                  <a:rPr lang="fa-IR" dirty="0" smtClean="0">
                    <a:cs typeface="B Nazanin" panose="00000400000000000000" pitchFamily="2" charset="-78"/>
                  </a:rPr>
                  <a:t> نویز سفید: 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دنباله ای از متغیرهای تصادفی مستقل با میانگین صفر و واریانس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B Nazanin" panose="00000400000000000000" pitchFamily="2" charset="-78"/>
                          </a:rPr>
                          <m:t>2</m:t>
                        </m:r>
                      </m:sup>
                    </m:sSup>
                  </m:oMath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cs typeface="B Nazanin" panose="00000400000000000000" pitchFamily="2" charset="-78"/>
                  </a:rPr>
                  <a:t> اگر ماتریس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Φ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cs typeface="B Nazanin" panose="00000400000000000000" pitchFamily="2" charset="-78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</m:oMath>
                </a14:m>
                <a:r>
                  <a:rPr lang="fa-IR" dirty="0">
                    <a:cs typeface="B Nazanin" panose="00000400000000000000" pitchFamily="2" charset="-78"/>
                  </a:rPr>
                  <a:t> معکوس پذیر </a:t>
                </a:r>
                <a:r>
                  <a:rPr lang="fa-IR" dirty="0" smtClean="0">
                    <a:cs typeface="B Nazanin" panose="00000400000000000000" pitchFamily="2" charset="-78"/>
                  </a:rPr>
                  <a:t>باشد، آنگاه تخمین</a:t>
                </a:r>
              </a:p>
              <a:p>
                <a:pPr marL="0" indent="0" algn="ctr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a-IR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cs typeface="B Nazanin" panose="00000400000000000000" pitchFamily="2" charset="-78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B Nazanin" panose="00000400000000000000" pitchFamily="2" charset="-78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𝑌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</m:oMath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بدون بایاس و سازگار است. یعنی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𝐶𝑜𝑣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cs typeface="B Nazanin" panose="00000400000000000000" pitchFamily="2" charset="-7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l">
                  <a:buNone/>
                </a:pPr>
                <a:endParaRPr lang="fa-IR" dirty="0" smtClean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  <a:blipFill rotWithShape="1">
                <a:blip r:embed="rId2"/>
                <a:stretch>
                  <a:fillRect t="-2360" r="-13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2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روی خط: الگوریتم </a:t>
            </a:r>
            <a:r>
              <a:rPr lang="en-US" dirty="0" smtClean="0">
                <a:latin typeface="Nazanin" panose="00000700000000000000" pitchFamily="2" charset="-78"/>
                <a:cs typeface="B Nazanin" panose="00000400000000000000" pitchFamily="2" charset="-78"/>
              </a:rPr>
              <a:t>RLS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219200"/>
                <a:ext cx="8915400" cy="4906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بازگشتی کردن معادلات با فرض معکوس پذیری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Φ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cs typeface="B Nazanin" panose="00000400000000000000" pitchFamily="2" charset="-78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latin typeface="Cambria Math"/>
                    <a:cs typeface="B Nazanin" panose="00000400000000000000" pitchFamily="2" charset="-78"/>
                  </a:rPr>
                  <a:t>تعریف: ماتریس کواریانس</a:t>
                </a:r>
                <a:endParaRPr lang="en-US" b="0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cs typeface="B Nazanin" panose="00000400000000000000" pitchFamily="2" charset="-7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𝐾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b="0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B Nazanin" panose="00000400000000000000" pitchFamily="2" charset="-78"/>
                        </a:rPr>
                        <m:t>K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i="1" dirty="0" smtClean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K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219200"/>
                <a:ext cx="8915400" cy="4906963"/>
              </a:xfrm>
              <a:blipFill rotWithShape="1">
                <a:blip r:embed="rId2"/>
                <a:stretch>
                  <a:fillRect t="-1615" r="-1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18</a:t>
            </a:fld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685800" y="4114800"/>
            <a:ext cx="914400" cy="685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52500" y="3846731"/>
            <a:ext cx="190500" cy="229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76200" y="3200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بهره کالمن یا بهره اصلاح</a:t>
            </a:r>
            <a:endParaRPr lang="en-CA" b="1" dirty="0">
              <a:cs typeface="B Nazanin" panose="000004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4914900"/>
            <a:ext cx="3581400" cy="9525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noFill/>
              </a:rPr>
              <a:t>00</a:t>
            </a:r>
            <a:endParaRPr lang="en-CA" dirty="0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01000" y="5334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29600" y="54496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خطای تخمین</a:t>
            </a:r>
            <a:endParaRPr lang="en-CA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86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نکات مهم: انتخاب شرایط اولیه شامل تخمین اولیه بردار پارامتر و مقدار اولیه ماتریس کواریانس خطا</a:t>
                </a: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ماتریس کواریانس خطا مثبت معین است. </a:t>
                </a: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مثال: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1</m:t>
                      </m:r>
                    </m:oMath>
                  </m:oMathPara>
                </a14:m>
                <a:endParaRPr lang="fa-IR" b="0" i="1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10</m:t>
                          </m:r>
                        </m:e>
                        <m:sup>
                          <m: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𝐼</m:t>
                      </m:r>
                    </m:oMath>
                  </m:oMathPara>
                </a14:m>
                <a:endParaRPr lang="en-US" b="0" i="1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a-IR" b="0" i="1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زمان نمونه برداری برابر 0.01ثانیه</a:t>
                </a:r>
              </a:p>
              <a:p>
                <a:pPr algn="just" rtl="1"/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579437"/>
                <a:ext cx="8077200" cy="5745163"/>
              </a:xfrm>
              <a:blipFill rotWithShape="1">
                <a:blip r:embed="rId2"/>
                <a:stretch>
                  <a:fillRect l="-2642" t="-1697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19</a:t>
            </a:fld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2" t="26779" r="33999" b="18798"/>
          <a:stretch/>
        </p:blipFill>
        <p:spPr bwMode="auto">
          <a:xfrm>
            <a:off x="1447800" y="954305"/>
            <a:ext cx="6460587" cy="4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مدلسازی سیستم؟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 lnSpcReduction="10000"/>
          </a:bodyPr>
          <a:lstStyle/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endParaRPr lang="fa-IR" dirty="0">
              <a:cs typeface="B Nazanin" panose="00000400000000000000" pitchFamily="2" charset="-78"/>
            </a:endParaRP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انواع مدل: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مدل ذهنی </a:t>
            </a:r>
            <a:r>
              <a:rPr lang="en-US" dirty="0" smtClean="0">
                <a:solidFill>
                  <a:srgbClr val="FF0000"/>
                </a:solidFill>
                <a:cs typeface="B Nazanin" panose="00000400000000000000" pitchFamily="2" charset="-78"/>
              </a:rPr>
              <a:t>(Mental)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: مدل استفاده شده در حین رانندگی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گرافها و جدولها: نمودار بود، پاسخ پله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مدل ریاضی: معادلات دیفرانسیل و تفاضلی</a:t>
            </a:r>
            <a:endParaRPr lang="en-CA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</a:t>
            </a:fld>
            <a:endParaRPr lang="en-CA"/>
          </a:p>
        </p:txBody>
      </p:sp>
      <p:grpSp>
        <p:nvGrpSpPr>
          <p:cNvPr id="20" name="Group 19"/>
          <p:cNvGrpSpPr/>
          <p:nvPr/>
        </p:nvGrpSpPr>
        <p:grpSpPr>
          <a:xfrm>
            <a:off x="228600" y="77161"/>
            <a:ext cx="4267200" cy="1446839"/>
            <a:chOff x="228600" y="1692146"/>
            <a:chExt cx="4267200" cy="1446839"/>
          </a:xfrm>
        </p:grpSpPr>
        <p:sp>
          <p:nvSpPr>
            <p:cNvPr id="13" name="Freeform 12"/>
            <p:cNvSpPr/>
            <p:nvPr/>
          </p:nvSpPr>
          <p:spPr>
            <a:xfrm>
              <a:off x="1214651" y="1692146"/>
              <a:ext cx="2224585" cy="1446839"/>
            </a:xfrm>
            <a:custGeom>
              <a:avLst/>
              <a:gdLst>
                <a:gd name="connsiteX0" fmla="*/ 382137 w 2224585"/>
                <a:gd name="connsiteY0" fmla="*/ 54767 h 1446839"/>
                <a:gd name="connsiteX1" fmla="*/ 1351128 w 2224585"/>
                <a:gd name="connsiteY1" fmla="*/ 176 h 1446839"/>
                <a:gd name="connsiteX2" fmla="*/ 1774209 w 2224585"/>
                <a:gd name="connsiteY2" fmla="*/ 13824 h 1446839"/>
                <a:gd name="connsiteX3" fmla="*/ 1910686 w 2224585"/>
                <a:gd name="connsiteY3" fmla="*/ 68415 h 1446839"/>
                <a:gd name="connsiteX4" fmla="*/ 1992573 w 2224585"/>
                <a:gd name="connsiteY4" fmla="*/ 150302 h 1446839"/>
                <a:gd name="connsiteX5" fmla="*/ 2033516 w 2224585"/>
                <a:gd name="connsiteY5" fmla="*/ 177597 h 1446839"/>
                <a:gd name="connsiteX6" fmla="*/ 2060812 w 2224585"/>
                <a:gd name="connsiteY6" fmla="*/ 218541 h 1446839"/>
                <a:gd name="connsiteX7" fmla="*/ 2142698 w 2224585"/>
                <a:gd name="connsiteY7" fmla="*/ 286779 h 1446839"/>
                <a:gd name="connsiteX8" fmla="*/ 2210937 w 2224585"/>
                <a:gd name="connsiteY8" fmla="*/ 395961 h 1446839"/>
                <a:gd name="connsiteX9" fmla="*/ 2224585 w 2224585"/>
                <a:gd name="connsiteY9" fmla="*/ 450553 h 1446839"/>
                <a:gd name="connsiteX10" fmla="*/ 2183642 w 2224585"/>
                <a:gd name="connsiteY10" fmla="*/ 846338 h 1446839"/>
                <a:gd name="connsiteX11" fmla="*/ 2142698 w 2224585"/>
                <a:gd name="connsiteY11" fmla="*/ 955520 h 1446839"/>
                <a:gd name="connsiteX12" fmla="*/ 2101755 w 2224585"/>
                <a:gd name="connsiteY12" fmla="*/ 1064702 h 1446839"/>
                <a:gd name="connsiteX13" fmla="*/ 2019868 w 2224585"/>
                <a:gd name="connsiteY13" fmla="*/ 1160236 h 1446839"/>
                <a:gd name="connsiteX14" fmla="*/ 1965277 w 2224585"/>
                <a:gd name="connsiteY14" fmla="*/ 1187532 h 1446839"/>
                <a:gd name="connsiteX15" fmla="*/ 1856095 w 2224585"/>
                <a:gd name="connsiteY15" fmla="*/ 1283066 h 1446839"/>
                <a:gd name="connsiteX16" fmla="*/ 1678674 w 2224585"/>
                <a:gd name="connsiteY16" fmla="*/ 1364953 h 1446839"/>
                <a:gd name="connsiteX17" fmla="*/ 1569492 w 2224585"/>
                <a:gd name="connsiteY17" fmla="*/ 1392248 h 1446839"/>
                <a:gd name="connsiteX18" fmla="*/ 1378424 w 2224585"/>
                <a:gd name="connsiteY18" fmla="*/ 1446839 h 1446839"/>
                <a:gd name="connsiteX19" fmla="*/ 682388 w 2224585"/>
                <a:gd name="connsiteY19" fmla="*/ 1433191 h 1446839"/>
                <a:gd name="connsiteX20" fmla="*/ 532262 w 2224585"/>
                <a:gd name="connsiteY20" fmla="*/ 1405896 h 1446839"/>
                <a:gd name="connsiteX21" fmla="*/ 464024 w 2224585"/>
                <a:gd name="connsiteY21" fmla="*/ 1392248 h 1446839"/>
                <a:gd name="connsiteX22" fmla="*/ 395785 w 2224585"/>
                <a:gd name="connsiteY22" fmla="*/ 1364953 h 1446839"/>
                <a:gd name="connsiteX23" fmla="*/ 300250 w 2224585"/>
                <a:gd name="connsiteY23" fmla="*/ 1337657 h 1446839"/>
                <a:gd name="connsiteX24" fmla="*/ 259307 w 2224585"/>
                <a:gd name="connsiteY24" fmla="*/ 1283066 h 1446839"/>
                <a:gd name="connsiteX25" fmla="*/ 150125 w 2224585"/>
                <a:gd name="connsiteY25" fmla="*/ 1201179 h 1446839"/>
                <a:gd name="connsiteX26" fmla="*/ 136477 w 2224585"/>
                <a:gd name="connsiteY26" fmla="*/ 1146588 h 1446839"/>
                <a:gd name="connsiteX27" fmla="*/ 95534 w 2224585"/>
                <a:gd name="connsiteY27" fmla="*/ 1105645 h 1446839"/>
                <a:gd name="connsiteX28" fmla="*/ 54591 w 2224585"/>
                <a:gd name="connsiteY28" fmla="*/ 1037406 h 1446839"/>
                <a:gd name="connsiteX29" fmla="*/ 27295 w 2224585"/>
                <a:gd name="connsiteY29" fmla="*/ 941872 h 1446839"/>
                <a:gd name="connsiteX30" fmla="*/ 0 w 2224585"/>
                <a:gd name="connsiteY30" fmla="*/ 900929 h 1446839"/>
                <a:gd name="connsiteX31" fmla="*/ 13648 w 2224585"/>
                <a:gd name="connsiteY31" fmla="*/ 750803 h 1446839"/>
                <a:gd name="connsiteX32" fmla="*/ 40943 w 2224585"/>
                <a:gd name="connsiteY32" fmla="*/ 696212 h 1446839"/>
                <a:gd name="connsiteX33" fmla="*/ 54591 w 2224585"/>
                <a:gd name="connsiteY33" fmla="*/ 655269 h 1446839"/>
                <a:gd name="connsiteX34" fmla="*/ 95534 w 2224585"/>
                <a:gd name="connsiteY34" fmla="*/ 600678 h 1446839"/>
                <a:gd name="connsiteX35" fmla="*/ 122830 w 2224585"/>
                <a:gd name="connsiteY35" fmla="*/ 559735 h 1446839"/>
                <a:gd name="connsiteX36" fmla="*/ 163773 w 2224585"/>
                <a:gd name="connsiteY36" fmla="*/ 532439 h 1446839"/>
                <a:gd name="connsiteX37" fmla="*/ 232012 w 2224585"/>
                <a:gd name="connsiteY37" fmla="*/ 464200 h 1446839"/>
                <a:gd name="connsiteX38" fmla="*/ 259307 w 2224585"/>
                <a:gd name="connsiteY38" fmla="*/ 423257 h 1446839"/>
                <a:gd name="connsiteX39" fmla="*/ 300250 w 2224585"/>
                <a:gd name="connsiteY39" fmla="*/ 395961 h 1446839"/>
                <a:gd name="connsiteX40" fmla="*/ 382137 w 2224585"/>
                <a:gd name="connsiteY40" fmla="*/ 314075 h 1446839"/>
                <a:gd name="connsiteX41" fmla="*/ 464024 w 2224585"/>
                <a:gd name="connsiteY41" fmla="*/ 259484 h 1446839"/>
                <a:gd name="connsiteX42" fmla="*/ 450376 w 2224585"/>
                <a:gd name="connsiteY42" fmla="*/ 150302 h 1446839"/>
                <a:gd name="connsiteX43" fmla="*/ 368489 w 2224585"/>
                <a:gd name="connsiteY43" fmla="*/ 123006 h 1446839"/>
                <a:gd name="connsiteX44" fmla="*/ 368489 w 2224585"/>
                <a:gd name="connsiteY44" fmla="*/ 41120 h 1446839"/>
                <a:gd name="connsiteX45" fmla="*/ 382137 w 2224585"/>
                <a:gd name="connsiteY45" fmla="*/ 54767 h 14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24585" h="1446839">
                  <a:moveTo>
                    <a:pt x="382137" y="54767"/>
                  </a:moveTo>
                  <a:cubicBezTo>
                    <a:pt x="545910" y="47943"/>
                    <a:pt x="755250" y="7270"/>
                    <a:pt x="1351128" y="176"/>
                  </a:cubicBezTo>
                  <a:cubicBezTo>
                    <a:pt x="1492218" y="-1504"/>
                    <a:pt x="1633182" y="9275"/>
                    <a:pt x="1774209" y="13824"/>
                  </a:cubicBezTo>
                  <a:cubicBezTo>
                    <a:pt x="1802366" y="23210"/>
                    <a:pt x="1882001" y="45467"/>
                    <a:pt x="1910686" y="68415"/>
                  </a:cubicBezTo>
                  <a:cubicBezTo>
                    <a:pt x="1940829" y="92529"/>
                    <a:pt x="1960454" y="128890"/>
                    <a:pt x="1992573" y="150302"/>
                  </a:cubicBezTo>
                  <a:lnTo>
                    <a:pt x="2033516" y="177597"/>
                  </a:lnTo>
                  <a:cubicBezTo>
                    <a:pt x="2042615" y="191245"/>
                    <a:pt x="2049213" y="206942"/>
                    <a:pt x="2060812" y="218541"/>
                  </a:cubicBezTo>
                  <a:cubicBezTo>
                    <a:pt x="2187177" y="344906"/>
                    <a:pt x="2008537" y="130260"/>
                    <a:pt x="2142698" y="286779"/>
                  </a:cubicBezTo>
                  <a:cubicBezTo>
                    <a:pt x="2171327" y="320179"/>
                    <a:pt x="2195403" y="354536"/>
                    <a:pt x="2210937" y="395961"/>
                  </a:cubicBezTo>
                  <a:cubicBezTo>
                    <a:pt x="2217523" y="413524"/>
                    <a:pt x="2220036" y="432356"/>
                    <a:pt x="2224585" y="450553"/>
                  </a:cubicBezTo>
                  <a:cubicBezTo>
                    <a:pt x="2212345" y="670862"/>
                    <a:pt x="2222984" y="662739"/>
                    <a:pt x="2183642" y="846338"/>
                  </a:cubicBezTo>
                  <a:cubicBezTo>
                    <a:pt x="2177893" y="873167"/>
                    <a:pt x="2148692" y="937538"/>
                    <a:pt x="2142698" y="955520"/>
                  </a:cubicBezTo>
                  <a:cubicBezTo>
                    <a:pt x="2120243" y="1022885"/>
                    <a:pt x="2141639" y="1000887"/>
                    <a:pt x="2101755" y="1064702"/>
                  </a:cubicBezTo>
                  <a:cubicBezTo>
                    <a:pt x="2086723" y="1088753"/>
                    <a:pt x="2045083" y="1142225"/>
                    <a:pt x="2019868" y="1160236"/>
                  </a:cubicBezTo>
                  <a:cubicBezTo>
                    <a:pt x="2003313" y="1172061"/>
                    <a:pt x="1981832" y="1175707"/>
                    <a:pt x="1965277" y="1187532"/>
                  </a:cubicBezTo>
                  <a:cubicBezTo>
                    <a:pt x="1846486" y="1272383"/>
                    <a:pt x="2025810" y="1181237"/>
                    <a:pt x="1856095" y="1283066"/>
                  </a:cubicBezTo>
                  <a:cubicBezTo>
                    <a:pt x="1810782" y="1310254"/>
                    <a:pt x="1738445" y="1348652"/>
                    <a:pt x="1678674" y="1364953"/>
                  </a:cubicBezTo>
                  <a:cubicBezTo>
                    <a:pt x="1642482" y="1374823"/>
                    <a:pt x="1605684" y="1382377"/>
                    <a:pt x="1569492" y="1392248"/>
                  </a:cubicBezTo>
                  <a:cubicBezTo>
                    <a:pt x="1505588" y="1409676"/>
                    <a:pt x="1378424" y="1446839"/>
                    <a:pt x="1378424" y="1446839"/>
                  </a:cubicBezTo>
                  <a:lnTo>
                    <a:pt x="682388" y="1433191"/>
                  </a:lnTo>
                  <a:cubicBezTo>
                    <a:pt x="536517" y="1428246"/>
                    <a:pt x="616793" y="1427029"/>
                    <a:pt x="532262" y="1405896"/>
                  </a:cubicBezTo>
                  <a:cubicBezTo>
                    <a:pt x="509758" y="1400270"/>
                    <a:pt x="486242" y="1398913"/>
                    <a:pt x="464024" y="1392248"/>
                  </a:cubicBezTo>
                  <a:cubicBezTo>
                    <a:pt x="440559" y="1385208"/>
                    <a:pt x="419026" y="1372700"/>
                    <a:pt x="395785" y="1364953"/>
                  </a:cubicBezTo>
                  <a:cubicBezTo>
                    <a:pt x="364365" y="1354480"/>
                    <a:pt x="332095" y="1346756"/>
                    <a:pt x="300250" y="1337657"/>
                  </a:cubicBezTo>
                  <a:cubicBezTo>
                    <a:pt x="286602" y="1319460"/>
                    <a:pt x="276138" y="1298367"/>
                    <a:pt x="259307" y="1283066"/>
                  </a:cubicBezTo>
                  <a:cubicBezTo>
                    <a:pt x="225645" y="1252464"/>
                    <a:pt x="150125" y="1201179"/>
                    <a:pt x="150125" y="1201179"/>
                  </a:cubicBezTo>
                  <a:cubicBezTo>
                    <a:pt x="145576" y="1182982"/>
                    <a:pt x="145783" y="1162874"/>
                    <a:pt x="136477" y="1146588"/>
                  </a:cubicBezTo>
                  <a:cubicBezTo>
                    <a:pt x="126901" y="1129830"/>
                    <a:pt x="107114" y="1121086"/>
                    <a:pt x="95534" y="1105645"/>
                  </a:cubicBezTo>
                  <a:cubicBezTo>
                    <a:pt x="79618" y="1084424"/>
                    <a:pt x="66454" y="1061132"/>
                    <a:pt x="54591" y="1037406"/>
                  </a:cubicBezTo>
                  <a:cubicBezTo>
                    <a:pt x="28032" y="984287"/>
                    <a:pt x="53533" y="1003093"/>
                    <a:pt x="27295" y="941872"/>
                  </a:cubicBezTo>
                  <a:cubicBezTo>
                    <a:pt x="20834" y="926796"/>
                    <a:pt x="9098" y="914577"/>
                    <a:pt x="0" y="900929"/>
                  </a:cubicBezTo>
                  <a:cubicBezTo>
                    <a:pt x="4549" y="850887"/>
                    <a:pt x="3794" y="800076"/>
                    <a:pt x="13648" y="750803"/>
                  </a:cubicBezTo>
                  <a:cubicBezTo>
                    <a:pt x="17638" y="730853"/>
                    <a:pt x="32929" y="714912"/>
                    <a:pt x="40943" y="696212"/>
                  </a:cubicBezTo>
                  <a:cubicBezTo>
                    <a:pt x="46610" y="682989"/>
                    <a:pt x="47454" y="667759"/>
                    <a:pt x="54591" y="655269"/>
                  </a:cubicBezTo>
                  <a:cubicBezTo>
                    <a:pt x="65876" y="635520"/>
                    <a:pt x="82313" y="619187"/>
                    <a:pt x="95534" y="600678"/>
                  </a:cubicBezTo>
                  <a:cubicBezTo>
                    <a:pt x="105068" y="587331"/>
                    <a:pt x="111232" y="571333"/>
                    <a:pt x="122830" y="559735"/>
                  </a:cubicBezTo>
                  <a:cubicBezTo>
                    <a:pt x="134428" y="548137"/>
                    <a:pt x="150125" y="541538"/>
                    <a:pt x="163773" y="532439"/>
                  </a:cubicBezTo>
                  <a:cubicBezTo>
                    <a:pt x="236559" y="423259"/>
                    <a:pt x="141027" y="555185"/>
                    <a:pt x="232012" y="464200"/>
                  </a:cubicBezTo>
                  <a:cubicBezTo>
                    <a:pt x="243610" y="452602"/>
                    <a:pt x="247709" y="434855"/>
                    <a:pt x="259307" y="423257"/>
                  </a:cubicBezTo>
                  <a:cubicBezTo>
                    <a:pt x="270905" y="411659"/>
                    <a:pt x="287991" y="406858"/>
                    <a:pt x="300250" y="395961"/>
                  </a:cubicBezTo>
                  <a:cubicBezTo>
                    <a:pt x="329101" y="370315"/>
                    <a:pt x="350018" y="335487"/>
                    <a:pt x="382137" y="314075"/>
                  </a:cubicBezTo>
                  <a:lnTo>
                    <a:pt x="464024" y="259484"/>
                  </a:lnTo>
                  <a:cubicBezTo>
                    <a:pt x="459475" y="223090"/>
                    <a:pt x="471409" y="180349"/>
                    <a:pt x="450376" y="150302"/>
                  </a:cubicBezTo>
                  <a:cubicBezTo>
                    <a:pt x="433876" y="126731"/>
                    <a:pt x="368489" y="123006"/>
                    <a:pt x="368489" y="123006"/>
                  </a:cubicBezTo>
                  <a:cubicBezTo>
                    <a:pt x="357786" y="90895"/>
                    <a:pt x="342800" y="73231"/>
                    <a:pt x="368489" y="41120"/>
                  </a:cubicBezTo>
                  <a:cubicBezTo>
                    <a:pt x="378736" y="28312"/>
                    <a:pt x="218364" y="61591"/>
                    <a:pt x="382137" y="54767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6400" y="1981200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400" dirty="0" smtClean="0">
                  <a:cs typeface="B Nazanin" panose="00000400000000000000" pitchFamily="2" charset="-78"/>
                </a:rPr>
                <a:t>سیستم</a:t>
              </a:r>
              <a:endParaRPr lang="en-CA" sz="2400" dirty="0">
                <a:cs typeface="B Nazanin" panose="00000400000000000000" pitchFamily="2" charset="-78"/>
              </a:endParaRPr>
            </a:p>
          </p:txBody>
        </p:sp>
        <p:cxnSp>
          <p:nvCxnSpPr>
            <p:cNvPr id="17" name="Straight Arrow Connector 16"/>
            <p:cNvCxnSpPr>
              <a:endCxn id="13" idx="31"/>
            </p:cNvCxnSpPr>
            <p:nvPr/>
          </p:nvCxnSpPr>
          <p:spPr>
            <a:xfrm>
              <a:off x="533400" y="2415565"/>
              <a:ext cx="694899" cy="27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429000" y="2411016"/>
              <a:ext cx="694899" cy="27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8600" y="2602468"/>
              <a:ext cx="909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 smtClean="0">
                  <a:cs typeface="B Nazanin" panose="00000400000000000000" pitchFamily="2" charset="-78"/>
                </a:rPr>
                <a:t>ورودی</a:t>
              </a:r>
              <a:endParaRPr lang="en-CA" b="1" dirty="0">
                <a:cs typeface="B Nazanin" panose="000004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5949" y="2590800"/>
              <a:ext cx="909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b="1" dirty="0" smtClean="0">
                  <a:cs typeface="B Nazanin" panose="00000400000000000000" pitchFamily="2" charset="-78"/>
                </a:rPr>
                <a:t>خروجی</a:t>
              </a:r>
              <a:endParaRPr lang="en-CA" b="1" dirty="0">
                <a:cs typeface="B Nazanin" panose="00000400000000000000" pitchFamily="2" charset="-78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38300"/>
            <a:ext cx="9020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در حضور پارامترهای متغیر با زمان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دو نوع تغییر پارمتر و دو رویکرد متفاوت</a:t>
            </a:r>
          </a:p>
          <a:p>
            <a:pPr algn="just" rtl="1"/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تغییرات آنی پارامترها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بازنشانی (ریست کردن) ماتریس کواریانس (بر اساس؟؟؟)</a:t>
            </a:r>
            <a:endParaRPr lang="fa-IR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تغییرات </a:t>
            </a: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کند و مداوم </a:t>
            </a:r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پارامترها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ضریب فراموشی</a:t>
            </a:r>
          </a:p>
          <a:p>
            <a:pPr marL="0" indent="0" algn="just" rtl="1">
              <a:buNone/>
            </a:pPr>
            <a:r>
              <a:rPr lang="fa-IR" dirty="0" smtClean="0">
                <a:solidFill>
                  <a:srgbClr val="92D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قاعده سرانگشتی: استفاده از کنترل مقاوم بجای کنترل تطبیقی در سیستمهایی که پارامترهای آن به صورت آنی تغییر میکنند!!!</a:t>
            </a:r>
            <a:endParaRPr lang="en-CA" dirty="0" smtClean="0">
              <a:solidFill>
                <a:srgbClr val="92D05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فاکتور فراموشی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92500"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تعریف تابع هزینه جدید به صورت زیر و حل مسئله تخمین بر مبنای آن</a:t>
                </a:r>
              </a:p>
              <a:p>
                <a:pPr marL="0" indent="0" algn="just" rtl="1">
                  <a:buNone/>
                </a:pPr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پارامتر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B Nazanin" panose="00000400000000000000" pitchFamily="2" charset="-78"/>
                      </a:rPr>
                      <m:t>𝜆</m:t>
                    </m:r>
                  </m:oMath>
                </a14:m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عددی بین صفر و یک است.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sz="1500" i="1" dirty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sz="1500" i="1" dirty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K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𝜆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:endParaRPr lang="en-US" sz="1500" i="1" dirty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K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𝜖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CA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1887" r="-1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017885"/>
                <a:ext cx="4724400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fa-IR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𝑦</m:t>
                                      </m:r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fa-IR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fa-IR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7885"/>
                <a:ext cx="4724400" cy="953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609600"/>
            <a:ext cx="8077200" cy="5516563"/>
          </a:xfrm>
        </p:spPr>
        <p:txBody>
          <a:bodyPr>
            <a:normAutofit/>
          </a:bodyPr>
          <a:lstStyle/>
          <a:p>
            <a:pPr algn="just" rtl="1"/>
            <a:endParaRPr lang="fa-IR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مثال قبل برای پارامتر فراموشی برابر با 0.5</a:t>
            </a:r>
          </a:p>
          <a:p>
            <a:pPr marL="0" indent="0" algn="just" rtl="1">
              <a:buNone/>
            </a:pPr>
            <a:endParaRPr lang="en-CA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22</a:t>
            </a:fld>
            <a:endParaRPr lang="en-CA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5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609600"/>
                <a:ext cx="8077200" cy="55165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دلیل مشکل: به روز رسانی های اضافی</a:t>
                </a: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حل مشکل (؟)</a:t>
                </a: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به روزرسانی مقید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conditional updating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ساده ترین شرط روی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B Nazanin" panose="00000400000000000000" pitchFamily="2" charset="-78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𝑡</m:t>
                        </m:r>
                      </m:e>
                    </m:d>
                  </m:oMath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Constant-trace algorithm</a:t>
                </a:r>
              </a:p>
              <a:p>
                <a:pPr algn="just" rtl="1"/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…</a:t>
                </a:r>
              </a:p>
              <a:p>
                <a:pPr marL="0" indent="0" algn="just" rtl="1">
                  <a:buNone/>
                </a:pPr>
                <a:endPara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fa-I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609600"/>
                <a:ext cx="8077200" cy="5516563"/>
              </a:xfrm>
              <a:blipFill rotWithShape="1">
                <a:blip r:embed="rId2"/>
                <a:stretch>
                  <a:fillRect t="-1768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23</a:t>
            </a:fld>
            <a:endParaRPr lang="en-C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25240" r="33890" b="18413"/>
          <a:stretch/>
        </p:blipFill>
        <p:spPr bwMode="auto">
          <a:xfrm>
            <a:off x="2209800" y="1617785"/>
            <a:ext cx="5345723" cy="412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26779" r="33782" b="18414"/>
          <a:stretch/>
        </p:blipFill>
        <p:spPr bwMode="auto">
          <a:xfrm>
            <a:off x="2286000" y="1730326"/>
            <a:ext cx="5275385" cy="40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مراحل انجام شناسایی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24</a:t>
            </a:fld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2133600" y="1322362"/>
            <a:ext cx="4921404" cy="5383237"/>
            <a:chOff x="2133600" y="1322362"/>
            <a:chExt cx="4921404" cy="5383237"/>
          </a:xfrm>
        </p:grpSpPr>
        <p:grpSp>
          <p:nvGrpSpPr>
            <p:cNvPr id="6" name="Group 5"/>
            <p:cNvGrpSpPr/>
            <p:nvPr/>
          </p:nvGrpSpPr>
          <p:grpSpPr>
            <a:xfrm>
              <a:off x="2133600" y="1322362"/>
              <a:ext cx="4921404" cy="5383237"/>
              <a:chOff x="2133600" y="1322362"/>
              <a:chExt cx="4921404" cy="5383237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90" t="18077" r="32641" b="10192"/>
              <a:stretch/>
            </p:blipFill>
            <p:spPr bwMode="auto">
              <a:xfrm>
                <a:off x="2133600" y="1322362"/>
                <a:ext cx="4921404" cy="538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886200" y="4953000"/>
                <a:ext cx="2438400" cy="5334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10200" y="4114800"/>
                <a:ext cx="1066800" cy="5334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33800" y="3048000"/>
                <a:ext cx="990600" cy="5334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594302" y="3581400"/>
              <a:ext cx="941349" cy="5334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403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شرایط آزمایش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143000"/>
                <a:ext cx="8077200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آیا با تمام انواع ورودی ها میتوان شناسایی سیستم انجام داد؟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>
                          <a:latin typeface="Cambria Math"/>
                          <a:cs typeface="B Nazanin" panose="00000400000000000000" pitchFamily="2" charset="-78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cs typeface="B Nazanin" panose="00000400000000000000" pitchFamily="2" charset="-78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شرط لازم و کافی برای داشتن تخمین یکتا: معکوس پذیری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B Nazanin" panose="00000400000000000000" pitchFamily="2" charset="-78"/>
                          </a:rPr>
                          <m:t>Φ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B Nazanin" panose="00000400000000000000" pitchFamily="2" charset="-78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/>
                        <a:cs typeface="B Nazanin" panose="00000400000000000000" pitchFamily="2" charset="-78"/>
                      </a:rPr>
                      <m:t>Φ</m:t>
                    </m:r>
                  </m:oMath>
                </a14:m>
                <a:endParaRPr lang="fa-IR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شرط فوق: شرط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Persistent Excitation</a:t>
                </a:r>
              </a:p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تعریف: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سیگنال </a:t>
                </a:r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u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را </a:t>
                </a:r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PE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از مرتبه </a:t>
                </a:r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میگویند اگر: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حد زیر موجود باشد: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و ماتریس زیر مثبت معین باشد:</a:t>
                </a:r>
                <a:endParaRPr lang="en-US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B Nazanin" panose="00000400000000000000" pitchFamily="2" charset="-78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a-IR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B Nazanin" panose="00000400000000000000" pitchFamily="2" charset="-78"/>
                                      </a:rPr>
                                      <m:t>𝐶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B Nazanin" panose="00000400000000000000" pitchFamily="2" charset="-78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CA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143000"/>
                <a:ext cx="8077200" cy="5334000"/>
              </a:xfrm>
              <a:blipFill rotWithShape="1">
                <a:blip r:embed="rId2"/>
                <a:stretch>
                  <a:fillRect t="-1943" r="-1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مثالها: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endParaRPr lang="fa-IR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ضربه: مرتبه تحریک صفر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پله: مرتبه تحریک یک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سینوسی: تحریک دو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 </a:t>
                </a:r>
                <a:r>
                  <a:rPr lang="fa-IR" dirty="0" smtClean="0">
                    <a:cs typeface="B Nazanin" panose="00000400000000000000" pitchFamily="2" charset="-78"/>
                  </a:rPr>
                  <a:t>مرتبه تحریک سیگنال </a:t>
                </a:r>
                <a:r>
                  <a:rPr lang="en-US" dirty="0" smtClean="0">
                    <a:cs typeface="B Nazanin" panose="00000400000000000000" pitchFamily="2" charset="-78"/>
                  </a:rPr>
                  <a:t>u</a:t>
                </a:r>
                <a:r>
                  <a:rPr lang="fa-IR" dirty="0" smtClean="0">
                    <a:cs typeface="B Nazanin" panose="00000400000000000000" pitchFamily="2" charset="-78"/>
                  </a:rPr>
                  <a:t> برابر </a:t>
                </a:r>
                <a:r>
                  <a:rPr lang="en-US" dirty="0" smtClean="0"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cs typeface="B Nazanin" panose="00000400000000000000" pitchFamily="2" charset="-78"/>
                  </a:rPr>
                  <a:t> است اگر و تنها اگر برای هر چندجمله ای غیرصفر </a:t>
                </a:r>
                <a:r>
                  <a:rPr lang="en-US" dirty="0" smtClean="0">
                    <a:cs typeface="B Nazanin" panose="00000400000000000000" pitchFamily="2" charset="-78"/>
                  </a:rPr>
                  <a:t>A</a:t>
                </a:r>
                <a:r>
                  <a:rPr lang="fa-IR" dirty="0" smtClean="0">
                    <a:cs typeface="B Nazanin" panose="00000400000000000000" pitchFamily="2" charset="-78"/>
                  </a:rPr>
                  <a:t> از مرتبه کمتر از </a:t>
                </a:r>
                <a:r>
                  <a:rPr lang="en-US" dirty="0" smtClean="0"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cs typeface="B Nazanin" panose="00000400000000000000" pitchFamily="2" charset="-78"/>
                  </a:rPr>
                  <a:t> داشته باشیم: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𝑈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cs typeface="B Nazanin" panose="00000400000000000000" pitchFamily="2" charset="-78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B Nazanin" panose="00000400000000000000" pitchFamily="2" charset="-78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  <a:cs typeface="B Nazanin" panose="00000400000000000000" pitchFamily="2" charset="-78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cs typeface="B Nazanin" panose="00000400000000000000" pitchFamily="2" charset="-78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&gt;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0</m:t>
                      </m:r>
                    </m:oMath>
                  </m:oMathPara>
                </a14:m>
                <a:endParaRPr lang="fa-IR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سیگنال متناوب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نویز </a:t>
                </a:r>
                <a:r>
                  <a:rPr lang="fa-IR" dirty="0">
                    <a:cs typeface="B Nazanin" panose="00000400000000000000" pitchFamily="2" charset="-78"/>
                  </a:rPr>
                  <a:t>سفید و رنگی: تحریک بی </a:t>
                </a:r>
                <a:r>
                  <a:rPr lang="fa-IR" dirty="0" smtClean="0">
                    <a:cs typeface="B Nazanin" panose="00000400000000000000" pitchFamily="2" charset="-78"/>
                  </a:rPr>
                  <a:t>نهایت</a:t>
                </a:r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fa-IR" dirty="0" smtClean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l="-2642" t="-1720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4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cs typeface="B Nazanin" panose="00000400000000000000" pitchFamily="2" charset="-78"/>
                  </a:rPr>
                  <a:t> فرض کنید که سیگنال </a:t>
                </a:r>
                <a:r>
                  <a:rPr lang="en-US" dirty="0" smtClean="0">
                    <a:cs typeface="B Nazanin" panose="00000400000000000000" pitchFamily="2" charset="-78"/>
                  </a:rPr>
                  <a:t>u</a:t>
                </a:r>
                <a:r>
                  <a:rPr lang="fa-IR" dirty="0" smtClean="0">
                    <a:cs typeface="B Nazanin" panose="00000400000000000000" pitchFamily="2" charset="-78"/>
                  </a:rPr>
                  <a:t> غنی از مرتبه </a:t>
                </a:r>
                <a:r>
                  <a:rPr lang="en-US" dirty="0" smtClean="0"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cs typeface="B Nazanin" panose="00000400000000000000" pitchFamily="2" charset="-78"/>
                  </a:rPr>
                  <a:t> باشد و از فیلتری با مرتبه </a:t>
                </a:r>
                <a:r>
                  <a:rPr lang="en-US" dirty="0" smtClean="0">
                    <a:cs typeface="B Nazanin" panose="00000400000000000000" pitchFamily="2" charset="-78"/>
                  </a:rPr>
                  <a:t>m</a:t>
                </a:r>
                <a:r>
                  <a:rPr lang="fa-IR" dirty="0" smtClean="0">
                    <a:cs typeface="B Nazanin" panose="00000400000000000000" pitchFamily="2" charset="-78"/>
                  </a:rPr>
                  <a:t> به صورت زیر عبور کند: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در این صورت غنای سیگنال فیلترشده حداکثر </a:t>
                </a:r>
                <a:r>
                  <a:rPr lang="en-US" dirty="0" smtClean="0"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cs typeface="B Nazanin" panose="00000400000000000000" pitchFamily="2" charset="-78"/>
                  </a:rPr>
                  <a:t> و حداقل </a:t>
                </a:r>
                <a:r>
                  <a:rPr lang="en-US" dirty="0" smtClean="0">
                    <a:cs typeface="B Nazanin" panose="00000400000000000000" pitchFamily="2" charset="-78"/>
                  </a:rPr>
                  <a:t>n-m</a:t>
                </a:r>
                <a:r>
                  <a:rPr lang="fa-IR" dirty="0" smtClean="0">
                    <a:cs typeface="B Nazanin" panose="00000400000000000000" pitchFamily="2" charset="-78"/>
                  </a:rPr>
                  <a:t> است.</a:t>
                </a:r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>
                    <a:cs typeface="B Nazanin" panose="00000400000000000000" pitchFamily="2" charset="-78"/>
                  </a:rPr>
                  <a:t> فرض کنید که سیگنال </a:t>
                </a:r>
                <a:r>
                  <a:rPr lang="en-US" dirty="0">
                    <a:cs typeface="B Nazanin" panose="00000400000000000000" pitchFamily="2" charset="-78"/>
                  </a:rPr>
                  <a:t>u</a:t>
                </a:r>
                <a:r>
                  <a:rPr lang="fa-IR" dirty="0">
                    <a:cs typeface="B Nazanin" panose="00000400000000000000" pitchFamily="2" charset="-78"/>
                  </a:rPr>
                  <a:t> غنی از مرتبه </a:t>
                </a:r>
                <a:r>
                  <a:rPr lang="en-US" dirty="0">
                    <a:cs typeface="B Nazanin" panose="00000400000000000000" pitchFamily="2" charset="-78"/>
                  </a:rPr>
                  <a:t>n</a:t>
                </a:r>
                <a:r>
                  <a:rPr lang="fa-IR" dirty="0">
                    <a:cs typeface="B Nazanin" panose="00000400000000000000" pitchFamily="2" charset="-78"/>
                  </a:rPr>
                  <a:t> باشد و از فیلتری با مرتبه </a:t>
                </a:r>
                <a:r>
                  <a:rPr lang="en-US" dirty="0">
                    <a:cs typeface="B Nazanin" panose="00000400000000000000" pitchFamily="2" charset="-78"/>
                  </a:rPr>
                  <a:t>m</a:t>
                </a:r>
                <a:r>
                  <a:rPr lang="fa-IR" dirty="0">
                    <a:cs typeface="B Nazanin" panose="00000400000000000000" pitchFamily="2" charset="-78"/>
                  </a:rPr>
                  <a:t> به صورت زیر عبور کند: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cs typeface="B Nazanin" panose="00000400000000000000" pitchFamily="2" charset="-78"/>
                                </a:rPr>
                                <m:t>𝑞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>
                    <a:cs typeface="B Nazanin" panose="00000400000000000000" pitchFamily="2" charset="-78"/>
                  </a:rPr>
                  <a:t>در این صورت </a:t>
                </a:r>
                <a:r>
                  <a:rPr lang="fa-IR" dirty="0" smtClean="0">
                    <a:cs typeface="B Nazanin" panose="00000400000000000000" pitchFamily="2" charset="-78"/>
                  </a:rPr>
                  <a:t>اگر فیلتر پایدار باشد، غنای </a:t>
                </a:r>
                <a:r>
                  <a:rPr lang="fa-IR" dirty="0">
                    <a:cs typeface="B Nazanin" panose="00000400000000000000" pitchFamily="2" charset="-78"/>
                  </a:rPr>
                  <a:t>سیگنال فیلترشده </a:t>
                </a:r>
                <a:r>
                  <a:rPr lang="fa-IR" dirty="0" smtClean="0">
                    <a:cs typeface="B Nazanin" panose="00000400000000000000" pitchFamily="2" charset="-78"/>
                  </a:rPr>
                  <a:t>برابر </a:t>
                </a:r>
                <a:r>
                  <a:rPr lang="en-US" dirty="0">
                    <a:cs typeface="B Nazanin" panose="00000400000000000000" pitchFamily="2" charset="-78"/>
                  </a:rPr>
                  <a:t>n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است.</a:t>
                </a:r>
                <a:endParaRPr lang="fa-IR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l="-2642" t="-1613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5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solidFill>
                <a:srgbClr val="00B050"/>
              </a:solidFill>
            </p:spPr>
            <p:txBody>
              <a:bodyPr>
                <a:normAutofit fontScale="92500"/>
              </a:bodyPr>
              <a:lstStyle/>
              <a:p>
                <a:pPr algn="just" rtl="1"/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قضیه:</a:t>
                </a:r>
                <a:r>
                  <a:rPr lang="fa-IR" dirty="0" smtClean="0">
                    <a:cs typeface="B Nazanin" panose="00000400000000000000" pitchFamily="2" charset="-78"/>
                  </a:rPr>
                  <a:t> فرض کنید که داده های حاصل از آزمایش از سیستم </a:t>
                </a:r>
                <a:r>
                  <a:rPr lang="en-US" dirty="0" smtClean="0">
                    <a:cs typeface="B Nazanin" panose="00000400000000000000" pitchFamily="2" charset="-78"/>
                  </a:rPr>
                  <a:t>FIR</a:t>
                </a:r>
                <a:r>
                  <a:rPr lang="fa-IR" dirty="0" smtClean="0">
                    <a:cs typeface="B Nazanin" panose="00000400000000000000" pitchFamily="2" charset="-78"/>
                  </a:rPr>
                  <a:t> زیر حاصل شده باشند و نویزی هم در اندازه گیری وجود نداشته باشد: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a-IR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a-IR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تخمین حاصل از </a:t>
                </a:r>
                <a:r>
                  <a:rPr lang="en-US" dirty="0" smtClean="0">
                    <a:cs typeface="B Nazanin" panose="00000400000000000000" pitchFamily="2" charset="-78"/>
                  </a:rPr>
                  <a:t>LS</a:t>
                </a:r>
                <a:r>
                  <a:rPr lang="fa-IR" dirty="0" smtClean="0">
                    <a:cs typeface="B Nazanin" panose="00000400000000000000" pitchFamily="2" charset="-78"/>
                  </a:rPr>
                  <a:t> بدون بایاس و سازگار است اگر مرتبه </a:t>
                </a:r>
                <a:r>
                  <a:rPr lang="en-US" dirty="0" smtClean="0">
                    <a:cs typeface="B Nazanin" panose="00000400000000000000" pitchFamily="2" charset="-78"/>
                  </a:rPr>
                  <a:t>PE</a:t>
                </a:r>
                <a:r>
                  <a:rPr lang="fa-IR" dirty="0" smtClean="0">
                    <a:cs typeface="B Nazanin" panose="00000400000000000000" pitchFamily="2" charset="-78"/>
                  </a:rPr>
                  <a:t> سیگنال ورودی حداقل برابر </a:t>
                </a:r>
                <a:r>
                  <a:rPr lang="en-US" dirty="0" smtClean="0">
                    <a:cs typeface="B Nazanin" panose="00000400000000000000" pitchFamily="2" charset="-78"/>
                  </a:rPr>
                  <a:t>m+1</a:t>
                </a:r>
                <a:r>
                  <a:rPr lang="fa-IR" dirty="0" smtClean="0">
                    <a:cs typeface="B Nazanin" panose="00000400000000000000" pitchFamily="2" charset="-78"/>
                  </a:rPr>
                  <a:t> باشد.</a:t>
                </a: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نکاتی بسیار مهم: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1- در حالتیکه داده </a:t>
                </a:r>
                <a:r>
                  <a:rPr lang="fa-IR" dirty="0">
                    <a:cs typeface="B Nazanin" panose="00000400000000000000" pitchFamily="2" charset="-78"/>
                  </a:rPr>
                  <a:t>های حاصل از آزمایش از </a:t>
                </a:r>
                <a:r>
                  <a:rPr lang="fa-IR" dirty="0" smtClean="0">
                    <a:cs typeface="B Nazanin" panose="00000400000000000000" pitchFamily="2" charset="-78"/>
                  </a:rPr>
                  <a:t>سیستم </a:t>
                </a:r>
                <a:r>
                  <a:rPr lang="en-US" dirty="0" smtClean="0">
                    <a:cs typeface="B Nazanin" panose="00000400000000000000" pitchFamily="2" charset="-78"/>
                  </a:rPr>
                  <a:t>AR</a:t>
                </a:r>
                <a:r>
                  <a:rPr lang="fa-IR" dirty="0" smtClean="0">
                    <a:cs typeface="B Nazanin" panose="00000400000000000000" pitchFamily="2" charset="-78"/>
                  </a:rPr>
                  <a:t> حاصل </a:t>
                </a:r>
                <a:r>
                  <a:rPr lang="fa-IR" dirty="0">
                    <a:cs typeface="B Nazanin" panose="00000400000000000000" pitchFamily="2" charset="-78"/>
                  </a:rPr>
                  <a:t>شده باشند و نویزی هم در اندازه گیری وجود نداشته </a:t>
                </a:r>
                <a:r>
                  <a:rPr lang="fa-IR" dirty="0" smtClean="0">
                    <a:cs typeface="B Nazanin" panose="00000400000000000000" pitchFamily="2" charset="-78"/>
                  </a:rPr>
                  <a:t>باشد، جهت دستیابی به تخمین بدون بایاس پارامترها، حداقل به ورودی با مرتبه نسبی </a:t>
                </a:r>
                <a:r>
                  <a:rPr lang="en-US" dirty="0" smtClean="0">
                    <a:cs typeface="B Nazanin" panose="00000400000000000000" pitchFamily="2" charset="-78"/>
                  </a:rPr>
                  <a:t>m+n+1</a:t>
                </a:r>
                <a:r>
                  <a:rPr lang="fa-IR" dirty="0" smtClean="0">
                    <a:cs typeface="B Nazanin" panose="00000400000000000000" pitchFamily="2" charset="-78"/>
                  </a:rPr>
                  <a:t> نیاز داریم. </a:t>
                </a:r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دقت شود که سیستم پایدار بوده و عامل مشترکی در </a:t>
                </a:r>
                <a:r>
                  <a:rPr lang="en-US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A</a:t>
                </a:r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 و </a:t>
                </a:r>
                <a:r>
                  <a:rPr lang="en-US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B</a:t>
                </a:r>
                <a:r>
                  <a:rPr lang="fa-IR" dirty="0" smtClean="0">
                    <a:solidFill>
                      <a:srgbClr val="FF0000"/>
                    </a:solidFill>
                    <a:cs typeface="B Nazanin" panose="00000400000000000000" pitchFamily="2" charset="-78"/>
                  </a:rPr>
                  <a:t> وجود نداشته باشد.</a:t>
                </a:r>
                <a:r>
                  <a:rPr lang="fa-IR" dirty="0" smtClean="0">
                    <a:cs typeface="B Nazanin" panose="00000400000000000000" pitchFamily="2" charset="-78"/>
                  </a:rPr>
                  <a:t> </a:t>
                </a: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2- در حالتیکه داده های حاصل از آزمایش از سیستم </a:t>
                </a:r>
                <a:r>
                  <a:rPr lang="en-US" dirty="0" smtClean="0">
                    <a:cs typeface="B Nazanin" panose="00000400000000000000" pitchFamily="2" charset="-78"/>
                  </a:rPr>
                  <a:t>ARX</a:t>
                </a:r>
                <a:r>
                  <a:rPr lang="fa-IR" dirty="0" smtClean="0">
                    <a:cs typeface="B Nazanin" panose="00000400000000000000" pitchFamily="2" charset="-78"/>
                  </a:rPr>
                  <a:t> حاصل شده باشند و نویز سفید در اندازه گیری وجود داشته باشد، جهت دستیابی به تخمین بدون بایاس پارامترها، حداقل به ورودی با مرتبه نسبی </a:t>
                </a:r>
                <a:r>
                  <a:rPr lang="en-US" dirty="0" smtClean="0">
                    <a:cs typeface="B Nazanin" panose="00000400000000000000" pitchFamily="2" charset="-78"/>
                  </a:rPr>
                  <a:t>m+1</a:t>
                </a:r>
                <a:r>
                  <a:rPr lang="fa-IR" dirty="0" smtClean="0">
                    <a:cs typeface="B Nazanin" panose="00000400000000000000" pitchFamily="2" charset="-78"/>
                  </a:rPr>
                  <a:t> نیاز داریم. (؟)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l="-2340" t="-1505" r="-1434" b="-10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5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مراحل انجام شناسایی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29</a:t>
            </a:fld>
            <a:endParaRPr lang="en-CA"/>
          </a:p>
        </p:txBody>
      </p:sp>
      <p:grpSp>
        <p:nvGrpSpPr>
          <p:cNvPr id="10" name="Group 9"/>
          <p:cNvGrpSpPr/>
          <p:nvPr/>
        </p:nvGrpSpPr>
        <p:grpSpPr>
          <a:xfrm>
            <a:off x="2133600" y="1322362"/>
            <a:ext cx="4921404" cy="5383237"/>
            <a:chOff x="2133600" y="1322362"/>
            <a:chExt cx="4921404" cy="5383237"/>
          </a:xfrm>
        </p:grpSpPr>
        <p:grpSp>
          <p:nvGrpSpPr>
            <p:cNvPr id="9" name="Group 8"/>
            <p:cNvGrpSpPr/>
            <p:nvPr/>
          </p:nvGrpSpPr>
          <p:grpSpPr>
            <a:xfrm>
              <a:off x="2133600" y="1322362"/>
              <a:ext cx="4921404" cy="5383237"/>
              <a:chOff x="2133600" y="1322362"/>
              <a:chExt cx="4921404" cy="538323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33600" y="1322362"/>
                <a:ext cx="4921404" cy="5383237"/>
                <a:chOff x="2133600" y="1322362"/>
                <a:chExt cx="4921404" cy="5383237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90" t="18077" r="32641" b="10192"/>
                <a:stretch/>
              </p:blipFill>
              <p:spPr bwMode="auto">
                <a:xfrm>
                  <a:off x="2133600" y="1322362"/>
                  <a:ext cx="4921404" cy="5383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>
                <a:xfrm>
                  <a:off x="3886200" y="4953000"/>
                  <a:ext cx="2438400" cy="533400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410200" y="4114800"/>
                  <a:ext cx="1066800" cy="533400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733800" y="3048000"/>
                  <a:ext cx="990600" cy="533400"/>
                </a:xfrm>
                <a:prstGeom prst="rect">
                  <a:avLst/>
                </a:prstGeom>
                <a:noFill/>
                <a:ln w="571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594302" y="3581400"/>
                <a:ext cx="941349" cy="5334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733800" y="1447800"/>
              <a:ext cx="9906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2286000"/>
              <a:ext cx="990600" cy="4572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0" y="5791200"/>
              <a:ext cx="941349" cy="5334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78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سیستم؟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شناسایی سیستم علم مدلسازی سیستمهای دینامیکی با استفاده از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داده های تجربی</a:t>
            </a:r>
            <a:r>
              <a:rPr lang="fa-IR" dirty="0" smtClean="0">
                <a:cs typeface="B Nazanin" panose="00000400000000000000" pitchFamily="2" charset="-78"/>
              </a:rPr>
              <a:t> است. 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روشهای غیرپارامتری: مدلهای حاصله توابع یا منحنی هایی هستند که امکان نمایش آنها با یک بردار پارامتر بعد محدود وجود ندارد. 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روشهای </a:t>
            </a:r>
            <a:r>
              <a:rPr lang="fa-IR" dirty="0" smtClean="0">
                <a:cs typeface="B Nazanin" panose="00000400000000000000" pitchFamily="2" charset="-78"/>
              </a:rPr>
              <a:t>پارامتری</a:t>
            </a:r>
            <a:r>
              <a:rPr lang="fa-IR" dirty="0">
                <a:cs typeface="B Nazanin" panose="00000400000000000000" pitchFamily="2" charset="-78"/>
              </a:rPr>
              <a:t>: مدلهای حاصله توابع یا منحنی هایی هستند که امکان نمایش آنها با یک بردار پارامتر بعد محدود وجود </a:t>
            </a:r>
            <a:r>
              <a:rPr lang="fa-IR" dirty="0" smtClean="0">
                <a:cs typeface="B Nazanin" panose="00000400000000000000" pitchFamily="2" charset="-78"/>
              </a:rPr>
              <a:t>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9087" r="28271" b="25794"/>
          <a:stretch/>
        </p:blipFill>
        <p:spPr bwMode="auto">
          <a:xfrm>
            <a:off x="533400" y="2057400"/>
            <a:ext cx="3886200" cy="205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ارزیابی مدل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معيار</a:t>
                </a:r>
                <a:r>
                  <a:rPr lang="fa-IR" dirty="0">
                    <a:cs typeface="B Nazanin" panose="00000400000000000000" pitchFamily="2" charset="-78"/>
                  </a:rPr>
                  <a:t> </a:t>
                </a:r>
                <a:r>
                  <a:rPr lang="en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Error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(FPE)</a:t>
                </a:r>
                <a:endParaRPr lang="fa-I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𝐹𝑃𝐸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𝑉</m:t>
                      </m:r>
                    </m:oMath>
                  </m:oMathPara>
                </a14:m>
                <a:endParaRPr lang="fa-IR" dirty="0" smtClean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معیار </a:t>
                </a:r>
                <a:r>
                  <a:rPr lang="en-CA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Akaike</a:t>
                </a:r>
                <a:r>
                  <a:rPr lang="en-C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Information </a:t>
                </a:r>
                <a:r>
                  <a:rPr lang="en-C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(AIC)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𝐴𝐼𝐶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rtl="1"/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d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: تعداد پارامترهای تخمین زده شده</a:t>
                </a:r>
              </a:p>
              <a:p>
                <a:pPr algn="just" rtl="1"/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N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: تعداد داده ها</a:t>
                </a:r>
              </a:p>
              <a:p>
                <a:pPr algn="just" rtl="1"/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V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: تابع هزینه</a:t>
                </a:r>
              </a:p>
              <a:p>
                <a:pPr algn="just" rtl="1"/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AIC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یا </a:t>
                </a:r>
                <a:r>
                  <a:rPr lang="en-US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FPE</a:t>
                </a:r>
                <a:r>
                  <a:rPr lang="fa-IR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کوچکتر، مدل مناسبتر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3369" r="-1208" b="-31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1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الگوریتم </a:t>
            </a:r>
            <a:r>
              <a:rPr lang="en-US" dirty="0" smtClean="0">
                <a:latin typeface="Nazanin" panose="00000700000000000000" pitchFamily="2" charset="-78"/>
                <a:cs typeface="B Nazanin" panose="00000400000000000000" pitchFamily="2" charset="-78"/>
              </a:rPr>
              <a:t>ELS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الگوریتم </a:t>
                </a:r>
                <a:r>
                  <a:rPr lang="en-US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RLS</a:t>
                </a: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تخمین بدون بایاسی از پارامترهای مدل میدهد اگر نویز اندازه گیری سفید باشد.</a:t>
                </a: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در حضور نویز رنگی: تخمین پارامترهای فیلتر نویز</a:t>
                </a: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مشکل: نداشتن مقدار نویز ورودی به فیلتر نویز</a:t>
                </a: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راه حل: تقریب نویز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B Nazanin" panose="00000400000000000000" pitchFamily="2" charset="-78"/>
                        </a:rPr>
                        <m:t>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fa-IR" sz="2400" dirty="0">
                  <a:cs typeface="B Nazanin" panose="00000400000000000000" pitchFamily="2" charset="-78"/>
                </a:endParaRPr>
              </a:p>
              <a:p>
                <a:pPr marL="0" indent="0" algn="just" rtl="1">
                  <a:lnSpc>
                    <a:spcPct val="150000"/>
                  </a:lnSpc>
                  <a:buNone/>
                </a:pPr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مثال: مدل </a:t>
                </a:r>
                <a:r>
                  <a:rPr lang="en-US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ARMAX</a:t>
                </a:r>
              </a:p>
              <a:p>
                <a:pPr algn="just" rtl="1">
                  <a:lnSpc>
                    <a:spcPct val="150000"/>
                  </a:lnSpc>
                </a:pPr>
                <a:endParaRPr lang="en-CA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l="-2113" r="-1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7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در حضور فیدبک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</p:spPr>
            <p:txBody>
              <a:bodyPr>
                <a:normAutofit fontScale="92500"/>
              </a:bodyPr>
              <a:lstStyle/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شناسایی سیستمهای ناپایدار</a:t>
                </a: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اثر فیدبک: ایجاد همبستگی (؟)</a:t>
                </a:r>
                <a:endParaRPr lang="en-US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مثال: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𝑎𝑦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𝑏𝑢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امکان شناسایی با ورودی پله در حالت حلقه باز</a:t>
                </a: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فرض وجود فیدبک استاتیکی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=−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𝑘𝑦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𝑏𝑘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B Nazanin" panose="00000400000000000000" pitchFamily="2" charset="-78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sz="2400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تنها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B Nazanin" panose="00000400000000000000" pitchFamily="2" charset="-78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 قابل شناسایی است. </a:t>
                </a:r>
                <a:endParaRPr lang="en-US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حل این مشکل با استفاده از فیدبک مرتبه بالاتر</a:t>
                </a:r>
                <a:endParaRPr lang="en-US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  <a:cs typeface="B Nazanin" panose="00000400000000000000" pitchFamily="2" charset="-78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  <a:cs typeface="B Nazanin" panose="00000400000000000000" pitchFamily="2" charset="-78"/>
                        </a:rPr>
                        <m:t>𝑘𝑦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400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مرتبه لازم فیدبک؟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219200"/>
                <a:ext cx="8077200" cy="4906963"/>
              </a:xfrm>
              <a:blipFill rotWithShape="1">
                <a:blip r:embed="rId2"/>
                <a:stretch>
                  <a:fillRect t="-1491" r="-906" b="-19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en-CA" dirty="0">
              <a:latin typeface="Nazanin" panose="00000700000000000000" pitchFamily="2" charset="-78"/>
              <a:cs typeface="Nazanin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33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Nazanin" panose="00000700000000000000" pitchFamily="2" charset="-78"/>
                <a:cs typeface="Nazanin" panose="00000700000000000000" pitchFamily="2" charset="-78"/>
              </a:rPr>
              <a:t>کنترل کننده تطبیقی خطی است یا غیرخطی؟</a:t>
            </a:r>
            <a:endParaRPr lang="en-CA" dirty="0">
              <a:latin typeface="Nazanin" panose="00000700000000000000" pitchFamily="2" charset="-78"/>
              <a:cs typeface="Nazanin" panose="00000700000000000000" pitchFamily="2" charset="-78"/>
            </a:endParaRPr>
          </a:p>
        </p:txBody>
      </p:sp>
      <p:pic>
        <p:nvPicPr>
          <p:cNvPr id="8" name="Picture 2" descr="C:\Users\Yazdan\Desktop\a76cf437-0091-41dc-8374-13904a8d0b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0927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گسسته سازی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گسسته سازی دقیق: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𝐷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مدل گسسته شده: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𝑖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که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𝐴𝑇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cs typeface="B Nazanin" panose="00000400000000000000" pitchFamily="2" charset="-78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cs typeface="B Nazanin" panose="00000400000000000000" pitchFamily="2" charset="-78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𝐷</m:t>
                      </m:r>
                    </m:oMath>
                  </m:oMathPara>
                </a14:m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t="-2965" r="-1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0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</p:spPr>
            <p:txBody>
              <a:bodyPr>
                <a:normAutofit/>
              </a:bodyPr>
              <a:lstStyle/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گسسته سازی</a:t>
                </a:r>
                <a:r>
                  <a:rPr lang="en-US" dirty="0" smtClean="0">
                    <a:cs typeface="B Nazanin" panose="00000400000000000000" pitchFamily="2" charset="-78"/>
                  </a:rPr>
                  <a:t> </a:t>
                </a:r>
                <a:r>
                  <a:rPr lang="fa-IR" dirty="0" smtClean="0">
                    <a:cs typeface="B Nazanin" panose="00000400000000000000" pitchFamily="2" charset="-78"/>
                  </a:rPr>
                  <a:t>های تقریبی: بر اساس تقریب مشتق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𝐵𝑢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𝐷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dirty="0" smtClean="0">
                    <a:cs typeface="B Nazanin" panose="00000400000000000000" pitchFamily="2" charset="-78"/>
                  </a:rPr>
                  <a:t>مدل گسسته شده: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dirty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𝑦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𝑖</m:t>
                      </m:r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  <a:cs typeface="B Nazanin" panose="00000400000000000000" pitchFamily="2" charset="-78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a-IR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که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fa-IR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𝐴𝑇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𝐵𝑇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cs typeface="B Nazanin" panose="00000400000000000000" pitchFamily="2" charset="-78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B Nazanin" panose="00000400000000000000" pitchFamily="2" charset="-78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B Nazanin" panose="00000400000000000000" pitchFamily="2" charset="-78"/>
                        </a:rPr>
                        <m:t>𝐷</m:t>
                      </m:r>
                    </m:oMath>
                  </m:oMathPara>
                </a14:m>
                <a:endParaRPr lang="en-CA" dirty="0" smtClean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r>
                  <a:rPr lang="fa-IR" dirty="0" smtClean="0">
                    <a:cs typeface="B Nazanin" panose="00000400000000000000" pitchFamily="2" charset="-78"/>
                  </a:rPr>
                  <a:t>دستور </a:t>
                </a:r>
                <a:r>
                  <a:rPr lang="en-US" dirty="0" smtClean="0">
                    <a:cs typeface="B Nazanin" panose="00000400000000000000" pitchFamily="2" charset="-78"/>
                  </a:rPr>
                  <a:t>c2d</a:t>
                </a:r>
                <a:r>
                  <a:rPr lang="fa-IR" dirty="0" smtClean="0">
                    <a:cs typeface="B Nazanin" panose="00000400000000000000" pitchFamily="2" charset="-78"/>
                  </a:rPr>
                  <a:t> در نرم افزار </a:t>
                </a:r>
                <a:r>
                  <a:rPr lang="en-US" dirty="0" smtClean="0">
                    <a:cs typeface="B Nazanin" panose="00000400000000000000" pitchFamily="2" charset="-78"/>
                  </a:rPr>
                  <a:t>MATLAB</a:t>
                </a:r>
                <a:endParaRPr lang="en-CA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457200"/>
                <a:ext cx="8077200" cy="5668963"/>
              </a:xfrm>
              <a:blipFill rotWithShape="1">
                <a:blip r:embed="rId2"/>
                <a:stretch>
                  <a:fillRect t="-1398" r="-15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8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انتخاب زمان نمونه برداری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بهره </a:t>
            </a:r>
            <a:r>
              <a:rPr lang="en-US" dirty="0" smtClean="0">
                <a:cs typeface="B Nazanin" panose="00000400000000000000" pitchFamily="2" charset="-78"/>
              </a:rPr>
              <a:t>DC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زمان نشست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پهنای باند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36</a:t>
            </a:fld>
            <a:endParaRPr lang="en-CA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8" t="28702" r="33674" b="17644"/>
          <a:stretch/>
        </p:blipFill>
        <p:spPr bwMode="auto">
          <a:xfrm>
            <a:off x="1143000" y="1366911"/>
            <a:ext cx="7124819" cy="51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5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مراحل انجام شناسایی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4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0" t="18077" r="32641" b="10192"/>
          <a:stretch/>
        </p:blipFill>
        <p:spPr bwMode="auto">
          <a:xfrm>
            <a:off x="2133600" y="1322362"/>
            <a:ext cx="4921404" cy="53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1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غیرپارامتری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آنالیز گذرا:</a:t>
            </a:r>
            <a:r>
              <a:rPr lang="fa-IR" dirty="0" smtClean="0">
                <a:cs typeface="B Nazanin" panose="00000400000000000000" pitchFamily="2" charset="-78"/>
              </a:rPr>
              <a:t> یک سیگنال (معمولا پله یا ضربه) به سیستم اعمال می شود و پاسخ سیستم مدل را بنا میکند.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>(حساسیت شدید به نویز)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آنالیز فرکانسی:</a:t>
            </a:r>
            <a:r>
              <a:rPr lang="fa-IR" dirty="0" smtClean="0">
                <a:cs typeface="B Nazanin" panose="00000400000000000000" pitchFamily="2" charset="-78"/>
              </a:rPr>
              <a:t> از ورودی های سینوسی با فرکانسهای متفاوت جهت یافتن پاسخ فرکانسی استفاده میشود. 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5</a:t>
            </a:fld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1066800" y="3810961"/>
            <a:ext cx="5638800" cy="1544985"/>
            <a:chOff x="0" y="1692146"/>
            <a:chExt cx="5638800" cy="1544985"/>
          </a:xfrm>
        </p:grpSpPr>
        <p:sp>
          <p:nvSpPr>
            <p:cNvPr id="7" name="Freeform 6"/>
            <p:cNvSpPr/>
            <p:nvPr/>
          </p:nvSpPr>
          <p:spPr>
            <a:xfrm>
              <a:off x="1214651" y="1692146"/>
              <a:ext cx="2224585" cy="1446839"/>
            </a:xfrm>
            <a:custGeom>
              <a:avLst/>
              <a:gdLst>
                <a:gd name="connsiteX0" fmla="*/ 382137 w 2224585"/>
                <a:gd name="connsiteY0" fmla="*/ 54767 h 1446839"/>
                <a:gd name="connsiteX1" fmla="*/ 1351128 w 2224585"/>
                <a:gd name="connsiteY1" fmla="*/ 176 h 1446839"/>
                <a:gd name="connsiteX2" fmla="*/ 1774209 w 2224585"/>
                <a:gd name="connsiteY2" fmla="*/ 13824 h 1446839"/>
                <a:gd name="connsiteX3" fmla="*/ 1910686 w 2224585"/>
                <a:gd name="connsiteY3" fmla="*/ 68415 h 1446839"/>
                <a:gd name="connsiteX4" fmla="*/ 1992573 w 2224585"/>
                <a:gd name="connsiteY4" fmla="*/ 150302 h 1446839"/>
                <a:gd name="connsiteX5" fmla="*/ 2033516 w 2224585"/>
                <a:gd name="connsiteY5" fmla="*/ 177597 h 1446839"/>
                <a:gd name="connsiteX6" fmla="*/ 2060812 w 2224585"/>
                <a:gd name="connsiteY6" fmla="*/ 218541 h 1446839"/>
                <a:gd name="connsiteX7" fmla="*/ 2142698 w 2224585"/>
                <a:gd name="connsiteY7" fmla="*/ 286779 h 1446839"/>
                <a:gd name="connsiteX8" fmla="*/ 2210937 w 2224585"/>
                <a:gd name="connsiteY8" fmla="*/ 395961 h 1446839"/>
                <a:gd name="connsiteX9" fmla="*/ 2224585 w 2224585"/>
                <a:gd name="connsiteY9" fmla="*/ 450553 h 1446839"/>
                <a:gd name="connsiteX10" fmla="*/ 2183642 w 2224585"/>
                <a:gd name="connsiteY10" fmla="*/ 846338 h 1446839"/>
                <a:gd name="connsiteX11" fmla="*/ 2142698 w 2224585"/>
                <a:gd name="connsiteY11" fmla="*/ 955520 h 1446839"/>
                <a:gd name="connsiteX12" fmla="*/ 2101755 w 2224585"/>
                <a:gd name="connsiteY12" fmla="*/ 1064702 h 1446839"/>
                <a:gd name="connsiteX13" fmla="*/ 2019868 w 2224585"/>
                <a:gd name="connsiteY13" fmla="*/ 1160236 h 1446839"/>
                <a:gd name="connsiteX14" fmla="*/ 1965277 w 2224585"/>
                <a:gd name="connsiteY14" fmla="*/ 1187532 h 1446839"/>
                <a:gd name="connsiteX15" fmla="*/ 1856095 w 2224585"/>
                <a:gd name="connsiteY15" fmla="*/ 1283066 h 1446839"/>
                <a:gd name="connsiteX16" fmla="*/ 1678674 w 2224585"/>
                <a:gd name="connsiteY16" fmla="*/ 1364953 h 1446839"/>
                <a:gd name="connsiteX17" fmla="*/ 1569492 w 2224585"/>
                <a:gd name="connsiteY17" fmla="*/ 1392248 h 1446839"/>
                <a:gd name="connsiteX18" fmla="*/ 1378424 w 2224585"/>
                <a:gd name="connsiteY18" fmla="*/ 1446839 h 1446839"/>
                <a:gd name="connsiteX19" fmla="*/ 682388 w 2224585"/>
                <a:gd name="connsiteY19" fmla="*/ 1433191 h 1446839"/>
                <a:gd name="connsiteX20" fmla="*/ 532262 w 2224585"/>
                <a:gd name="connsiteY20" fmla="*/ 1405896 h 1446839"/>
                <a:gd name="connsiteX21" fmla="*/ 464024 w 2224585"/>
                <a:gd name="connsiteY21" fmla="*/ 1392248 h 1446839"/>
                <a:gd name="connsiteX22" fmla="*/ 395785 w 2224585"/>
                <a:gd name="connsiteY22" fmla="*/ 1364953 h 1446839"/>
                <a:gd name="connsiteX23" fmla="*/ 300250 w 2224585"/>
                <a:gd name="connsiteY23" fmla="*/ 1337657 h 1446839"/>
                <a:gd name="connsiteX24" fmla="*/ 259307 w 2224585"/>
                <a:gd name="connsiteY24" fmla="*/ 1283066 h 1446839"/>
                <a:gd name="connsiteX25" fmla="*/ 150125 w 2224585"/>
                <a:gd name="connsiteY25" fmla="*/ 1201179 h 1446839"/>
                <a:gd name="connsiteX26" fmla="*/ 136477 w 2224585"/>
                <a:gd name="connsiteY26" fmla="*/ 1146588 h 1446839"/>
                <a:gd name="connsiteX27" fmla="*/ 95534 w 2224585"/>
                <a:gd name="connsiteY27" fmla="*/ 1105645 h 1446839"/>
                <a:gd name="connsiteX28" fmla="*/ 54591 w 2224585"/>
                <a:gd name="connsiteY28" fmla="*/ 1037406 h 1446839"/>
                <a:gd name="connsiteX29" fmla="*/ 27295 w 2224585"/>
                <a:gd name="connsiteY29" fmla="*/ 941872 h 1446839"/>
                <a:gd name="connsiteX30" fmla="*/ 0 w 2224585"/>
                <a:gd name="connsiteY30" fmla="*/ 900929 h 1446839"/>
                <a:gd name="connsiteX31" fmla="*/ 13648 w 2224585"/>
                <a:gd name="connsiteY31" fmla="*/ 750803 h 1446839"/>
                <a:gd name="connsiteX32" fmla="*/ 40943 w 2224585"/>
                <a:gd name="connsiteY32" fmla="*/ 696212 h 1446839"/>
                <a:gd name="connsiteX33" fmla="*/ 54591 w 2224585"/>
                <a:gd name="connsiteY33" fmla="*/ 655269 h 1446839"/>
                <a:gd name="connsiteX34" fmla="*/ 95534 w 2224585"/>
                <a:gd name="connsiteY34" fmla="*/ 600678 h 1446839"/>
                <a:gd name="connsiteX35" fmla="*/ 122830 w 2224585"/>
                <a:gd name="connsiteY35" fmla="*/ 559735 h 1446839"/>
                <a:gd name="connsiteX36" fmla="*/ 163773 w 2224585"/>
                <a:gd name="connsiteY36" fmla="*/ 532439 h 1446839"/>
                <a:gd name="connsiteX37" fmla="*/ 232012 w 2224585"/>
                <a:gd name="connsiteY37" fmla="*/ 464200 h 1446839"/>
                <a:gd name="connsiteX38" fmla="*/ 259307 w 2224585"/>
                <a:gd name="connsiteY38" fmla="*/ 423257 h 1446839"/>
                <a:gd name="connsiteX39" fmla="*/ 300250 w 2224585"/>
                <a:gd name="connsiteY39" fmla="*/ 395961 h 1446839"/>
                <a:gd name="connsiteX40" fmla="*/ 382137 w 2224585"/>
                <a:gd name="connsiteY40" fmla="*/ 314075 h 1446839"/>
                <a:gd name="connsiteX41" fmla="*/ 464024 w 2224585"/>
                <a:gd name="connsiteY41" fmla="*/ 259484 h 1446839"/>
                <a:gd name="connsiteX42" fmla="*/ 450376 w 2224585"/>
                <a:gd name="connsiteY42" fmla="*/ 150302 h 1446839"/>
                <a:gd name="connsiteX43" fmla="*/ 368489 w 2224585"/>
                <a:gd name="connsiteY43" fmla="*/ 123006 h 1446839"/>
                <a:gd name="connsiteX44" fmla="*/ 368489 w 2224585"/>
                <a:gd name="connsiteY44" fmla="*/ 41120 h 1446839"/>
                <a:gd name="connsiteX45" fmla="*/ 382137 w 2224585"/>
                <a:gd name="connsiteY45" fmla="*/ 54767 h 144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24585" h="1446839">
                  <a:moveTo>
                    <a:pt x="382137" y="54767"/>
                  </a:moveTo>
                  <a:cubicBezTo>
                    <a:pt x="545910" y="47943"/>
                    <a:pt x="755250" y="7270"/>
                    <a:pt x="1351128" y="176"/>
                  </a:cubicBezTo>
                  <a:cubicBezTo>
                    <a:pt x="1492218" y="-1504"/>
                    <a:pt x="1633182" y="9275"/>
                    <a:pt x="1774209" y="13824"/>
                  </a:cubicBezTo>
                  <a:cubicBezTo>
                    <a:pt x="1802366" y="23210"/>
                    <a:pt x="1882001" y="45467"/>
                    <a:pt x="1910686" y="68415"/>
                  </a:cubicBezTo>
                  <a:cubicBezTo>
                    <a:pt x="1940829" y="92529"/>
                    <a:pt x="1960454" y="128890"/>
                    <a:pt x="1992573" y="150302"/>
                  </a:cubicBezTo>
                  <a:lnTo>
                    <a:pt x="2033516" y="177597"/>
                  </a:lnTo>
                  <a:cubicBezTo>
                    <a:pt x="2042615" y="191245"/>
                    <a:pt x="2049213" y="206942"/>
                    <a:pt x="2060812" y="218541"/>
                  </a:cubicBezTo>
                  <a:cubicBezTo>
                    <a:pt x="2187177" y="344906"/>
                    <a:pt x="2008537" y="130260"/>
                    <a:pt x="2142698" y="286779"/>
                  </a:cubicBezTo>
                  <a:cubicBezTo>
                    <a:pt x="2171327" y="320179"/>
                    <a:pt x="2195403" y="354536"/>
                    <a:pt x="2210937" y="395961"/>
                  </a:cubicBezTo>
                  <a:cubicBezTo>
                    <a:pt x="2217523" y="413524"/>
                    <a:pt x="2220036" y="432356"/>
                    <a:pt x="2224585" y="450553"/>
                  </a:cubicBezTo>
                  <a:cubicBezTo>
                    <a:pt x="2212345" y="670862"/>
                    <a:pt x="2222984" y="662739"/>
                    <a:pt x="2183642" y="846338"/>
                  </a:cubicBezTo>
                  <a:cubicBezTo>
                    <a:pt x="2177893" y="873167"/>
                    <a:pt x="2148692" y="937538"/>
                    <a:pt x="2142698" y="955520"/>
                  </a:cubicBezTo>
                  <a:cubicBezTo>
                    <a:pt x="2120243" y="1022885"/>
                    <a:pt x="2141639" y="1000887"/>
                    <a:pt x="2101755" y="1064702"/>
                  </a:cubicBezTo>
                  <a:cubicBezTo>
                    <a:pt x="2086723" y="1088753"/>
                    <a:pt x="2045083" y="1142225"/>
                    <a:pt x="2019868" y="1160236"/>
                  </a:cubicBezTo>
                  <a:cubicBezTo>
                    <a:pt x="2003313" y="1172061"/>
                    <a:pt x="1981832" y="1175707"/>
                    <a:pt x="1965277" y="1187532"/>
                  </a:cubicBezTo>
                  <a:cubicBezTo>
                    <a:pt x="1846486" y="1272383"/>
                    <a:pt x="2025810" y="1181237"/>
                    <a:pt x="1856095" y="1283066"/>
                  </a:cubicBezTo>
                  <a:cubicBezTo>
                    <a:pt x="1810782" y="1310254"/>
                    <a:pt x="1738445" y="1348652"/>
                    <a:pt x="1678674" y="1364953"/>
                  </a:cubicBezTo>
                  <a:cubicBezTo>
                    <a:pt x="1642482" y="1374823"/>
                    <a:pt x="1605684" y="1382377"/>
                    <a:pt x="1569492" y="1392248"/>
                  </a:cubicBezTo>
                  <a:cubicBezTo>
                    <a:pt x="1505588" y="1409676"/>
                    <a:pt x="1378424" y="1446839"/>
                    <a:pt x="1378424" y="1446839"/>
                  </a:cubicBezTo>
                  <a:lnTo>
                    <a:pt x="682388" y="1433191"/>
                  </a:lnTo>
                  <a:cubicBezTo>
                    <a:pt x="536517" y="1428246"/>
                    <a:pt x="616793" y="1427029"/>
                    <a:pt x="532262" y="1405896"/>
                  </a:cubicBezTo>
                  <a:cubicBezTo>
                    <a:pt x="509758" y="1400270"/>
                    <a:pt x="486242" y="1398913"/>
                    <a:pt x="464024" y="1392248"/>
                  </a:cubicBezTo>
                  <a:cubicBezTo>
                    <a:pt x="440559" y="1385208"/>
                    <a:pt x="419026" y="1372700"/>
                    <a:pt x="395785" y="1364953"/>
                  </a:cubicBezTo>
                  <a:cubicBezTo>
                    <a:pt x="364365" y="1354480"/>
                    <a:pt x="332095" y="1346756"/>
                    <a:pt x="300250" y="1337657"/>
                  </a:cubicBezTo>
                  <a:cubicBezTo>
                    <a:pt x="286602" y="1319460"/>
                    <a:pt x="276138" y="1298367"/>
                    <a:pt x="259307" y="1283066"/>
                  </a:cubicBezTo>
                  <a:cubicBezTo>
                    <a:pt x="225645" y="1252464"/>
                    <a:pt x="150125" y="1201179"/>
                    <a:pt x="150125" y="1201179"/>
                  </a:cubicBezTo>
                  <a:cubicBezTo>
                    <a:pt x="145576" y="1182982"/>
                    <a:pt x="145783" y="1162874"/>
                    <a:pt x="136477" y="1146588"/>
                  </a:cubicBezTo>
                  <a:cubicBezTo>
                    <a:pt x="126901" y="1129830"/>
                    <a:pt x="107114" y="1121086"/>
                    <a:pt x="95534" y="1105645"/>
                  </a:cubicBezTo>
                  <a:cubicBezTo>
                    <a:pt x="79618" y="1084424"/>
                    <a:pt x="66454" y="1061132"/>
                    <a:pt x="54591" y="1037406"/>
                  </a:cubicBezTo>
                  <a:cubicBezTo>
                    <a:pt x="28032" y="984287"/>
                    <a:pt x="53533" y="1003093"/>
                    <a:pt x="27295" y="941872"/>
                  </a:cubicBezTo>
                  <a:cubicBezTo>
                    <a:pt x="20834" y="926796"/>
                    <a:pt x="9098" y="914577"/>
                    <a:pt x="0" y="900929"/>
                  </a:cubicBezTo>
                  <a:cubicBezTo>
                    <a:pt x="4549" y="850887"/>
                    <a:pt x="3794" y="800076"/>
                    <a:pt x="13648" y="750803"/>
                  </a:cubicBezTo>
                  <a:cubicBezTo>
                    <a:pt x="17638" y="730853"/>
                    <a:pt x="32929" y="714912"/>
                    <a:pt x="40943" y="696212"/>
                  </a:cubicBezTo>
                  <a:cubicBezTo>
                    <a:pt x="46610" y="682989"/>
                    <a:pt x="47454" y="667759"/>
                    <a:pt x="54591" y="655269"/>
                  </a:cubicBezTo>
                  <a:cubicBezTo>
                    <a:pt x="65876" y="635520"/>
                    <a:pt x="82313" y="619187"/>
                    <a:pt x="95534" y="600678"/>
                  </a:cubicBezTo>
                  <a:cubicBezTo>
                    <a:pt x="105068" y="587331"/>
                    <a:pt x="111232" y="571333"/>
                    <a:pt x="122830" y="559735"/>
                  </a:cubicBezTo>
                  <a:cubicBezTo>
                    <a:pt x="134428" y="548137"/>
                    <a:pt x="150125" y="541538"/>
                    <a:pt x="163773" y="532439"/>
                  </a:cubicBezTo>
                  <a:cubicBezTo>
                    <a:pt x="236559" y="423259"/>
                    <a:pt x="141027" y="555185"/>
                    <a:pt x="232012" y="464200"/>
                  </a:cubicBezTo>
                  <a:cubicBezTo>
                    <a:pt x="243610" y="452602"/>
                    <a:pt x="247709" y="434855"/>
                    <a:pt x="259307" y="423257"/>
                  </a:cubicBezTo>
                  <a:cubicBezTo>
                    <a:pt x="270905" y="411659"/>
                    <a:pt x="287991" y="406858"/>
                    <a:pt x="300250" y="395961"/>
                  </a:cubicBezTo>
                  <a:cubicBezTo>
                    <a:pt x="329101" y="370315"/>
                    <a:pt x="350018" y="335487"/>
                    <a:pt x="382137" y="314075"/>
                  </a:cubicBezTo>
                  <a:lnTo>
                    <a:pt x="464024" y="259484"/>
                  </a:lnTo>
                  <a:cubicBezTo>
                    <a:pt x="459475" y="223090"/>
                    <a:pt x="471409" y="180349"/>
                    <a:pt x="450376" y="150302"/>
                  </a:cubicBezTo>
                  <a:cubicBezTo>
                    <a:pt x="433876" y="126731"/>
                    <a:pt x="368489" y="123006"/>
                    <a:pt x="368489" y="123006"/>
                  </a:cubicBezTo>
                  <a:cubicBezTo>
                    <a:pt x="357786" y="90895"/>
                    <a:pt x="342800" y="73231"/>
                    <a:pt x="368489" y="41120"/>
                  </a:cubicBezTo>
                  <a:cubicBezTo>
                    <a:pt x="378736" y="28312"/>
                    <a:pt x="218364" y="61591"/>
                    <a:pt x="382137" y="54767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1981200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400" dirty="0" smtClean="0">
                  <a:cs typeface="B Nazanin" panose="00000400000000000000" pitchFamily="2" charset="-78"/>
                </a:rPr>
                <a:t>سیستم</a:t>
              </a:r>
              <a:endParaRPr lang="en-CA" sz="2400" dirty="0">
                <a:cs typeface="B Nazanin" panose="00000400000000000000" pitchFamily="2" charset="-78"/>
              </a:endParaRPr>
            </a:p>
          </p:txBody>
        </p:sp>
        <p:cxnSp>
          <p:nvCxnSpPr>
            <p:cNvPr id="9" name="Straight Arrow Connector 8"/>
            <p:cNvCxnSpPr>
              <a:endCxn id="7" idx="31"/>
            </p:cNvCxnSpPr>
            <p:nvPr/>
          </p:nvCxnSpPr>
          <p:spPr>
            <a:xfrm>
              <a:off x="533400" y="2415565"/>
              <a:ext cx="694899" cy="27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429000" y="2411016"/>
              <a:ext cx="694899" cy="27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0" y="2602468"/>
                  <a:ext cx="9098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B Nazanin" panose="00000400000000000000" pitchFamily="2" charset="-78"/>
                          </a:rPr>
                          <m:t>𝐴𝑠𝑖𝑛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𝜔</m:t>
                            </m:r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CA" dirty="0">
                    <a:cs typeface="B Nazani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602468"/>
                  <a:ext cx="90985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39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39236" y="2590800"/>
                  <a:ext cx="21995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cs typeface="B Nazanin" panose="00000400000000000000" pitchFamily="2" charset="-78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  <a:cs typeface="B Nazanin" panose="00000400000000000000" pitchFamily="2" charset="-78"/>
                          </a:rPr>
                          <m:t>𝑠𝑖𝑛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cs typeface="B Nazanin" panose="00000400000000000000" pitchFamily="2" charset="-78"/>
                              </a:rPr>
                              <m:t>𝜔</m:t>
                            </m:r>
                            <m:r>
                              <a:rPr lang="en-US" i="1" dirty="0">
                                <a:latin typeface="Cambria Math"/>
                                <a:cs typeface="B Nazanin" panose="00000400000000000000" pitchFamily="2" charset="-78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𝜃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cs typeface="B Nazanin" panose="00000400000000000000" pitchFamily="2" charset="-78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B Nazanin" panose="00000400000000000000" pitchFamily="2" charset="-78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CA" dirty="0">
                    <a:cs typeface="B Nazanin" panose="00000400000000000000" pitchFamily="2" charset="-78"/>
                  </a:endParaRPr>
                </a:p>
                <a:p>
                  <a:endParaRPr lang="en-CA" b="1" dirty="0">
                    <a:cs typeface="B Nazani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36" y="2590800"/>
                  <a:ext cx="2199564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8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600" dirty="0" smtClean="0">
                <a:cs typeface="B Nazanin" panose="00000400000000000000" pitchFamily="2" charset="-78"/>
              </a:rPr>
              <a:t>مثال: موتور الکتریکی</a:t>
            </a:r>
            <a:endParaRPr lang="en-US" altLang="en-US" sz="3600" dirty="0" smtClean="0">
              <a:cs typeface="B Nazanin" panose="00000400000000000000" pitchFamily="2" charset="-78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817688" y="1416051"/>
            <a:ext cx="784225" cy="169862"/>
            <a:chOff x="1673" y="2077"/>
            <a:chExt cx="818" cy="149"/>
          </a:xfrm>
        </p:grpSpPr>
        <p:sp>
          <p:nvSpPr>
            <p:cNvPr id="25703" name="Arc 5"/>
            <p:cNvSpPr>
              <a:spLocks/>
            </p:cNvSpPr>
            <p:nvPr/>
          </p:nvSpPr>
          <p:spPr bwMode="auto">
            <a:xfrm>
              <a:off x="1673" y="2077"/>
              <a:ext cx="163" cy="141"/>
            </a:xfrm>
            <a:custGeom>
              <a:avLst/>
              <a:gdLst>
                <a:gd name="T0" fmla="*/ 0 w 42876"/>
                <a:gd name="T1" fmla="*/ 73 h 34596"/>
                <a:gd name="T2" fmla="*/ 146 w 42876"/>
                <a:gd name="T3" fmla="*/ 141 h 34596"/>
                <a:gd name="T4" fmla="*/ 81 w 42876"/>
                <a:gd name="T5" fmla="*/ 88 h 34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876" h="34596" fill="none" extrusionOk="0">
                  <a:moveTo>
                    <a:pt x="-1" y="17874"/>
                  </a:moveTo>
                  <a:cubicBezTo>
                    <a:pt x="1809" y="7539"/>
                    <a:pt x="10783" y="-1"/>
                    <a:pt x="21276" y="0"/>
                  </a:cubicBezTo>
                  <a:cubicBezTo>
                    <a:pt x="33205" y="0"/>
                    <a:pt x="42876" y="9670"/>
                    <a:pt x="42876" y="21600"/>
                  </a:cubicBezTo>
                  <a:cubicBezTo>
                    <a:pt x="42876" y="26288"/>
                    <a:pt x="41350" y="30850"/>
                    <a:pt x="38528" y="34595"/>
                  </a:cubicBezTo>
                </a:path>
                <a:path w="42876" h="34596" stroke="0" extrusionOk="0">
                  <a:moveTo>
                    <a:pt x="-1" y="17874"/>
                  </a:moveTo>
                  <a:cubicBezTo>
                    <a:pt x="1809" y="7539"/>
                    <a:pt x="10783" y="-1"/>
                    <a:pt x="21276" y="0"/>
                  </a:cubicBezTo>
                  <a:cubicBezTo>
                    <a:pt x="33205" y="0"/>
                    <a:pt x="42876" y="9670"/>
                    <a:pt x="42876" y="21600"/>
                  </a:cubicBezTo>
                  <a:cubicBezTo>
                    <a:pt x="42876" y="26288"/>
                    <a:pt x="41350" y="30850"/>
                    <a:pt x="38528" y="34595"/>
                  </a:cubicBezTo>
                  <a:lnTo>
                    <a:pt x="21276" y="21600"/>
                  </a:lnTo>
                  <a:lnTo>
                    <a:pt x="-1" y="1787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704" name="Arc 6"/>
            <p:cNvSpPr>
              <a:spLocks/>
            </p:cNvSpPr>
            <p:nvPr/>
          </p:nvSpPr>
          <p:spPr bwMode="auto">
            <a:xfrm>
              <a:off x="1801" y="2081"/>
              <a:ext cx="164" cy="141"/>
            </a:xfrm>
            <a:custGeom>
              <a:avLst/>
              <a:gdLst>
                <a:gd name="T0" fmla="*/ 14 w 43200"/>
                <a:gd name="T1" fmla="*/ 137 h 34596"/>
                <a:gd name="T2" fmla="*/ 147 w 43200"/>
                <a:gd name="T3" fmla="*/ 141 h 34596"/>
                <a:gd name="T4" fmla="*/ 82 w 43200"/>
                <a:gd name="T5" fmla="*/ 88 h 34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4596" fill="none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</a:path>
                <a:path w="43200" h="34596" stroke="0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  <a:lnTo>
                    <a:pt x="21600" y="21600"/>
                  </a:lnTo>
                  <a:lnTo>
                    <a:pt x="3599" y="335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705" name="Arc 7"/>
            <p:cNvSpPr>
              <a:spLocks/>
            </p:cNvSpPr>
            <p:nvPr/>
          </p:nvSpPr>
          <p:spPr bwMode="auto">
            <a:xfrm>
              <a:off x="1933" y="2077"/>
              <a:ext cx="164" cy="141"/>
            </a:xfrm>
            <a:custGeom>
              <a:avLst/>
              <a:gdLst>
                <a:gd name="T0" fmla="*/ 14 w 43200"/>
                <a:gd name="T1" fmla="*/ 137 h 34596"/>
                <a:gd name="T2" fmla="*/ 147 w 43200"/>
                <a:gd name="T3" fmla="*/ 141 h 34596"/>
                <a:gd name="T4" fmla="*/ 82 w 43200"/>
                <a:gd name="T5" fmla="*/ 88 h 34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4596" fill="none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</a:path>
                <a:path w="43200" h="34596" stroke="0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  <a:lnTo>
                    <a:pt x="21600" y="21600"/>
                  </a:lnTo>
                  <a:lnTo>
                    <a:pt x="3599" y="335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706" name="Arc 8"/>
            <p:cNvSpPr>
              <a:spLocks/>
            </p:cNvSpPr>
            <p:nvPr/>
          </p:nvSpPr>
          <p:spPr bwMode="auto">
            <a:xfrm>
              <a:off x="2065" y="2081"/>
              <a:ext cx="164" cy="141"/>
            </a:xfrm>
            <a:custGeom>
              <a:avLst/>
              <a:gdLst>
                <a:gd name="T0" fmla="*/ 14 w 43200"/>
                <a:gd name="T1" fmla="*/ 137 h 34596"/>
                <a:gd name="T2" fmla="*/ 147 w 43200"/>
                <a:gd name="T3" fmla="*/ 141 h 34596"/>
                <a:gd name="T4" fmla="*/ 82 w 43200"/>
                <a:gd name="T5" fmla="*/ 88 h 34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4596" fill="none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</a:path>
                <a:path w="43200" h="34596" stroke="0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  <a:lnTo>
                    <a:pt x="21600" y="21600"/>
                  </a:lnTo>
                  <a:lnTo>
                    <a:pt x="3599" y="335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707" name="Arc 9"/>
            <p:cNvSpPr>
              <a:spLocks/>
            </p:cNvSpPr>
            <p:nvPr/>
          </p:nvSpPr>
          <p:spPr bwMode="auto">
            <a:xfrm>
              <a:off x="2195" y="2085"/>
              <a:ext cx="164" cy="141"/>
            </a:xfrm>
            <a:custGeom>
              <a:avLst/>
              <a:gdLst>
                <a:gd name="T0" fmla="*/ 14 w 43200"/>
                <a:gd name="T1" fmla="*/ 137 h 34596"/>
                <a:gd name="T2" fmla="*/ 147 w 43200"/>
                <a:gd name="T3" fmla="*/ 141 h 34596"/>
                <a:gd name="T4" fmla="*/ 82 w 43200"/>
                <a:gd name="T5" fmla="*/ 88 h 345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4596" fill="none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</a:path>
                <a:path w="43200" h="34596" stroke="0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288"/>
                    <a:pt x="41674" y="30850"/>
                    <a:pt x="38852" y="34595"/>
                  </a:cubicBezTo>
                  <a:lnTo>
                    <a:pt x="21600" y="21600"/>
                  </a:lnTo>
                  <a:lnTo>
                    <a:pt x="3599" y="335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708" name="Arc 10"/>
            <p:cNvSpPr>
              <a:spLocks/>
            </p:cNvSpPr>
            <p:nvPr/>
          </p:nvSpPr>
          <p:spPr bwMode="auto">
            <a:xfrm>
              <a:off x="2328" y="2081"/>
              <a:ext cx="163" cy="137"/>
            </a:xfrm>
            <a:custGeom>
              <a:avLst/>
              <a:gdLst>
                <a:gd name="T0" fmla="*/ 14 w 42961"/>
                <a:gd name="T1" fmla="*/ 137 h 33539"/>
                <a:gd name="T2" fmla="*/ 163 w 42961"/>
                <a:gd name="T3" fmla="*/ 75 h 33539"/>
                <a:gd name="T4" fmla="*/ 82 w 42961"/>
                <a:gd name="T5" fmla="*/ 88 h 335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961" h="33539" fill="none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292" y="-1"/>
                    <a:pt x="41376" y="7823"/>
                    <a:pt x="42961" y="18397"/>
                  </a:cubicBezTo>
                </a:path>
                <a:path w="42961" h="33539" stroke="0" extrusionOk="0">
                  <a:moveTo>
                    <a:pt x="3599" y="33538"/>
                  </a:moveTo>
                  <a:cubicBezTo>
                    <a:pt x="1251" y="29999"/>
                    <a:pt x="0" y="2584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292" y="-1"/>
                    <a:pt x="41376" y="7823"/>
                    <a:pt x="42961" y="18397"/>
                  </a:cubicBezTo>
                  <a:lnTo>
                    <a:pt x="21600" y="21600"/>
                  </a:lnTo>
                  <a:lnTo>
                    <a:pt x="3599" y="335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666750" y="1804988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 flipV="1">
            <a:off x="885825" y="14716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6" name="Freeform 13"/>
          <p:cNvSpPr>
            <a:spLocks/>
          </p:cNvSpPr>
          <p:nvPr/>
        </p:nvSpPr>
        <p:spPr bwMode="auto">
          <a:xfrm rot="-5400000">
            <a:off x="1272382" y="1018381"/>
            <a:ext cx="171450" cy="925513"/>
          </a:xfrm>
          <a:custGeom>
            <a:avLst/>
            <a:gdLst>
              <a:gd name="T0" fmla="*/ 85725 w 78"/>
              <a:gd name="T1" fmla="*/ 0 h 519"/>
              <a:gd name="T2" fmla="*/ 85725 w 78"/>
              <a:gd name="T3" fmla="*/ 249657 h 519"/>
              <a:gd name="T4" fmla="*/ 169252 w 78"/>
              <a:gd name="T5" fmla="*/ 335253 h 519"/>
              <a:gd name="T6" fmla="*/ 0 w 78"/>
              <a:gd name="T7" fmla="*/ 335253 h 519"/>
              <a:gd name="T8" fmla="*/ 169252 w 78"/>
              <a:gd name="T9" fmla="*/ 419067 h 519"/>
              <a:gd name="T10" fmla="*/ 0 w 78"/>
              <a:gd name="T11" fmla="*/ 419067 h 519"/>
              <a:gd name="T12" fmla="*/ 169252 w 78"/>
              <a:gd name="T13" fmla="*/ 504663 h 519"/>
              <a:gd name="T14" fmla="*/ 0 w 78"/>
              <a:gd name="T15" fmla="*/ 504663 h 519"/>
              <a:gd name="T16" fmla="*/ 169252 w 78"/>
              <a:gd name="T17" fmla="*/ 586693 h 519"/>
              <a:gd name="T18" fmla="*/ 0 w 78"/>
              <a:gd name="T19" fmla="*/ 586693 h 519"/>
              <a:gd name="T20" fmla="*/ 169252 w 78"/>
              <a:gd name="T21" fmla="*/ 672290 h 519"/>
              <a:gd name="T22" fmla="*/ 0 w 78"/>
              <a:gd name="T23" fmla="*/ 672290 h 519"/>
              <a:gd name="T24" fmla="*/ 85725 w 78"/>
              <a:gd name="T25" fmla="*/ 756103 h 519"/>
              <a:gd name="T26" fmla="*/ 85725 w 78"/>
              <a:gd name="T27" fmla="*/ 923730 h 5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8" h="519">
                <a:moveTo>
                  <a:pt x="39" y="0"/>
                </a:moveTo>
                <a:lnTo>
                  <a:pt x="39" y="140"/>
                </a:lnTo>
                <a:lnTo>
                  <a:pt x="77" y="188"/>
                </a:lnTo>
                <a:lnTo>
                  <a:pt x="0" y="188"/>
                </a:lnTo>
                <a:lnTo>
                  <a:pt x="77" y="235"/>
                </a:lnTo>
                <a:lnTo>
                  <a:pt x="0" y="235"/>
                </a:lnTo>
                <a:lnTo>
                  <a:pt x="77" y="283"/>
                </a:lnTo>
                <a:lnTo>
                  <a:pt x="0" y="283"/>
                </a:lnTo>
                <a:lnTo>
                  <a:pt x="77" y="329"/>
                </a:lnTo>
                <a:lnTo>
                  <a:pt x="0" y="329"/>
                </a:lnTo>
                <a:lnTo>
                  <a:pt x="77" y="377"/>
                </a:lnTo>
                <a:lnTo>
                  <a:pt x="0" y="377"/>
                </a:lnTo>
                <a:lnTo>
                  <a:pt x="39" y="424"/>
                </a:lnTo>
                <a:lnTo>
                  <a:pt x="39" y="51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07" name="Freeform 14"/>
          <p:cNvSpPr>
            <a:spLocks/>
          </p:cNvSpPr>
          <p:nvPr/>
        </p:nvSpPr>
        <p:spPr bwMode="auto">
          <a:xfrm>
            <a:off x="895350" y="2262188"/>
            <a:ext cx="895350" cy="190500"/>
          </a:xfrm>
          <a:custGeom>
            <a:avLst/>
            <a:gdLst>
              <a:gd name="T0" fmla="*/ 0 w 564"/>
              <a:gd name="T1" fmla="*/ 0 h 120"/>
              <a:gd name="T2" fmla="*/ 0 w 564"/>
              <a:gd name="T3" fmla="*/ 190500 h 120"/>
              <a:gd name="T4" fmla="*/ 895350 w 564"/>
              <a:gd name="T5" fmla="*/ 190500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4" h="120">
                <a:moveTo>
                  <a:pt x="0" y="0"/>
                </a:moveTo>
                <a:lnTo>
                  <a:pt x="0" y="120"/>
                </a:lnTo>
                <a:lnTo>
                  <a:pt x="564" y="1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695325" y="1833563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u</a:t>
            </a:r>
            <a:endParaRPr lang="en-US" altLang="en-US" sz="1800"/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>
            <a:off x="1695450" y="1700213"/>
            <a:ext cx="4381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1676400" y="1638301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i</a:t>
            </a:r>
            <a:r>
              <a:rPr lang="en-US" altLang="en-US" sz="1800" baseline="-25000"/>
              <a:t>a</a:t>
            </a:r>
            <a:endParaRPr lang="en-US" altLang="en-US" sz="1800"/>
          </a:p>
        </p:txBody>
      </p:sp>
      <p:sp>
        <p:nvSpPr>
          <p:cNvPr id="25611" name="Line 18"/>
          <p:cNvSpPr>
            <a:spLocks noChangeShapeType="1"/>
          </p:cNvSpPr>
          <p:nvPr/>
        </p:nvSpPr>
        <p:spPr bwMode="auto">
          <a:xfrm>
            <a:off x="1785938" y="2457451"/>
            <a:ext cx="4762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>
            <a:off x="1614488" y="2533651"/>
            <a:ext cx="3238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3" name="Line 20"/>
          <p:cNvSpPr>
            <a:spLocks noChangeShapeType="1"/>
          </p:cNvSpPr>
          <p:nvPr/>
        </p:nvSpPr>
        <p:spPr bwMode="auto">
          <a:xfrm>
            <a:off x="1666875" y="2590801"/>
            <a:ext cx="20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695575" y="1790701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K</a:t>
            </a:r>
            <a:r>
              <a:rPr lang="en-US" altLang="en-US" sz="1800" i="1" baseline="-25000"/>
              <a:t>t</a:t>
            </a:r>
            <a:endParaRPr lang="en-US" altLang="en-US" sz="1800" i="1"/>
          </a:p>
        </p:txBody>
      </p:sp>
      <p:sp>
        <p:nvSpPr>
          <p:cNvPr id="25615" name="Oval 22"/>
          <p:cNvSpPr>
            <a:spLocks noChangeArrowheads="1"/>
          </p:cNvSpPr>
          <p:nvPr/>
        </p:nvSpPr>
        <p:spPr bwMode="auto">
          <a:xfrm flipH="1">
            <a:off x="2644775" y="1747838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16" name="Line 23"/>
          <p:cNvSpPr>
            <a:spLocks noChangeShapeType="1"/>
          </p:cNvSpPr>
          <p:nvPr/>
        </p:nvSpPr>
        <p:spPr bwMode="auto">
          <a:xfrm flipV="1">
            <a:off x="2878138" y="1490663"/>
            <a:ext cx="4762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7" name="Freeform 24"/>
          <p:cNvSpPr>
            <a:spLocks/>
          </p:cNvSpPr>
          <p:nvPr/>
        </p:nvSpPr>
        <p:spPr bwMode="auto">
          <a:xfrm flipH="1">
            <a:off x="1778000" y="2276476"/>
            <a:ext cx="1095375" cy="176212"/>
          </a:xfrm>
          <a:custGeom>
            <a:avLst/>
            <a:gdLst>
              <a:gd name="T0" fmla="*/ 0 w 564"/>
              <a:gd name="T1" fmla="*/ 0 h 120"/>
              <a:gd name="T2" fmla="*/ 0 w 564"/>
              <a:gd name="T3" fmla="*/ 176212 h 120"/>
              <a:gd name="T4" fmla="*/ 1095375 w 564"/>
              <a:gd name="T5" fmla="*/ 176212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4" h="120">
                <a:moveTo>
                  <a:pt x="0" y="0"/>
                </a:moveTo>
                <a:lnTo>
                  <a:pt x="0" y="120"/>
                </a:lnTo>
                <a:lnTo>
                  <a:pt x="564" y="1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8" name="Text Box 25"/>
          <p:cNvSpPr txBox="1">
            <a:spLocks noChangeArrowheads="1"/>
          </p:cNvSpPr>
          <p:nvPr/>
        </p:nvSpPr>
        <p:spPr bwMode="auto">
          <a:xfrm flipH="1">
            <a:off x="1155700" y="990600"/>
            <a:ext cx="5321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 dirty="0"/>
              <a:t>R</a:t>
            </a:r>
            <a:r>
              <a:rPr lang="en-US" altLang="en-US" sz="1800" baseline="-25000" dirty="0"/>
              <a:t>a</a:t>
            </a:r>
            <a:endParaRPr lang="en-US" altLang="en-US" sz="1800" dirty="0"/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>
            <a:off x="2609850" y="1500188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20" name="Text Box 27"/>
          <p:cNvSpPr txBox="1">
            <a:spLocks noChangeArrowheads="1"/>
          </p:cNvSpPr>
          <p:nvPr/>
        </p:nvSpPr>
        <p:spPr bwMode="auto">
          <a:xfrm flipH="1">
            <a:off x="1981200" y="100488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L</a:t>
            </a:r>
            <a:r>
              <a:rPr lang="en-US" altLang="en-US" sz="1800" baseline="-25000"/>
              <a:t>a</a:t>
            </a:r>
            <a:endParaRPr lang="en-US" altLang="en-US" sz="1800"/>
          </a:p>
        </p:txBody>
      </p:sp>
      <p:sp>
        <p:nvSpPr>
          <p:cNvPr id="25621" name="Rectangle 28"/>
          <p:cNvSpPr>
            <a:spLocks noChangeArrowheads="1"/>
          </p:cNvSpPr>
          <p:nvPr/>
        </p:nvSpPr>
        <p:spPr bwMode="auto">
          <a:xfrm>
            <a:off x="2790825" y="1666876"/>
            <a:ext cx="180975" cy="7461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2" name="Rectangle 29"/>
          <p:cNvSpPr>
            <a:spLocks noChangeArrowheads="1"/>
          </p:cNvSpPr>
          <p:nvPr/>
        </p:nvSpPr>
        <p:spPr bwMode="auto">
          <a:xfrm>
            <a:off x="2786063" y="2205038"/>
            <a:ext cx="180975" cy="7461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3" name="Rectangle 30"/>
          <p:cNvSpPr>
            <a:spLocks noChangeArrowheads="1"/>
          </p:cNvSpPr>
          <p:nvPr/>
        </p:nvSpPr>
        <p:spPr bwMode="auto">
          <a:xfrm>
            <a:off x="3100388" y="1938338"/>
            <a:ext cx="681037" cy="746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4" name="Rectangle 31"/>
          <p:cNvSpPr>
            <a:spLocks noChangeArrowheads="1"/>
          </p:cNvSpPr>
          <p:nvPr/>
        </p:nvSpPr>
        <p:spPr bwMode="auto">
          <a:xfrm>
            <a:off x="3719513" y="1414463"/>
            <a:ext cx="261937" cy="11001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5" name="Rectangle 32" descr="Light upward diagonal"/>
          <p:cNvSpPr>
            <a:spLocks noChangeArrowheads="1"/>
          </p:cNvSpPr>
          <p:nvPr/>
        </p:nvSpPr>
        <p:spPr bwMode="auto">
          <a:xfrm>
            <a:off x="3171825" y="1752601"/>
            <a:ext cx="271463" cy="166687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6" name="Freeform 33"/>
          <p:cNvSpPr>
            <a:spLocks/>
          </p:cNvSpPr>
          <p:nvPr/>
        </p:nvSpPr>
        <p:spPr bwMode="auto">
          <a:xfrm>
            <a:off x="3176588" y="1752601"/>
            <a:ext cx="266700" cy="166687"/>
          </a:xfrm>
          <a:custGeom>
            <a:avLst/>
            <a:gdLst>
              <a:gd name="T0" fmla="*/ 0 w 168"/>
              <a:gd name="T1" fmla="*/ 9525 h 105"/>
              <a:gd name="T2" fmla="*/ 0 w 168"/>
              <a:gd name="T3" fmla="*/ 166687 h 105"/>
              <a:gd name="T4" fmla="*/ 266700 w 168"/>
              <a:gd name="T5" fmla="*/ 166687 h 105"/>
              <a:gd name="T6" fmla="*/ 266700 w 168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5">
                <a:moveTo>
                  <a:pt x="0" y="6"/>
                </a:moveTo>
                <a:lnTo>
                  <a:pt x="0" y="105"/>
                </a:lnTo>
                <a:lnTo>
                  <a:pt x="168" y="105"/>
                </a:lnTo>
                <a:lnTo>
                  <a:pt x="1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27" name="Rectangle 34" descr="Light upward diagonal"/>
          <p:cNvSpPr>
            <a:spLocks noChangeArrowheads="1"/>
          </p:cNvSpPr>
          <p:nvPr/>
        </p:nvSpPr>
        <p:spPr bwMode="auto">
          <a:xfrm flipV="1">
            <a:off x="3181350" y="2038351"/>
            <a:ext cx="271463" cy="166687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CA" altLang="en-US"/>
          </a:p>
        </p:txBody>
      </p:sp>
      <p:sp>
        <p:nvSpPr>
          <p:cNvPr id="25628" name="Freeform 35"/>
          <p:cNvSpPr>
            <a:spLocks/>
          </p:cNvSpPr>
          <p:nvPr/>
        </p:nvSpPr>
        <p:spPr bwMode="auto">
          <a:xfrm flipV="1">
            <a:off x="3186113" y="2033588"/>
            <a:ext cx="266700" cy="166688"/>
          </a:xfrm>
          <a:custGeom>
            <a:avLst/>
            <a:gdLst>
              <a:gd name="T0" fmla="*/ 0 w 168"/>
              <a:gd name="T1" fmla="*/ 9525 h 105"/>
              <a:gd name="T2" fmla="*/ 0 w 168"/>
              <a:gd name="T3" fmla="*/ 166688 h 105"/>
              <a:gd name="T4" fmla="*/ 266700 w 168"/>
              <a:gd name="T5" fmla="*/ 166688 h 105"/>
              <a:gd name="T6" fmla="*/ 266700 w 168"/>
              <a:gd name="T7" fmla="*/ 0 h 1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5">
                <a:moveTo>
                  <a:pt x="0" y="6"/>
                </a:moveTo>
                <a:lnTo>
                  <a:pt x="0" y="105"/>
                </a:lnTo>
                <a:lnTo>
                  <a:pt x="168" y="105"/>
                </a:lnTo>
                <a:lnTo>
                  <a:pt x="1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29" name="Freeform 36"/>
          <p:cNvSpPr>
            <a:spLocks/>
          </p:cNvSpPr>
          <p:nvPr/>
        </p:nvSpPr>
        <p:spPr bwMode="auto">
          <a:xfrm>
            <a:off x="3513138" y="1795463"/>
            <a:ext cx="125412" cy="371475"/>
          </a:xfrm>
          <a:custGeom>
            <a:avLst/>
            <a:gdLst>
              <a:gd name="T0" fmla="*/ 125412 w 79"/>
              <a:gd name="T1" fmla="*/ 0 h 234"/>
              <a:gd name="T2" fmla="*/ 39687 w 79"/>
              <a:gd name="T3" fmla="*/ 47625 h 234"/>
              <a:gd name="T4" fmla="*/ 1587 w 79"/>
              <a:gd name="T5" fmla="*/ 190500 h 234"/>
              <a:gd name="T6" fmla="*/ 30162 w 79"/>
              <a:gd name="T7" fmla="*/ 333375 h 234"/>
              <a:gd name="T8" fmla="*/ 106362 w 79"/>
              <a:gd name="T9" fmla="*/ 371475 h 2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234">
                <a:moveTo>
                  <a:pt x="79" y="0"/>
                </a:moveTo>
                <a:cubicBezTo>
                  <a:pt x="58" y="5"/>
                  <a:pt x="38" y="10"/>
                  <a:pt x="25" y="30"/>
                </a:cubicBezTo>
                <a:cubicBezTo>
                  <a:pt x="12" y="50"/>
                  <a:pt x="2" y="90"/>
                  <a:pt x="1" y="120"/>
                </a:cubicBezTo>
                <a:cubicBezTo>
                  <a:pt x="0" y="150"/>
                  <a:pt x="8" y="191"/>
                  <a:pt x="19" y="210"/>
                </a:cubicBezTo>
                <a:cubicBezTo>
                  <a:pt x="30" y="229"/>
                  <a:pt x="55" y="230"/>
                  <a:pt x="67" y="23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30" name="Text Box 37"/>
          <p:cNvSpPr txBox="1">
            <a:spLocks noChangeArrowheads="1"/>
          </p:cNvSpPr>
          <p:nvPr/>
        </p:nvSpPr>
        <p:spPr bwMode="auto">
          <a:xfrm flipH="1">
            <a:off x="3197225" y="217646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>
                <a:latin typeface="Times New Roman" pitchFamily="18" charset="0"/>
                <a:sym typeface="Symbol" pitchFamily="18" charset="2"/>
              </a:rPr>
              <a:t></a:t>
            </a:r>
            <a:endParaRPr lang="en-US" altLang="en-US" sz="1800" b="0">
              <a:latin typeface="Times New Roman" pitchFamily="18" charset="0"/>
            </a:endParaRPr>
          </a:p>
        </p:txBody>
      </p:sp>
      <p:sp>
        <p:nvSpPr>
          <p:cNvPr id="25631" name="Text Box 38"/>
          <p:cNvSpPr txBox="1">
            <a:spLocks noChangeArrowheads="1"/>
          </p:cNvSpPr>
          <p:nvPr/>
        </p:nvSpPr>
        <p:spPr bwMode="auto">
          <a:xfrm flipH="1">
            <a:off x="3044825" y="132873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B</a:t>
            </a:r>
            <a:endParaRPr lang="en-US" altLang="en-US" sz="1800"/>
          </a:p>
        </p:txBody>
      </p:sp>
      <p:grpSp>
        <p:nvGrpSpPr>
          <p:cNvPr id="25634" name="Group 41"/>
          <p:cNvGrpSpPr>
            <a:grpSpLocks/>
          </p:cNvGrpSpPr>
          <p:nvPr/>
        </p:nvGrpSpPr>
        <p:grpSpPr bwMode="auto">
          <a:xfrm>
            <a:off x="3981450" y="2408238"/>
            <a:ext cx="5010150" cy="3687762"/>
            <a:chOff x="1384" y="1859"/>
            <a:chExt cx="2932" cy="2035"/>
          </a:xfrm>
        </p:grpSpPr>
        <p:sp>
          <p:nvSpPr>
            <p:cNvPr id="25640" name="Line 42"/>
            <p:cNvSpPr>
              <a:spLocks noChangeShapeType="1"/>
            </p:cNvSpPr>
            <p:nvPr/>
          </p:nvSpPr>
          <p:spPr bwMode="auto">
            <a:xfrm>
              <a:off x="1869" y="3652"/>
              <a:ext cx="2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1" name="Line 43"/>
            <p:cNvSpPr>
              <a:spLocks noChangeShapeType="1"/>
            </p:cNvSpPr>
            <p:nvPr/>
          </p:nvSpPr>
          <p:spPr bwMode="auto">
            <a:xfrm>
              <a:off x="1869" y="1932"/>
              <a:ext cx="2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2" name="Line 44"/>
            <p:cNvSpPr>
              <a:spLocks noChangeShapeType="1"/>
            </p:cNvSpPr>
            <p:nvPr/>
          </p:nvSpPr>
          <p:spPr bwMode="auto">
            <a:xfrm flipV="1">
              <a:off x="1869" y="1932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3" name="Line 45"/>
            <p:cNvSpPr>
              <a:spLocks noChangeShapeType="1"/>
            </p:cNvSpPr>
            <p:nvPr/>
          </p:nvSpPr>
          <p:spPr bwMode="auto">
            <a:xfrm flipV="1">
              <a:off x="4207" y="1932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4" name="Line 46"/>
            <p:cNvSpPr>
              <a:spLocks noChangeShapeType="1"/>
            </p:cNvSpPr>
            <p:nvPr/>
          </p:nvSpPr>
          <p:spPr bwMode="auto">
            <a:xfrm>
              <a:off x="1869" y="193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5" name="Line 47"/>
            <p:cNvSpPr>
              <a:spLocks noChangeShapeType="1"/>
            </p:cNvSpPr>
            <p:nvPr/>
          </p:nvSpPr>
          <p:spPr bwMode="auto">
            <a:xfrm>
              <a:off x="4207" y="365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6" name="Line 48"/>
            <p:cNvSpPr>
              <a:spLocks noChangeShapeType="1"/>
            </p:cNvSpPr>
            <p:nvPr/>
          </p:nvSpPr>
          <p:spPr bwMode="auto">
            <a:xfrm>
              <a:off x="1869" y="3652"/>
              <a:ext cx="2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7" name="Line 49"/>
            <p:cNvSpPr>
              <a:spLocks noChangeShapeType="1"/>
            </p:cNvSpPr>
            <p:nvPr/>
          </p:nvSpPr>
          <p:spPr bwMode="auto">
            <a:xfrm flipV="1">
              <a:off x="1869" y="1932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8" name="Line 50"/>
            <p:cNvSpPr>
              <a:spLocks noChangeShapeType="1"/>
            </p:cNvSpPr>
            <p:nvPr/>
          </p:nvSpPr>
          <p:spPr bwMode="auto">
            <a:xfrm>
              <a:off x="1869" y="365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49" name="Line 51"/>
            <p:cNvSpPr>
              <a:spLocks noChangeShapeType="1"/>
            </p:cNvSpPr>
            <p:nvPr/>
          </p:nvSpPr>
          <p:spPr bwMode="auto">
            <a:xfrm flipV="1">
              <a:off x="1869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0" name="Line 52"/>
            <p:cNvSpPr>
              <a:spLocks noChangeShapeType="1"/>
            </p:cNvSpPr>
            <p:nvPr/>
          </p:nvSpPr>
          <p:spPr bwMode="auto">
            <a:xfrm>
              <a:off x="1869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1" name="Rectangle 53"/>
            <p:cNvSpPr>
              <a:spLocks noChangeArrowheads="1"/>
            </p:cNvSpPr>
            <p:nvPr/>
          </p:nvSpPr>
          <p:spPr bwMode="auto">
            <a:xfrm>
              <a:off x="1789" y="364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652" name="Line 54"/>
            <p:cNvSpPr>
              <a:spLocks noChangeShapeType="1"/>
            </p:cNvSpPr>
            <p:nvPr/>
          </p:nvSpPr>
          <p:spPr bwMode="auto">
            <a:xfrm flipV="1">
              <a:off x="2339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3" name="Line 55"/>
            <p:cNvSpPr>
              <a:spLocks noChangeShapeType="1"/>
            </p:cNvSpPr>
            <p:nvPr/>
          </p:nvSpPr>
          <p:spPr bwMode="auto">
            <a:xfrm>
              <a:off x="2339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4" name="Rectangle 56"/>
            <p:cNvSpPr>
              <a:spLocks noChangeArrowheads="1"/>
            </p:cNvSpPr>
            <p:nvPr/>
          </p:nvSpPr>
          <p:spPr bwMode="auto">
            <a:xfrm>
              <a:off x="2221" y="3644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25655" name="Line 57"/>
            <p:cNvSpPr>
              <a:spLocks noChangeShapeType="1"/>
            </p:cNvSpPr>
            <p:nvPr/>
          </p:nvSpPr>
          <p:spPr bwMode="auto">
            <a:xfrm flipV="1">
              <a:off x="2803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6" name="Line 58"/>
            <p:cNvSpPr>
              <a:spLocks noChangeShapeType="1"/>
            </p:cNvSpPr>
            <p:nvPr/>
          </p:nvSpPr>
          <p:spPr bwMode="auto">
            <a:xfrm>
              <a:off x="2803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7" name="Rectangle 59"/>
            <p:cNvSpPr>
              <a:spLocks noChangeArrowheads="1"/>
            </p:cNvSpPr>
            <p:nvPr/>
          </p:nvSpPr>
          <p:spPr bwMode="auto">
            <a:xfrm>
              <a:off x="2686" y="3644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0.2</a:t>
              </a:r>
            </a:p>
          </p:txBody>
        </p:sp>
        <p:sp>
          <p:nvSpPr>
            <p:cNvPr id="25658" name="Line 60"/>
            <p:cNvSpPr>
              <a:spLocks noChangeShapeType="1"/>
            </p:cNvSpPr>
            <p:nvPr/>
          </p:nvSpPr>
          <p:spPr bwMode="auto">
            <a:xfrm flipV="1">
              <a:off x="3273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59" name="Line 61"/>
            <p:cNvSpPr>
              <a:spLocks noChangeShapeType="1"/>
            </p:cNvSpPr>
            <p:nvPr/>
          </p:nvSpPr>
          <p:spPr bwMode="auto">
            <a:xfrm>
              <a:off x="3273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0" name="Rectangle 62"/>
            <p:cNvSpPr>
              <a:spLocks noChangeArrowheads="1"/>
            </p:cNvSpPr>
            <p:nvPr/>
          </p:nvSpPr>
          <p:spPr bwMode="auto">
            <a:xfrm>
              <a:off x="3155" y="3644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25661" name="Line 63"/>
            <p:cNvSpPr>
              <a:spLocks noChangeShapeType="1"/>
            </p:cNvSpPr>
            <p:nvPr/>
          </p:nvSpPr>
          <p:spPr bwMode="auto">
            <a:xfrm flipV="1">
              <a:off x="3737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2" name="Line 64"/>
            <p:cNvSpPr>
              <a:spLocks noChangeShapeType="1"/>
            </p:cNvSpPr>
            <p:nvPr/>
          </p:nvSpPr>
          <p:spPr bwMode="auto">
            <a:xfrm>
              <a:off x="3737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3" name="Rectangle 65"/>
            <p:cNvSpPr>
              <a:spLocks noChangeArrowheads="1"/>
            </p:cNvSpPr>
            <p:nvPr/>
          </p:nvSpPr>
          <p:spPr bwMode="auto">
            <a:xfrm>
              <a:off x="3620" y="3644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0.4</a:t>
              </a:r>
            </a:p>
          </p:txBody>
        </p:sp>
        <p:sp>
          <p:nvSpPr>
            <p:cNvPr id="25664" name="Line 66"/>
            <p:cNvSpPr>
              <a:spLocks noChangeShapeType="1"/>
            </p:cNvSpPr>
            <p:nvPr/>
          </p:nvSpPr>
          <p:spPr bwMode="auto">
            <a:xfrm flipV="1">
              <a:off x="4207" y="3632"/>
              <a:ext cx="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5" name="Line 67"/>
            <p:cNvSpPr>
              <a:spLocks noChangeShapeType="1"/>
            </p:cNvSpPr>
            <p:nvPr/>
          </p:nvSpPr>
          <p:spPr bwMode="auto">
            <a:xfrm>
              <a:off x="4207" y="1932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6" name="Rectangle 68"/>
            <p:cNvSpPr>
              <a:spLocks noChangeArrowheads="1"/>
            </p:cNvSpPr>
            <p:nvPr/>
          </p:nvSpPr>
          <p:spPr bwMode="auto">
            <a:xfrm>
              <a:off x="4090" y="3644"/>
              <a:ext cx="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0.5</a:t>
              </a:r>
            </a:p>
          </p:txBody>
        </p:sp>
        <p:sp>
          <p:nvSpPr>
            <p:cNvPr id="25667" name="Line 69"/>
            <p:cNvSpPr>
              <a:spLocks noChangeShapeType="1"/>
            </p:cNvSpPr>
            <p:nvPr/>
          </p:nvSpPr>
          <p:spPr bwMode="auto">
            <a:xfrm>
              <a:off x="1869" y="3652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8" name="Line 70"/>
            <p:cNvSpPr>
              <a:spLocks noChangeShapeType="1"/>
            </p:cNvSpPr>
            <p:nvPr/>
          </p:nvSpPr>
          <p:spPr bwMode="auto">
            <a:xfrm flipH="1">
              <a:off x="4185" y="365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69" name="Rectangle 71"/>
            <p:cNvSpPr>
              <a:spLocks noChangeArrowheads="1"/>
            </p:cNvSpPr>
            <p:nvPr/>
          </p:nvSpPr>
          <p:spPr bwMode="auto">
            <a:xfrm>
              <a:off x="1741" y="3579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5670" name="Line 72"/>
            <p:cNvSpPr>
              <a:spLocks noChangeShapeType="1"/>
            </p:cNvSpPr>
            <p:nvPr/>
          </p:nvSpPr>
          <p:spPr bwMode="auto">
            <a:xfrm>
              <a:off x="1869" y="336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1" name="Line 73"/>
            <p:cNvSpPr>
              <a:spLocks noChangeShapeType="1"/>
            </p:cNvSpPr>
            <p:nvPr/>
          </p:nvSpPr>
          <p:spPr bwMode="auto">
            <a:xfrm flipH="1">
              <a:off x="4185" y="336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2" name="Rectangle 74"/>
            <p:cNvSpPr>
              <a:spLocks noChangeArrowheads="1"/>
            </p:cNvSpPr>
            <p:nvPr/>
          </p:nvSpPr>
          <p:spPr bwMode="auto">
            <a:xfrm>
              <a:off x="1741" y="329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5673" name="Line 75"/>
            <p:cNvSpPr>
              <a:spLocks noChangeShapeType="1"/>
            </p:cNvSpPr>
            <p:nvPr/>
          </p:nvSpPr>
          <p:spPr bwMode="auto">
            <a:xfrm>
              <a:off x="1869" y="3077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4" name="Line 76"/>
            <p:cNvSpPr>
              <a:spLocks noChangeShapeType="1"/>
            </p:cNvSpPr>
            <p:nvPr/>
          </p:nvSpPr>
          <p:spPr bwMode="auto">
            <a:xfrm flipH="1">
              <a:off x="4185" y="307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5" name="Rectangle 77"/>
            <p:cNvSpPr>
              <a:spLocks noChangeArrowheads="1"/>
            </p:cNvSpPr>
            <p:nvPr/>
          </p:nvSpPr>
          <p:spPr bwMode="auto">
            <a:xfrm>
              <a:off x="1741" y="300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5676" name="Line 78"/>
            <p:cNvSpPr>
              <a:spLocks noChangeShapeType="1"/>
            </p:cNvSpPr>
            <p:nvPr/>
          </p:nvSpPr>
          <p:spPr bwMode="auto">
            <a:xfrm>
              <a:off x="1869" y="2795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7" name="Line 79"/>
            <p:cNvSpPr>
              <a:spLocks noChangeShapeType="1"/>
            </p:cNvSpPr>
            <p:nvPr/>
          </p:nvSpPr>
          <p:spPr bwMode="auto">
            <a:xfrm flipH="1">
              <a:off x="4185" y="279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78" name="Rectangle 80"/>
            <p:cNvSpPr>
              <a:spLocks noChangeArrowheads="1"/>
            </p:cNvSpPr>
            <p:nvPr/>
          </p:nvSpPr>
          <p:spPr bwMode="auto">
            <a:xfrm>
              <a:off x="1741" y="2721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679" name="Line 81"/>
            <p:cNvSpPr>
              <a:spLocks noChangeShapeType="1"/>
            </p:cNvSpPr>
            <p:nvPr/>
          </p:nvSpPr>
          <p:spPr bwMode="auto">
            <a:xfrm>
              <a:off x="1869" y="2507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0" name="Line 82"/>
            <p:cNvSpPr>
              <a:spLocks noChangeShapeType="1"/>
            </p:cNvSpPr>
            <p:nvPr/>
          </p:nvSpPr>
          <p:spPr bwMode="auto">
            <a:xfrm flipH="1">
              <a:off x="4185" y="250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1" name="Rectangle 83"/>
            <p:cNvSpPr>
              <a:spLocks noChangeArrowheads="1"/>
            </p:cNvSpPr>
            <p:nvPr/>
          </p:nvSpPr>
          <p:spPr bwMode="auto">
            <a:xfrm>
              <a:off x="1741" y="2434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5682" name="Line 84"/>
            <p:cNvSpPr>
              <a:spLocks noChangeShapeType="1"/>
            </p:cNvSpPr>
            <p:nvPr/>
          </p:nvSpPr>
          <p:spPr bwMode="auto">
            <a:xfrm>
              <a:off x="1869" y="2220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3" name="Line 85"/>
            <p:cNvSpPr>
              <a:spLocks noChangeShapeType="1"/>
            </p:cNvSpPr>
            <p:nvPr/>
          </p:nvSpPr>
          <p:spPr bwMode="auto">
            <a:xfrm flipH="1">
              <a:off x="4185" y="222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4" name="Rectangle 86"/>
            <p:cNvSpPr>
              <a:spLocks noChangeArrowheads="1"/>
            </p:cNvSpPr>
            <p:nvPr/>
          </p:nvSpPr>
          <p:spPr bwMode="auto">
            <a:xfrm>
              <a:off x="1692" y="2146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5685" name="Line 87"/>
            <p:cNvSpPr>
              <a:spLocks noChangeShapeType="1"/>
            </p:cNvSpPr>
            <p:nvPr/>
          </p:nvSpPr>
          <p:spPr bwMode="auto">
            <a:xfrm>
              <a:off x="1869" y="1932"/>
              <a:ext cx="2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6" name="Line 88"/>
            <p:cNvSpPr>
              <a:spLocks noChangeShapeType="1"/>
            </p:cNvSpPr>
            <p:nvPr/>
          </p:nvSpPr>
          <p:spPr bwMode="auto">
            <a:xfrm flipH="1">
              <a:off x="4185" y="193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7" name="Rectangle 89"/>
            <p:cNvSpPr>
              <a:spLocks noChangeArrowheads="1"/>
            </p:cNvSpPr>
            <p:nvPr/>
          </p:nvSpPr>
          <p:spPr bwMode="auto">
            <a:xfrm>
              <a:off x="1692" y="1859"/>
              <a:ext cx="2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5688" name="Line 90"/>
            <p:cNvSpPr>
              <a:spLocks noChangeShapeType="1"/>
            </p:cNvSpPr>
            <p:nvPr/>
          </p:nvSpPr>
          <p:spPr bwMode="auto">
            <a:xfrm>
              <a:off x="1869" y="3652"/>
              <a:ext cx="2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89" name="Line 91"/>
            <p:cNvSpPr>
              <a:spLocks noChangeShapeType="1"/>
            </p:cNvSpPr>
            <p:nvPr/>
          </p:nvSpPr>
          <p:spPr bwMode="auto">
            <a:xfrm>
              <a:off x="1869" y="1932"/>
              <a:ext cx="23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0" name="Line 92"/>
            <p:cNvSpPr>
              <a:spLocks noChangeShapeType="1"/>
            </p:cNvSpPr>
            <p:nvPr/>
          </p:nvSpPr>
          <p:spPr bwMode="auto">
            <a:xfrm flipV="1">
              <a:off x="1869" y="1932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1" name="Line 93"/>
            <p:cNvSpPr>
              <a:spLocks noChangeShapeType="1"/>
            </p:cNvSpPr>
            <p:nvPr/>
          </p:nvSpPr>
          <p:spPr bwMode="auto">
            <a:xfrm flipV="1">
              <a:off x="4207" y="1932"/>
              <a:ext cx="0" cy="17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2" name="Line 94"/>
            <p:cNvSpPr>
              <a:spLocks noChangeShapeType="1"/>
            </p:cNvSpPr>
            <p:nvPr/>
          </p:nvSpPr>
          <p:spPr bwMode="auto">
            <a:xfrm>
              <a:off x="1869" y="365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3" name="Line 95"/>
            <p:cNvSpPr>
              <a:spLocks noChangeShapeType="1"/>
            </p:cNvSpPr>
            <p:nvPr/>
          </p:nvSpPr>
          <p:spPr bwMode="auto">
            <a:xfrm>
              <a:off x="4207" y="193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4" name="Freeform 96"/>
            <p:cNvSpPr>
              <a:spLocks/>
            </p:cNvSpPr>
            <p:nvPr/>
          </p:nvSpPr>
          <p:spPr bwMode="auto">
            <a:xfrm>
              <a:off x="1869" y="2230"/>
              <a:ext cx="2339" cy="1423"/>
            </a:xfrm>
            <a:custGeom>
              <a:avLst/>
              <a:gdLst>
                <a:gd name="T0" fmla="*/ 0 w 2339"/>
                <a:gd name="T1" fmla="*/ 1422 h 1423"/>
                <a:gd name="T2" fmla="*/ 75 w 2339"/>
                <a:gd name="T3" fmla="*/ 1200 h 1423"/>
                <a:gd name="T4" fmla="*/ 156 w 2339"/>
                <a:gd name="T5" fmla="*/ 1013 h 1423"/>
                <a:gd name="T6" fmla="*/ 232 w 2339"/>
                <a:gd name="T7" fmla="*/ 857 h 1423"/>
                <a:gd name="T8" fmla="*/ 313 w 2339"/>
                <a:gd name="T9" fmla="*/ 726 h 1423"/>
                <a:gd name="T10" fmla="*/ 389 w 2339"/>
                <a:gd name="T11" fmla="*/ 610 h 1423"/>
                <a:gd name="T12" fmla="*/ 470 w 2339"/>
                <a:gd name="T13" fmla="*/ 514 h 1423"/>
                <a:gd name="T14" fmla="*/ 545 w 2339"/>
                <a:gd name="T15" fmla="*/ 434 h 1423"/>
                <a:gd name="T16" fmla="*/ 621 w 2339"/>
                <a:gd name="T17" fmla="*/ 368 h 1423"/>
                <a:gd name="T18" fmla="*/ 702 w 2339"/>
                <a:gd name="T19" fmla="*/ 307 h 1423"/>
                <a:gd name="T20" fmla="*/ 777 w 2339"/>
                <a:gd name="T21" fmla="*/ 262 h 1423"/>
                <a:gd name="T22" fmla="*/ 858 w 2339"/>
                <a:gd name="T23" fmla="*/ 217 h 1423"/>
                <a:gd name="T24" fmla="*/ 934 w 2339"/>
                <a:gd name="T25" fmla="*/ 181 h 1423"/>
                <a:gd name="T26" fmla="*/ 1015 w 2339"/>
                <a:gd name="T27" fmla="*/ 151 h 1423"/>
                <a:gd name="T28" fmla="*/ 1091 w 2339"/>
                <a:gd name="T29" fmla="*/ 126 h 1423"/>
                <a:gd name="T30" fmla="*/ 1172 w 2339"/>
                <a:gd name="T31" fmla="*/ 106 h 1423"/>
                <a:gd name="T32" fmla="*/ 1247 w 2339"/>
                <a:gd name="T33" fmla="*/ 91 h 1423"/>
                <a:gd name="T34" fmla="*/ 1323 w 2339"/>
                <a:gd name="T35" fmla="*/ 76 h 1423"/>
                <a:gd name="T36" fmla="*/ 1404 w 2339"/>
                <a:gd name="T37" fmla="*/ 60 h 1423"/>
                <a:gd name="T38" fmla="*/ 1479 w 2339"/>
                <a:gd name="T39" fmla="*/ 50 h 1423"/>
                <a:gd name="T40" fmla="*/ 1560 w 2339"/>
                <a:gd name="T41" fmla="*/ 40 h 1423"/>
                <a:gd name="T42" fmla="*/ 1636 w 2339"/>
                <a:gd name="T43" fmla="*/ 30 h 1423"/>
                <a:gd name="T44" fmla="*/ 1717 w 2339"/>
                <a:gd name="T45" fmla="*/ 25 h 1423"/>
                <a:gd name="T46" fmla="*/ 1793 w 2339"/>
                <a:gd name="T47" fmla="*/ 20 h 1423"/>
                <a:gd name="T48" fmla="*/ 1868 w 2339"/>
                <a:gd name="T49" fmla="*/ 15 h 1423"/>
                <a:gd name="T50" fmla="*/ 1949 w 2339"/>
                <a:gd name="T51" fmla="*/ 10 h 1423"/>
                <a:gd name="T52" fmla="*/ 2025 w 2339"/>
                <a:gd name="T53" fmla="*/ 10 h 1423"/>
                <a:gd name="T54" fmla="*/ 2106 w 2339"/>
                <a:gd name="T55" fmla="*/ 5 h 1423"/>
                <a:gd name="T56" fmla="*/ 2181 w 2339"/>
                <a:gd name="T57" fmla="*/ 5 h 1423"/>
                <a:gd name="T58" fmla="*/ 2262 w 2339"/>
                <a:gd name="T59" fmla="*/ 0 h 1423"/>
                <a:gd name="T60" fmla="*/ 2338 w 2339"/>
                <a:gd name="T61" fmla="*/ 0 h 14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39" h="1423">
                  <a:moveTo>
                    <a:pt x="0" y="1422"/>
                  </a:moveTo>
                  <a:lnTo>
                    <a:pt x="75" y="1200"/>
                  </a:lnTo>
                  <a:lnTo>
                    <a:pt x="156" y="1013"/>
                  </a:lnTo>
                  <a:lnTo>
                    <a:pt x="232" y="857"/>
                  </a:lnTo>
                  <a:lnTo>
                    <a:pt x="313" y="726"/>
                  </a:lnTo>
                  <a:lnTo>
                    <a:pt x="389" y="610"/>
                  </a:lnTo>
                  <a:lnTo>
                    <a:pt x="470" y="514"/>
                  </a:lnTo>
                  <a:lnTo>
                    <a:pt x="545" y="434"/>
                  </a:lnTo>
                  <a:lnTo>
                    <a:pt x="621" y="368"/>
                  </a:lnTo>
                  <a:lnTo>
                    <a:pt x="702" y="307"/>
                  </a:lnTo>
                  <a:lnTo>
                    <a:pt x="777" y="262"/>
                  </a:lnTo>
                  <a:lnTo>
                    <a:pt x="858" y="217"/>
                  </a:lnTo>
                  <a:lnTo>
                    <a:pt x="934" y="181"/>
                  </a:lnTo>
                  <a:lnTo>
                    <a:pt x="1015" y="151"/>
                  </a:lnTo>
                  <a:lnTo>
                    <a:pt x="1091" y="126"/>
                  </a:lnTo>
                  <a:lnTo>
                    <a:pt x="1172" y="106"/>
                  </a:lnTo>
                  <a:lnTo>
                    <a:pt x="1247" y="91"/>
                  </a:lnTo>
                  <a:lnTo>
                    <a:pt x="1323" y="76"/>
                  </a:lnTo>
                  <a:lnTo>
                    <a:pt x="1404" y="60"/>
                  </a:lnTo>
                  <a:lnTo>
                    <a:pt x="1479" y="50"/>
                  </a:lnTo>
                  <a:lnTo>
                    <a:pt x="1560" y="40"/>
                  </a:lnTo>
                  <a:lnTo>
                    <a:pt x="1636" y="30"/>
                  </a:lnTo>
                  <a:lnTo>
                    <a:pt x="1717" y="25"/>
                  </a:lnTo>
                  <a:lnTo>
                    <a:pt x="1793" y="20"/>
                  </a:lnTo>
                  <a:lnTo>
                    <a:pt x="1868" y="15"/>
                  </a:lnTo>
                  <a:lnTo>
                    <a:pt x="1949" y="10"/>
                  </a:lnTo>
                  <a:lnTo>
                    <a:pt x="2025" y="10"/>
                  </a:lnTo>
                  <a:lnTo>
                    <a:pt x="2106" y="5"/>
                  </a:lnTo>
                  <a:lnTo>
                    <a:pt x="2181" y="5"/>
                  </a:lnTo>
                  <a:lnTo>
                    <a:pt x="2262" y="0"/>
                  </a:lnTo>
                  <a:lnTo>
                    <a:pt x="2338" y="0"/>
                  </a:lnTo>
                </a:path>
              </a:pathLst>
            </a:custGeom>
            <a:noFill/>
            <a:ln w="12700" cap="rnd" cmpd="sng">
              <a:solidFill>
                <a:srgbClr val="0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7"/>
            <p:cNvSpPr>
              <a:spLocks noChangeShapeType="1"/>
            </p:cNvSpPr>
            <p:nvPr/>
          </p:nvSpPr>
          <p:spPr bwMode="auto">
            <a:xfrm>
              <a:off x="1869" y="2220"/>
              <a:ext cx="2338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6" name="Rectangle 98"/>
            <p:cNvSpPr>
              <a:spLocks noChangeArrowheads="1"/>
            </p:cNvSpPr>
            <p:nvPr/>
          </p:nvSpPr>
          <p:spPr bwMode="auto">
            <a:xfrm>
              <a:off x="2761" y="3740"/>
              <a:ext cx="53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Time (secs)</a:t>
              </a:r>
            </a:p>
          </p:txBody>
        </p:sp>
        <p:sp>
          <p:nvSpPr>
            <p:cNvPr id="25697" name="Rectangle 99"/>
            <p:cNvSpPr>
              <a:spLocks noChangeArrowheads="1"/>
            </p:cNvSpPr>
            <p:nvPr/>
          </p:nvSpPr>
          <p:spPr bwMode="auto">
            <a:xfrm rot="-5400000">
              <a:off x="1377" y="2789"/>
              <a:ext cx="4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 b="0">
                  <a:solidFill>
                    <a:srgbClr val="000000"/>
                  </a:solidFill>
                </a:rPr>
                <a:t>Amplitude</a:t>
              </a:r>
            </a:p>
          </p:txBody>
        </p:sp>
        <p:sp>
          <p:nvSpPr>
            <p:cNvPr id="25698" name="Line 100"/>
            <p:cNvSpPr>
              <a:spLocks noChangeShapeType="1"/>
            </p:cNvSpPr>
            <p:nvPr/>
          </p:nvSpPr>
          <p:spPr bwMode="auto">
            <a:xfrm flipV="1">
              <a:off x="1864" y="2216"/>
              <a:ext cx="472" cy="1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5699" name="Line 101"/>
            <p:cNvSpPr>
              <a:spLocks noChangeShapeType="1"/>
            </p:cNvSpPr>
            <p:nvPr/>
          </p:nvSpPr>
          <p:spPr bwMode="auto">
            <a:xfrm>
              <a:off x="2344" y="2233"/>
              <a:ext cx="0" cy="14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5700" name="Object 102"/>
            <p:cNvGraphicFramePr>
              <a:graphicFrameLocks/>
            </p:cNvGraphicFramePr>
            <p:nvPr/>
          </p:nvGraphicFramePr>
          <p:xfrm>
            <a:off x="1384" y="2112"/>
            <a:ext cx="28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0" name="Equation" r:id="rId3" imgW="190335" imgH="164957" progId="Equation.2">
                    <p:embed/>
                  </p:oleObj>
                </mc:Choice>
                <mc:Fallback>
                  <p:oleObj name="Equation" r:id="rId3" imgW="190335" imgH="164957" progId="Equation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" y="2112"/>
                          <a:ext cx="28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1" name="Rectangle 103"/>
            <p:cNvSpPr>
              <a:spLocks noChangeArrowheads="1"/>
            </p:cNvSpPr>
            <p:nvPr/>
          </p:nvSpPr>
          <p:spPr bwMode="auto">
            <a:xfrm>
              <a:off x="2584" y="326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5702" name="Line 104"/>
            <p:cNvSpPr>
              <a:spLocks noChangeShapeType="1"/>
            </p:cNvSpPr>
            <p:nvPr/>
          </p:nvSpPr>
          <p:spPr bwMode="auto">
            <a:xfrm flipH="1">
              <a:off x="2344" y="3456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5635" name="Freeform 105"/>
          <p:cNvSpPr>
            <a:spLocks/>
          </p:cNvSpPr>
          <p:nvPr/>
        </p:nvSpPr>
        <p:spPr bwMode="auto">
          <a:xfrm>
            <a:off x="6242050" y="1475049"/>
            <a:ext cx="1182688" cy="776288"/>
          </a:xfrm>
          <a:custGeom>
            <a:avLst/>
            <a:gdLst>
              <a:gd name="T0" fmla="*/ 0 w 745"/>
              <a:gd name="T1" fmla="*/ 0 h 489"/>
              <a:gd name="T2" fmla="*/ 0 w 745"/>
              <a:gd name="T3" fmla="*/ 774700 h 489"/>
              <a:gd name="T4" fmla="*/ 1181100 w 745"/>
              <a:gd name="T5" fmla="*/ 774700 h 4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5" h="489">
                <a:moveTo>
                  <a:pt x="0" y="0"/>
                </a:moveTo>
                <a:lnTo>
                  <a:pt x="0" y="488"/>
                </a:lnTo>
                <a:lnTo>
                  <a:pt x="744" y="48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6" name="Freeform 106"/>
          <p:cNvSpPr>
            <a:spLocks/>
          </p:cNvSpPr>
          <p:nvPr/>
        </p:nvSpPr>
        <p:spPr bwMode="auto">
          <a:xfrm>
            <a:off x="5657850" y="1690949"/>
            <a:ext cx="1627188" cy="560388"/>
          </a:xfrm>
          <a:custGeom>
            <a:avLst/>
            <a:gdLst>
              <a:gd name="T0" fmla="*/ 0 w 1025"/>
              <a:gd name="T1" fmla="*/ 558800 h 353"/>
              <a:gd name="T2" fmla="*/ 584200 w 1025"/>
              <a:gd name="T3" fmla="*/ 558800 h 353"/>
              <a:gd name="T4" fmla="*/ 584200 w 1025"/>
              <a:gd name="T5" fmla="*/ 0 h 353"/>
              <a:gd name="T6" fmla="*/ 1625600 w 1025"/>
              <a:gd name="T7" fmla="*/ 0 h 3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5" h="353">
                <a:moveTo>
                  <a:pt x="0" y="352"/>
                </a:moveTo>
                <a:lnTo>
                  <a:pt x="368" y="352"/>
                </a:lnTo>
                <a:lnTo>
                  <a:pt x="368" y="0"/>
                </a:lnTo>
                <a:lnTo>
                  <a:pt x="102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7" name="Rectangle 107"/>
          <p:cNvSpPr>
            <a:spLocks noChangeArrowheads="1"/>
          </p:cNvSpPr>
          <p:nvPr/>
        </p:nvSpPr>
        <p:spPr bwMode="auto">
          <a:xfrm>
            <a:off x="5848350" y="1500449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i="1"/>
              <a:t>u</a:t>
            </a:r>
          </a:p>
        </p:txBody>
      </p:sp>
      <p:sp>
        <p:nvSpPr>
          <p:cNvPr id="25638" name="Rectangle 108"/>
          <p:cNvSpPr>
            <a:spLocks noChangeArrowheads="1"/>
          </p:cNvSpPr>
          <p:nvPr/>
        </p:nvSpPr>
        <p:spPr bwMode="auto">
          <a:xfrm>
            <a:off x="7346950" y="1881449"/>
            <a:ext cx="31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i="1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9" name="Text Box 109"/>
              <p:cNvSpPr txBox="1">
                <a:spLocks noChangeArrowheads="1"/>
              </p:cNvSpPr>
              <p:nvPr/>
            </p:nvSpPr>
            <p:spPr bwMode="auto">
              <a:xfrm>
                <a:off x="228600" y="5181600"/>
                <a:ext cx="24574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10</m:t>
                      </m:r>
                      <m:r>
                        <a:rPr lang="en-US" altLang="en-US" i="1" dirty="0" smtClean="0">
                          <a:latin typeface="Cambria Math"/>
                        </a:rPr>
                        <m:t>,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𝑇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</a:rPr>
                        <m:t>.</m:t>
                      </m:r>
                      <m:r>
                        <a:rPr lang="en-US" altLang="en-US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5639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181600"/>
                <a:ext cx="2457450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1037"/>
              </p:ext>
            </p:extLst>
          </p:nvPr>
        </p:nvGraphicFramePr>
        <p:xfrm>
          <a:off x="152400" y="4279847"/>
          <a:ext cx="3967163" cy="74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Equation" r:id="rId6" imgW="2286000" imgH="431640" progId="Equation.3">
                  <p:embed/>
                </p:oleObj>
              </mc:Choice>
              <mc:Fallback>
                <p:oleObj name="Equation" r:id="rId6" imgW="22860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4279847"/>
                        <a:ext cx="3967163" cy="749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3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533400"/>
            <a:ext cx="8077200" cy="5943600"/>
          </a:xfrm>
        </p:spPr>
        <p:txBody>
          <a:bodyPr/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استفاده از روشهای غیرپارامتری برای دستیابی به مدلهای ریاضی مرسوم </a:t>
            </a:r>
            <a:r>
              <a:rPr lang="fa-IR" dirty="0" smtClean="0">
                <a:cs typeface="B Nazanin" panose="00000400000000000000" pitchFamily="2" charset="-78"/>
              </a:rPr>
              <a:t>تر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مدلهای ریاضی مرسوم: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مدل تابع تبدیل: پیوسته و گسسته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مدل فضای حالت: پیوسته و گسسته</a:t>
            </a:r>
          </a:p>
          <a:p>
            <a:pPr algn="just" rtl="1"/>
            <a:r>
              <a:rPr lang="fa-IR" smtClean="0">
                <a:cs typeface="B Nazanin" panose="00000400000000000000" pitchFamily="2" charset="-78"/>
              </a:rPr>
              <a:t>بسته </a:t>
            </a:r>
            <a:r>
              <a:rPr lang="fa-IR" dirty="0" smtClean="0">
                <a:cs typeface="B Nazanin" panose="00000400000000000000" pitchFamily="2" charset="-78"/>
              </a:rPr>
              <a:t>به نوع الگوریتم </a:t>
            </a:r>
            <a:r>
              <a:rPr lang="fa-IR" dirty="0">
                <a:cs typeface="B Nazanin" panose="00000400000000000000" pitchFamily="2" charset="-78"/>
              </a:rPr>
              <a:t>های مختلف ارائه شده در این </a:t>
            </a:r>
            <a:r>
              <a:rPr lang="fa-IR" dirty="0" smtClean="0">
                <a:cs typeface="B Nazanin" panose="00000400000000000000" pitchFamily="2" charset="-78"/>
              </a:rPr>
              <a:t>درس، مدلهای فوق در فصول مختلف استفاده میشوند. 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در کنترل تطبیقی کلاسیک، مدلهای گسسته در </a:t>
            </a:r>
            <a:r>
              <a:rPr lang="fa-IR" dirty="0" smtClean="0">
                <a:cs typeface="B Nazanin" panose="00000400000000000000" pitchFamily="2" charset="-78"/>
              </a:rPr>
              <a:t>زمان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  <a:hlinkClick r:id="rId2" action="ppaction://hlinksldjump"/>
              </a:rPr>
              <a:t>گسسته سازی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3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>
                <a:latin typeface="Nazanin" panose="00000700000000000000" pitchFamily="2" charset="-78"/>
                <a:cs typeface="B Nazanin" panose="00000400000000000000" pitchFamily="2" charset="-78"/>
              </a:rPr>
              <a:t>مدلهای بکار رفته در کنترل تطبیقی کلاسیک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Autoregressive (AR)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(transfer function)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Autoregressive with exogenous 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inputs (ARX) 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fa-IR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fa-I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Impulse Response (FIR)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Autoregressive-Moving-average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exogenous inputs (ARMAX)</a:t>
                </a:r>
                <a:endParaRPr lang="en-C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a-I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fa-IR" sz="2400" i="1" dirty="0" smtClean="0">
                  <a:solidFill>
                    <a:srgbClr val="FF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fa-IR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a-IR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a-IR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b="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fa-IR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a-IR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CA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fa-IR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a-IR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a-IR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600200"/>
                <a:ext cx="8077200" cy="4525963"/>
              </a:xfrm>
              <a:blipFill rotWithShape="1">
                <a:blip r:embed="rId2"/>
                <a:stretch>
                  <a:fillRect l="-830" t="-809" r="-3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dirty="0" smtClean="0">
                <a:latin typeface="Nazanin" panose="00000700000000000000" pitchFamily="2" charset="-78"/>
                <a:cs typeface="B Nazanin" panose="00000400000000000000" pitchFamily="2" charset="-78"/>
              </a:rPr>
              <a:t>شناسایی پارامتری</a:t>
            </a:r>
            <a:endParaRPr lang="en-CA" dirty="0">
              <a:latin typeface="Nazanin" panose="000007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الگوریتمهای کنترل تطبیقی مبتنی بر تخمین روی خط پارامترهای سیستم دینامیکی میباشند. لذا: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 های شناسایی پارامتری</a:t>
            </a: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 های شناسایی روی خط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ابتدا بررسی حالت خارج خط </a:t>
            </a:r>
            <a:r>
              <a:rPr lang="en-US" dirty="0" smtClean="0">
                <a:cs typeface="B Nazanin" panose="00000400000000000000" pitchFamily="2" charset="-78"/>
              </a:rPr>
              <a:t>(off-line)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سپس بررسی حالت روی خط </a:t>
            </a:r>
            <a:r>
              <a:rPr lang="en-US" dirty="0" smtClean="0">
                <a:cs typeface="B Nazanin" panose="00000400000000000000" pitchFamily="2" charset="-78"/>
              </a:rPr>
              <a:t>(on-line)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499E-1634-4084-AA6F-DADE822F023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8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2965</Words>
  <Application>Microsoft Office PowerPoint</Application>
  <PresentationFormat>On-screen Show (4:3)</PresentationFormat>
  <Paragraphs>318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کنترل تطبیقی  شناسایی سیستم System Identification</vt:lpstr>
      <vt:lpstr>مدلسازی سیستم؟</vt:lpstr>
      <vt:lpstr>شناسایی سیستم؟</vt:lpstr>
      <vt:lpstr>مراحل انجام شناسایی</vt:lpstr>
      <vt:lpstr>شناسایی غیرپارامتری</vt:lpstr>
      <vt:lpstr>مثال: موتور الکتریکی</vt:lpstr>
      <vt:lpstr>PowerPoint Presentation</vt:lpstr>
      <vt:lpstr>مدلهای بکار رفته در کنترل تطبیقی کلاسیک</vt:lpstr>
      <vt:lpstr>شناسایی پارامتری</vt:lpstr>
      <vt:lpstr>اصل گاوس</vt:lpstr>
      <vt:lpstr>مسئله شناسایی خطی: خارج خط</vt:lpstr>
      <vt:lpstr>PowerPoint Presentation</vt:lpstr>
      <vt:lpstr>مثال</vt:lpstr>
      <vt:lpstr>PowerPoint Presentation</vt:lpstr>
      <vt:lpstr>PowerPoint Presentation</vt:lpstr>
      <vt:lpstr>مثال</vt:lpstr>
      <vt:lpstr>مسئله شناسایی خطی در حضور نویز</vt:lpstr>
      <vt:lpstr>شناسایی روی خط: الگوریتم RLS</vt:lpstr>
      <vt:lpstr>PowerPoint Presentation</vt:lpstr>
      <vt:lpstr>شناسایی در حضور پارامترهای متغیر با زمان</vt:lpstr>
      <vt:lpstr>فاکتور فراموشی</vt:lpstr>
      <vt:lpstr>PowerPoint Presentation</vt:lpstr>
      <vt:lpstr>PowerPoint Presentation</vt:lpstr>
      <vt:lpstr>مراحل انجام شناسایی</vt:lpstr>
      <vt:lpstr>شرایط آزمایش</vt:lpstr>
      <vt:lpstr>PowerPoint Presentation</vt:lpstr>
      <vt:lpstr>PowerPoint Presentation</vt:lpstr>
      <vt:lpstr>PowerPoint Presentation</vt:lpstr>
      <vt:lpstr>مراحل انجام شناسایی</vt:lpstr>
      <vt:lpstr>ارزیابی مدل</vt:lpstr>
      <vt:lpstr>الگوریتم ELS</vt:lpstr>
      <vt:lpstr>شناسایی در حضور فیدبک</vt:lpstr>
      <vt:lpstr>PowerPoint Presentation</vt:lpstr>
      <vt:lpstr>گسسته سازی</vt:lpstr>
      <vt:lpstr>PowerPoint Presentation</vt:lpstr>
      <vt:lpstr>انتخاب زمان نمونه برداری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کنترل تطبیقی  Adaptive Control</dc:title>
  <dc:creator>Yazdan</dc:creator>
  <cp:lastModifiedBy>Yazdan</cp:lastModifiedBy>
  <cp:revision>397</cp:revision>
  <dcterms:created xsi:type="dcterms:W3CDTF">2015-02-03T07:54:58Z</dcterms:created>
  <dcterms:modified xsi:type="dcterms:W3CDTF">2018-02-24T12:18:24Z</dcterms:modified>
</cp:coreProperties>
</file>