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307" r:id="rId3"/>
    <p:sldId id="256" r:id="rId4"/>
    <p:sldId id="258" r:id="rId5"/>
    <p:sldId id="257" r:id="rId6"/>
    <p:sldId id="259" r:id="rId7"/>
    <p:sldId id="260" r:id="rId8"/>
    <p:sldId id="261" r:id="rId9"/>
    <p:sldId id="262" r:id="rId10"/>
    <p:sldId id="263" r:id="rId11"/>
    <p:sldId id="301" r:id="rId12"/>
    <p:sldId id="264" r:id="rId13"/>
    <p:sldId id="265" r:id="rId14"/>
    <p:sldId id="266" r:id="rId15"/>
    <p:sldId id="267" r:id="rId16"/>
    <p:sldId id="268" r:id="rId17"/>
    <p:sldId id="270" r:id="rId18"/>
    <p:sldId id="272" r:id="rId19"/>
    <p:sldId id="273" r:id="rId20"/>
    <p:sldId id="304" r:id="rId21"/>
    <p:sldId id="305" r:id="rId22"/>
    <p:sldId id="274" r:id="rId23"/>
    <p:sldId id="303" r:id="rId24"/>
    <p:sldId id="275" r:id="rId25"/>
    <p:sldId id="276" r:id="rId26"/>
    <p:sldId id="295" r:id="rId27"/>
    <p:sldId id="277" r:id="rId28"/>
    <p:sldId id="286" r:id="rId29"/>
    <p:sldId id="291" r:id="rId30"/>
    <p:sldId id="287" r:id="rId31"/>
    <p:sldId id="298" r:id="rId32"/>
    <p:sldId id="288" r:id="rId33"/>
    <p:sldId id="290" r:id="rId34"/>
    <p:sldId id="289" r:id="rId35"/>
    <p:sldId id="299" r:id="rId36"/>
    <p:sldId id="278" r:id="rId37"/>
    <p:sldId id="279" r:id="rId38"/>
    <p:sldId id="280" r:id="rId39"/>
    <p:sldId id="292" r:id="rId40"/>
    <p:sldId id="293" r:id="rId41"/>
    <p:sldId id="294" r:id="rId42"/>
    <p:sldId id="281" r:id="rId43"/>
    <p:sldId id="282" r:id="rId44"/>
    <p:sldId id="300" r:id="rId45"/>
    <p:sldId id="30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5143" autoAdjust="0"/>
  </p:normalViewPr>
  <p:slideViewPr>
    <p:cSldViewPr snapToGrid="0">
      <p:cViewPr>
        <p:scale>
          <a:sx n="80" d="100"/>
          <a:sy n="80" d="100"/>
        </p:scale>
        <p:origin x="348" y="138"/>
      </p:cViewPr>
      <p:guideLst/>
    </p:cSldViewPr>
  </p:slideViewPr>
  <p:notesTextViewPr>
    <p:cViewPr>
      <p:scale>
        <a:sx n="1" d="1"/>
        <a:sy n="1" d="1"/>
      </p:scale>
      <p:origin x="0" y="0"/>
    </p:cViewPr>
  </p:notesTextViewPr>
  <p:sorterViewPr>
    <p:cViewPr>
      <p:scale>
        <a:sx n="100" d="100"/>
        <a:sy n="100" d="100"/>
      </p:scale>
      <p:origin x="0" y="-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C13B5-E95E-463E-8756-BE5097696C6C}" type="datetimeFigureOut">
              <a:rPr lang="en-US" smtClean="0"/>
              <a:t>5/15/2022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08D41-FAA0-4DCB-B95A-0EDCFCF17E26}" type="slidenum">
              <a:rPr lang="en-US" smtClean="0"/>
              <a:t>‹#›</a:t>
            </a:fld>
            <a:endParaRPr lang="en-US"/>
          </a:p>
        </p:txBody>
      </p:sp>
    </p:spTree>
    <p:extLst>
      <p:ext uri="{BB962C8B-B14F-4D97-AF65-F5344CB8AC3E}">
        <p14:creationId xmlns:p14="http://schemas.microsoft.com/office/powerpoint/2010/main" val="19538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6CA271-2C84-4BE8-B4C0-45B33F1FC9A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2106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593D98-D486-460B-AA7F-34AA71DC73E9}"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7911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93D98-D486-460B-AA7F-34AA71DC73E9}"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33136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93D98-D486-460B-AA7F-34AA71DC73E9}"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160870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4A9D10-343D-48F5-A90C-021F5C5FFB84}" type="datetime1">
              <a:rPr lang="en-US" smtClean="0">
                <a:solidFill>
                  <a:prstClr val="black">
                    <a:tint val="75000"/>
                  </a:prstClr>
                </a:solidFill>
              </a:rPr>
              <a:pPr/>
              <a:t>5/15/2022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5934049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0C8D-C185-48C6-9E35-EE297D78B684}" type="datetime1">
              <a:rPr lang="en-US" smtClean="0">
                <a:solidFill>
                  <a:prstClr val="black">
                    <a:tint val="75000"/>
                  </a:prstClr>
                </a:solidFill>
              </a:rPr>
              <a:pPr/>
              <a:t>5/15/2022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r">
              <a:defRPr sz="2000" b="1">
                <a:latin typeface="Times New Roman" panose="02020603050405020304" pitchFamily="18" charset="0"/>
                <a:cs typeface="Times New Roman" panose="02020603050405020304" pitchFamily="18" charset="0"/>
              </a:defRPr>
            </a:lvl1p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966493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4D119-EEFE-4C7E-B0D2-126F5E0A5BA0}" type="datetime1">
              <a:rPr lang="en-US" smtClean="0">
                <a:solidFill>
                  <a:prstClr val="black">
                    <a:tint val="75000"/>
                  </a:prstClr>
                </a:solidFill>
              </a:rPr>
              <a:pPr/>
              <a:t>5/15/2022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703155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1486E-685B-430C-9E46-2AB740D093A7}" type="datetime1">
              <a:rPr lang="en-US" smtClean="0">
                <a:solidFill>
                  <a:prstClr val="black">
                    <a:tint val="75000"/>
                  </a:prstClr>
                </a:solidFill>
              </a:rPr>
              <a:pPr/>
              <a:t>5/15/2022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876945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119BD-937E-462D-9B55-9728C4821531}" type="datetime1">
              <a:rPr lang="en-US" smtClean="0">
                <a:solidFill>
                  <a:prstClr val="black">
                    <a:tint val="75000"/>
                  </a:prstClr>
                </a:solidFill>
              </a:rPr>
              <a:pPr/>
              <a:t>5/15/2022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374778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B3F15-27F4-4C18-B50E-4AE26E3D0B2F}" type="datetime1">
              <a:rPr lang="en-US" smtClean="0">
                <a:solidFill>
                  <a:prstClr val="black">
                    <a:tint val="75000"/>
                  </a:prstClr>
                </a:solidFill>
              </a:rPr>
              <a:pPr/>
              <a:t>5/15/2022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4905914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8DC11-EB49-446E-AC19-F580DCE90A82}" type="datetime1">
              <a:rPr lang="en-US" smtClean="0">
                <a:solidFill>
                  <a:prstClr val="black">
                    <a:tint val="75000"/>
                  </a:prstClr>
                </a:solidFill>
              </a:rPr>
              <a:pPr/>
              <a:t>5/15/2022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02774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8ED25-B28F-41E8-918E-903EA51C1796}" type="datetime1">
              <a:rPr lang="en-US" smtClean="0">
                <a:solidFill>
                  <a:prstClr val="black">
                    <a:tint val="75000"/>
                  </a:prstClr>
                </a:solidFill>
              </a:rPr>
              <a:pPr/>
              <a:t>5/15/2022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28812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93D98-D486-460B-AA7F-34AA71DC73E9}"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297618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0929F-75A1-4625-9F4D-E46413C183F5}" type="datetime1">
              <a:rPr lang="en-US" smtClean="0">
                <a:solidFill>
                  <a:prstClr val="black">
                    <a:tint val="75000"/>
                  </a:prstClr>
                </a:solidFill>
              </a:rPr>
              <a:pPr/>
              <a:t>5/15/2022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164382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63F74-189F-49F7-AA95-6ADF80F033CF}" type="datetime1">
              <a:rPr lang="en-US" smtClean="0">
                <a:solidFill>
                  <a:prstClr val="black">
                    <a:tint val="75000"/>
                  </a:prstClr>
                </a:solidFill>
              </a:rPr>
              <a:pPr/>
              <a:t>5/15/2022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441207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43788-EDB6-4922-A2AF-76312771CE2B}" type="datetime1">
              <a:rPr lang="en-US" smtClean="0">
                <a:solidFill>
                  <a:prstClr val="black">
                    <a:tint val="75000"/>
                  </a:prstClr>
                </a:solidFill>
              </a:rPr>
              <a:pPr/>
              <a:t>5/15/2022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42B03D-F75C-4AD6-B45E-18EA38704B2E}" type="slidenum">
              <a:rPr lang="en-US" smtClean="0"/>
              <a:pPr/>
              <a:t>‹#›</a:t>
            </a:fld>
            <a:endParaRPr lang="en-US" dirty="0"/>
          </a:p>
        </p:txBody>
      </p:sp>
    </p:spTree>
    <p:extLst>
      <p:ext uri="{BB962C8B-B14F-4D97-AF65-F5344CB8AC3E}">
        <p14:creationId xmlns:p14="http://schemas.microsoft.com/office/powerpoint/2010/main" val="77380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93D98-D486-460B-AA7F-34AA71DC73E9}"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315912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93D98-D486-460B-AA7F-34AA71DC73E9}"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391662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93D98-D486-460B-AA7F-34AA71DC73E9}"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417043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93D98-D486-460B-AA7F-34AA71DC73E9}"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284817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93D98-D486-460B-AA7F-34AA71DC73E9}"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18432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93D98-D486-460B-AA7F-34AA71DC73E9}"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7533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593D98-D486-460B-AA7F-34AA71DC73E9}"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58355-CEF3-47E1-9DE6-59B269286F75}" type="slidenum">
              <a:rPr lang="en-US" smtClean="0"/>
              <a:t>‹#›</a:t>
            </a:fld>
            <a:endParaRPr lang="en-US"/>
          </a:p>
        </p:txBody>
      </p:sp>
    </p:spTree>
    <p:extLst>
      <p:ext uri="{BB962C8B-B14F-4D97-AF65-F5344CB8AC3E}">
        <p14:creationId xmlns:p14="http://schemas.microsoft.com/office/powerpoint/2010/main" val="217043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93D98-D486-460B-AA7F-34AA71DC73E9}" type="datetimeFigureOut">
              <a:rPr lang="en-US" smtClean="0"/>
              <a:t>5/15/2022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58355-CEF3-47E1-9DE6-59B269286F75}" type="slidenum">
              <a:rPr lang="en-US" smtClean="0"/>
              <a:t>‹#›</a:t>
            </a:fld>
            <a:endParaRPr lang="en-US"/>
          </a:p>
        </p:txBody>
      </p:sp>
    </p:spTree>
    <p:extLst>
      <p:ext uri="{BB962C8B-B14F-4D97-AF65-F5344CB8AC3E}">
        <p14:creationId xmlns:p14="http://schemas.microsoft.com/office/powerpoint/2010/main" val="4098963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2B8FC3C2-1EA6-412E-86D5-E2525C6A00EA}" type="datetime1">
              <a:rPr lang="en-US" smtClean="0">
                <a:solidFill>
                  <a:prstClr val="black">
                    <a:tint val="75000"/>
                  </a:prstClr>
                </a:solidFill>
              </a:rPr>
              <a:pPr defTabSz="914400"/>
              <a:t>5/15/2022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800" b="1">
                <a:solidFill>
                  <a:srgbClr val="FF0000"/>
                </a:solidFill>
                <a:latin typeface="Times New Roman" panose="02020603050405020304" pitchFamily="18" charset="0"/>
                <a:cs typeface="Times New Roman" panose="02020603050405020304" pitchFamily="18" charset="0"/>
              </a:defRPr>
            </a:lvl1pPr>
          </a:lstStyle>
          <a:p>
            <a:pPr defTabSz="914400"/>
            <a:fld id="{5442B03D-F75C-4AD6-B45E-18EA38704B2E}" type="slidenum">
              <a:rPr lang="en-US" smtClean="0"/>
              <a:pPr defTabSz="914400"/>
              <a:t>‹#›</a:t>
            </a:fld>
            <a:endParaRPr lang="en-US" dirty="0"/>
          </a:p>
        </p:txBody>
      </p:sp>
    </p:spTree>
    <p:extLst>
      <p:ext uri="{BB962C8B-B14F-4D97-AF65-F5344CB8AC3E}">
        <p14:creationId xmlns:p14="http://schemas.microsoft.com/office/powerpoint/2010/main" val="1005544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63674" y="4889501"/>
            <a:ext cx="7886700" cy="1460500"/>
          </a:xfrm>
        </p:spPr>
        <p:txBody>
          <a:bodyPr>
            <a:normAutofit fontScale="90000"/>
          </a:bodyPr>
          <a:lstStyle/>
          <a:p>
            <a:pPr algn="ctr">
              <a:defRPr/>
            </a:pPr>
            <a:r>
              <a:rPr lang="fa-IR" sz="2000" dirty="0">
                <a:effectLst>
                  <a:outerShdw blurRad="38100" dist="38100" dir="2700000" algn="tl">
                    <a:srgbClr val="C0C0C0"/>
                  </a:outerShdw>
                </a:effectLst>
                <a:cs typeface="B Koodak" panose="00000700000000000000" pitchFamily="2" charset="-78"/>
              </a:rPr>
              <a:t>دانشکده کشاورزی </a:t>
            </a:r>
            <a:br>
              <a:rPr lang="fa-IR" sz="2000" dirty="0">
                <a:effectLst>
                  <a:outerShdw blurRad="38100" dist="38100" dir="2700000" algn="tl">
                    <a:srgbClr val="C0C0C0"/>
                  </a:outerShdw>
                </a:effectLst>
                <a:cs typeface="B Koodak" panose="00000700000000000000" pitchFamily="2" charset="-78"/>
              </a:rPr>
            </a:br>
            <a:r>
              <a:rPr lang="fa-IR" sz="2000" dirty="0" smtClean="0">
                <a:effectLst>
                  <a:outerShdw blurRad="38100" dist="38100" dir="2700000" algn="tl">
                    <a:srgbClr val="C0C0C0"/>
                  </a:outerShdw>
                </a:effectLst>
                <a:cs typeface="B Koodak" panose="00000700000000000000" pitchFamily="2" charset="-78"/>
              </a:rPr>
              <a:t>گروه مهندسی بیوسیستم</a:t>
            </a:r>
            <a:r>
              <a:rPr lang="en-US" sz="2800" b="1" dirty="0" smtClean="0">
                <a:effectLst>
                  <a:outerShdw blurRad="38100" dist="38100" dir="2700000" algn="tl">
                    <a:srgbClr val="C0C0C0"/>
                  </a:outerShdw>
                </a:effectLst>
                <a:cs typeface="B Nazanin Outline" pitchFamily="2" charset="-78"/>
              </a:rPr>
              <a:t/>
            </a:r>
            <a:br>
              <a:rPr lang="en-US" sz="2800" b="1" dirty="0" smtClean="0">
                <a:effectLst>
                  <a:outerShdw blurRad="38100" dist="38100" dir="2700000" algn="tl">
                    <a:srgbClr val="C0C0C0"/>
                  </a:outerShdw>
                </a:effectLst>
                <a:cs typeface="B Nazanin Outline" pitchFamily="2" charset="-78"/>
              </a:rPr>
            </a:br>
            <a:r>
              <a:rPr lang="fa-IR" sz="2800" b="1" dirty="0">
                <a:solidFill>
                  <a:srgbClr val="3333FF"/>
                </a:solidFill>
                <a:effectLst>
                  <a:outerShdw blurRad="38100" dist="38100" dir="2700000" algn="tl">
                    <a:srgbClr val="C0C0C0"/>
                  </a:outerShdw>
                </a:effectLst>
                <a:cs typeface="B Nazanin Outline" pitchFamily="2" charset="-78"/>
              </a:rPr>
              <a:t/>
            </a:r>
            <a:br>
              <a:rPr lang="fa-IR" sz="2800" b="1" dirty="0">
                <a:solidFill>
                  <a:srgbClr val="3333FF"/>
                </a:solidFill>
                <a:effectLst>
                  <a:outerShdw blurRad="38100" dist="38100" dir="2700000" algn="tl">
                    <a:srgbClr val="C0C0C0"/>
                  </a:outerShdw>
                </a:effectLst>
                <a:cs typeface="B Nazanin Outline" pitchFamily="2" charset="-78"/>
              </a:rPr>
            </a:br>
            <a:r>
              <a:rPr lang="en-US" sz="2800" b="1" dirty="0" smtClean="0">
                <a:solidFill>
                  <a:srgbClr val="3333FF"/>
                </a:solidFill>
                <a:effectLst>
                  <a:outerShdw blurRad="38100" dist="38100" dir="2700000" algn="tl">
                    <a:srgbClr val="C0C0C0"/>
                  </a:outerShdw>
                </a:effectLst>
                <a:cs typeface="B Nazanin Outline" pitchFamily="2" charset="-78"/>
              </a:rPr>
              <a:t/>
            </a:r>
            <a:br>
              <a:rPr lang="en-US" sz="2800" b="1" dirty="0" smtClean="0">
                <a:solidFill>
                  <a:srgbClr val="3333FF"/>
                </a:solidFill>
                <a:effectLst>
                  <a:outerShdw blurRad="38100" dist="38100" dir="2700000" algn="tl">
                    <a:srgbClr val="C0C0C0"/>
                  </a:outerShdw>
                </a:effectLst>
                <a:cs typeface="B Nazanin Outline" pitchFamily="2" charset="-78"/>
              </a:rPr>
            </a:br>
            <a:r>
              <a:rPr lang="en-US" sz="2800" b="1" dirty="0">
                <a:solidFill>
                  <a:srgbClr val="3333FF"/>
                </a:solidFill>
                <a:effectLst>
                  <a:outerShdw blurRad="38100" dist="38100" dir="2700000" algn="tl">
                    <a:srgbClr val="C0C0C0"/>
                  </a:outerShdw>
                </a:effectLst>
                <a:cs typeface="B Nazanin Outline" pitchFamily="2" charset="-78"/>
              </a:rPr>
              <a:t/>
            </a:r>
            <a:br>
              <a:rPr lang="en-US" sz="2800" b="1" dirty="0">
                <a:solidFill>
                  <a:srgbClr val="3333FF"/>
                </a:solidFill>
                <a:effectLst>
                  <a:outerShdw blurRad="38100" dist="38100" dir="2700000" algn="tl">
                    <a:srgbClr val="C0C0C0"/>
                  </a:outerShdw>
                </a:effectLst>
                <a:cs typeface="B Nazanin Outline"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5600" b="1" dirty="0">
                <a:solidFill>
                  <a:srgbClr val="FF0000"/>
                </a:solidFill>
                <a:cs typeface="B Koodak" panose="00000700000000000000" pitchFamily="2" charset="-78"/>
              </a:rPr>
              <a:t>ماشین ها و تجهیزات بسته‌بندی مواد </a:t>
            </a:r>
            <a:r>
              <a:rPr lang="fa-IR" sz="5600" b="1" dirty="0" smtClean="0">
                <a:solidFill>
                  <a:srgbClr val="FF0000"/>
                </a:solidFill>
                <a:cs typeface="B Koodak" panose="00000700000000000000" pitchFamily="2" charset="-78"/>
              </a:rPr>
              <a:t>غذایی</a:t>
            </a: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5600" b="1" dirty="0" smtClean="0">
                <a:solidFill>
                  <a:srgbClr val="FF0000"/>
                </a:solidFill>
                <a:cs typeface="B Koodak" panose="00000700000000000000" pitchFamily="2" charset="-78"/>
              </a:rPr>
              <a:t/>
            </a:r>
            <a:br>
              <a:rPr lang="en-US" sz="5600" b="1" dirty="0" smtClean="0">
                <a:solidFill>
                  <a:srgbClr val="FF0000"/>
                </a:solidFill>
                <a:cs typeface="B Koodak" panose="00000700000000000000" pitchFamily="2" charset="-78"/>
              </a:rPr>
            </a:br>
            <a:r>
              <a:rPr lang="en-US" sz="3600" b="1" dirty="0" smtClean="0">
                <a:solidFill>
                  <a:srgbClr val="FF0000"/>
                </a:solidFill>
                <a:cs typeface="B Koodak" panose="00000700000000000000" pitchFamily="2" charset="-78"/>
              </a:rPr>
              <a:t>Equipment and Facilities of Food Packaging</a:t>
            </a:r>
            <a:r>
              <a:rPr lang="fa-IR" sz="3100" dirty="0" smtClean="0">
                <a:cs typeface="B Koodak" panose="00000700000000000000" pitchFamily="2" charset="-78"/>
              </a:rPr>
              <a:t/>
            </a:r>
            <a:br>
              <a:rPr lang="fa-IR" sz="3100" dirty="0" smtClean="0">
                <a:cs typeface="B Koodak" panose="00000700000000000000" pitchFamily="2" charset="-78"/>
              </a:rPr>
            </a:br>
            <a:r>
              <a:rPr lang="fa-IR" sz="3100" dirty="0">
                <a:cs typeface="B Elham" panose="00000400000000000000" pitchFamily="2" charset="-78"/>
              </a:rPr>
              <a:t/>
            </a:r>
            <a:br>
              <a:rPr lang="fa-IR" sz="3100" dirty="0">
                <a:cs typeface="B Elham" panose="00000400000000000000" pitchFamily="2" charset="-78"/>
              </a:rPr>
            </a:br>
            <a:r>
              <a:rPr lang="fa-IR" sz="2800" b="1" dirty="0">
                <a:cs typeface="B Jadid" panose="00000700000000000000" pitchFamily="2" charset="-78"/>
              </a:rPr>
              <a:t/>
            </a:r>
            <a:br>
              <a:rPr lang="fa-IR" sz="2800" b="1" dirty="0">
                <a:cs typeface="B Jadid" panose="00000700000000000000" pitchFamily="2" charset="-78"/>
              </a:rPr>
            </a:br>
            <a:r>
              <a:rPr lang="fa-IR" sz="2700" b="1" dirty="0" smtClean="0">
                <a:cs typeface="B Zar" panose="00000400000000000000" pitchFamily="2" charset="-78"/>
              </a:rPr>
              <a:t/>
            </a:r>
            <a:br>
              <a:rPr lang="fa-IR" sz="2700" b="1" dirty="0" smtClean="0">
                <a:cs typeface="B Zar" panose="00000400000000000000" pitchFamily="2" charset="-78"/>
              </a:rPr>
            </a:br>
            <a:r>
              <a:rPr lang="fa-IR" sz="2800" b="1" dirty="0">
                <a:cs typeface="B Zar" panose="00000400000000000000" pitchFamily="2" charset="-78"/>
              </a:rPr>
              <a:t> </a:t>
            </a:r>
            <a:r>
              <a:rPr lang="fa-IR" sz="2800" dirty="0">
                <a:cs typeface="B Zar" panose="00000400000000000000" pitchFamily="2" charset="-78"/>
              </a:rPr>
              <a:t/>
            </a:r>
            <a:br>
              <a:rPr lang="fa-IR" sz="2800" dirty="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r>
              <a:rPr lang="fa-IR" sz="2800" dirty="0" smtClean="0">
                <a:cs typeface="B Zar" panose="00000400000000000000" pitchFamily="2" charset="-78"/>
              </a:rPr>
              <a:t/>
            </a:r>
            <a:br>
              <a:rPr lang="fa-IR" sz="2800" dirty="0" smtClean="0">
                <a:cs typeface="B Zar" panose="00000400000000000000" pitchFamily="2" charset="-78"/>
              </a:rPr>
            </a:br>
            <a:endParaRPr lang="en-US" sz="2800" dirty="0">
              <a:cs typeface="B Zar"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463" y="225348"/>
            <a:ext cx="1265122" cy="1754263"/>
          </a:xfrm>
          <a:prstGeom prst="rect">
            <a:avLst/>
          </a:prstGeom>
        </p:spPr>
      </p:pic>
    </p:spTree>
    <p:extLst>
      <p:ext uri="{BB962C8B-B14F-4D97-AF65-F5344CB8AC3E}">
        <p14:creationId xmlns:p14="http://schemas.microsoft.com/office/powerpoint/2010/main" val="3152685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20A3C04-B16A-4C58-8B31-53A5E9E44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50" y="904875"/>
            <a:ext cx="7480300" cy="5048250"/>
          </a:xfrm>
          <a:prstGeom prst="rect">
            <a:avLst/>
          </a:prstGeom>
        </p:spPr>
      </p:pic>
    </p:spTree>
    <p:extLst>
      <p:ext uri="{BB962C8B-B14F-4D97-AF65-F5344CB8AC3E}">
        <p14:creationId xmlns:p14="http://schemas.microsoft.com/office/powerpoint/2010/main" val="29747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FE70A-B054-42A2-9CCD-531705673B6C}"/>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B Nazanin" panose="00000400000000000000" pitchFamily="2" charset="-78"/>
              </a:rPr>
              <a:t>ترموپلاستیک ها</a:t>
            </a:r>
            <a:endParaRPr lang="en-US"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AC711FAA-4481-4D63-B01C-16D1EF9113E1}"/>
              </a:ext>
            </a:extLst>
          </p:cNvPr>
          <p:cNvSpPr>
            <a:spLocks noGrp="1"/>
          </p:cNvSpPr>
          <p:nvPr>
            <p:ph idx="1"/>
          </p:nvPr>
        </p:nvSpPr>
        <p:spPr>
          <a:xfrm>
            <a:off x="317500" y="1825624"/>
            <a:ext cx="8636000" cy="4600575"/>
          </a:xfrm>
        </p:spPr>
        <p:txBody>
          <a:bodyPr>
            <a:noAutofit/>
          </a:bodyPr>
          <a:lstStyle/>
          <a:p>
            <a:pPr algn="just" rtl="1">
              <a:buFont typeface="Wingdings" panose="05000000000000000000" pitchFamily="2" charset="2"/>
              <a:buChar char="Ø"/>
            </a:pPr>
            <a:r>
              <a:rPr lang="ar-SA" sz="2000" dirty="0" smtClean="0">
                <a:latin typeface="IRZar" panose="02000506000000020002" pitchFamily="2" charset="-78"/>
                <a:cs typeface="B Nazanin" panose="00000400000000000000" pitchFamily="2" charset="-78"/>
              </a:rPr>
              <a:t>ترموپلاستیک</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گروهی از پلیمرهای</a:t>
            </a:r>
            <a:r>
              <a:rPr lang="fa-IR" sz="2000" dirty="0">
                <a:latin typeface="IRZar" panose="02000506000000020002" pitchFamily="2" charset="-78"/>
                <a:cs typeface="B Nazanin" panose="00000400000000000000" pitchFamily="2" charset="-78"/>
              </a:rPr>
              <a:t> رشته ای</a:t>
            </a:r>
            <a:r>
              <a:rPr lang="ar-SA" sz="2000" dirty="0">
                <a:latin typeface="IRZar" panose="02000506000000020002" pitchFamily="2" charset="-78"/>
                <a:cs typeface="B Nazanin" panose="00000400000000000000" pitchFamily="2" charset="-78"/>
              </a:rPr>
              <a:t> بدون اتصال عرضی و دارای ساختار بی شکل یا نیمه بلوری هستند</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(این پلاستیک ها به دلیل عدم وجود اتصالات عرضی به راحتی شکل داده می شوند).</a:t>
            </a:r>
            <a:endParaRPr lang="fa-IR"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این گروه قابلیت تحمل چندین مرحله گرمادهی برای تبدیل شدن به پلیمر مذاب و سرد شدن به منظور جامد و سخت شدن را دارند، بدون اینکه در ویژگی های آنها افت قابل توجهی مشاهده شود. این ویژگی ممتاز باعث می شود که امکان فرآوری دوباره پسماندهای ترموپلاستیک و بازیافت انواع مصرف شده آنها مانند بطری ها</a:t>
            </a:r>
            <a:r>
              <a:rPr lang="fa-IR" sz="2000" dirty="0">
                <a:latin typeface="IRZar" panose="02000506000000020002" pitchFamily="2" charset="-78"/>
                <a:cs typeface="B Nazanin" panose="00000400000000000000" pitchFamily="2" charset="-78"/>
              </a:rPr>
              <a:t>ی</a:t>
            </a:r>
            <a:r>
              <a:rPr lang="en-US" sz="2000" dirty="0">
                <a:latin typeface="IRZar" panose="02000506000000020002" pitchFamily="2" charset="-78"/>
                <a:cs typeface="B Nazanin" panose="00000400000000000000" pitchFamily="2" charset="-78"/>
              </a:rPr>
              <a:t> PET </a:t>
            </a:r>
            <a:r>
              <a:rPr lang="ar-SA" sz="2000" dirty="0">
                <a:latin typeface="IRZar" panose="02000506000000020002" pitchFamily="2" charset="-78"/>
                <a:cs typeface="B Nazanin" panose="00000400000000000000" pitchFamily="2" charset="-78"/>
              </a:rPr>
              <a:t>و </a:t>
            </a:r>
            <a:r>
              <a:rPr lang="en-US" sz="2000" dirty="0">
                <a:latin typeface="IRZar" panose="02000506000000020002" pitchFamily="2" charset="-78"/>
                <a:cs typeface="B Nazanin" panose="00000400000000000000" pitchFamily="2" charset="-78"/>
              </a:rPr>
              <a:t> HDPE</a:t>
            </a:r>
            <a:r>
              <a:rPr lang="ar-SA" sz="2000" dirty="0">
                <a:latin typeface="IRZar" panose="02000506000000020002" pitchFamily="2" charset="-78"/>
                <a:cs typeface="B Nazanin" panose="00000400000000000000" pitchFamily="2" charset="-78"/>
              </a:rPr>
              <a:t>وجود داشته باشد. بیشتر پلیمرهای مورد استفاده در بسته بندی مواد غذایی ترموپلاستیک هستند.</a:t>
            </a:r>
            <a:endParaRPr lang="fa-IR"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ترموپلاستیک ها نام خود را از خواص فیزیکی که دارا هستند می گیرند، بدین ترتیب که با افزایش درجه حرارت نرم شده و سپس می توان </a:t>
            </a:r>
            <a:r>
              <a:rPr lang="ar-SA" sz="2000" dirty="0" smtClean="0">
                <a:latin typeface="IRZar" panose="02000506000000020002" pitchFamily="2" charset="-78"/>
                <a:cs typeface="B Nazanin" panose="00000400000000000000" pitchFamily="2" charset="-78"/>
              </a:rPr>
              <a:t>آن</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 </a:t>
            </a:r>
            <a:r>
              <a:rPr lang="ar-SA" sz="2000" dirty="0">
                <a:latin typeface="IRZar" panose="02000506000000020002" pitchFamily="2" charset="-78"/>
                <a:cs typeface="B Nazanin" panose="00000400000000000000" pitchFamily="2" charset="-78"/>
              </a:rPr>
              <a:t>را شکل داد و پس از سرد شدن سفت و محکم می شوند (در واقع پلیمرهای خطی هستند که با افزایش دما نرم می شوند و در نهایت ذوب خواهند شد. این گروه بوسیله </a:t>
            </a:r>
            <a:r>
              <a:rPr lang="ar-SA" sz="2000" dirty="0" smtClean="0">
                <a:latin typeface="IRZar" panose="02000506000000020002" pitchFamily="2" charset="-78"/>
                <a:cs typeface="B Nazanin" panose="00000400000000000000" pitchFamily="2" charset="-78"/>
              </a:rPr>
              <a:t>مولکول</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های </a:t>
            </a:r>
            <a:r>
              <a:rPr lang="ar-SA" sz="2000" dirty="0">
                <a:latin typeface="IRZar" panose="02000506000000020002" pitchFamily="2" charset="-78"/>
                <a:cs typeface="B Nazanin" panose="00000400000000000000" pitchFamily="2" charset="-78"/>
              </a:rPr>
              <a:t>بی نهایت بلند و ساختار کربن-کربن اشباع متمایز می گردند). </a:t>
            </a:r>
            <a:r>
              <a:rPr lang="ar-SA" sz="2000" dirty="0" smtClean="0">
                <a:latin typeface="IRZar" panose="02000506000000020002" pitchFamily="2" charset="-78"/>
                <a:cs typeface="B Nazanin" panose="00000400000000000000" pitchFamily="2" charset="-78"/>
              </a:rPr>
              <a:t>ترموپلاستیک</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 </a:t>
            </a:r>
            <a:r>
              <a:rPr lang="ar-SA" sz="2000" dirty="0">
                <a:latin typeface="IRZar" panose="02000506000000020002" pitchFamily="2" charset="-78"/>
                <a:cs typeface="B Nazanin" panose="00000400000000000000" pitchFamily="2" charset="-78"/>
              </a:rPr>
              <a:t>عموما به صورت گرانول و پودر تولید می گردند. این دسته از مواد پلاستیکی را پلیمر نیز می گویند که بعد از اضافه کردن موادی همچون نرم کننده ها (</a:t>
            </a:r>
            <a:r>
              <a:rPr lang="en-US" sz="2000" dirty="0">
                <a:latin typeface="IRZar" panose="02000506000000020002" pitchFamily="2" charset="-78"/>
                <a:cs typeface="B Nazanin" panose="00000400000000000000" pitchFamily="2" charset="-78"/>
              </a:rPr>
              <a:t>plasticizers</a:t>
            </a:r>
            <a:r>
              <a:rPr lang="ar-SA" sz="2000" dirty="0">
                <a:latin typeface="IRZar" panose="02000506000000020002" pitchFamily="2" charset="-78"/>
                <a:cs typeface="B Nazanin" panose="00000400000000000000" pitchFamily="2" charset="-78"/>
              </a:rPr>
              <a:t>) آنها عبارت پلاستیک نیز اطلاق می گردد.</a:t>
            </a:r>
            <a:endParaRPr lang="fa-IR"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این گروه از پلاستیک ها مهمترین مواد پلاستیکی موجود در جهان هستند و حدود دوسوم تمام پلیمر های امروزی را تشکیل می دهند .</a:t>
            </a:r>
            <a:endParaRPr lang="en-US" sz="2000" dirty="0">
              <a:latin typeface="IRZar" panose="02000506000000020002" pitchFamily="2" charset="-78"/>
              <a:cs typeface="B Nazanin" panose="00000400000000000000" pitchFamily="2" charset="-78"/>
            </a:endParaRPr>
          </a:p>
          <a:p>
            <a:pPr algn="just" rtl="1">
              <a:buClr>
                <a:srgbClr val="FF0000"/>
              </a:buClr>
              <a:buFont typeface="Wingdings" panose="05000000000000000000" pitchFamily="2" charset="2"/>
              <a:buChar char="Ø"/>
            </a:pPr>
            <a:endParaRPr lang="en-US" sz="1650" dirty="0">
              <a:latin typeface="IRZar" panose="02000506000000020002" pitchFamily="2" charset="-78"/>
              <a:cs typeface="IRZar" panose="02000506000000020002" pitchFamily="2" charset="-78"/>
            </a:endParaRPr>
          </a:p>
          <a:p>
            <a:pPr algn="just">
              <a:buClr>
                <a:srgbClr val="FF0000"/>
              </a:buClr>
              <a:buFont typeface="Wingdings" panose="05000000000000000000" pitchFamily="2" charset="2"/>
              <a:buChar char="Ø"/>
            </a:pPr>
            <a:endParaRPr lang="en-US" sz="165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240518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56249-52FA-4E38-8F63-3829BD896C9D}"/>
              </a:ext>
            </a:extLst>
          </p:cNvPr>
          <p:cNvSpPr>
            <a:spLocks noGrp="1"/>
          </p:cNvSpPr>
          <p:nvPr>
            <p:ph type="title"/>
          </p:nvPr>
        </p:nvSpPr>
        <p:spPr>
          <a:xfrm>
            <a:off x="628650" y="365127"/>
            <a:ext cx="7886700" cy="892174"/>
          </a:xfrm>
        </p:spPr>
        <p:txBody>
          <a:bodyPr/>
          <a:lstStyle/>
          <a:p>
            <a:pPr algn="ctr"/>
            <a:r>
              <a:rPr lang="ar-SA" dirty="0">
                <a:solidFill>
                  <a:schemeClr val="accent1">
                    <a:lumMod val="75000"/>
                  </a:schemeClr>
                </a:solidFill>
                <a:latin typeface="IRTitr" panose="02000506000000020002" pitchFamily="2" charset="-78"/>
                <a:cs typeface="B Nazanin" panose="00000400000000000000" pitchFamily="2" charset="-78"/>
              </a:rPr>
              <a:t>ترموست ها</a:t>
            </a:r>
            <a:endParaRPr lang="en-US"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740FA459-66E2-45A5-B0F4-620FB4D76CD4}"/>
              </a:ext>
            </a:extLst>
          </p:cNvPr>
          <p:cNvSpPr>
            <a:spLocks noGrp="1"/>
          </p:cNvSpPr>
          <p:nvPr>
            <p:ph idx="1"/>
          </p:nvPr>
        </p:nvSpPr>
        <p:spPr>
          <a:xfrm>
            <a:off x="234950" y="1500188"/>
            <a:ext cx="8674100" cy="4938711"/>
          </a:xfrm>
        </p:spPr>
        <p:txBody>
          <a:bodyPr>
            <a:noAutofit/>
          </a:bodyPr>
          <a:lstStyle/>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ترموست ها </a:t>
            </a:r>
            <a:r>
              <a:rPr lang="ar-SA" sz="2000" dirty="0" smtClean="0">
                <a:latin typeface="IRZar" panose="02000506000000020002" pitchFamily="2" charset="-78"/>
                <a:cs typeface="B Nazanin" panose="00000400000000000000" pitchFamily="2" charset="-78"/>
              </a:rPr>
              <a:t>بسپارهای</a:t>
            </a:r>
            <a:r>
              <a:rPr lang="fa-IR" sz="2000" dirty="0" smtClean="0">
                <a:latin typeface="IRZar" panose="02000506000000020002" pitchFamily="2" charset="-78"/>
                <a:cs typeface="B Nazanin" panose="00000400000000000000" pitchFamily="2" charset="-78"/>
              </a:rPr>
              <a:t> (پلیمرهای)</a:t>
            </a:r>
            <a:r>
              <a:rPr lang="ar-SA" sz="2000" dirty="0" smtClean="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دارای اتصال های عرضی هستند. این مواد سفت و سخت بوده و به طور معمول در دماهای بالا اتصال عرضی زنجیرهای پلیمر با پیوندهای کووالانسی و تشکیل شبکه سه بعدی شکل میگیرد (در اثر حرارت شکل </a:t>
            </a:r>
            <a:r>
              <a:rPr lang="ar-SA" sz="2000" dirty="0" smtClean="0">
                <a:latin typeface="IRZar" panose="02000506000000020002" pitchFamily="2" charset="-78"/>
                <a:cs typeface="B Nazanin" panose="00000400000000000000" pitchFamily="2" charset="-78"/>
              </a:rPr>
              <a:t>می</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گیرند</a:t>
            </a:r>
            <a:r>
              <a:rPr lang="ar-SA" sz="2000" dirty="0">
                <a:latin typeface="IRZar" panose="02000506000000020002" pitchFamily="2" charset="-78"/>
                <a:cs typeface="B Nazanin" panose="00000400000000000000" pitchFamily="2" charset="-78"/>
              </a:rPr>
              <a:t>). پلیمرهای فنلی</a:t>
            </a:r>
            <a:r>
              <a:rPr lang="fa-IR" sz="2000" dirty="0">
                <a:latin typeface="IRZar" panose="02000506000000020002" pitchFamily="2" charset="-78"/>
                <a:cs typeface="B Nazanin" panose="00000400000000000000" pitchFamily="2" charset="-78"/>
              </a:rPr>
              <a:t> (</a:t>
            </a:r>
            <a:r>
              <a:rPr lang="en-US" sz="2000" dirty="0">
                <a:latin typeface="IRZar" panose="02000506000000020002" pitchFamily="2" charset="-78"/>
                <a:cs typeface="B Nazanin" panose="00000400000000000000" pitchFamily="2" charset="-78"/>
              </a:rPr>
              <a:t>phenolic</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و اپوکسی (</a:t>
            </a:r>
            <a:r>
              <a:rPr lang="en-US" sz="2000" dirty="0">
                <a:latin typeface="IRZar" panose="02000506000000020002" pitchFamily="2" charset="-78"/>
                <a:cs typeface="B Nazanin" panose="00000400000000000000" pitchFamily="2" charset="-78"/>
              </a:rPr>
              <a:t>epoxy</a:t>
            </a:r>
            <a:r>
              <a:rPr lang="ar-SA" sz="2000" dirty="0">
                <a:latin typeface="IRZar" panose="02000506000000020002" pitchFamily="2" charset="-78"/>
                <a:cs typeface="B Nazanin" panose="00000400000000000000" pitchFamily="2" charset="-78"/>
              </a:rPr>
              <a:t>) نمونه هایی از ترموست ها هستند. </a:t>
            </a:r>
            <a:endParaRPr lang="en-US"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اتصال های عرضی پلیمر را قوی تر، سخت تر و نسبت به گرما و مواد شیمیایی مقاوم تر </a:t>
            </a:r>
            <a:r>
              <a:rPr lang="ar-SA" sz="2000" dirty="0" smtClean="0">
                <a:latin typeface="IRZar" panose="02000506000000020002" pitchFamily="2" charset="-78"/>
                <a:cs typeface="B Nazanin" panose="00000400000000000000" pitchFamily="2" charset="-78"/>
              </a:rPr>
              <a:t>می</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کنند</a:t>
            </a:r>
            <a:r>
              <a:rPr lang="ar-SA" sz="2000" dirty="0">
                <a:latin typeface="IRZar" panose="02000506000000020002" pitchFamily="2" charset="-78"/>
                <a:cs typeface="B Nazanin" panose="00000400000000000000" pitchFamily="2" charset="-78"/>
              </a:rPr>
              <a:t>. ایجاد اتصال عرضی توسط یک عامل اتصال دهنده عرضی (مانند پراکسیدهای آلی)، پرتودهی با فرابنفش و پرتوهای الکترونی امکان پذیر است. </a:t>
            </a:r>
            <a:endParaRPr lang="en-US"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شکل گیری </a:t>
            </a:r>
            <a:r>
              <a:rPr lang="ar-SA" sz="2000" dirty="0" smtClean="0">
                <a:latin typeface="IRZar" panose="02000506000000020002" pitchFamily="2" charset="-78"/>
                <a:cs typeface="B Nazanin" panose="00000400000000000000" pitchFamily="2" charset="-78"/>
              </a:rPr>
              <a:t>ترموست</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 </a:t>
            </a:r>
            <a:r>
              <a:rPr lang="ar-SA" sz="2000" dirty="0">
                <a:latin typeface="IRZar" panose="02000506000000020002" pitchFamily="2" charset="-78"/>
                <a:cs typeface="B Nazanin" panose="00000400000000000000" pitchFamily="2" charset="-78"/>
              </a:rPr>
              <a:t>دائمی است و امکان قالب گیری و بازیافت در مورد آنها وجود ندارد. گرما دادن منجر به ذوب شدن آنها نمی شود و در صورت گرمادهی شدید، اتصال های عرضی کووالانسی آنها به طور غیرقابل برگشت تخریب شده و ماده </a:t>
            </a:r>
            <a:r>
              <a:rPr lang="ar-SA" sz="2000" dirty="0" smtClean="0">
                <a:latin typeface="IRZar" panose="02000506000000020002" pitchFamily="2" charset="-78"/>
                <a:cs typeface="B Nazanin" panose="00000400000000000000" pitchFamily="2" charset="-78"/>
              </a:rPr>
              <a:t>می</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سوزد</a:t>
            </a:r>
            <a:r>
              <a:rPr lang="ar-SA" sz="2000" dirty="0">
                <a:latin typeface="IRZar" panose="02000506000000020002" pitchFamily="2" charset="-78"/>
                <a:cs typeface="B Nazanin" panose="00000400000000000000" pitchFamily="2" charset="-78"/>
              </a:rPr>
              <a:t>. به عبارتی دیگر این پلیمرها وقتی تولید </a:t>
            </a:r>
            <a:r>
              <a:rPr lang="ar-SA" sz="2000" dirty="0" smtClean="0">
                <a:latin typeface="IRZar" panose="02000506000000020002" pitchFamily="2" charset="-78"/>
                <a:cs typeface="B Nazanin" panose="00000400000000000000" pitchFamily="2" charset="-78"/>
              </a:rPr>
              <a:t>می</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شوند </a:t>
            </a:r>
            <a:r>
              <a:rPr lang="ar-SA" sz="2000" dirty="0">
                <a:latin typeface="IRZar" panose="02000506000000020002" pitchFamily="2" charset="-78"/>
                <a:cs typeface="B Nazanin" panose="00000400000000000000" pitchFamily="2" charset="-78"/>
              </a:rPr>
              <a:t>تشکیل یک شبکه خاص </a:t>
            </a:r>
            <a:r>
              <a:rPr lang="ar-SA" sz="2000" dirty="0" smtClean="0">
                <a:latin typeface="IRZar" panose="02000506000000020002" pitchFamily="2" charset="-78"/>
                <a:cs typeface="B Nazanin" panose="00000400000000000000" pitchFamily="2" charset="-78"/>
              </a:rPr>
              <a:t>می</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دهند </a:t>
            </a:r>
            <a:r>
              <a:rPr lang="ar-SA" sz="2000" dirty="0">
                <a:latin typeface="IRZar" panose="02000506000000020002" pitchFamily="2" charset="-78"/>
                <a:cs typeface="B Nazanin" panose="00000400000000000000" pitchFamily="2" charset="-78"/>
              </a:rPr>
              <a:t>و نمی توان دوباره به شکل جدید در آورده شوند. </a:t>
            </a:r>
            <a:endParaRPr lang="en-US"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کاربرد ترموست ها در بسته بندی مواد غذایی محدود به موارد </a:t>
            </a:r>
            <a:r>
              <a:rPr lang="ar-SA" sz="2000" dirty="0" smtClean="0">
                <a:latin typeface="IRZar" panose="02000506000000020002" pitchFamily="2" charset="-78"/>
                <a:cs typeface="B Nazanin" panose="00000400000000000000" pitchFamily="2" charset="-78"/>
              </a:rPr>
              <a:t>پوشش</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 </a:t>
            </a:r>
            <a:r>
              <a:rPr lang="ar-SA" sz="2000" dirty="0">
                <a:latin typeface="IRZar" panose="02000506000000020002" pitchFamily="2" charset="-78"/>
                <a:cs typeface="B Nazanin" panose="00000400000000000000" pitchFamily="2" charset="-78"/>
              </a:rPr>
              <a:t>(</a:t>
            </a:r>
            <a:r>
              <a:rPr lang="en-US" sz="2000" dirty="0">
                <a:latin typeface="IRZar" panose="02000506000000020002" pitchFamily="2" charset="-78"/>
                <a:cs typeface="B Nazanin" panose="00000400000000000000" pitchFamily="2" charset="-78"/>
              </a:rPr>
              <a:t>Coating</a:t>
            </a:r>
            <a:r>
              <a:rPr lang="ar-SA" sz="2000" dirty="0">
                <a:latin typeface="IRZar" panose="02000506000000020002" pitchFamily="2" charset="-78"/>
                <a:cs typeface="B Nazanin" panose="00000400000000000000" pitchFamily="2" charset="-78"/>
              </a:rPr>
              <a:t>) و چسب ها است. </a:t>
            </a:r>
            <a:endParaRPr lang="en-US"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ترموست ها گاهی به جهت پوشش سطح داخلی ظروف و قوطی ها که در تماس با مواد غذایی هستند استفاده می گردد. </a:t>
            </a:r>
            <a:endParaRPr lang="en-US"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بیشترین استفاده از آنها در صنایع غذایی ساخت دربهای پیچی از اوره فرمالدهید است.</a:t>
            </a: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374928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3DC034-983C-49EE-AE48-32E150A98FB8}"/>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B Nazanin" panose="00000400000000000000" pitchFamily="2" charset="-78"/>
              </a:rPr>
              <a:t>تقسیم بندی پلاستیک ها بر اساس ضخامت</a:t>
            </a:r>
            <a:endParaRPr lang="en-US"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7F259E27-30B8-47EF-9F78-97F88FF0D94C}"/>
              </a:ext>
            </a:extLst>
          </p:cNvPr>
          <p:cNvSpPr>
            <a:spLocks noGrp="1"/>
          </p:cNvSpPr>
          <p:nvPr>
            <p:ph idx="1"/>
          </p:nvPr>
        </p:nvSpPr>
        <p:spPr>
          <a:xfrm>
            <a:off x="628650" y="1825625"/>
            <a:ext cx="7886700" cy="3355975"/>
          </a:xfrm>
        </p:spPr>
        <p:txBody>
          <a:bodyPr>
            <a:normAutofit/>
          </a:bodyPr>
          <a:lstStyle/>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ورق پلیمری (</a:t>
            </a:r>
            <a:r>
              <a:rPr lang="en-US" sz="2000" dirty="0">
                <a:latin typeface="IRZar" panose="02000506000000020002" pitchFamily="2" charset="-78"/>
                <a:cs typeface="B Nazanin" panose="00000400000000000000" pitchFamily="2" charset="-78"/>
              </a:rPr>
              <a:t>Sheet</a:t>
            </a:r>
            <a:r>
              <a:rPr lang="ar-SA" sz="2000" dirty="0">
                <a:latin typeface="IRZar" panose="02000506000000020002" pitchFamily="2" charset="-78"/>
                <a:cs typeface="B Nazanin" panose="00000400000000000000" pitchFamily="2" charset="-78"/>
              </a:rPr>
              <a:t>)</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a:p>
            <a:pPr marL="342892" lvl="1" indent="0" algn="just" rtl="1">
              <a:buNone/>
            </a:pPr>
            <a:r>
              <a:rPr lang="ar-SA" sz="2000" dirty="0">
                <a:latin typeface="IRZar" panose="02000506000000020002" pitchFamily="2" charset="-78"/>
                <a:cs typeface="B Nazanin" panose="00000400000000000000" pitchFamily="2" charset="-78"/>
              </a:rPr>
              <a:t>صفحات مسطح پلاستیکی با ضخامت بیشتر از ۲۵۰ میکرومتر که برای ساخت ظروف پلاستیکی استفاده می شوند و در بسته بندی های نیمه سخت نظیر تیوب ها (</a:t>
            </a:r>
            <a:r>
              <a:rPr lang="en-US" sz="2000" dirty="0">
                <a:latin typeface="IRZar" panose="02000506000000020002" pitchFamily="2" charset="-78"/>
                <a:cs typeface="B Nazanin" panose="00000400000000000000" pitchFamily="2" charset="-78"/>
              </a:rPr>
              <a:t>tube</a:t>
            </a:r>
            <a:r>
              <a:rPr lang="ar-SA" sz="2000" dirty="0">
                <a:latin typeface="IRZar" panose="02000506000000020002" pitchFamily="2" charset="-78"/>
                <a:cs typeface="B Nazanin" panose="00000400000000000000" pitchFamily="2" charset="-78"/>
              </a:rPr>
              <a:t>)، سینی ها (</a:t>
            </a:r>
            <a:r>
              <a:rPr lang="en-US" sz="2000" dirty="0">
                <a:latin typeface="IRZar" panose="02000506000000020002" pitchFamily="2" charset="-78"/>
                <a:cs typeface="B Nazanin" panose="00000400000000000000" pitchFamily="2" charset="-78"/>
              </a:rPr>
              <a:t>tray</a:t>
            </a:r>
            <a:r>
              <a:rPr lang="ar-SA" sz="2000" dirty="0">
                <a:latin typeface="IRZar" panose="02000506000000020002" pitchFamily="2" charset="-78"/>
                <a:cs typeface="B Nazanin" panose="00000400000000000000" pitchFamily="2" charset="-78"/>
              </a:rPr>
              <a:t>) و ... به کار می رود</a:t>
            </a:r>
            <a:r>
              <a:rPr lang="ar-SA" sz="2000" dirty="0" smtClean="0">
                <a:latin typeface="IRZar" panose="02000506000000020002" pitchFamily="2" charset="-78"/>
                <a:cs typeface="B Nazanin" panose="00000400000000000000" pitchFamily="2" charset="-78"/>
              </a:rPr>
              <a:t>.</a:t>
            </a:r>
            <a:endParaRPr lang="fa-IR" sz="2000" dirty="0" smtClean="0">
              <a:latin typeface="IRZar" panose="02000506000000020002" pitchFamily="2" charset="-78"/>
              <a:cs typeface="B Nazanin" panose="00000400000000000000" pitchFamily="2" charset="-78"/>
            </a:endParaRPr>
          </a:p>
          <a:p>
            <a:pPr marL="342892" lvl="1" indent="0" algn="just" rtl="1">
              <a:buNone/>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فیلم (</a:t>
            </a:r>
            <a:r>
              <a:rPr lang="en-US" sz="2000" dirty="0">
                <a:latin typeface="IRZar" panose="02000506000000020002" pitchFamily="2" charset="-78"/>
                <a:cs typeface="B Nazanin" panose="00000400000000000000" pitchFamily="2" charset="-78"/>
              </a:rPr>
              <a:t>Film</a:t>
            </a:r>
            <a:r>
              <a:rPr lang="ar-SA" sz="2000" dirty="0">
                <a:latin typeface="IRZar" panose="02000506000000020002" pitchFamily="2" charset="-78"/>
                <a:cs typeface="B Nazanin" panose="00000400000000000000" pitchFamily="2" charset="-78"/>
              </a:rPr>
              <a:t>)</a:t>
            </a:r>
            <a:r>
              <a:rPr lang="fa-IR" sz="2000" dirty="0">
                <a:latin typeface="IRZar" panose="02000506000000020002" pitchFamily="2" charset="-78"/>
                <a:cs typeface="B Nazanin" panose="00000400000000000000" pitchFamily="2" charset="-78"/>
              </a:rPr>
              <a:t>:</a:t>
            </a:r>
          </a:p>
          <a:p>
            <a:pPr marL="342892" lvl="1" indent="0" algn="just" rtl="1">
              <a:buNone/>
            </a:pPr>
            <a:r>
              <a:rPr lang="ar-SA" sz="2000" dirty="0">
                <a:latin typeface="IRZar" panose="02000506000000020002" pitchFamily="2" charset="-78"/>
                <a:cs typeface="B Nazanin" panose="00000400000000000000" pitchFamily="2" charset="-78"/>
              </a:rPr>
              <a:t>ورق های پلیمری با ضخامت کمتر از ۲۵۰ میکرومتر را گویند که برای بسته بندی کیک، کلوچه، یا تولید لیوان یکبار مصرف استفاده می </a:t>
            </a:r>
            <a:r>
              <a:rPr lang="ar-SA" sz="2000" dirty="0" smtClean="0">
                <a:latin typeface="IRZar" panose="02000506000000020002" pitchFamily="2" charset="-78"/>
                <a:cs typeface="B Nazanin" panose="00000400000000000000" pitchFamily="2" charset="-78"/>
              </a:rPr>
              <a:t>شوند. </a:t>
            </a:r>
            <a:r>
              <a:rPr lang="ar-SA" sz="2000" dirty="0">
                <a:latin typeface="IRZar" panose="02000506000000020002" pitchFamily="2" charset="-78"/>
                <a:cs typeface="B Nazanin" panose="00000400000000000000" pitchFamily="2" charset="-78"/>
              </a:rPr>
              <a:t>فیلم ها همچنین برای پیچیدن، ساختن ساشه، کیسه ها و پوچ ها مورد استفاده قرار میگیرند.</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در صورت ترکیب با سایر پلیمرها به صورت لامینت، می توان در بسته بندی مورد استفاده قرار گیرند.</a:t>
            </a:r>
            <a:endParaRPr lang="en-US" sz="2000" dirty="0">
              <a:latin typeface="IRZar" panose="02000506000000020002" pitchFamily="2" charset="-78"/>
              <a:cs typeface="B Nazanin" panose="00000400000000000000" pitchFamily="2" charset="-78"/>
            </a:endParaRPr>
          </a:p>
          <a:p>
            <a:pPr algn="just">
              <a:buClr>
                <a:srgbClr val="FF0000"/>
              </a:buClr>
              <a:buFont typeface="Wingdings" panose="05000000000000000000" pitchFamily="2" charset="2"/>
              <a:buChar char="Ø"/>
            </a:pPr>
            <a:endParaRPr lang="en-US" sz="18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300606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DDD4F-62B2-4534-AB25-7F08EDD328F6}"/>
              </a:ext>
            </a:extLst>
          </p:cNvPr>
          <p:cNvSpPr>
            <a:spLocks noGrp="1"/>
          </p:cNvSpPr>
          <p:nvPr>
            <p:ph type="title"/>
          </p:nvPr>
        </p:nvSpPr>
        <p:spPr>
          <a:xfrm>
            <a:off x="628650" y="365127"/>
            <a:ext cx="7886700" cy="777874"/>
          </a:xfrm>
        </p:spPr>
        <p:txBody>
          <a:bodyPr/>
          <a:lstStyle/>
          <a:p>
            <a:pPr algn="ctr"/>
            <a:r>
              <a:rPr lang="ar-SA" dirty="0">
                <a:solidFill>
                  <a:schemeClr val="accent1">
                    <a:lumMod val="75000"/>
                  </a:schemeClr>
                </a:solidFill>
                <a:latin typeface="IRTitr" panose="02000506000000020002" pitchFamily="2" charset="-78"/>
                <a:cs typeface="B Nazanin" panose="00000400000000000000" pitchFamily="2" charset="-78"/>
              </a:rPr>
              <a:t>تولید بسته بندی پلاستیکی</a:t>
            </a:r>
            <a:endParaRPr lang="en-US"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DA1F0528-5BA1-49EF-9B1B-09E0DCA795C7}"/>
              </a:ext>
            </a:extLst>
          </p:cNvPr>
          <p:cNvSpPr>
            <a:spLocks noGrp="1"/>
          </p:cNvSpPr>
          <p:nvPr>
            <p:ph idx="1"/>
          </p:nvPr>
        </p:nvSpPr>
        <p:spPr>
          <a:xfrm>
            <a:off x="628650" y="1673225"/>
            <a:ext cx="7886700" cy="4351338"/>
          </a:xfrm>
        </p:spPr>
        <p:txBody>
          <a:bodyPr>
            <a:normAutofit lnSpcReduction="10000"/>
          </a:bodyPr>
          <a:lstStyle/>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مواد خام پلاستیکی </a:t>
            </a:r>
            <a:r>
              <a:rPr lang="ar-SA" sz="2000" dirty="0" smtClean="0">
                <a:latin typeface="IRZar" panose="02000506000000020002" pitchFamily="2" charset="-78"/>
                <a:cs typeface="B Nazanin" panose="00000400000000000000" pitchFamily="2" charset="-78"/>
              </a:rPr>
              <a:t>عموما</a:t>
            </a:r>
            <a:r>
              <a:rPr lang="fa-IR" sz="2000" dirty="0" smtClean="0">
                <a:latin typeface="IRZar" panose="02000506000000020002" pitchFamily="2" charset="-78"/>
                <a:cs typeface="B Nazanin" panose="00000400000000000000" pitchFamily="2" charset="-78"/>
              </a:rPr>
              <a:t>ً</a:t>
            </a:r>
            <a:r>
              <a:rPr lang="ar-SA" sz="2000" dirty="0" smtClean="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تحت نام رزین (</a:t>
            </a:r>
            <a:r>
              <a:rPr lang="en-US" sz="2000" dirty="0">
                <a:latin typeface="IRZar" panose="02000506000000020002" pitchFamily="2" charset="-78"/>
                <a:cs typeface="B Nazanin" panose="00000400000000000000" pitchFamily="2" charset="-78"/>
              </a:rPr>
              <a:t>Resin</a:t>
            </a:r>
            <a:r>
              <a:rPr lang="ar-SA" sz="2000" dirty="0">
                <a:latin typeface="IRZar" panose="02000506000000020002" pitchFamily="2" charset="-78"/>
                <a:cs typeface="B Nazanin" panose="00000400000000000000" pitchFamily="2" charset="-78"/>
              </a:rPr>
              <a:t>) شناخته می شوند که توسط تولید کنندگان پلیمر به دو صورت گلوله (</a:t>
            </a:r>
            <a:r>
              <a:rPr lang="en-US" sz="2000" dirty="0">
                <a:latin typeface="IRZar" panose="02000506000000020002" pitchFamily="2" charset="-78"/>
                <a:cs typeface="B Nazanin" panose="00000400000000000000" pitchFamily="2" charset="-78"/>
              </a:rPr>
              <a:t>Pellet</a:t>
            </a:r>
            <a:r>
              <a:rPr lang="ar-SA" sz="2000" dirty="0">
                <a:latin typeface="IRZar" panose="02000506000000020002" pitchFamily="2" charset="-78"/>
                <a:cs typeface="B Nazanin" panose="00000400000000000000" pitchFamily="2" charset="-78"/>
              </a:rPr>
              <a:t>) و یا پودر در اختیار کارخانجات قرار </a:t>
            </a:r>
            <a:r>
              <a:rPr lang="ar-SA" sz="2000" dirty="0" smtClean="0">
                <a:latin typeface="IRZar" panose="02000506000000020002" pitchFamily="2" charset="-78"/>
                <a:cs typeface="B Nazanin" panose="00000400000000000000" pitchFamily="2" charset="-78"/>
              </a:rPr>
              <a:t>می</a:t>
            </a:r>
            <a:r>
              <a:rPr lang="fa-IR" sz="2000" dirty="0" smtClean="0">
                <a:latin typeface="IRZar" panose="02000506000000020002" pitchFamily="2" charset="-78"/>
                <a:cs typeface="B Nazanin" panose="00000400000000000000" pitchFamily="2" charset="-78"/>
              </a:rPr>
              <a:t> گ</a:t>
            </a:r>
            <a:r>
              <a:rPr lang="ar-SA" sz="2000" dirty="0">
                <a:latin typeface="IRZar" panose="02000506000000020002" pitchFamily="2" charset="-78"/>
                <a:cs typeface="B Nazanin" panose="00000400000000000000" pitchFamily="2" charset="-78"/>
              </a:rPr>
              <a:t>یرد. </a:t>
            </a:r>
            <a:endParaRPr lang="fa-IR" sz="2000" dirty="0" smtClean="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اولین مرحله در تهیه فیلم، ورقه و ظروف از رزین، تغییر گلوله های پلیمر از شکل جامد به مایع (ذوب شده) می باشد. </a:t>
            </a:r>
            <a:endParaRPr lang="fa-IR" sz="2000" dirty="0" smtClean="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پلاستیک با استفاده از ترکیبی از فشار بالا، اصطکاک و حرارت (در داخل اکسترودر) ذوب خواهد شد</a:t>
            </a:r>
            <a:r>
              <a:rPr lang="fa-IR" sz="2000" dirty="0" smtClean="0">
                <a:latin typeface="IRZar" panose="02000506000000020002" pitchFamily="2" charset="-78"/>
                <a:cs typeface="B Nazanin" panose="00000400000000000000" pitchFamily="2" charset="-78"/>
              </a:rPr>
              <a:t>.</a:t>
            </a:r>
          </a:p>
          <a:p>
            <a:pPr lvl="0" algn="just" rtl="1">
              <a:buFont typeface="Wingdings" panose="05000000000000000000" pitchFamily="2" charset="2"/>
              <a:buChar char="Ø"/>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در تولید فیلم یا ورقه، پلاستیک ذوب شده از یک قالب یا شکاف باریک عبور داده می شود. </a:t>
            </a:r>
            <a:endParaRPr lang="fa-IR" sz="2000" dirty="0" smtClean="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در تولید بسته بندی سخت نظیر درب و </a:t>
            </a:r>
            <a:r>
              <a:rPr lang="ar-SA" sz="2000" dirty="0" smtClean="0">
                <a:latin typeface="IRZar" panose="02000506000000020002" pitchFamily="2" charset="-78"/>
                <a:cs typeface="B Nazanin" panose="00000400000000000000" pitchFamily="2" charset="-78"/>
              </a:rPr>
              <a:t>بطری</a:t>
            </a:r>
            <a:r>
              <a:rPr lang="fa-IR" sz="2000" dirty="0" smtClean="0">
                <a:latin typeface="IRZar" panose="02000506000000020002" pitchFamily="2" charset="-78"/>
                <a:cs typeface="B Nazanin" panose="00000400000000000000" pitchFamily="2" charset="-78"/>
              </a:rPr>
              <a:t>،</a:t>
            </a:r>
            <a:r>
              <a:rPr lang="ar-SA" sz="2000" dirty="0" smtClean="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پلاستیک ذوب شده با استفاده از یک سری ماشین های قالب گیری دقیق به شکل ظروف در خواهد آمد.</a:t>
            </a: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389549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36EFE5-2953-4499-80C7-C5091FA9BD76}"/>
              </a:ext>
            </a:extLst>
          </p:cNvPr>
          <p:cNvSpPr>
            <a:spLocks noGrp="1"/>
          </p:cNvSpPr>
          <p:nvPr>
            <p:ph type="title"/>
          </p:nvPr>
        </p:nvSpPr>
        <p:spPr>
          <a:xfrm>
            <a:off x="628650" y="-244474"/>
            <a:ext cx="7886700" cy="1325563"/>
          </a:xfrm>
        </p:spPr>
        <p:txBody>
          <a:bodyPr>
            <a:normAutofit/>
          </a:bodyPr>
          <a:lstStyle/>
          <a:p>
            <a:pPr algn="ctr" rtl="1"/>
            <a:r>
              <a:rPr lang="ar-SA" sz="3200" dirty="0">
                <a:solidFill>
                  <a:schemeClr val="accent1">
                    <a:lumMod val="75000"/>
                  </a:schemeClr>
                </a:solidFill>
                <a:latin typeface="IRTitr" panose="02000506000000020002" pitchFamily="2" charset="-78"/>
                <a:cs typeface="B Nazanin" panose="00000400000000000000" pitchFamily="2" charset="-78"/>
              </a:rPr>
              <a:t>نحوه تولید پلاستیک های چند لایه</a:t>
            </a:r>
            <a:r>
              <a:rPr lang="fa-IR" sz="3200" dirty="0">
                <a:solidFill>
                  <a:schemeClr val="accent1">
                    <a:lumMod val="75000"/>
                  </a:schemeClr>
                </a:solidFill>
                <a:latin typeface="IRTitr" panose="02000506000000020002" pitchFamily="2" charset="-78"/>
                <a:cs typeface="B Nazanin" panose="00000400000000000000" pitchFamily="2" charset="-78"/>
              </a:rPr>
              <a:t>: کواکستروژن</a:t>
            </a:r>
            <a:endParaRPr lang="en-US" sz="3200" dirty="0">
              <a:solidFill>
                <a:schemeClr val="accent1">
                  <a:lumMod val="75000"/>
                </a:schemeClr>
              </a:solidFill>
              <a:latin typeface="IRTitr" panose="02000506000000020002" pitchFamily="2" charset="-78"/>
              <a:cs typeface="B Nazanin" panose="00000400000000000000" pitchFamily="2" charset="-78"/>
            </a:endParaRPr>
          </a:p>
        </p:txBody>
      </p:sp>
      <p:sp>
        <p:nvSpPr>
          <p:cNvPr id="7" name="Content Placeholder 6">
            <a:extLst>
              <a:ext uri="{FF2B5EF4-FFF2-40B4-BE49-F238E27FC236}">
                <a16:creationId xmlns:a16="http://schemas.microsoft.com/office/drawing/2014/main" xmlns="" id="{EE4F55BF-4B10-40F1-A06E-8E90D9FC465C}"/>
              </a:ext>
            </a:extLst>
          </p:cNvPr>
          <p:cNvSpPr>
            <a:spLocks noGrp="1"/>
          </p:cNvSpPr>
          <p:nvPr>
            <p:ph sz="half" idx="1"/>
          </p:nvPr>
        </p:nvSpPr>
        <p:spPr>
          <a:xfrm>
            <a:off x="628650" y="1520825"/>
            <a:ext cx="3886200" cy="4351338"/>
          </a:xfrm>
        </p:spPr>
        <p:txBody>
          <a:bodyPr>
            <a:normAutofit lnSpcReduction="10000"/>
          </a:bodyPr>
          <a:lstStyle/>
          <a:p>
            <a:pPr marL="0" indent="0" algn="just" rtl="1">
              <a:buNone/>
            </a:pPr>
            <a:r>
              <a:rPr lang="ar-SA" sz="2400" i="1" dirty="0">
                <a:latin typeface="IRZar" panose="02000506000000020002" pitchFamily="2" charset="-78"/>
                <a:cs typeface="B Nazanin" panose="00000400000000000000" pitchFamily="2" charset="-78"/>
              </a:rPr>
              <a:t>استفاده از </a:t>
            </a:r>
            <a:r>
              <a:rPr lang="fa-IR" sz="2400" i="1" dirty="0">
                <a:latin typeface="IRZar" panose="02000506000000020002" pitchFamily="2" charset="-78"/>
                <a:cs typeface="B Nazanin" panose="00000400000000000000" pitchFamily="2" charset="-78"/>
              </a:rPr>
              <a:t>کو</a:t>
            </a:r>
            <a:r>
              <a:rPr lang="ar-SA" sz="2400" i="1" dirty="0" smtClean="0">
                <a:latin typeface="IRZar" panose="02000506000000020002" pitchFamily="2" charset="-78"/>
                <a:cs typeface="B Nazanin" panose="00000400000000000000" pitchFamily="2" charset="-78"/>
              </a:rPr>
              <a:t>اکسترودر</a:t>
            </a:r>
            <a:r>
              <a:rPr lang="fa-IR" sz="2400" i="1" dirty="0" smtClean="0">
                <a:latin typeface="IRZar" panose="02000506000000020002" pitchFamily="2" charset="-78"/>
                <a:cs typeface="B Nazanin" panose="00000400000000000000" pitchFamily="2" charset="-78"/>
              </a:rPr>
              <a:t>:</a:t>
            </a:r>
            <a:r>
              <a:rPr lang="ar-SA" sz="2400" i="1" dirty="0" smtClean="0">
                <a:latin typeface="IRZar" panose="02000506000000020002" pitchFamily="2" charset="-78"/>
                <a:cs typeface="B Nazanin" panose="00000400000000000000" pitchFamily="2" charset="-78"/>
              </a:rPr>
              <a:t> </a:t>
            </a:r>
            <a:endParaRPr lang="en-US" sz="2400" i="1" dirty="0">
              <a:latin typeface="IRZar" panose="02000506000000020002" pitchFamily="2" charset="-78"/>
              <a:cs typeface="B Nazanin" panose="00000400000000000000" pitchFamily="2" charset="-78"/>
            </a:endParaRPr>
          </a:p>
          <a:p>
            <a:pPr marL="0" lvl="0" indent="0" algn="just" rtl="1">
              <a:buNone/>
            </a:pPr>
            <a:endParaRPr lang="fa-IR" sz="21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100" dirty="0">
                <a:latin typeface="IRZar" panose="02000506000000020002" pitchFamily="2" charset="-78"/>
                <a:cs typeface="B Nazanin" panose="00000400000000000000" pitchFamily="2" charset="-78"/>
              </a:rPr>
              <a:t>کواکستروژن شامل وصل کردن حداقل دو اکسترودر که هر کدام پلیمر خاصی را اکسترود میکنند،</a:t>
            </a:r>
            <a:r>
              <a:rPr lang="fa-IR" sz="2100" dirty="0">
                <a:latin typeface="IRZar" panose="02000506000000020002" pitchFamily="2" charset="-78"/>
                <a:cs typeface="B Nazanin" panose="00000400000000000000" pitchFamily="2" charset="-78"/>
              </a:rPr>
              <a:t> </a:t>
            </a:r>
            <a:r>
              <a:rPr lang="ar-SA" sz="2100" dirty="0">
                <a:latin typeface="IRZar" panose="02000506000000020002" pitchFamily="2" charset="-78"/>
                <a:cs typeface="B Nazanin" panose="00000400000000000000" pitchFamily="2" charset="-78"/>
              </a:rPr>
              <a:t>می باشد که در نهایت خروجی یک پلیمر واحد (از طریق یک قالب واحد) خواهد شد.</a:t>
            </a:r>
            <a:endParaRPr lang="en-US" sz="21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100" dirty="0">
                <a:latin typeface="IRZar" panose="02000506000000020002" pitchFamily="2" charset="-78"/>
                <a:cs typeface="B Nazanin" panose="00000400000000000000" pitchFamily="2" charset="-78"/>
              </a:rPr>
              <a:t>ورقی که تولید خواهد شد دارای خصوصیات منحصر به فردی است که به تنهائی توسط هیچ کدام از این پلیمرها به دست نخواهد آمد.</a:t>
            </a:r>
            <a:endParaRPr lang="en-US" sz="2100" dirty="0">
              <a:latin typeface="IRZar" panose="02000506000000020002" pitchFamily="2" charset="-78"/>
              <a:cs typeface="B Nazanin" panose="00000400000000000000" pitchFamily="2" charset="-78"/>
            </a:endParaRPr>
          </a:p>
        </p:txBody>
      </p:sp>
      <p:sp>
        <p:nvSpPr>
          <p:cNvPr id="9" name="Content Placeholder 8">
            <a:extLst>
              <a:ext uri="{FF2B5EF4-FFF2-40B4-BE49-F238E27FC236}">
                <a16:creationId xmlns:a16="http://schemas.microsoft.com/office/drawing/2014/main" xmlns="" id="{9CD927AB-7BA9-47E7-A71C-D0F84360BFC2}"/>
              </a:ext>
            </a:extLst>
          </p:cNvPr>
          <p:cNvSpPr>
            <a:spLocks noGrp="1"/>
          </p:cNvSpPr>
          <p:nvPr>
            <p:ph sz="half" idx="2"/>
          </p:nvPr>
        </p:nvSpPr>
        <p:spPr>
          <a:xfrm>
            <a:off x="4629150" y="1520825"/>
            <a:ext cx="3886200" cy="4351338"/>
          </a:xfrm>
        </p:spPr>
        <p:txBody>
          <a:bodyPr>
            <a:normAutofit lnSpcReduction="10000"/>
          </a:bodyPr>
          <a:lstStyle/>
          <a:p>
            <a:pPr marL="0" indent="0" algn="just" rtl="1">
              <a:buNone/>
            </a:pPr>
            <a:r>
              <a:rPr lang="ar-SA" sz="2400" i="1" dirty="0">
                <a:latin typeface="IRZar" panose="02000506000000020002" pitchFamily="2" charset="-78"/>
                <a:cs typeface="B Nazanin" panose="00000400000000000000" pitchFamily="2" charset="-78"/>
              </a:rPr>
              <a:t>استفاده از </a:t>
            </a:r>
            <a:r>
              <a:rPr lang="ar-SA" sz="2400" i="1" dirty="0" smtClean="0">
                <a:latin typeface="IRZar" panose="02000506000000020002" pitchFamily="2" charset="-78"/>
                <a:cs typeface="B Nazanin" panose="00000400000000000000" pitchFamily="2" charset="-78"/>
              </a:rPr>
              <a:t>اکسترودر</a:t>
            </a:r>
            <a:r>
              <a:rPr lang="fa-IR" sz="2400" i="1" dirty="0" smtClean="0">
                <a:latin typeface="IRZar" panose="02000506000000020002" pitchFamily="2" charset="-78"/>
                <a:cs typeface="B Nazanin" panose="00000400000000000000" pitchFamily="2" charset="-78"/>
              </a:rPr>
              <a:t>:</a:t>
            </a:r>
            <a:endParaRPr lang="fa-IR" sz="2400" i="1" dirty="0">
              <a:latin typeface="IRZar" panose="02000506000000020002" pitchFamily="2" charset="-78"/>
              <a:cs typeface="B Nazanin" panose="00000400000000000000" pitchFamily="2" charset="-78"/>
            </a:endParaRPr>
          </a:p>
          <a:p>
            <a:pPr marL="0" indent="0" algn="just" rtl="1">
              <a:buNone/>
            </a:pPr>
            <a:endParaRPr lang="fa-IR" sz="2100" i="1"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100" dirty="0">
                <a:latin typeface="IRZar" panose="02000506000000020002" pitchFamily="2" charset="-78"/>
                <a:cs typeface="B Nazanin" panose="00000400000000000000" pitchFamily="2" charset="-78"/>
              </a:rPr>
              <a:t>اکستروژن به صورت نیروی مداوم که یک ماده مذاب را از یک قالب شکل گیری عبور می دهد تعریف می گردد.</a:t>
            </a:r>
            <a:endParaRPr lang="en-US" sz="21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100" dirty="0">
                <a:latin typeface="IRZar" panose="02000506000000020002" pitchFamily="2" charset="-78"/>
                <a:cs typeface="B Nazanin" panose="00000400000000000000" pitchFamily="2" charset="-78"/>
              </a:rPr>
              <a:t>این فرآیند به فشار زیادی نیاز دارد چون ویسکوزیته اکثر پلاستیک های ذوب شده بالاست.</a:t>
            </a:r>
            <a:endParaRPr lang="en-US" sz="21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100" dirty="0">
                <a:latin typeface="IRZar" panose="02000506000000020002" pitchFamily="2" charset="-78"/>
                <a:cs typeface="B Nazanin" panose="00000400000000000000" pitchFamily="2" charset="-78"/>
              </a:rPr>
              <a:t>اکستروژن یکی از مهمترین مراحل در تهیه پلاستیک هاست. </a:t>
            </a:r>
            <a:endParaRPr lang="en-US" sz="21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100" dirty="0">
                <a:latin typeface="IRZar" panose="02000506000000020002" pitchFamily="2" charset="-78"/>
                <a:cs typeface="B Nazanin" panose="00000400000000000000" pitchFamily="2" charset="-78"/>
              </a:rPr>
              <a:t>عموما حرارت دهی فقط در مراحل اولیه نیاز است و سپس گرما ناشی از اصطکاک تامین می شود.</a:t>
            </a:r>
            <a:endParaRPr lang="en-US" sz="2100" dirty="0">
              <a:latin typeface="IRZar" panose="02000506000000020002" pitchFamily="2" charset="-78"/>
              <a:cs typeface="B Nazanin" panose="00000400000000000000" pitchFamily="2" charset="-78"/>
            </a:endParaRPr>
          </a:p>
          <a:p>
            <a:pPr algn="just">
              <a:buFont typeface="Wingdings" panose="05000000000000000000" pitchFamily="2" charset="2"/>
              <a:buChar char="Ø"/>
            </a:pPr>
            <a:endParaRPr lang="en-US" sz="2100" dirty="0">
              <a:latin typeface="IRZar" panose="02000506000000020002" pitchFamily="2" charset="-78"/>
              <a:cs typeface="B Nazanin" panose="00000400000000000000" pitchFamily="2" charset="-78"/>
            </a:endParaRPr>
          </a:p>
        </p:txBody>
      </p:sp>
      <p:pic>
        <p:nvPicPr>
          <p:cNvPr id="11" name="Picture 10">
            <a:extLst>
              <a:ext uri="{FF2B5EF4-FFF2-40B4-BE49-F238E27FC236}">
                <a16:creationId xmlns:a16="http://schemas.microsoft.com/office/drawing/2014/main" xmlns="" id="{CE4D9C1A-B559-4FD9-A990-F5E4874E8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272" y="5245055"/>
            <a:ext cx="4165210" cy="1587545"/>
          </a:xfrm>
          <a:prstGeom prst="rect">
            <a:avLst/>
          </a:prstGeom>
        </p:spPr>
      </p:pic>
    </p:spTree>
    <p:extLst>
      <p:ext uri="{BB962C8B-B14F-4D97-AF65-F5344CB8AC3E}">
        <p14:creationId xmlns:p14="http://schemas.microsoft.com/office/powerpoint/2010/main" val="2032108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646A4-55D6-435B-B212-61951E27C0DB}"/>
              </a:ext>
            </a:extLst>
          </p:cNvPr>
          <p:cNvSpPr>
            <a:spLocks noGrp="1"/>
          </p:cNvSpPr>
          <p:nvPr>
            <p:ph type="title"/>
          </p:nvPr>
        </p:nvSpPr>
        <p:spPr>
          <a:xfrm>
            <a:off x="628650" y="365127"/>
            <a:ext cx="7886700" cy="841374"/>
          </a:xfrm>
        </p:spPr>
        <p:txBody>
          <a:bodyPr>
            <a:normAutofit/>
          </a:bodyPr>
          <a:lstStyle/>
          <a:p>
            <a:pPr algn="ctr"/>
            <a:r>
              <a:rPr lang="ar-SA" sz="3200" dirty="0">
                <a:solidFill>
                  <a:schemeClr val="accent1">
                    <a:lumMod val="75000"/>
                  </a:schemeClr>
                </a:solidFill>
                <a:latin typeface="IRTitr" panose="02000506000000020002" pitchFamily="2" charset="-78"/>
                <a:cs typeface="B Nazanin" panose="00000400000000000000" pitchFamily="2" charset="-78"/>
              </a:rPr>
              <a:t>نحوه تولید پلاستیک های چند لایه</a:t>
            </a:r>
            <a:r>
              <a:rPr lang="fa-IR" sz="3200" dirty="0">
                <a:solidFill>
                  <a:schemeClr val="accent1">
                    <a:lumMod val="75000"/>
                  </a:schemeClr>
                </a:solidFill>
                <a:latin typeface="IRTitr" panose="02000506000000020002" pitchFamily="2" charset="-78"/>
                <a:cs typeface="B Nazanin" panose="00000400000000000000" pitchFamily="2" charset="-78"/>
              </a:rPr>
              <a:t>: کواکستروژن</a:t>
            </a:r>
            <a:endParaRPr lang="en-US" sz="3200"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24B57A98-5610-4607-855F-F4B657696511}"/>
              </a:ext>
            </a:extLst>
          </p:cNvPr>
          <p:cNvSpPr>
            <a:spLocks noGrp="1"/>
          </p:cNvSpPr>
          <p:nvPr>
            <p:ph sz="half" idx="1"/>
          </p:nvPr>
        </p:nvSpPr>
        <p:spPr>
          <a:xfrm>
            <a:off x="4742411" y="1674802"/>
            <a:ext cx="3886200" cy="4351338"/>
          </a:xfrm>
        </p:spPr>
        <p:txBody>
          <a:bodyPr>
            <a:normAutofit/>
          </a:bodyPr>
          <a:lstStyle/>
          <a:p>
            <a:pPr lvl="0" algn="r" rtl="1">
              <a:buFont typeface="Wingdings" panose="05000000000000000000" pitchFamily="2" charset="2"/>
              <a:buChar char="Ø"/>
            </a:pPr>
            <a:r>
              <a:rPr lang="ar-SA" sz="2000" i="1" dirty="0">
                <a:latin typeface="IRZar" panose="02000506000000020002" pitchFamily="2" charset="-78"/>
                <a:cs typeface="B Nazanin" panose="00000400000000000000" pitchFamily="2" charset="-78"/>
              </a:rPr>
              <a:t>مخلوط کردن (</a:t>
            </a:r>
            <a:r>
              <a:rPr lang="en-US" sz="2000" i="1" dirty="0">
                <a:latin typeface="IRZar" panose="02000506000000020002" pitchFamily="2" charset="-78"/>
                <a:cs typeface="B Nazanin" panose="00000400000000000000" pitchFamily="2" charset="-78"/>
              </a:rPr>
              <a:t>Blending</a:t>
            </a:r>
            <a:r>
              <a:rPr lang="ar-SA" sz="2000" i="1" dirty="0">
                <a:latin typeface="IRZar" panose="02000506000000020002" pitchFamily="2" charset="-78"/>
                <a:cs typeface="B Nazanin" panose="00000400000000000000" pitchFamily="2" charset="-78"/>
              </a:rPr>
              <a:t>)</a:t>
            </a:r>
            <a:endParaRPr lang="en-US" sz="2000" i="1" dirty="0">
              <a:latin typeface="IRZar" panose="02000506000000020002" pitchFamily="2" charset="-78"/>
              <a:cs typeface="B Nazanin" panose="00000400000000000000" pitchFamily="2" charset="-78"/>
            </a:endParaRPr>
          </a:p>
          <a:p>
            <a:pPr marL="0" indent="0" algn="r" rtl="1">
              <a:buNone/>
            </a:pPr>
            <a:endParaRPr lang="en-US" sz="2000" dirty="0">
              <a:latin typeface="IRZar" panose="02000506000000020002" pitchFamily="2" charset="-78"/>
              <a:cs typeface="B Nazanin" panose="00000400000000000000" pitchFamily="2" charset="-78"/>
            </a:endParaRPr>
          </a:p>
          <a:p>
            <a:pPr marL="0" indent="0" algn="just" rtl="1">
              <a:buNone/>
            </a:pPr>
            <a:r>
              <a:rPr lang="ar-SA" sz="2000" dirty="0">
                <a:latin typeface="IRZar" panose="02000506000000020002" pitchFamily="2" charset="-78"/>
                <a:cs typeface="B Nazanin" panose="00000400000000000000" pitchFamily="2" charset="-78"/>
              </a:rPr>
              <a:t>در این روش چند عدد پلیمر با هم قاطی می شوند و روشی متفاوت از لامینیت کردن و یا کواکستروژن می </a:t>
            </a:r>
            <a:r>
              <a:rPr lang="ar-SA" sz="2000" dirty="0" smtClean="0">
                <a:latin typeface="IRZar" panose="02000506000000020002" pitchFamily="2" charset="-78"/>
                <a:cs typeface="B Nazanin" panose="00000400000000000000" pitchFamily="2" charset="-78"/>
              </a:rPr>
              <a:t>باشد. </a:t>
            </a:r>
            <a:r>
              <a:rPr lang="ar-SA" sz="2000" dirty="0">
                <a:latin typeface="IRZar" panose="02000506000000020002" pitchFamily="2" charset="-78"/>
                <a:cs typeface="B Nazanin" panose="00000400000000000000" pitchFamily="2" charset="-78"/>
              </a:rPr>
              <a:t>در کو اکستروژن همزدن توسط پیچ ارشمیدس داریم اما برای هر پلیمر جداگانه و در نهایت بسته بندی تشکیل شده از لایه های مختلف و منظم در خواهد آمد نه اینکه با هم قاطی شوند .</a:t>
            </a:r>
            <a:endParaRPr lang="en-US" sz="2000" dirty="0">
              <a:latin typeface="IRZar" panose="02000506000000020002" pitchFamily="2" charset="-78"/>
              <a:cs typeface="B Nazanin" panose="00000400000000000000" pitchFamily="2" charset="-78"/>
            </a:endParaRPr>
          </a:p>
        </p:txBody>
      </p:sp>
      <p:sp>
        <p:nvSpPr>
          <p:cNvPr id="4" name="Content Placeholder 3">
            <a:extLst>
              <a:ext uri="{FF2B5EF4-FFF2-40B4-BE49-F238E27FC236}">
                <a16:creationId xmlns:a16="http://schemas.microsoft.com/office/drawing/2014/main" xmlns="" id="{E2E88027-C93A-4C36-8D52-DB8997DEC628}"/>
              </a:ext>
            </a:extLst>
          </p:cNvPr>
          <p:cNvSpPr>
            <a:spLocks noGrp="1"/>
          </p:cNvSpPr>
          <p:nvPr>
            <p:ph sz="half" idx="2"/>
          </p:nvPr>
        </p:nvSpPr>
        <p:spPr>
          <a:xfrm>
            <a:off x="400000" y="1674802"/>
            <a:ext cx="3886200" cy="4351338"/>
          </a:xfrm>
        </p:spPr>
        <p:txBody>
          <a:bodyPr>
            <a:normAutofit/>
          </a:bodyPr>
          <a:lstStyle/>
          <a:p>
            <a:pPr algn="r" rtl="1">
              <a:buFont typeface="Wingdings" panose="05000000000000000000" pitchFamily="2" charset="2"/>
              <a:buChar char="Ø"/>
            </a:pPr>
            <a:r>
              <a:rPr lang="ar-SA" sz="2000" i="1" dirty="0">
                <a:latin typeface="IRZar" panose="02000506000000020002" pitchFamily="2" charset="-78"/>
                <a:cs typeface="IRZar" panose="02000506000000020002" pitchFamily="2" charset="-78"/>
              </a:rPr>
              <a:t>لامینت (</a:t>
            </a:r>
            <a:r>
              <a:rPr lang="en-US" sz="2000" i="1" dirty="0">
                <a:latin typeface="IRZar" panose="02000506000000020002" pitchFamily="2" charset="-78"/>
                <a:cs typeface="IRZar" panose="02000506000000020002" pitchFamily="2" charset="-78"/>
              </a:rPr>
              <a:t>Lamination</a:t>
            </a:r>
            <a:r>
              <a:rPr lang="ar-SA" sz="2000" i="1" dirty="0">
                <a:latin typeface="IRZar" panose="02000506000000020002" pitchFamily="2" charset="-78"/>
                <a:cs typeface="IRZar" panose="02000506000000020002" pitchFamily="2" charset="-78"/>
              </a:rPr>
              <a:t>)</a:t>
            </a:r>
            <a:endParaRPr lang="en-US" sz="2000" i="1" dirty="0">
              <a:latin typeface="IRZar" panose="02000506000000020002" pitchFamily="2" charset="-78"/>
              <a:cs typeface="IRZar" panose="02000506000000020002" pitchFamily="2" charset="-78"/>
            </a:endParaRPr>
          </a:p>
        </p:txBody>
      </p:sp>
      <p:pic>
        <p:nvPicPr>
          <p:cNvPr id="6" name="Picture 5">
            <a:extLst>
              <a:ext uri="{FF2B5EF4-FFF2-40B4-BE49-F238E27FC236}">
                <a16:creationId xmlns:a16="http://schemas.microsoft.com/office/drawing/2014/main" xmlns="" id="{71AABB98-CE04-48A5-BFC4-56C4EBAA3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11" y="4097690"/>
            <a:ext cx="2519491" cy="2378941"/>
          </a:xfrm>
          <a:prstGeom prst="rect">
            <a:avLst/>
          </a:prstGeom>
        </p:spPr>
      </p:pic>
      <p:pic>
        <p:nvPicPr>
          <p:cNvPr id="8" name="Picture 7">
            <a:extLst>
              <a:ext uri="{FF2B5EF4-FFF2-40B4-BE49-F238E27FC236}">
                <a16:creationId xmlns:a16="http://schemas.microsoft.com/office/drawing/2014/main" xmlns="" id="{36504905-1F11-4C24-A8B8-D4455EB9E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988" y="4649477"/>
            <a:ext cx="4796851" cy="1767261"/>
          </a:xfrm>
          <a:prstGeom prst="rect">
            <a:avLst/>
          </a:prstGeom>
        </p:spPr>
      </p:pic>
    </p:spTree>
    <p:extLst>
      <p:ext uri="{BB962C8B-B14F-4D97-AF65-F5344CB8AC3E}">
        <p14:creationId xmlns:p14="http://schemas.microsoft.com/office/powerpoint/2010/main" val="182173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A7A0C3-0B41-4FB6-85FF-F3DD545CE918}"/>
              </a:ext>
            </a:extLst>
          </p:cNvPr>
          <p:cNvSpPr>
            <a:spLocks noGrp="1"/>
          </p:cNvSpPr>
          <p:nvPr>
            <p:ph type="title"/>
          </p:nvPr>
        </p:nvSpPr>
        <p:spPr>
          <a:xfrm>
            <a:off x="628650" y="365127"/>
            <a:ext cx="7886700" cy="828674"/>
          </a:xfrm>
        </p:spPr>
        <p:txBody>
          <a:bodyPr>
            <a:normAutofit/>
          </a:bodyPr>
          <a:lstStyle/>
          <a:p>
            <a:pPr algn="ctr"/>
            <a:r>
              <a:rPr lang="ar-SA" sz="4000" dirty="0">
                <a:solidFill>
                  <a:schemeClr val="accent1">
                    <a:lumMod val="75000"/>
                  </a:schemeClr>
                </a:solidFill>
                <a:latin typeface="IRTitr" panose="02000506000000020002" pitchFamily="2" charset="-78"/>
                <a:cs typeface="B Nazanin" panose="00000400000000000000" pitchFamily="2" charset="-78"/>
              </a:rPr>
              <a:t>فرق مخلوط کردن با لامینت و کو اکستروژن</a:t>
            </a:r>
            <a:endParaRPr lang="en-US" sz="4000"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D22E6856-F324-4DAE-BA94-7C76CEB61527}"/>
              </a:ext>
            </a:extLst>
          </p:cNvPr>
          <p:cNvSpPr>
            <a:spLocks noGrp="1"/>
          </p:cNvSpPr>
          <p:nvPr>
            <p:ph idx="1"/>
          </p:nvPr>
        </p:nvSpPr>
        <p:spPr>
          <a:xfrm>
            <a:off x="628650" y="1825625"/>
            <a:ext cx="7886700" cy="4003675"/>
          </a:xfrm>
        </p:spPr>
        <p:txBody>
          <a:bodyPr>
            <a:noAutofit/>
          </a:bodyPr>
          <a:lstStyle/>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عموما از لامینت و یا کواکستروژن جهت بهبود خواص ممانعت کنندگی و حفاظتی پلاستیک ها استفاده می شود. </a:t>
            </a:r>
            <a:endParaRPr lang="fa-IR" sz="2000" dirty="0" smtClean="0">
              <a:latin typeface="IRZar" panose="02000506000000020002" pitchFamily="2" charset="-78"/>
              <a:cs typeface="B Nazanin" panose="00000400000000000000" pitchFamily="2" charset="-78"/>
            </a:endParaRPr>
          </a:p>
          <a:p>
            <a:pPr marL="0" lvl="0" indent="0" algn="just" rtl="1">
              <a:buNone/>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استفاده از این تکنولوژی ها پیچیده و گران قیمت می باشد و محصول نهائی به راحتی قابلیت بازیافت ندارد. </a:t>
            </a:r>
            <a:endParaRPr lang="fa-IR" sz="2000" dirty="0" smtClean="0">
              <a:latin typeface="IRZar" panose="02000506000000020002" pitchFamily="2" charset="-78"/>
              <a:cs typeface="B Nazanin" panose="00000400000000000000" pitchFamily="2" charset="-78"/>
            </a:endParaRPr>
          </a:p>
          <a:p>
            <a:pPr marL="0" lvl="0" indent="0" algn="just" rtl="1">
              <a:buNone/>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به همین دلایل ترکیب پلیمرها یک روش جایگزین و ارزان قیمت می باشد که توجهات زیادی را به خود معطوف داشته است. </a:t>
            </a:r>
            <a:endParaRPr lang="fa-IR" sz="2000" dirty="0" smtClean="0">
              <a:latin typeface="IRZar" panose="02000506000000020002" pitchFamily="2" charset="-78"/>
              <a:cs typeface="B Nazanin" panose="00000400000000000000" pitchFamily="2" charset="-78"/>
            </a:endParaRPr>
          </a:p>
          <a:p>
            <a:pPr marL="0" lvl="0" indent="0" algn="just" rtl="1">
              <a:buNone/>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علاوه بر نقش ممانعتی، افزودن رنگ، افزایش خاصیت چسبندگی، بهبود پایداری و درب آسان باز کن از مزایای این روش ترکیبی می باشد.</a:t>
            </a:r>
            <a:endParaRPr lang="en-US" sz="2000" dirty="0">
              <a:latin typeface="IRZar" panose="02000506000000020002" pitchFamily="2" charset="-78"/>
              <a:cs typeface="B Nazanin" panose="00000400000000000000" pitchFamily="2" charset="-78"/>
            </a:endParaRPr>
          </a:p>
          <a:p>
            <a:pPr algn="just">
              <a:buFont typeface="Wingdings" panose="05000000000000000000" pitchFamily="2" charset="2"/>
              <a:buChar char="Ø"/>
            </a:pP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2368955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D41B0-BDAB-4821-AA15-543E3C98B7BC}"/>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B Nazanin" panose="00000400000000000000" pitchFamily="2" charset="-78"/>
              </a:rPr>
              <a:t>فرق بین روکش</a:t>
            </a:r>
            <a:r>
              <a:rPr lang="fa-IR" dirty="0">
                <a:solidFill>
                  <a:schemeClr val="accent1">
                    <a:lumMod val="75000"/>
                  </a:schemeClr>
                </a:solidFill>
                <a:latin typeface="IRTitr" panose="02000506000000020002" pitchFamily="2" charset="-78"/>
                <a:cs typeface="B Nazanin" panose="00000400000000000000" pitchFamily="2" charset="-78"/>
              </a:rPr>
              <a:t> </a:t>
            </a:r>
            <a:r>
              <a:rPr lang="ar-SA" dirty="0">
                <a:solidFill>
                  <a:schemeClr val="accent1">
                    <a:lumMod val="75000"/>
                  </a:schemeClr>
                </a:solidFill>
                <a:latin typeface="IRTitr" panose="02000506000000020002" pitchFamily="2" charset="-78"/>
                <a:cs typeface="B Nazanin" panose="00000400000000000000" pitchFamily="2" charset="-78"/>
              </a:rPr>
              <a:t>و لامینت کردن</a:t>
            </a:r>
            <a:r>
              <a:rPr lang="ar-SA" dirty="0">
                <a:solidFill>
                  <a:schemeClr val="accent1">
                    <a:lumMod val="75000"/>
                  </a:schemeClr>
                </a:solidFill>
                <a:latin typeface="IRTitr" panose="02000506000000020002" pitchFamily="2" charset="-78"/>
                <a:cs typeface="IRTitr" panose="02000506000000020002" pitchFamily="2" charset="-78"/>
              </a:rPr>
              <a:t>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BC1B5085-AD4F-46B2-95E9-071434832E3A}"/>
              </a:ext>
            </a:extLst>
          </p:cNvPr>
          <p:cNvSpPr>
            <a:spLocks noGrp="1"/>
          </p:cNvSpPr>
          <p:nvPr>
            <p:ph idx="1"/>
          </p:nvPr>
        </p:nvSpPr>
        <p:spPr>
          <a:xfrm>
            <a:off x="628650" y="2308225"/>
            <a:ext cx="7886700" cy="1958975"/>
          </a:xfrm>
        </p:spPr>
        <p:txBody>
          <a:bodyPr>
            <a:normAutofit/>
          </a:bodyPr>
          <a:lstStyle/>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روکش دار کردن و لامینت کردن دو فرآیند معمول در تهیه فیلم های قابل انعطاف و ورقه ها در جهت بهتر نمودن استفاده از این مواد در بسته بندی می باشند</a:t>
            </a:r>
            <a:r>
              <a:rPr lang="ar-SA" sz="2000" dirty="0" smtClean="0">
                <a:latin typeface="IRZar" panose="02000506000000020002" pitchFamily="2" charset="-78"/>
                <a:cs typeface="B Nazanin" panose="00000400000000000000" pitchFamily="2" charset="-78"/>
              </a:rPr>
              <a:t>.</a:t>
            </a:r>
            <a:endParaRPr lang="fa-IR" sz="2000" dirty="0" smtClean="0">
              <a:latin typeface="IRZar" panose="02000506000000020002" pitchFamily="2" charset="-78"/>
              <a:cs typeface="B Nazanin" panose="00000400000000000000" pitchFamily="2" charset="-78"/>
            </a:endParaRPr>
          </a:p>
          <a:p>
            <a:pPr marL="0" lvl="0" indent="0" algn="just" rtl="1">
              <a:buNone/>
            </a:pP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روکش دار کردن فرآیند استفاده از یک سیال مذاب به سطح یک ماده می باشد در حالیکه لامینت دار کردن اتصال دو صفحه یا بیشتر می باشد.</a:t>
            </a: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55132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C9368-8676-4561-A7C0-6CE58DDB6575}"/>
              </a:ext>
            </a:extLst>
          </p:cNvPr>
          <p:cNvSpPr>
            <a:spLocks noGrp="1"/>
          </p:cNvSpPr>
          <p:nvPr>
            <p:ph type="title"/>
          </p:nvPr>
        </p:nvSpPr>
        <p:spPr>
          <a:xfrm>
            <a:off x="628650" y="39260"/>
            <a:ext cx="7886700" cy="1325563"/>
          </a:xfrm>
        </p:spPr>
        <p:txBody>
          <a:bodyPr>
            <a:normAutofit/>
          </a:bodyPr>
          <a:lstStyle/>
          <a:p>
            <a:pPr algn="ctr"/>
            <a:r>
              <a:rPr lang="ar-SA" sz="3200" dirty="0">
                <a:solidFill>
                  <a:schemeClr val="accent1">
                    <a:lumMod val="75000"/>
                  </a:schemeClr>
                </a:solidFill>
                <a:latin typeface="IRTitr" panose="02000506000000020002" pitchFamily="2" charset="-78"/>
                <a:cs typeface="B Nazanin" panose="00000400000000000000" pitchFamily="2" charset="-78"/>
              </a:rPr>
              <a:t>روش های ساخت ظروف پلاستیکی</a:t>
            </a:r>
            <a:r>
              <a:rPr lang="fa-IR" sz="3200" dirty="0">
                <a:solidFill>
                  <a:schemeClr val="accent1">
                    <a:lumMod val="75000"/>
                  </a:schemeClr>
                </a:solidFill>
                <a:latin typeface="IRTitr" panose="02000506000000020002" pitchFamily="2" charset="-78"/>
                <a:cs typeface="B Nazanin" panose="00000400000000000000" pitchFamily="2" charset="-78"/>
              </a:rPr>
              <a:t>: </a:t>
            </a:r>
            <a:r>
              <a:rPr lang="fa-IR" sz="3200" dirty="0" err="1">
                <a:solidFill>
                  <a:schemeClr val="accent1">
                    <a:lumMod val="75000"/>
                  </a:schemeClr>
                </a:solidFill>
                <a:latin typeface="IRTitr" panose="02000506000000020002" pitchFamily="2" charset="-78"/>
                <a:cs typeface="B Nazanin" panose="00000400000000000000" pitchFamily="2" charset="-78"/>
              </a:rPr>
              <a:t>ساشت</a:t>
            </a:r>
            <a:r>
              <a:rPr lang="fa-IR" sz="3200" dirty="0">
                <a:solidFill>
                  <a:schemeClr val="accent1">
                    <a:lumMod val="75000"/>
                  </a:schemeClr>
                </a:solidFill>
                <a:latin typeface="IRTitr" panose="02000506000000020002" pitchFamily="2" charset="-78"/>
                <a:cs typeface="B Nazanin" panose="00000400000000000000" pitchFamily="2" charset="-78"/>
              </a:rPr>
              <a:t> و پوچ</a:t>
            </a:r>
            <a:endParaRPr lang="en-US" sz="3200" dirty="0">
              <a:cs typeface="B Nazanin" panose="00000400000000000000" pitchFamily="2" charset="-78"/>
            </a:endParaRPr>
          </a:p>
        </p:txBody>
      </p:sp>
      <p:sp>
        <p:nvSpPr>
          <p:cNvPr id="4" name="TextBox 3">
            <a:extLst>
              <a:ext uri="{FF2B5EF4-FFF2-40B4-BE49-F238E27FC236}">
                <a16:creationId xmlns:a16="http://schemas.microsoft.com/office/drawing/2014/main" xmlns="" id="{239239BB-3461-45C2-B102-50D1AB3789C1}"/>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D69C3C59-97E9-4723-8161-9E4D31057017}"/>
              </a:ext>
            </a:extLst>
          </p:cNvPr>
          <p:cNvSpPr txBox="1"/>
          <p:nvPr/>
        </p:nvSpPr>
        <p:spPr>
          <a:xfrm>
            <a:off x="2556760" y="1411076"/>
            <a:ext cx="5958590" cy="400110"/>
          </a:xfrm>
          <a:prstGeom prst="rect">
            <a:avLst/>
          </a:prstGeom>
          <a:noFill/>
        </p:spPr>
        <p:txBody>
          <a:bodyPr wrap="square" rtlCol="0">
            <a:spAutoFit/>
          </a:bodyPr>
          <a:lstStyle/>
          <a:p>
            <a:pPr algn="r"/>
            <a:r>
              <a:rPr lang="fa-IR" sz="2000" dirty="0">
                <a:latin typeface="IRZar" panose="02000506000000020002" pitchFamily="2" charset="-78"/>
                <a:cs typeface="B Nazanin" panose="00000400000000000000" pitchFamily="2" charset="-78"/>
              </a:rPr>
              <a:t>پوچ و </a:t>
            </a:r>
            <a:r>
              <a:rPr lang="fa-IR" sz="2000" dirty="0" err="1">
                <a:latin typeface="IRZar" panose="02000506000000020002" pitchFamily="2" charset="-78"/>
                <a:cs typeface="B Nazanin" panose="00000400000000000000" pitchFamily="2" charset="-78"/>
              </a:rPr>
              <a:t>ساشت</a:t>
            </a:r>
            <a:r>
              <a:rPr lang="fa-IR" sz="2000" dirty="0">
                <a:latin typeface="IRZar" panose="02000506000000020002" pitchFamily="2" charset="-78"/>
                <a:cs typeface="B Nazanin" panose="00000400000000000000" pitchFamily="2" charset="-78"/>
              </a:rPr>
              <a:t> کیسه های تولید شده از </a:t>
            </a:r>
            <a:r>
              <a:rPr lang="fa-IR" sz="2000" dirty="0" err="1">
                <a:latin typeface="IRZar" panose="02000506000000020002" pitchFamily="2" charset="-78"/>
                <a:cs typeface="B Nazanin" panose="00000400000000000000" pitchFamily="2" charset="-78"/>
              </a:rPr>
              <a:t>پلیمرها</a:t>
            </a:r>
            <a:r>
              <a:rPr lang="fa-IR" sz="2000" dirty="0">
                <a:latin typeface="IRZar" panose="02000506000000020002" pitchFamily="2" charset="-78"/>
                <a:cs typeface="B Nazanin" panose="00000400000000000000" pitchFamily="2" charset="-78"/>
              </a:rPr>
              <a:t> هستند.</a:t>
            </a:r>
            <a:endParaRPr lang="en-US" sz="2000" dirty="0">
              <a:latin typeface="IRZar" panose="02000506000000020002" pitchFamily="2" charset="-78"/>
              <a:cs typeface="B Nazanin" panose="00000400000000000000" pitchFamily="2" charset="-78"/>
            </a:endParaRPr>
          </a:p>
        </p:txBody>
      </p:sp>
      <p:pic>
        <p:nvPicPr>
          <p:cNvPr id="7" name="Picture 6">
            <a:extLst>
              <a:ext uri="{FF2B5EF4-FFF2-40B4-BE49-F238E27FC236}">
                <a16:creationId xmlns:a16="http://schemas.microsoft.com/office/drawing/2014/main" xmlns="" id="{9F9122A6-0E22-4DDE-A30A-87A494932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242" y="2359635"/>
            <a:ext cx="6835515" cy="4075708"/>
          </a:xfrm>
          <a:prstGeom prst="rect">
            <a:avLst/>
          </a:prstGeom>
        </p:spPr>
      </p:pic>
    </p:spTree>
    <p:extLst>
      <p:ext uri="{BB962C8B-B14F-4D97-AF65-F5344CB8AC3E}">
        <p14:creationId xmlns:p14="http://schemas.microsoft.com/office/powerpoint/2010/main" val="288300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359E8-DDEF-4273-A85A-5330E7BF535C}"/>
              </a:ext>
            </a:extLst>
          </p:cNvPr>
          <p:cNvSpPr>
            <a:spLocks noGrp="1"/>
          </p:cNvSpPr>
          <p:nvPr>
            <p:ph type="title"/>
          </p:nvPr>
        </p:nvSpPr>
        <p:spPr>
          <a:xfrm>
            <a:off x="639664" y="730128"/>
            <a:ext cx="7886700" cy="2280113"/>
          </a:xfrm>
        </p:spPr>
        <p:txBody>
          <a:bodyPr>
            <a:noAutofit/>
          </a:bodyPr>
          <a:lstStyle/>
          <a:p>
            <a:pPr algn="ctr"/>
            <a:r>
              <a:rPr lang="fa-IR" sz="4800" dirty="0">
                <a:solidFill>
                  <a:srgbClr val="0000FF"/>
                </a:solidFill>
                <a:cs typeface="B Titr" panose="00000700000000000000" pitchFamily="2" charset="-78"/>
              </a:rPr>
              <a:t>بخش </a:t>
            </a:r>
            <a:r>
              <a:rPr lang="fa-IR" sz="4800" dirty="0" smtClean="0">
                <a:solidFill>
                  <a:srgbClr val="0000FF"/>
                </a:solidFill>
                <a:cs typeface="B Titr" panose="00000700000000000000" pitchFamily="2" charset="-78"/>
              </a:rPr>
              <a:t>ششم</a:t>
            </a:r>
            <a:br>
              <a:rPr lang="fa-IR" sz="4800" dirty="0" smtClean="0">
                <a:solidFill>
                  <a:srgbClr val="0000FF"/>
                </a:solidFill>
                <a:cs typeface="B Titr" panose="00000700000000000000" pitchFamily="2" charset="-78"/>
              </a:rPr>
            </a:br>
            <a:r>
              <a:rPr lang="en-US" sz="4500" b="1" dirty="0" smtClean="0">
                <a:solidFill>
                  <a:srgbClr val="FF0000"/>
                </a:solidFill>
                <a:latin typeface="Times New Roman" panose="02020603050405020304" pitchFamily="18" charset="0"/>
                <a:cs typeface="B Titr" panose="00000700000000000000" pitchFamily="2" charset="-78"/>
              </a:rPr>
              <a:t/>
            </a:r>
            <a:br>
              <a:rPr lang="en-US" sz="4500" b="1" dirty="0" smtClean="0">
                <a:solidFill>
                  <a:srgbClr val="FF0000"/>
                </a:solidFill>
                <a:latin typeface="Times New Roman" panose="02020603050405020304" pitchFamily="18" charset="0"/>
                <a:cs typeface="B Titr" panose="00000700000000000000" pitchFamily="2" charset="-78"/>
              </a:rPr>
            </a:br>
            <a:r>
              <a:rPr lang="fa-IR" sz="4500" b="1" dirty="0" smtClean="0">
                <a:solidFill>
                  <a:srgbClr val="FF0000"/>
                </a:solidFill>
                <a:latin typeface="Times New Roman" panose="02020603050405020304" pitchFamily="18" charset="0"/>
                <a:cs typeface="B Titr" panose="00000700000000000000" pitchFamily="2" charset="-78"/>
              </a:rPr>
              <a:t>بسته </a:t>
            </a:r>
            <a:r>
              <a:rPr lang="fa-IR" sz="4500" b="1" dirty="0">
                <a:solidFill>
                  <a:srgbClr val="FF0000"/>
                </a:solidFill>
                <a:latin typeface="Times New Roman" panose="02020603050405020304" pitchFamily="18" charset="0"/>
                <a:cs typeface="B Titr" panose="00000700000000000000" pitchFamily="2" charset="-78"/>
              </a:rPr>
              <a:t>بندی </a:t>
            </a:r>
            <a:r>
              <a:rPr lang="fa-IR" sz="4500" b="1" dirty="0" smtClean="0">
                <a:solidFill>
                  <a:srgbClr val="FF0000"/>
                </a:solidFill>
                <a:latin typeface="Times New Roman" panose="02020603050405020304" pitchFamily="18" charset="0"/>
                <a:cs typeface="B Titr" panose="00000700000000000000" pitchFamily="2" charset="-78"/>
              </a:rPr>
              <a:t>پلیمری</a:t>
            </a:r>
            <a:r>
              <a:rPr lang="en-US" sz="4500" b="1" dirty="0" smtClean="0">
                <a:solidFill>
                  <a:srgbClr val="FF0000"/>
                </a:solidFill>
                <a:latin typeface="Times New Roman" panose="02020603050405020304" pitchFamily="18" charset="0"/>
                <a:cs typeface="B Titr" panose="00000700000000000000" pitchFamily="2" charset="-78"/>
              </a:rPr>
              <a:t/>
            </a:r>
            <a:br>
              <a:rPr lang="en-US" sz="4500" b="1" dirty="0" smtClean="0">
                <a:solidFill>
                  <a:srgbClr val="FF0000"/>
                </a:solidFill>
                <a:latin typeface="Times New Roman" panose="02020603050405020304" pitchFamily="18" charset="0"/>
                <a:cs typeface="B Titr" panose="00000700000000000000" pitchFamily="2" charset="-78"/>
              </a:rPr>
            </a:br>
            <a:r>
              <a:rPr lang="en-US" sz="4500" b="1" dirty="0" smtClean="0">
                <a:solidFill>
                  <a:srgbClr val="FF0000"/>
                </a:solidFill>
                <a:latin typeface="Times New Roman" panose="02020603050405020304" pitchFamily="18" charset="0"/>
                <a:cs typeface="B Titr" panose="00000700000000000000" pitchFamily="2" charset="-78"/>
              </a:rPr>
              <a:t>Polymer </a:t>
            </a:r>
            <a:r>
              <a:rPr lang="en-US" sz="4500" b="1" dirty="0">
                <a:solidFill>
                  <a:srgbClr val="FF0000"/>
                </a:solidFill>
                <a:latin typeface="Times New Roman" panose="02020603050405020304" pitchFamily="18" charset="0"/>
                <a:cs typeface="B Titr" panose="00000700000000000000" pitchFamily="2" charset="-78"/>
              </a:rPr>
              <a:t>Packaging</a:t>
            </a:r>
          </a:p>
        </p:txBody>
      </p:sp>
      <p:pic>
        <p:nvPicPr>
          <p:cNvPr id="6" name="Picture 5">
            <a:extLst>
              <a:ext uri="{FF2B5EF4-FFF2-40B4-BE49-F238E27FC236}">
                <a16:creationId xmlns:a16="http://schemas.microsoft.com/office/drawing/2014/main" xmlns="" id="{07AE1775-95D1-4F55-89A1-5A079E0D8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934" y="3181304"/>
            <a:ext cx="5202131" cy="3426964"/>
          </a:xfrm>
          <a:prstGeom prst="rect">
            <a:avLst/>
          </a:prstGeom>
        </p:spPr>
      </p:pic>
    </p:spTree>
    <p:extLst>
      <p:ext uri="{BB962C8B-B14F-4D97-AF65-F5344CB8AC3E}">
        <p14:creationId xmlns:p14="http://schemas.microsoft.com/office/powerpoint/2010/main" val="2484223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7A520-5DB1-405B-8BE4-DB6367E2F1BE}"/>
              </a:ext>
            </a:extLst>
          </p:cNvPr>
          <p:cNvSpPr>
            <a:spLocks noGrp="1"/>
          </p:cNvSpPr>
          <p:nvPr>
            <p:ph type="title"/>
          </p:nvPr>
        </p:nvSpPr>
        <p:spPr>
          <a:xfrm>
            <a:off x="571500" y="0"/>
            <a:ext cx="7886700" cy="1325563"/>
          </a:xfrm>
        </p:spPr>
        <p:txBody>
          <a:bodyPr>
            <a:normAutofit/>
          </a:bodyPr>
          <a:lstStyle/>
          <a:p>
            <a:pPr algn="ctr"/>
            <a:r>
              <a:rPr lang="ar-SA" sz="4000" dirty="0">
                <a:solidFill>
                  <a:schemeClr val="accent1">
                    <a:lumMod val="75000"/>
                  </a:schemeClr>
                </a:solidFill>
                <a:latin typeface="IRTitr" panose="02000506000000020002" pitchFamily="2" charset="-78"/>
                <a:cs typeface="B Nazanin" panose="00000400000000000000" pitchFamily="2" charset="-78"/>
              </a:rPr>
              <a:t>روش های ساخت ظروف پلاستیکی</a:t>
            </a:r>
            <a:r>
              <a:rPr lang="fa-IR" sz="4000" dirty="0">
                <a:solidFill>
                  <a:schemeClr val="accent1">
                    <a:lumMod val="75000"/>
                  </a:schemeClr>
                </a:solidFill>
                <a:latin typeface="IRTitr" panose="02000506000000020002" pitchFamily="2" charset="-78"/>
                <a:cs typeface="B Nazanin" panose="00000400000000000000" pitchFamily="2" charset="-78"/>
              </a:rPr>
              <a:t>: بطری</a:t>
            </a:r>
            <a:endParaRPr lang="en-US" sz="4000" dirty="0">
              <a:cs typeface="B Nazanin" panose="00000400000000000000" pitchFamily="2" charset="-78"/>
            </a:endParaRPr>
          </a:p>
        </p:txBody>
      </p:sp>
      <p:sp>
        <p:nvSpPr>
          <p:cNvPr id="4" name="Content Placeholder 3">
            <a:extLst>
              <a:ext uri="{FF2B5EF4-FFF2-40B4-BE49-F238E27FC236}">
                <a16:creationId xmlns:a16="http://schemas.microsoft.com/office/drawing/2014/main" xmlns="" id="{337C266A-C9B4-4FC7-9C04-5E46C230BF6B}"/>
              </a:ext>
            </a:extLst>
          </p:cNvPr>
          <p:cNvSpPr>
            <a:spLocks noGrp="1"/>
          </p:cNvSpPr>
          <p:nvPr>
            <p:ph sz="half" idx="1"/>
          </p:nvPr>
        </p:nvSpPr>
        <p:spPr/>
        <p:txBody>
          <a:bodyPr>
            <a:normAutofit/>
          </a:bodyPr>
          <a:lstStyle/>
          <a:p>
            <a:pPr algn="r" rtl="1">
              <a:buFont typeface="Wingdings" panose="05000000000000000000" pitchFamily="2" charset="2"/>
              <a:buChar char="Ø"/>
            </a:pPr>
            <a:r>
              <a:rPr lang="fa-IR" sz="2000" dirty="0">
                <a:latin typeface="IRZar" panose="02000506000000020002" pitchFamily="2" charset="-78"/>
                <a:cs typeface="B Nazanin" panose="00000400000000000000" pitchFamily="2" charset="-78"/>
              </a:rPr>
              <a:t>تزریقی-</a:t>
            </a:r>
            <a:r>
              <a:rPr lang="fa-IR" sz="2000" dirty="0" err="1">
                <a:latin typeface="IRZar" panose="02000506000000020002" pitchFamily="2" charset="-78"/>
                <a:cs typeface="B Nazanin" panose="00000400000000000000" pitchFamily="2" charset="-78"/>
              </a:rPr>
              <a:t>دمشی</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p:txBody>
      </p:sp>
      <p:sp>
        <p:nvSpPr>
          <p:cNvPr id="5" name="Content Placeholder 4">
            <a:extLst>
              <a:ext uri="{FF2B5EF4-FFF2-40B4-BE49-F238E27FC236}">
                <a16:creationId xmlns:a16="http://schemas.microsoft.com/office/drawing/2014/main" xmlns="" id="{69EB3A1B-7E86-4236-A147-F3837731003B}"/>
              </a:ext>
            </a:extLst>
          </p:cNvPr>
          <p:cNvSpPr>
            <a:spLocks noGrp="1"/>
          </p:cNvSpPr>
          <p:nvPr>
            <p:ph sz="half" idx="2"/>
          </p:nvPr>
        </p:nvSpPr>
        <p:spPr/>
        <p:txBody>
          <a:bodyPr>
            <a:normAutofit/>
          </a:bodyPr>
          <a:lstStyle/>
          <a:p>
            <a:pPr algn="r" rtl="1">
              <a:buFont typeface="Wingdings" panose="05000000000000000000" pitchFamily="2" charset="2"/>
              <a:buChar char="Ø"/>
            </a:pPr>
            <a:r>
              <a:rPr lang="fa-IR" sz="2000" dirty="0">
                <a:latin typeface="IRZar" panose="02000506000000020002" pitchFamily="2" charset="-78"/>
                <a:cs typeface="B Nazanin" panose="00000400000000000000" pitchFamily="2" charset="-78"/>
              </a:rPr>
              <a:t>کششی-دمشی:</a:t>
            </a:r>
            <a:endParaRPr lang="en-US" sz="2000" dirty="0">
              <a:latin typeface="IRZar" panose="02000506000000020002" pitchFamily="2" charset="-78"/>
              <a:cs typeface="B Nazanin" panose="00000400000000000000" pitchFamily="2" charset="-78"/>
            </a:endParaRPr>
          </a:p>
        </p:txBody>
      </p:sp>
      <p:pic>
        <p:nvPicPr>
          <p:cNvPr id="7" name="Picture 6">
            <a:extLst>
              <a:ext uri="{FF2B5EF4-FFF2-40B4-BE49-F238E27FC236}">
                <a16:creationId xmlns:a16="http://schemas.microsoft.com/office/drawing/2014/main" xmlns="" id="{794690D4-C541-46CF-8D3A-52BBE7E48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850" y="3058982"/>
            <a:ext cx="4403777" cy="2523550"/>
          </a:xfrm>
          <a:prstGeom prst="rect">
            <a:avLst/>
          </a:prstGeom>
        </p:spPr>
      </p:pic>
      <p:pic>
        <p:nvPicPr>
          <p:cNvPr id="9" name="Picture 8">
            <a:extLst>
              <a:ext uri="{FF2B5EF4-FFF2-40B4-BE49-F238E27FC236}">
                <a16:creationId xmlns:a16="http://schemas.microsoft.com/office/drawing/2014/main" xmlns="" id="{36140EFF-E41D-4BD3-998D-375677F46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68" y="3054272"/>
            <a:ext cx="4347582" cy="2364594"/>
          </a:xfrm>
          <a:prstGeom prst="rect">
            <a:avLst/>
          </a:prstGeom>
        </p:spPr>
      </p:pic>
    </p:spTree>
    <p:extLst>
      <p:ext uri="{BB962C8B-B14F-4D97-AF65-F5344CB8AC3E}">
        <p14:creationId xmlns:p14="http://schemas.microsoft.com/office/powerpoint/2010/main" val="3132352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92772-9BC8-44FD-9368-C5DAB36744D6}"/>
              </a:ext>
            </a:extLst>
          </p:cNvPr>
          <p:cNvSpPr>
            <a:spLocks noGrp="1"/>
          </p:cNvSpPr>
          <p:nvPr>
            <p:ph type="title"/>
          </p:nvPr>
        </p:nvSpPr>
        <p:spPr>
          <a:xfrm>
            <a:off x="628650" y="64802"/>
            <a:ext cx="7886700" cy="1118901"/>
          </a:xfrm>
        </p:spPr>
        <p:txBody>
          <a:bodyPr>
            <a:normAutofit/>
          </a:bodyPr>
          <a:lstStyle/>
          <a:p>
            <a:pPr algn="ctr"/>
            <a:r>
              <a:rPr lang="ar-SA" sz="4000" dirty="0">
                <a:solidFill>
                  <a:schemeClr val="accent1">
                    <a:lumMod val="75000"/>
                  </a:schemeClr>
                </a:solidFill>
                <a:latin typeface="IRTitr" panose="02000506000000020002" pitchFamily="2" charset="-78"/>
                <a:cs typeface="B Nazanin" panose="00000400000000000000" pitchFamily="2" charset="-78"/>
              </a:rPr>
              <a:t>روش های ساخت ظروف پلاستیکی</a:t>
            </a:r>
            <a:r>
              <a:rPr lang="fa-IR" sz="4000" dirty="0">
                <a:solidFill>
                  <a:schemeClr val="accent1">
                    <a:lumMod val="75000"/>
                  </a:schemeClr>
                </a:solidFill>
                <a:latin typeface="IRTitr" panose="02000506000000020002" pitchFamily="2" charset="-78"/>
                <a:cs typeface="B Nazanin" panose="00000400000000000000" pitchFamily="2" charset="-78"/>
              </a:rPr>
              <a:t>: فیلم</a:t>
            </a:r>
            <a:r>
              <a:rPr lang="ar-SA" sz="4000" dirty="0">
                <a:solidFill>
                  <a:schemeClr val="accent1">
                    <a:lumMod val="75000"/>
                  </a:schemeClr>
                </a:solidFill>
                <a:latin typeface="IRTitr" panose="02000506000000020002" pitchFamily="2" charset="-78"/>
                <a:cs typeface="B Nazanin" panose="00000400000000000000" pitchFamily="2" charset="-78"/>
              </a:rPr>
              <a:t> </a:t>
            </a:r>
            <a:endParaRPr lang="en-US" sz="4000"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BF56D005-4850-4B8C-9005-6887C9FBDBA6}"/>
              </a:ext>
            </a:extLst>
          </p:cNvPr>
          <p:cNvSpPr>
            <a:spLocks noGrp="1"/>
          </p:cNvSpPr>
          <p:nvPr>
            <p:ph sz="half" idx="1"/>
          </p:nvPr>
        </p:nvSpPr>
        <p:spPr>
          <a:xfrm>
            <a:off x="544122" y="2064375"/>
            <a:ext cx="3886200" cy="4040865"/>
          </a:xfrm>
        </p:spPr>
        <p:txBody>
          <a:bodyPr>
            <a:normAutofit/>
          </a:bodyPr>
          <a:lstStyle/>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قالب گیری (</a:t>
            </a:r>
            <a:r>
              <a:rPr lang="en-US" sz="2000" dirty="0">
                <a:latin typeface="IRZar" panose="02000506000000020002" pitchFamily="2" charset="-78"/>
                <a:cs typeface="B Nazanin" panose="00000400000000000000" pitchFamily="2" charset="-78"/>
              </a:rPr>
              <a:t>Casting</a:t>
            </a:r>
            <a:r>
              <a:rPr lang="ar-SA" sz="2000" dirty="0">
                <a:latin typeface="IRZar" panose="02000506000000020002" pitchFamily="2" charset="-78"/>
                <a:cs typeface="B Nazanin" panose="00000400000000000000" pitchFamily="2" charset="-78"/>
              </a:rPr>
              <a:t>)</a:t>
            </a:r>
            <a:r>
              <a:rPr lang="en-US" sz="2000" dirty="0">
                <a:latin typeface="IRZar" panose="02000506000000020002" pitchFamily="2" charset="-78"/>
                <a:cs typeface="B Nazanin" panose="00000400000000000000" pitchFamily="2" charset="-78"/>
              </a:rPr>
              <a:t>:</a:t>
            </a:r>
            <a:r>
              <a:rPr lang="ar-SA" sz="2000" dirty="0">
                <a:latin typeface="IRZar" panose="02000506000000020002" pitchFamily="2" charset="-78"/>
                <a:cs typeface="B Nazanin" panose="00000400000000000000" pitchFamily="2" charset="-78"/>
              </a:rPr>
              <a:t> </a:t>
            </a:r>
            <a:endParaRPr lang="fa-IR" sz="2000" dirty="0">
              <a:latin typeface="IRZar" panose="02000506000000020002" pitchFamily="2" charset="-78"/>
              <a:cs typeface="B Nazanin" panose="00000400000000000000" pitchFamily="2" charset="-78"/>
            </a:endParaRPr>
          </a:p>
          <a:p>
            <a:pPr marL="0" lvl="0" indent="0" algn="just" rtl="1">
              <a:buNone/>
            </a:pP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قالبگیری کششی دمشی</a:t>
            </a:r>
            <a:r>
              <a:rPr lang="fa-IR" sz="2000" dirty="0">
                <a:latin typeface="IRZar" panose="02000506000000020002" pitchFamily="2" charset="-78"/>
                <a:cs typeface="B Nazanin" panose="00000400000000000000" pitchFamily="2" charset="-78"/>
              </a:rPr>
              <a:t> و </a:t>
            </a:r>
            <a:r>
              <a:rPr lang="ar-SA" sz="2000" dirty="0">
                <a:latin typeface="IRZar" panose="02000506000000020002" pitchFamily="2" charset="-78"/>
                <a:cs typeface="B Nazanin" panose="00000400000000000000" pitchFamily="2" charset="-78"/>
              </a:rPr>
              <a:t>قالبگیری تزریقی دمشی</a:t>
            </a:r>
            <a:endParaRPr lang="en-US" sz="2000" dirty="0">
              <a:latin typeface="IRZar" panose="02000506000000020002" pitchFamily="2" charset="-78"/>
              <a:cs typeface="B Nazanin" panose="00000400000000000000" pitchFamily="2" charset="-78"/>
            </a:endParaRPr>
          </a:p>
        </p:txBody>
      </p:sp>
      <p:sp>
        <p:nvSpPr>
          <p:cNvPr id="4" name="Content Placeholder 3">
            <a:extLst>
              <a:ext uri="{FF2B5EF4-FFF2-40B4-BE49-F238E27FC236}">
                <a16:creationId xmlns:a16="http://schemas.microsoft.com/office/drawing/2014/main" xmlns="" id="{E448CD27-3E58-4208-9ADA-D9366B95490B}"/>
              </a:ext>
            </a:extLst>
          </p:cNvPr>
          <p:cNvSpPr>
            <a:spLocks noGrp="1"/>
          </p:cNvSpPr>
          <p:nvPr>
            <p:ph sz="half" idx="2"/>
          </p:nvPr>
        </p:nvSpPr>
        <p:spPr>
          <a:xfrm>
            <a:off x="4572000" y="2064375"/>
            <a:ext cx="3886200" cy="3628635"/>
          </a:xfrm>
        </p:spPr>
        <p:txBody>
          <a:bodyPr>
            <a:normAutofit/>
          </a:bodyPr>
          <a:lstStyle/>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دمشی(</a:t>
            </a:r>
            <a:r>
              <a:rPr lang="en-US" sz="2000" dirty="0">
                <a:latin typeface="IRZar" panose="02000506000000020002" pitchFamily="2" charset="-78"/>
                <a:cs typeface="B Nazanin" panose="00000400000000000000" pitchFamily="2" charset="-78"/>
              </a:rPr>
              <a:t>Blowing</a:t>
            </a:r>
            <a:r>
              <a:rPr lang="ar-SA"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endParaRPr lang="en-US" sz="2000" dirty="0">
              <a:cs typeface="B Nazanin" panose="00000400000000000000" pitchFamily="2" charset="-78"/>
            </a:endParaRPr>
          </a:p>
        </p:txBody>
      </p:sp>
      <p:pic>
        <p:nvPicPr>
          <p:cNvPr id="6" name="Picture 5">
            <a:extLst>
              <a:ext uri="{FF2B5EF4-FFF2-40B4-BE49-F238E27FC236}">
                <a16:creationId xmlns:a16="http://schemas.microsoft.com/office/drawing/2014/main" xmlns="" id="{90279558-74AB-4D85-BAE0-F5905FA44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94" y="3428999"/>
            <a:ext cx="4380322" cy="2747964"/>
          </a:xfrm>
          <a:prstGeom prst="rect">
            <a:avLst/>
          </a:prstGeom>
        </p:spPr>
      </p:pic>
      <p:pic>
        <p:nvPicPr>
          <p:cNvPr id="8" name="Picture 7">
            <a:extLst>
              <a:ext uri="{FF2B5EF4-FFF2-40B4-BE49-F238E27FC236}">
                <a16:creationId xmlns:a16="http://schemas.microsoft.com/office/drawing/2014/main" xmlns="" id="{525F5A8E-4E75-483F-8002-986B9CDAE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206" y="3428999"/>
            <a:ext cx="4122901" cy="2747964"/>
          </a:xfrm>
          <a:prstGeom prst="rect">
            <a:avLst/>
          </a:prstGeom>
        </p:spPr>
      </p:pic>
      <p:sp>
        <p:nvSpPr>
          <p:cNvPr id="9" name="TextBox 8">
            <a:extLst>
              <a:ext uri="{FF2B5EF4-FFF2-40B4-BE49-F238E27FC236}">
                <a16:creationId xmlns:a16="http://schemas.microsoft.com/office/drawing/2014/main" xmlns="" id="{045BF264-AA23-4EFD-B1F3-023EB56E764E}"/>
              </a:ext>
            </a:extLst>
          </p:cNvPr>
          <p:cNvSpPr txBox="1"/>
          <p:nvPr/>
        </p:nvSpPr>
        <p:spPr>
          <a:xfrm>
            <a:off x="1963711" y="1242768"/>
            <a:ext cx="6551639" cy="415498"/>
          </a:xfrm>
          <a:prstGeom prst="rect">
            <a:avLst/>
          </a:prstGeom>
          <a:noFill/>
        </p:spPr>
        <p:txBody>
          <a:bodyPr wrap="square" rtlCol="0">
            <a:spAutoFit/>
          </a:bodyPr>
          <a:lstStyle/>
          <a:p>
            <a:pPr algn="r"/>
            <a:r>
              <a:rPr lang="fa-IR" sz="2000" dirty="0">
                <a:latin typeface="IRZar" panose="02000506000000020002" pitchFamily="2" charset="-78"/>
                <a:cs typeface="B Nazanin" panose="00000400000000000000" pitchFamily="2" charset="-78"/>
              </a:rPr>
              <a:t>فیلم ها صفحه های مسطح پلیمری با ضخامت کمتر از 100 میکرومتر </a:t>
            </a:r>
            <a:r>
              <a:rPr lang="fa-IR" sz="2000" dirty="0" smtClean="0">
                <a:latin typeface="IRZar" panose="02000506000000020002" pitchFamily="2" charset="-78"/>
                <a:cs typeface="B Nazanin" panose="00000400000000000000" pitchFamily="2" charset="-78"/>
              </a:rPr>
              <a:t>می باشند</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42969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9EB37-6B64-425A-9307-8680E50DC9A8}"/>
              </a:ext>
            </a:extLst>
          </p:cNvPr>
          <p:cNvSpPr>
            <a:spLocks noGrp="1"/>
          </p:cNvSpPr>
          <p:nvPr>
            <p:ph type="title"/>
          </p:nvPr>
        </p:nvSpPr>
        <p:spPr>
          <a:xfrm>
            <a:off x="628650" y="365127"/>
            <a:ext cx="7886700" cy="1108074"/>
          </a:xfrm>
        </p:spPr>
        <p:txBody>
          <a:bodyPr>
            <a:normAutofit/>
          </a:bodyPr>
          <a:lstStyle/>
          <a:p>
            <a:pPr algn="ctr" rtl="1"/>
            <a:r>
              <a:rPr lang="fa-IR" sz="3600" dirty="0">
                <a:solidFill>
                  <a:schemeClr val="accent1">
                    <a:lumMod val="75000"/>
                  </a:schemeClr>
                </a:solidFill>
                <a:latin typeface="IRTitr" panose="02000506000000020002" pitchFamily="2" charset="-78"/>
                <a:cs typeface="B Nazanin" panose="00000400000000000000" pitchFamily="2" charset="-78"/>
              </a:rPr>
              <a:t>بررسی فیلم های تولید شده از </a:t>
            </a:r>
            <a:r>
              <a:rPr lang="fa-IR" sz="3600" dirty="0" err="1">
                <a:solidFill>
                  <a:schemeClr val="accent1">
                    <a:lumMod val="75000"/>
                  </a:schemeClr>
                </a:solidFill>
                <a:latin typeface="IRTitr" panose="02000506000000020002" pitchFamily="2" charset="-78"/>
                <a:cs typeface="B Nazanin" panose="00000400000000000000" pitchFamily="2" charset="-78"/>
              </a:rPr>
              <a:t>پلیمرهای</a:t>
            </a:r>
            <a:r>
              <a:rPr lang="fa-IR" sz="3600" dirty="0">
                <a:solidFill>
                  <a:schemeClr val="accent1">
                    <a:lumMod val="75000"/>
                  </a:schemeClr>
                </a:solidFill>
                <a:latin typeface="IRTitr" panose="02000506000000020002" pitchFamily="2" charset="-78"/>
                <a:cs typeface="B Nazanin" panose="00000400000000000000" pitchFamily="2" charset="-78"/>
              </a:rPr>
              <a:t> مختلف</a:t>
            </a:r>
            <a:endParaRPr lang="en-US" sz="3600" dirty="0">
              <a:solidFill>
                <a:schemeClr val="accent1">
                  <a:lumMod val="75000"/>
                </a:schemeClr>
              </a:solidFill>
              <a:latin typeface="IRTitr" panose="02000506000000020002" pitchFamily="2" charset="-78"/>
              <a:cs typeface="B Nazanin" panose="00000400000000000000" pitchFamily="2" charset="-78"/>
            </a:endParaRPr>
          </a:p>
        </p:txBody>
      </p:sp>
      <p:pic>
        <p:nvPicPr>
          <p:cNvPr id="4" name="Picture 3">
            <a:extLst>
              <a:ext uri="{FF2B5EF4-FFF2-40B4-BE49-F238E27FC236}">
                <a16:creationId xmlns:a16="http://schemas.microsoft.com/office/drawing/2014/main" xmlns="" id="{978A34F2-6CB8-4742-84FD-8B54B3FDB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 y="1850296"/>
            <a:ext cx="8369300" cy="4311650"/>
          </a:xfrm>
          <a:prstGeom prst="rect">
            <a:avLst/>
          </a:prstGeom>
        </p:spPr>
      </p:pic>
    </p:spTree>
    <p:extLst>
      <p:ext uri="{BB962C8B-B14F-4D97-AF65-F5344CB8AC3E}">
        <p14:creationId xmlns:p14="http://schemas.microsoft.com/office/powerpoint/2010/main" val="293037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74D1E-64B9-4269-B3DA-1AF43AAD9E06}"/>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IRTitr" panose="02000506000000020002" pitchFamily="2" charset="-78"/>
              </a:rPr>
              <a:t>)</a:t>
            </a:r>
            <a:r>
              <a:rPr lang="en-US" dirty="0">
                <a:solidFill>
                  <a:schemeClr val="accent1">
                    <a:lumMod val="75000"/>
                  </a:schemeClr>
                </a:solidFill>
                <a:latin typeface="IRTitr" panose="02000506000000020002" pitchFamily="2" charset="-78"/>
                <a:cs typeface="IRTitr" panose="02000506000000020002" pitchFamily="2" charset="-78"/>
              </a:rPr>
              <a:t>Orientation</a:t>
            </a:r>
            <a:r>
              <a:rPr lang="ar-SA" dirty="0">
                <a:solidFill>
                  <a:schemeClr val="accent1">
                    <a:lumMod val="75000"/>
                  </a:schemeClr>
                </a:solidFill>
                <a:latin typeface="IRTitr" panose="02000506000000020002" pitchFamily="2" charset="-78"/>
                <a:cs typeface="IRTitr" panose="02000506000000020002" pitchFamily="2" charset="-78"/>
              </a:rPr>
              <a:t> جهت دهی پلیمر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07F03B8C-A232-4059-BD41-114A24A8A48F}"/>
              </a:ext>
            </a:extLst>
          </p:cNvPr>
          <p:cNvSpPr>
            <a:spLocks noGrp="1"/>
          </p:cNvSpPr>
          <p:nvPr>
            <p:ph idx="1"/>
          </p:nvPr>
        </p:nvSpPr>
        <p:spPr/>
        <p:txBody>
          <a:bodyPr>
            <a:normAutofit/>
          </a:bodyPr>
          <a:lstStyle/>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پلیمر را به دو صورت در جهت ماشین یا طولی (</a:t>
            </a:r>
            <a:r>
              <a:rPr lang="en-US" sz="1800" dirty="0">
                <a:latin typeface="IRZar" panose="02000506000000020002" pitchFamily="2" charset="-78"/>
                <a:cs typeface="IRZar" panose="02000506000000020002" pitchFamily="2" charset="-78"/>
              </a:rPr>
              <a:t>Machine Direction</a:t>
            </a:r>
            <a:r>
              <a:rPr lang="ar-SA" sz="1800" dirty="0">
                <a:latin typeface="IRZar" panose="02000506000000020002" pitchFamily="2" charset="-78"/>
                <a:cs typeface="IRZar" panose="02000506000000020002" pitchFamily="2" charset="-78"/>
              </a:rPr>
              <a:t>) و یا در جهت عرض (</a:t>
            </a:r>
            <a:r>
              <a:rPr lang="en-US" sz="1800" dirty="0">
                <a:latin typeface="IRZar" panose="02000506000000020002" pitchFamily="2" charset="-78"/>
                <a:cs typeface="IRZar" panose="02000506000000020002" pitchFamily="2" charset="-78"/>
              </a:rPr>
              <a:t>Transverse</a:t>
            </a:r>
            <a:r>
              <a:rPr lang="fa-IR" sz="1800" dirty="0">
                <a:latin typeface="IRZar" panose="02000506000000020002" pitchFamily="2" charset="-78"/>
                <a:cs typeface="IRZar" panose="02000506000000020002" pitchFamily="2" charset="-78"/>
              </a:rPr>
              <a:t> </a:t>
            </a:r>
            <a:r>
              <a:rPr lang="en-US" sz="1800" dirty="0">
                <a:latin typeface="IRZar" panose="02000506000000020002" pitchFamily="2" charset="-78"/>
                <a:cs typeface="IRZar" panose="02000506000000020002" pitchFamily="2" charset="-78"/>
              </a:rPr>
              <a:t>Direction</a:t>
            </a:r>
            <a:r>
              <a:rPr lang="ar-SA" sz="1800" dirty="0">
                <a:latin typeface="IRZar" panose="02000506000000020002" pitchFamily="2" charset="-78"/>
                <a:cs typeface="IRZar" panose="02000506000000020002" pitchFamily="2" charset="-78"/>
              </a:rPr>
              <a:t>) تحت کشش قرار می دهند. به این ترتیب مقاومت کششی در فیلم ها افزایش و درصد افزایش طول، نفوذپذیری به بخار آب و گازها کاهش می یابد.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جهت دهی در نزدیک نقطه ذوب موجب کاهش تنش های وارد شده در پلیمر شده و در نتیجه در اثر گرماهای ناشی از چاپ و دوخت حرارتی کمتر دچار جمع شدگی می شوند</a:t>
            </a:r>
            <a:r>
              <a:rPr lang="fa-IR" sz="1800" dirty="0">
                <a:latin typeface="IRZar" panose="02000506000000020002" pitchFamily="2" charset="-78"/>
                <a:cs typeface="IRZar" panose="02000506000000020002" pitchFamily="2" charset="-78"/>
              </a:rPr>
              <a:t>.</a:t>
            </a:r>
            <a:r>
              <a:rPr lang="ar-SA" sz="1800" dirty="0">
                <a:latin typeface="IRZar" panose="02000506000000020002" pitchFamily="2" charset="-78"/>
                <a:cs typeface="IRZar" panose="02000506000000020002" pitchFamily="2" charset="-78"/>
              </a:rPr>
              <a:t>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فیلم های جهت دهی شده برای بسته بندی به صورت جمع شونده (</a:t>
            </a:r>
            <a:r>
              <a:rPr lang="en-US" sz="1800" dirty="0">
                <a:latin typeface="IRZar" panose="02000506000000020002" pitchFamily="2" charset="-78"/>
                <a:cs typeface="IRZar" panose="02000506000000020002" pitchFamily="2" charset="-78"/>
              </a:rPr>
              <a:t>Shrinking</a:t>
            </a:r>
            <a:r>
              <a:rPr lang="ar-SA" sz="1800" dirty="0">
                <a:latin typeface="IRZar" panose="02000506000000020002" pitchFamily="2" charset="-78"/>
                <a:cs typeface="IRZar" panose="02000506000000020002" pitchFamily="2" charset="-78"/>
              </a:rPr>
              <a:t>) مناسب نیستند.</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به سه صورت جهت دهی تک جهته (</a:t>
            </a:r>
            <a:r>
              <a:rPr lang="en-US" sz="1800" dirty="0">
                <a:latin typeface="IRZar" panose="02000506000000020002" pitchFamily="2" charset="-78"/>
                <a:cs typeface="IRZar" panose="02000506000000020002" pitchFamily="2" charset="-78"/>
              </a:rPr>
              <a:t>Mono-Oriented</a:t>
            </a:r>
            <a:r>
              <a:rPr lang="ar-SA" sz="1800" dirty="0">
                <a:latin typeface="IRZar" panose="02000506000000020002" pitchFamily="2" charset="-78"/>
                <a:cs typeface="IRZar" panose="02000506000000020002" pitchFamily="2" charset="-78"/>
              </a:rPr>
              <a:t>) جهت دهی دو جهته (</a:t>
            </a:r>
            <a:r>
              <a:rPr lang="en-US" sz="1800" dirty="0">
                <a:latin typeface="IRZar" panose="02000506000000020002" pitchFamily="2" charset="-78"/>
                <a:cs typeface="IRZar" panose="02000506000000020002" pitchFamily="2" charset="-78"/>
              </a:rPr>
              <a:t>Biaxially Orientated</a:t>
            </a:r>
            <a:r>
              <a:rPr lang="ar-SA" sz="1800" dirty="0">
                <a:latin typeface="IRZar" panose="02000506000000020002" pitchFamily="2" charset="-78"/>
                <a:cs typeface="IRZar" panose="02000506000000020002" pitchFamily="2" charset="-78"/>
              </a:rPr>
              <a:t>) جهت دهی در عرض (</a:t>
            </a:r>
            <a:r>
              <a:rPr lang="en-US" sz="1800" dirty="0">
                <a:latin typeface="IRZar" panose="02000506000000020002" pitchFamily="2" charset="-78"/>
                <a:cs typeface="IRZar" panose="02000506000000020002" pitchFamily="2" charset="-78"/>
              </a:rPr>
              <a:t>Transverse Direction</a:t>
            </a:r>
            <a:r>
              <a:rPr lang="ar-SA" sz="1800" dirty="0">
                <a:latin typeface="IRZar" panose="02000506000000020002" pitchFamily="2" charset="-78"/>
                <a:cs typeface="IRZar" panose="02000506000000020002" pitchFamily="2" charset="-78"/>
              </a:rPr>
              <a:t>) انجام می شود</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p:txBody>
      </p:sp>
      <p:pic>
        <p:nvPicPr>
          <p:cNvPr id="5" name="Picture 4">
            <a:extLst>
              <a:ext uri="{FF2B5EF4-FFF2-40B4-BE49-F238E27FC236}">
                <a16:creationId xmlns:a16="http://schemas.microsoft.com/office/drawing/2014/main" xmlns="" id="{425B1A28-86DA-49E6-B459-F16359EA8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843" y="4306602"/>
            <a:ext cx="4047477" cy="2341223"/>
          </a:xfrm>
          <a:prstGeom prst="rect">
            <a:avLst/>
          </a:prstGeom>
        </p:spPr>
      </p:pic>
      <p:pic>
        <p:nvPicPr>
          <p:cNvPr id="7" name="Picture 6">
            <a:extLst>
              <a:ext uri="{FF2B5EF4-FFF2-40B4-BE49-F238E27FC236}">
                <a16:creationId xmlns:a16="http://schemas.microsoft.com/office/drawing/2014/main" xmlns="" id="{D4723A80-385D-445A-BC72-B3B252F85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4313703"/>
            <a:ext cx="3767610" cy="2334122"/>
          </a:xfrm>
          <a:prstGeom prst="rect">
            <a:avLst/>
          </a:prstGeom>
        </p:spPr>
      </p:pic>
    </p:spTree>
    <p:extLst>
      <p:ext uri="{BB962C8B-B14F-4D97-AF65-F5344CB8AC3E}">
        <p14:creationId xmlns:p14="http://schemas.microsoft.com/office/powerpoint/2010/main" val="185132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A94626-1178-4069-B7CA-9AE9C7F41E5B}"/>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IRTitr" panose="02000506000000020002" pitchFamily="2" charset="-78"/>
              </a:rPr>
              <a:t>مات کردن رنگ پلیمرها</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AF0DE734-12A0-48EF-A602-5E020CC5FCAC}"/>
              </a:ext>
            </a:extLst>
          </p:cNvPr>
          <p:cNvSpPr>
            <a:spLocks noGrp="1"/>
          </p:cNvSpPr>
          <p:nvPr>
            <p:ph idx="1"/>
          </p:nvPr>
        </p:nvSpPr>
        <p:spPr/>
        <p:txBody>
          <a:bodyPr>
            <a:normAutofit/>
          </a:bodyPr>
          <a:lstStyle/>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ترکیبات معدنی </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کربنات کلسیم و اکسید تیتانیوم ( رنگ سفید ) </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صاف کردن سطح با استفاده از یک لایه خالص از همان پلیمر</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en-US" sz="1800" dirty="0">
                <a:latin typeface="IRZar" panose="02000506000000020002" pitchFamily="2" charset="-78"/>
                <a:cs typeface="IRZar" panose="02000506000000020002" pitchFamily="2" charset="-78"/>
              </a:rPr>
              <a:t> </a:t>
            </a:r>
            <a:r>
              <a:rPr lang="ar-SA" sz="1800" dirty="0">
                <a:latin typeface="IRZar" panose="02000506000000020002" pitchFamily="2" charset="-78"/>
                <a:cs typeface="IRZar" panose="02000506000000020002" pitchFamily="2" charset="-78"/>
              </a:rPr>
              <a:t>گازدهی  ( </a:t>
            </a:r>
            <a:r>
              <a:rPr lang="en-US" sz="1800" dirty="0">
                <a:latin typeface="IRZar" panose="02000506000000020002" pitchFamily="2" charset="-78"/>
                <a:cs typeface="IRZar" panose="02000506000000020002" pitchFamily="2" charset="-78"/>
              </a:rPr>
              <a:t>Cavitation</a:t>
            </a:r>
            <a:r>
              <a:rPr lang="ar-SA" sz="1800" dirty="0">
                <a:latin typeface="IRZar" panose="02000506000000020002" pitchFamily="2" charset="-78"/>
                <a:cs typeface="IRZar" panose="02000506000000020002" pitchFamily="2" charset="-78"/>
              </a:rPr>
              <a:t> )</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en-US" sz="1800" dirty="0">
                <a:latin typeface="IRZar" panose="02000506000000020002" pitchFamily="2" charset="-78"/>
                <a:cs typeface="IRZar" panose="02000506000000020002" pitchFamily="2" charset="-78"/>
              </a:rPr>
              <a:t> </a:t>
            </a:r>
            <a:r>
              <a:rPr lang="ar-SA" sz="1800" dirty="0">
                <a:latin typeface="IRZar" panose="02000506000000020002" pitchFamily="2" charset="-78"/>
                <a:cs typeface="IRZar" panose="02000506000000020002" pitchFamily="2" charset="-78"/>
              </a:rPr>
              <a:t>استفاده از موادی که در اثر حرارت دهی گاز نیتروژن یا دی اکسید کربن تولید می کنند</a:t>
            </a:r>
            <a:r>
              <a:rPr lang="en-US" sz="1800" dirty="0">
                <a:latin typeface="IRZar" panose="02000506000000020002" pitchFamily="2" charset="-78"/>
                <a:cs typeface="IRZar" panose="02000506000000020002" pitchFamily="2" charset="-78"/>
              </a:rPr>
              <a:t>.</a:t>
            </a: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پوشش دهی فلزات </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استفاده از یک لایه نازک آلومینیم باعث مات شدن پلیمر می شود.</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اصلاح فرآیند </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سرد کردن کند پلیمر باعث تولید کریستال های درشت و مات شدن پلیمر می شود.</a:t>
            </a:r>
            <a:endParaRPr lang="en-US" sz="1800" dirty="0">
              <a:latin typeface="IRZar" panose="02000506000000020002" pitchFamily="2" charset="-78"/>
              <a:cs typeface="IRZar" panose="02000506000000020002" pitchFamily="2" charset="-78"/>
            </a:endParaRPr>
          </a:p>
          <a:p>
            <a:pPr algn="just">
              <a:buClr>
                <a:srgbClr val="FF0000"/>
              </a:buClr>
              <a:buFont typeface="Wingdings" panose="05000000000000000000" pitchFamily="2" charset="2"/>
              <a:buChar char="Ø"/>
            </a:pPr>
            <a:endParaRPr lang="en-US" sz="18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3999016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72228-C259-418F-9B5B-1E76FEB2964C}"/>
              </a:ext>
            </a:extLst>
          </p:cNvPr>
          <p:cNvSpPr>
            <a:spLocks noGrp="1"/>
          </p:cNvSpPr>
          <p:nvPr>
            <p:ph type="title"/>
          </p:nvPr>
        </p:nvSpPr>
        <p:spPr/>
        <p:txBody>
          <a:bodyPr/>
          <a:lstStyle/>
          <a:p>
            <a:pPr algn="ctr"/>
            <a:r>
              <a:rPr lang="fa-IR" dirty="0">
                <a:solidFill>
                  <a:schemeClr val="accent1">
                    <a:lumMod val="75000"/>
                  </a:schemeClr>
                </a:solidFill>
                <a:latin typeface="IRTitr" panose="02000506000000020002" pitchFamily="2" charset="-78"/>
                <a:cs typeface="IRTitr" panose="02000506000000020002" pitchFamily="2" charset="-78"/>
              </a:rPr>
              <a:t>افزودنی ها به مواد پلاستیکی</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623645FA-14DD-4B43-9D51-958A931C3FBA}"/>
              </a:ext>
            </a:extLst>
          </p:cNvPr>
          <p:cNvSpPr>
            <a:spLocks noGrp="1"/>
          </p:cNvSpPr>
          <p:nvPr>
            <p:ph sz="half" idx="1"/>
          </p:nvPr>
        </p:nvSpPr>
        <p:spPr>
          <a:xfrm>
            <a:off x="4674870" y="2251407"/>
            <a:ext cx="3886200" cy="3263504"/>
          </a:xfrm>
        </p:spPr>
        <p:txBody>
          <a:bodyPr>
            <a:normAutofit/>
          </a:bodyPr>
          <a:lstStyle/>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مواد تشکیل دهنده هسته </a:t>
            </a:r>
            <a:r>
              <a:rPr lang="en-US" sz="1800" dirty="0">
                <a:latin typeface="IRZar" panose="02000506000000020002" pitchFamily="2" charset="-78"/>
                <a:cs typeface="IRZar" panose="02000506000000020002" pitchFamily="2" charset="-78"/>
              </a:rPr>
              <a:t>(Nucleating agents)</a:t>
            </a: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روان کننده</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ها (</a:t>
            </a:r>
            <a:r>
              <a:rPr lang="en-US" sz="1800" dirty="0">
                <a:latin typeface="IRZar" panose="02000506000000020002" pitchFamily="2" charset="-78"/>
                <a:cs typeface="IRZar" panose="02000506000000020002" pitchFamily="2" charset="-78"/>
              </a:rPr>
              <a:t>Lubricants</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مواد ضد الکتریسیته ساکن (</a:t>
            </a:r>
            <a:r>
              <a:rPr lang="en-US" sz="1800" dirty="0">
                <a:latin typeface="IRZar" panose="02000506000000020002" pitchFamily="2" charset="-78"/>
                <a:cs typeface="IRZar" panose="02000506000000020002" pitchFamily="2" charset="-78"/>
              </a:rPr>
              <a:t>Antistatic agents</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مواد کمک کننده به ایجاد حجم (</a:t>
            </a:r>
            <a:r>
              <a:rPr lang="en-US" sz="1800" dirty="0">
                <a:latin typeface="IRZar" panose="02000506000000020002" pitchFamily="2" charset="-78"/>
                <a:cs typeface="IRZar" panose="02000506000000020002" pitchFamily="2" charset="-78"/>
              </a:rPr>
              <a:t>Blowing agents </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نرم کننده</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ها (</a:t>
            </a:r>
            <a:r>
              <a:rPr lang="en-US" sz="1800" dirty="0">
                <a:latin typeface="IRZar" panose="02000506000000020002" pitchFamily="2" charset="-78"/>
                <a:cs typeface="IRZar" panose="02000506000000020002" pitchFamily="2" charset="-78"/>
              </a:rPr>
              <a:t>Plasticizers</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آنتی</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اکسیدان</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ها</a:t>
            </a:r>
            <a:endParaRPr lang="en-US" sz="1800" dirty="0">
              <a:latin typeface="IRZar" panose="02000506000000020002" pitchFamily="2" charset="-78"/>
              <a:cs typeface="IRZar" panose="02000506000000020002" pitchFamily="2" charset="-78"/>
            </a:endParaRPr>
          </a:p>
        </p:txBody>
      </p:sp>
      <p:sp>
        <p:nvSpPr>
          <p:cNvPr id="4" name="Content Placeholder 3">
            <a:extLst>
              <a:ext uri="{FF2B5EF4-FFF2-40B4-BE49-F238E27FC236}">
                <a16:creationId xmlns:a16="http://schemas.microsoft.com/office/drawing/2014/main" xmlns="" id="{F8A0B61F-D8F2-48BF-B9FC-A92C0F7FCFDC}"/>
              </a:ext>
            </a:extLst>
          </p:cNvPr>
          <p:cNvSpPr>
            <a:spLocks noGrp="1"/>
          </p:cNvSpPr>
          <p:nvPr>
            <p:ph sz="half" idx="2"/>
          </p:nvPr>
        </p:nvSpPr>
        <p:spPr>
          <a:xfrm>
            <a:off x="582930" y="2251407"/>
            <a:ext cx="3886200" cy="3263504"/>
          </a:xfrm>
        </p:spPr>
        <p:txBody>
          <a:bodyPr>
            <a:normAutofit/>
          </a:bodyPr>
          <a:lstStyle/>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مواد جاذب نور </a:t>
            </a:r>
            <a:r>
              <a:rPr lang="fa-IR" sz="1800" dirty="0" err="1">
                <a:latin typeface="IRZar" panose="02000506000000020002" pitchFamily="2" charset="-78"/>
                <a:cs typeface="IRZar" panose="02000506000000020002" pitchFamily="2" charset="-78"/>
              </a:rPr>
              <a:t>ماوراء</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بنفش (</a:t>
            </a:r>
            <a:r>
              <a:rPr lang="en-US" sz="1800" dirty="0">
                <a:latin typeface="IRZar" panose="02000506000000020002" pitchFamily="2" charset="-78"/>
                <a:cs typeface="IRZar" panose="02000506000000020002" pitchFamily="2" charset="-78"/>
              </a:rPr>
              <a:t>(UV absorbers</a:t>
            </a: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تثبیت کننده</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های حرارتی (</a:t>
            </a:r>
            <a:r>
              <a:rPr lang="en-US" sz="1800" dirty="0">
                <a:latin typeface="IRZar" panose="02000506000000020002" pitchFamily="2" charset="-78"/>
                <a:cs typeface="IRZar" panose="02000506000000020002" pitchFamily="2" charset="-78"/>
              </a:rPr>
              <a:t>stabilizers Heat</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آنتی اسید</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ها (</a:t>
            </a:r>
            <a:r>
              <a:rPr lang="en-US" sz="1800" dirty="0">
                <a:latin typeface="IRZar" panose="02000506000000020002" pitchFamily="2" charset="-78"/>
                <a:cs typeface="IRZar" panose="02000506000000020002" pitchFamily="2" charset="-78"/>
              </a:rPr>
              <a:t>Anti acids</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خشک کننده</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ها (</a:t>
            </a:r>
            <a:r>
              <a:rPr lang="en-US" sz="1800" dirty="0">
                <a:latin typeface="IRZar" panose="02000506000000020002" pitchFamily="2" charset="-78"/>
                <a:cs typeface="IRZar" panose="02000506000000020002" pitchFamily="2" charset="-78"/>
              </a:rPr>
              <a:t>(Dehydrating agents</a:t>
            </a: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ترکیبات ضد مه (</a:t>
            </a:r>
            <a:r>
              <a:rPr lang="en-US" sz="1800" dirty="0">
                <a:latin typeface="IRZar" panose="02000506000000020002" pitchFamily="2" charset="-78"/>
                <a:cs typeface="IRZar" panose="02000506000000020002" pitchFamily="2" charset="-78"/>
              </a:rPr>
              <a:t>Antifogging agent</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رنگها</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پرکننده</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ها و</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مقاوم سازها (</a:t>
            </a:r>
            <a:r>
              <a:rPr lang="en-US" sz="1800" dirty="0">
                <a:latin typeface="IRZar" panose="02000506000000020002" pitchFamily="2" charset="-78"/>
                <a:cs typeface="IRZar" panose="02000506000000020002" pitchFamily="2" charset="-78"/>
              </a:rPr>
              <a:t>Fillers and reinforcing  agents </a:t>
            </a:r>
            <a:r>
              <a:rPr lang="fa-IR"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192298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45DF4-DE2F-429B-87D1-DBB0E50C9238}"/>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IRTitr" panose="02000506000000020002" pitchFamily="2" charset="-78"/>
              </a:rPr>
              <a:t>پلیمرهای متداول در صنعت بسته بندی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B85CCB05-8055-4FA7-B74E-2484AE1C80CA}"/>
              </a:ext>
            </a:extLst>
          </p:cNvPr>
          <p:cNvSpPr>
            <a:spLocks noGrp="1"/>
          </p:cNvSpPr>
          <p:nvPr>
            <p:ph idx="1"/>
          </p:nvPr>
        </p:nvSpPr>
        <p:spPr>
          <a:xfrm>
            <a:off x="628650" y="1825624"/>
            <a:ext cx="7886700" cy="4667249"/>
          </a:xfrm>
        </p:spPr>
        <p:txBody>
          <a:bodyPr>
            <a:normAutofit lnSpcReduction="10000"/>
          </a:bodyPr>
          <a:lstStyle/>
          <a:p>
            <a:pPr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پلیمرهایی که اغلب در صنعت بسته بندی مواد غذائی مورد استفاده قرار می گیرند شامل: </a:t>
            </a:r>
            <a:endParaRPr lang="en-US" sz="22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 اتیلن </a:t>
            </a:r>
            <a:endParaRPr lang="en-US" sz="22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 پروپیلن </a:t>
            </a:r>
            <a:endParaRPr lang="en-US" sz="22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 اتیلن ترفتالات </a:t>
            </a:r>
            <a:endParaRPr lang="en-US" sz="22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 آمید</a:t>
            </a:r>
            <a:endParaRPr lang="en-US" sz="22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 وینیل کلراید </a:t>
            </a:r>
            <a:endParaRPr lang="en-US" sz="22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 ونیلیدین کلراید</a:t>
            </a:r>
            <a:endParaRPr lang="en-US" sz="22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200" dirty="0">
                <a:latin typeface="IRZar" panose="02000506000000020002" pitchFamily="2" charset="-78"/>
                <a:cs typeface="IRZar" panose="02000506000000020002" pitchFamily="2" charset="-78"/>
              </a:rPr>
              <a:t>پلی استایرن</a:t>
            </a:r>
            <a:endParaRPr lang="en-US" sz="2200" dirty="0">
              <a:latin typeface="IRZar" panose="02000506000000020002" pitchFamily="2" charset="-78"/>
              <a:cs typeface="IRZar" panose="02000506000000020002" pitchFamily="2" charset="-78"/>
            </a:endParaRPr>
          </a:p>
          <a:p>
            <a:pPr marL="0" indent="0" algn="r" rtl="1">
              <a:buClr>
                <a:srgbClr val="FF0000"/>
              </a:buClr>
              <a:buNone/>
            </a:pPr>
            <a:r>
              <a:rPr lang="ar-SA" sz="2200" dirty="0">
                <a:latin typeface="IRZar" panose="02000506000000020002" pitchFamily="2" charset="-78"/>
                <a:cs typeface="IRZar" panose="02000506000000020002" pitchFamily="2" charset="-78"/>
              </a:rPr>
              <a:t>به هر حال، علیرغم موارد استفاده زیاد این پلیمرها در بسته بندی مواد غذائی، عامل محدود کننده آنها نفوذپذیری ذاتی به گازها و بخارها شامل اکسیژن، دی اکسید و بخارهای ارگانیک می باشد.</a:t>
            </a:r>
            <a:endParaRPr lang="en-US" sz="22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41960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3DA59-9236-4D17-BC55-C6D2B9C4A4B1}"/>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PE</a:t>
            </a:r>
            <a:r>
              <a:rPr lang="ar-SA" dirty="0">
                <a:solidFill>
                  <a:schemeClr val="accent1">
                    <a:lumMod val="75000"/>
                  </a:schemeClr>
                </a:solidFill>
                <a:latin typeface="IRTitr" panose="02000506000000020002" pitchFamily="2" charset="-78"/>
                <a:cs typeface="IRTitr" panose="02000506000000020002" pitchFamily="2" charset="-78"/>
              </a:rPr>
              <a:t>پلی اتیل</a:t>
            </a:r>
            <a:r>
              <a:rPr lang="fa-IR" dirty="0">
                <a:solidFill>
                  <a:schemeClr val="accent1">
                    <a:lumMod val="75000"/>
                  </a:schemeClr>
                </a:solidFill>
                <a:latin typeface="IRTitr" panose="02000506000000020002" pitchFamily="2" charset="-78"/>
                <a:cs typeface="IRTitr" panose="02000506000000020002" pitchFamily="2" charset="-78"/>
              </a:rPr>
              <a:t>ن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91EAF0DA-0B7A-4912-A6A8-9EF2D1999BAE}"/>
              </a:ext>
            </a:extLst>
          </p:cNvPr>
          <p:cNvSpPr>
            <a:spLocks noGrp="1"/>
          </p:cNvSpPr>
          <p:nvPr>
            <p:ph idx="1"/>
          </p:nvPr>
        </p:nvSpPr>
        <p:spPr>
          <a:xfrm>
            <a:off x="628650" y="2232703"/>
            <a:ext cx="7886700" cy="3263504"/>
          </a:xfrm>
        </p:spPr>
        <p:txBody>
          <a:bodyPr>
            <a:noAutofit/>
          </a:bodyPr>
          <a:lstStyle/>
          <a:p>
            <a:pPr lvl="0"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پرمصرف ترین پلاستیک به شمار می آید.</a:t>
            </a:r>
          </a:p>
          <a:p>
            <a:pPr lvl="0"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 تولید ان از سال 1936 با استفاده از فرایند </a:t>
            </a:r>
            <a:r>
              <a:rPr lang="fa-IR" sz="1650" dirty="0" err="1">
                <a:latin typeface="IRZar" panose="02000506000000020002" pitchFamily="2" charset="-78"/>
                <a:cs typeface="IRZar" panose="02000506000000020002" pitchFamily="2" charset="-78"/>
              </a:rPr>
              <a:t>پلیمریزه</a:t>
            </a:r>
            <a:r>
              <a:rPr lang="fa-IR" sz="1650" dirty="0">
                <a:latin typeface="IRZar" panose="02000506000000020002" pitchFamily="2" charset="-78"/>
                <a:cs typeface="IRZar" panose="02000506000000020002" pitchFamily="2" charset="-78"/>
              </a:rPr>
              <a:t> کردن واحد های </a:t>
            </a:r>
            <a:r>
              <a:rPr lang="fa-IR" sz="1650" dirty="0" err="1">
                <a:latin typeface="IRZar" panose="02000506000000020002" pitchFamily="2" charset="-78"/>
                <a:cs typeface="IRZar" panose="02000506000000020002" pitchFamily="2" charset="-78"/>
              </a:rPr>
              <a:t>اتیلنی</a:t>
            </a:r>
            <a:r>
              <a:rPr lang="fa-IR" sz="1650" dirty="0">
                <a:latin typeface="IRZar" panose="02000506000000020002" pitchFamily="2" charset="-78"/>
                <a:cs typeface="IRZar" panose="02000506000000020002" pitchFamily="2" charset="-78"/>
              </a:rPr>
              <a:t> در فشار بالا آغاز شد.</a:t>
            </a:r>
            <a:endParaRPr lang="en-US" sz="165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پلی </a:t>
            </a:r>
            <a:r>
              <a:rPr lang="fa-IR" sz="1650" dirty="0" err="1">
                <a:latin typeface="IRZar" panose="02000506000000020002" pitchFamily="2" charset="-78"/>
                <a:cs typeface="IRZar" panose="02000506000000020002" pitchFamily="2" charset="-78"/>
              </a:rPr>
              <a:t>اتیلن</a:t>
            </a:r>
            <a:r>
              <a:rPr lang="fa-IR" sz="1650" dirty="0">
                <a:latin typeface="IRZar" panose="02000506000000020002" pitchFamily="2" charset="-78"/>
                <a:cs typeface="IRZar" panose="02000506000000020002" pitchFamily="2" charset="-78"/>
              </a:rPr>
              <a:t> </a:t>
            </a:r>
            <a:r>
              <a:rPr lang="fa-IR" sz="1650" dirty="0" err="1">
                <a:latin typeface="IRZar" panose="02000506000000020002" pitchFamily="2" charset="-78"/>
                <a:cs typeface="IRZar" panose="02000506000000020002" pitchFamily="2" charset="-78"/>
              </a:rPr>
              <a:t>ترموپلاست</a:t>
            </a:r>
            <a:r>
              <a:rPr lang="fa-IR" sz="1650" dirty="0">
                <a:latin typeface="IRZar" panose="02000506000000020002" pitchFamily="2" charset="-78"/>
                <a:cs typeface="IRZar" panose="02000506000000020002" pitchFamily="2" charset="-78"/>
              </a:rPr>
              <a:t> مومی شکل است که در دمای 80 تا 130 نرم میشود.</a:t>
            </a:r>
          </a:p>
          <a:p>
            <a:pPr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خواص مکانیکی ان بسته به وزن </a:t>
            </a:r>
            <a:r>
              <a:rPr lang="fa-IR" sz="1650" dirty="0" err="1">
                <a:latin typeface="IRZar" panose="02000506000000020002" pitchFamily="2" charset="-78"/>
                <a:cs typeface="IRZar" panose="02000506000000020002" pitchFamily="2" charset="-78"/>
              </a:rPr>
              <a:t>مولکولی</a:t>
            </a:r>
            <a:r>
              <a:rPr lang="fa-IR" sz="1650" dirty="0">
                <a:latin typeface="IRZar" panose="02000506000000020002" pitchFamily="2" charset="-78"/>
                <a:cs typeface="IRZar" panose="02000506000000020002" pitchFamily="2" charset="-78"/>
              </a:rPr>
              <a:t> و تعداد شاخه های جانبی دارد. استحکام و الاستیسیته خوبی دارد.</a:t>
            </a:r>
          </a:p>
          <a:p>
            <a:pPr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مقاوم در برابر سرما و مانع خوبی در برابر آب است با افزایش دانسیته تمام خواص </a:t>
            </a:r>
            <a:r>
              <a:rPr lang="fa-IR" sz="1650" dirty="0" err="1">
                <a:latin typeface="IRZar" panose="02000506000000020002" pitchFamily="2" charset="-78"/>
                <a:cs typeface="IRZar" panose="02000506000000020002" pitchFamily="2" charset="-78"/>
              </a:rPr>
              <a:t>ممانعتی</a:t>
            </a:r>
            <a:r>
              <a:rPr lang="fa-IR" sz="1650" dirty="0">
                <a:latin typeface="IRZar" panose="02000506000000020002" pitchFamily="2" charset="-78"/>
                <a:cs typeface="IRZar" panose="02000506000000020002" pitchFamily="2" charset="-78"/>
              </a:rPr>
              <a:t> همراه با سفتی و استحکام ان افزایش می یابد که در واقع به دلیل تبلور بیشتر می باشد.</a:t>
            </a:r>
            <a:endParaRPr lang="en-US" sz="165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پلی </a:t>
            </a:r>
            <a:r>
              <a:rPr lang="fa-IR" sz="1650" dirty="0" err="1">
                <a:latin typeface="IRZar" panose="02000506000000020002" pitchFamily="2" charset="-78"/>
                <a:cs typeface="IRZar" panose="02000506000000020002" pitchFamily="2" charset="-78"/>
              </a:rPr>
              <a:t>اتیلن</a:t>
            </a:r>
            <a:r>
              <a:rPr lang="fa-IR" sz="1650" dirty="0">
                <a:latin typeface="IRZar" panose="02000506000000020002" pitchFamily="2" charset="-78"/>
                <a:cs typeface="IRZar" panose="02000506000000020002" pitchFamily="2" charset="-78"/>
              </a:rPr>
              <a:t> در دمای اتاق در هیچ حلالی حل </a:t>
            </a:r>
            <a:r>
              <a:rPr lang="fa-IR" sz="1650" dirty="0" err="1">
                <a:latin typeface="IRZar" panose="02000506000000020002" pitchFamily="2" charset="-78"/>
                <a:cs typeface="IRZar" panose="02000506000000020002" pitchFamily="2" charset="-78"/>
              </a:rPr>
              <a:t>نمی</a:t>
            </a:r>
            <a:r>
              <a:rPr lang="fa-IR" sz="1650" dirty="0">
                <a:latin typeface="IRZar" panose="02000506000000020002" pitchFamily="2" charset="-78"/>
                <a:cs typeface="IRZar" panose="02000506000000020002" pitchFamily="2" charset="-78"/>
              </a:rPr>
              <a:t> شود زیرا یک </a:t>
            </a:r>
            <a:r>
              <a:rPr lang="fa-IR" sz="1650" dirty="0" err="1">
                <a:latin typeface="IRZar" panose="02000506000000020002" pitchFamily="2" charset="-78"/>
                <a:cs typeface="IRZar" panose="02000506000000020002" pitchFamily="2" charset="-78"/>
              </a:rPr>
              <a:t>پلیمر</a:t>
            </a:r>
            <a:r>
              <a:rPr lang="fa-IR" sz="1650" dirty="0">
                <a:latin typeface="IRZar" panose="02000506000000020002" pitchFamily="2" charset="-78"/>
                <a:cs typeface="IRZar" panose="02000506000000020002" pitchFamily="2" charset="-78"/>
              </a:rPr>
              <a:t> </a:t>
            </a:r>
            <a:r>
              <a:rPr lang="fa-IR" sz="1650" dirty="0" err="1">
                <a:latin typeface="IRZar" panose="02000506000000020002" pitchFamily="2" charset="-78"/>
                <a:cs typeface="IRZar" panose="02000506000000020002" pitchFamily="2" charset="-78"/>
              </a:rPr>
              <a:t>هیدروکربنی</a:t>
            </a:r>
            <a:r>
              <a:rPr lang="fa-IR" sz="1650" dirty="0">
                <a:latin typeface="IRZar" panose="02000506000000020002" pitchFamily="2" charset="-78"/>
                <a:cs typeface="IRZar" panose="02000506000000020002" pitchFamily="2" charset="-78"/>
              </a:rPr>
              <a:t> متبلور است.</a:t>
            </a:r>
          </a:p>
          <a:p>
            <a:pPr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از ثبات شیمیایی خوبی برخوردار است اما اسید </a:t>
            </a:r>
            <a:r>
              <a:rPr lang="fa-IR" sz="1650" dirty="0" err="1">
                <a:latin typeface="IRZar" panose="02000506000000020002" pitchFamily="2" charset="-78"/>
                <a:cs typeface="IRZar" panose="02000506000000020002" pitchFamily="2" charset="-78"/>
              </a:rPr>
              <a:t>نیتریک</a:t>
            </a:r>
            <a:r>
              <a:rPr lang="fa-IR" sz="1650" dirty="0">
                <a:latin typeface="IRZar" panose="02000506000000020002" pitchFamily="2" charset="-78"/>
                <a:cs typeface="IRZar" panose="02000506000000020002" pitchFamily="2" charset="-78"/>
              </a:rPr>
              <a:t> ان را اکسید نموده و </a:t>
            </a:r>
            <a:r>
              <a:rPr lang="fa-IR" sz="1650" dirty="0" err="1">
                <a:latin typeface="IRZar" panose="02000506000000020002" pitchFamily="2" charset="-78"/>
                <a:cs typeface="IRZar" panose="02000506000000020002" pitchFamily="2" charset="-78"/>
              </a:rPr>
              <a:t>هالوژن</a:t>
            </a:r>
            <a:r>
              <a:rPr lang="fa-IR" sz="1650" dirty="0">
                <a:latin typeface="IRZar" panose="02000506000000020002" pitchFamily="2" charset="-78"/>
                <a:cs typeface="IRZar" panose="02000506000000020002" pitchFamily="2" charset="-78"/>
              </a:rPr>
              <a:t> ها بر ان اثر می گذارند برای تثبیت جوهر چاپ بر روی سطح پلی </a:t>
            </a:r>
            <a:r>
              <a:rPr lang="fa-IR" sz="1650" dirty="0" err="1">
                <a:latin typeface="IRZar" panose="02000506000000020002" pitchFamily="2" charset="-78"/>
                <a:cs typeface="IRZar" panose="02000506000000020002" pitchFamily="2" charset="-78"/>
              </a:rPr>
              <a:t>اتیلن</a:t>
            </a:r>
            <a:r>
              <a:rPr lang="fa-IR" sz="1650" dirty="0">
                <a:latin typeface="IRZar" panose="02000506000000020002" pitchFamily="2" charset="-78"/>
                <a:cs typeface="IRZar" panose="02000506000000020002" pitchFamily="2" charset="-78"/>
              </a:rPr>
              <a:t> اکسید شدن سطح ضروری است این عمل از طریق شعله انجام می شود که باعث ایجاد بوی نامطبوعی می شود.</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fa-IR" sz="1650" dirty="0">
                <a:latin typeface="IRZar" panose="02000506000000020002" pitchFamily="2" charset="-78"/>
                <a:cs typeface="IRZar" panose="02000506000000020002" pitchFamily="2" charset="-78"/>
              </a:rPr>
              <a:t>از پلی </a:t>
            </a:r>
            <a:r>
              <a:rPr lang="fa-IR" sz="1650" dirty="0" err="1">
                <a:latin typeface="IRZar" panose="02000506000000020002" pitchFamily="2" charset="-78"/>
                <a:cs typeface="IRZar" panose="02000506000000020002" pitchFamily="2" charset="-78"/>
              </a:rPr>
              <a:t>اتیلن</a:t>
            </a:r>
            <a:r>
              <a:rPr lang="fa-IR" sz="1650" dirty="0">
                <a:latin typeface="IRZar" panose="02000506000000020002" pitchFamily="2" charset="-78"/>
                <a:cs typeface="IRZar" panose="02000506000000020002" pitchFamily="2" charset="-78"/>
              </a:rPr>
              <a:t> سبک برای تهیه کیسه های زباله یا پوشش جعبه مقوائی برای قابل نفوذ کردن ان و یا از پلی </a:t>
            </a:r>
            <a:r>
              <a:rPr lang="fa-IR" sz="1650" dirty="0" err="1">
                <a:latin typeface="IRZar" panose="02000506000000020002" pitchFamily="2" charset="-78"/>
                <a:cs typeface="IRZar" panose="02000506000000020002" pitchFamily="2" charset="-78"/>
              </a:rPr>
              <a:t>اتیلن</a:t>
            </a:r>
            <a:r>
              <a:rPr lang="fa-IR" sz="1650" dirty="0">
                <a:latin typeface="IRZar" panose="02000506000000020002" pitchFamily="2" charset="-78"/>
                <a:cs typeface="IRZar" panose="02000506000000020002" pitchFamily="2" charset="-78"/>
              </a:rPr>
              <a:t> سنگین تولید ظروف به روش تزریقی مثل جعبه های نوشابه و یا برای بسته بندی گوشت به دلیل مقاومت زیاد در برابر عطر و چربی و بو.</a:t>
            </a:r>
            <a:endParaRPr lang="en-US" sz="165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338312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B10E5-9AA2-4D36-A92A-23CB263342FD}"/>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PE</a:t>
            </a:r>
            <a:r>
              <a:rPr lang="ar-SA" dirty="0">
                <a:solidFill>
                  <a:schemeClr val="accent1">
                    <a:lumMod val="75000"/>
                  </a:schemeClr>
                </a:solidFill>
                <a:latin typeface="IRTitr" panose="02000506000000020002" pitchFamily="2" charset="-78"/>
                <a:cs typeface="IRTitr" panose="02000506000000020002" pitchFamily="2" charset="-78"/>
              </a:rPr>
              <a:t>پلی اتیل</a:t>
            </a:r>
            <a:r>
              <a:rPr lang="fa-IR" dirty="0">
                <a:solidFill>
                  <a:schemeClr val="accent1">
                    <a:lumMod val="75000"/>
                  </a:schemeClr>
                </a:solidFill>
                <a:latin typeface="IRTitr" panose="02000506000000020002" pitchFamily="2" charset="-78"/>
                <a:cs typeface="IRTitr" panose="02000506000000020002" pitchFamily="2" charset="-78"/>
              </a:rPr>
              <a:t>ن </a:t>
            </a:r>
            <a:endParaRPr lang="en-US" dirty="0"/>
          </a:p>
        </p:txBody>
      </p:sp>
      <p:sp>
        <p:nvSpPr>
          <p:cNvPr id="3" name="Content Placeholder 2">
            <a:extLst>
              <a:ext uri="{FF2B5EF4-FFF2-40B4-BE49-F238E27FC236}">
                <a16:creationId xmlns:a16="http://schemas.microsoft.com/office/drawing/2014/main" xmlns="" id="{C9C41456-31EB-4DDC-B902-D08A67F257AF}"/>
              </a:ext>
            </a:extLst>
          </p:cNvPr>
          <p:cNvSpPr>
            <a:spLocks noGrp="1"/>
          </p:cNvSpPr>
          <p:nvPr>
            <p:ph idx="1"/>
          </p:nvPr>
        </p:nvSpPr>
        <p:spPr/>
        <p:txBody>
          <a:bodyPr>
            <a:noAutofit/>
          </a:bodyPr>
          <a:lstStyle/>
          <a:p>
            <a:pPr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شکل های اصلی پلی اتیلن (تقسیم بندی بر اساس شاخه دار بودن و دانسیته) که مورد استفاده قرار می گیرند شامل</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پلی اتیلن دانسیته بالا ( </a:t>
            </a:r>
            <a:r>
              <a:rPr lang="en-US" sz="1800" dirty="0">
                <a:latin typeface="IRZar" panose="02000506000000020002" pitchFamily="2" charset="-78"/>
                <a:cs typeface="IRZar" panose="02000506000000020002" pitchFamily="2" charset="-78"/>
              </a:rPr>
              <a:t>HDPE</a:t>
            </a:r>
            <a:r>
              <a:rPr lang="ar-SA" sz="1800" dirty="0">
                <a:latin typeface="IRZar" panose="02000506000000020002" pitchFamily="2" charset="-78"/>
                <a:cs typeface="IRZar" panose="02000506000000020002" pitchFamily="2" charset="-78"/>
              </a:rPr>
              <a:t> )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اتیلن دانسیته بالا با وزن مولکولی بالا ( </a:t>
            </a:r>
            <a:r>
              <a:rPr lang="en-US" sz="1800" dirty="0">
                <a:latin typeface="IRZar" panose="02000506000000020002" pitchFamily="2" charset="-78"/>
                <a:cs typeface="IRZar" panose="02000506000000020002" pitchFamily="2" charset="-78"/>
              </a:rPr>
              <a:t>HMWHDPE</a:t>
            </a:r>
            <a:r>
              <a:rPr lang="ar-SA" sz="1800" dirty="0">
                <a:latin typeface="IRZar" panose="02000506000000020002" pitchFamily="2" charset="-78"/>
                <a:cs typeface="IRZar" panose="02000506000000020002" pitchFamily="2" charset="-78"/>
              </a:rPr>
              <a:t> )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اتیلن دانسیته بالا با وزن مولکولی بسیار بالا ( </a:t>
            </a:r>
            <a:r>
              <a:rPr lang="en-US" sz="1800" dirty="0">
                <a:latin typeface="IRZar" panose="02000506000000020002" pitchFamily="2" charset="-78"/>
                <a:cs typeface="IRZar" panose="02000506000000020002" pitchFamily="2" charset="-78"/>
              </a:rPr>
              <a:t>UMHW - HDPE</a:t>
            </a:r>
            <a:r>
              <a:rPr lang="ar-SA" sz="1800" dirty="0">
                <a:latin typeface="IRZar" panose="02000506000000020002" pitchFamily="2" charset="-78"/>
                <a:cs typeface="IRZar" panose="02000506000000020002" pitchFamily="2" charset="-78"/>
              </a:rPr>
              <a:t> )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پلی اتیلن با دانسیته پایین ( </a:t>
            </a:r>
            <a:r>
              <a:rPr lang="en-US" sz="1800" dirty="0">
                <a:latin typeface="IRZar" panose="02000506000000020002" pitchFamily="2" charset="-78"/>
                <a:cs typeface="IRZar" panose="02000506000000020002" pitchFamily="2" charset="-78"/>
              </a:rPr>
              <a:t>LDPE</a:t>
            </a:r>
            <a:r>
              <a:rPr lang="ar-SA" sz="1800" dirty="0">
                <a:latin typeface="IRZar" panose="02000506000000020002" pitchFamily="2" charset="-78"/>
                <a:cs typeface="IRZar" panose="02000506000000020002" pitchFamily="2" charset="-78"/>
              </a:rPr>
              <a:t>)</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پلی اتیلن خطی با دانسیته پائین ( </a:t>
            </a:r>
            <a:r>
              <a:rPr lang="en-US" sz="1800" dirty="0">
                <a:latin typeface="IRZar" panose="02000506000000020002" pitchFamily="2" charset="-78"/>
                <a:cs typeface="IRZar" panose="02000506000000020002" pitchFamily="2" charset="-78"/>
              </a:rPr>
              <a:t>LLDPE</a:t>
            </a:r>
            <a:r>
              <a:rPr lang="ar-SA" sz="1800" dirty="0">
                <a:latin typeface="IRZar" panose="02000506000000020002" pitchFamily="2" charset="-78"/>
                <a:cs typeface="IRZar" panose="02000506000000020002" pitchFamily="2" charset="-78"/>
              </a:rPr>
              <a:t> )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پلی اتیلن با دانسیته بسیار پائین ( </a:t>
            </a:r>
            <a:r>
              <a:rPr lang="en-US" sz="1800" dirty="0">
                <a:latin typeface="IRZar" panose="02000506000000020002" pitchFamily="2" charset="-78"/>
                <a:cs typeface="IRZar" panose="02000506000000020002" pitchFamily="2" charset="-78"/>
              </a:rPr>
              <a:t>VLDPE</a:t>
            </a:r>
            <a:r>
              <a:rPr lang="ar-SA" sz="1800" dirty="0">
                <a:latin typeface="IRZar" panose="02000506000000020002" pitchFamily="2" charset="-78"/>
                <a:cs typeface="IRZar" panose="02000506000000020002" pitchFamily="2" charset="-78"/>
              </a:rPr>
              <a:t> )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پلی اتیلن با دانسیته متوسط ( </a:t>
            </a:r>
            <a:r>
              <a:rPr lang="en-US" sz="1800" dirty="0">
                <a:latin typeface="IRZar" panose="02000506000000020002" pitchFamily="2" charset="-78"/>
                <a:cs typeface="IRZar" panose="02000506000000020002" pitchFamily="2" charset="-78"/>
              </a:rPr>
              <a:t>MDPE</a:t>
            </a:r>
            <a:r>
              <a:rPr lang="ar-SA" sz="1800" dirty="0">
                <a:latin typeface="IRZar" panose="02000506000000020002" pitchFamily="2" charset="-78"/>
                <a:cs typeface="IRZar" panose="02000506000000020002" pitchFamily="2" charset="-78"/>
              </a:rPr>
              <a:t> )</a:t>
            </a:r>
            <a:endParaRPr lang="en-US" sz="1800" dirty="0">
              <a:latin typeface="IRZar" panose="02000506000000020002" pitchFamily="2" charset="-78"/>
              <a:cs typeface="IRZar" panose="02000506000000020002" pitchFamily="2" charset="-78"/>
            </a:endParaRPr>
          </a:p>
          <a:p>
            <a:pPr marL="0" indent="0" algn="just" rtl="1">
              <a:buClr>
                <a:srgbClr val="FF0000"/>
              </a:buClr>
              <a:buNone/>
            </a:pPr>
            <a:r>
              <a:rPr lang="en-US" sz="1800" dirty="0">
                <a:latin typeface="IRZar" panose="02000506000000020002" pitchFamily="2" charset="-78"/>
                <a:cs typeface="IRZar" panose="02000506000000020002" pitchFamily="2" charset="-78"/>
              </a:rPr>
              <a:t> </a:t>
            </a:r>
            <a:r>
              <a:rPr lang="ar-SA" sz="1800" dirty="0">
                <a:latin typeface="IRZar" panose="02000506000000020002" pitchFamily="2" charset="-78"/>
                <a:cs typeface="IRZar" panose="02000506000000020002" pitchFamily="2" charset="-78"/>
              </a:rPr>
              <a:t>شاخه دار بودن پلیمر از نزدیک شدن و متراکم شده پلیمر جلوگیری می کند و در نتیجه دانسیته پلیمر کاهش خواهد یافت.</a:t>
            </a:r>
            <a:endParaRPr lang="en-US" sz="1800" dirty="0">
              <a:latin typeface="IRZar" panose="02000506000000020002" pitchFamily="2" charset="-78"/>
              <a:cs typeface="IRZar" panose="02000506000000020002" pitchFamily="2" charset="-78"/>
            </a:endParaRPr>
          </a:p>
        </p:txBody>
      </p:sp>
      <p:pic>
        <p:nvPicPr>
          <p:cNvPr id="5" name="Picture 4">
            <a:extLst>
              <a:ext uri="{FF2B5EF4-FFF2-40B4-BE49-F238E27FC236}">
                <a16:creationId xmlns:a16="http://schemas.microsoft.com/office/drawing/2014/main" xmlns="" id="{92111A0E-37B5-481F-9DB1-E90FADCDE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425400"/>
            <a:ext cx="3184638" cy="2116619"/>
          </a:xfrm>
          <a:prstGeom prst="rect">
            <a:avLst/>
          </a:prstGeom>
        </p:spPr>
      </p:pic>
    </p:spTree>
    <p:extLst>
      <p:ext uri="{BB962C8B-B14F-4D97-AF65-F5344CB8AC3E}">
        <p14:creationId xmlns:p14="http://schemas.microsoft.com/office/powerpoint/2010/main" val="2539945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B538B-DFD3-4713-B5E8-81433A6D595C}"/>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PP </a:t>
            </a:r>
            <a:r>
              <a:rPr lang="ar-SA" dirty="0">
                <a:solidFill>
                  <a:schemeClr val="accent1">
                    <a:lumMod val="75000"/>
                  </a:schemeClr>
                </a:solidFill>
                <a:latin typeface="IRTitr" panose="02000506000000020002" pitchFamily="2" charset="-78"/>
                <a:cs typeface="IRTitr" panose="02000506000000020002" pitchFamily="2" charset="-78"/>
              </a:rPr>
              <a:t>پلی پروپیلن</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5D64BDD5-6C59-4D79-BE05-939CBE621F75}"/>
              </a:ext>
            </a:extLst>
          </p:cNvPr>
          <p:cNvSpPr>
            <a:spLocks noGrp="1"/>
          </p:cNvSpPr>
          <p:nvPr>
            <p:ph idx="1"/>
          </p:nvPr>
        </p:nvSpPr>
        <p:spPr/>
        <p:txBody>
          <a:bodyPr>
            <a:noAutofit/>
          </a:bodyPr>
          <a:lstStyle/>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پلی پروپیلن یک پلیمر تشکیل شده از پروپیلن می باشد که تحت فشار و دما با استفاده از کاتالیست نوع ناتا - زیگلر به صورت خطی تشکیل می شود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این پلیمر را می توان از ۳ نوع ایزومر پروپیلن ، اتیلن و ۱ - بوتن تولید کرد .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پلیمر تشکیل شده سخت تر و متراکم تر از پلی اتیلن می باشد .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در بین پلیمرهای ترموپلاست متداول ، پلی پروپیلن دانسیته کم و نقطه ذوب نسبتا بالائی دارد و قیمت نسبتا پائینی دارد .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مقاومت حرارتی بالا ( نقطه ذوب حدود ۱۶۰ ° </a:t>
            </a:r>
            <a:r>
              <a:rPr lang="en-US" sz="2000" dirty="0">
                <a:latin typeface="IRZar" panose="02000506000000020002" pitchFamily="2" charset="-78"/>
                <a:cs typeface="IRZar" panose="02000506000000020002" pitchFamily="2" charset="-78"/>
              </a:rPr>
              <a:t>C</a:t>
            </a:r>
            <a:r>
              <a:rPr lang="ar-SA" sz="2000" dirty="0">
                <a:latin typeface="IRZar" panose="02000506000000020002" pitchFamily="2" charset="-78"/>
                <a:cs typeface="IRZar" panose="02000506000000020002" pitchFamily="2" charset="-78"/>
              </a:rPr>
              <a:t> )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پر کردن داغ و حرارت دهی توسط مایکروویو</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نفوذپذیری کم نسبت به بخار آب </a:t>
            </a:r>
            <a:endParaRPr lang="en-US" sz="2000" dirty="0">
              <a:latin typeface="IRZar" panose="02000506000000020002" pitchFamily="2" charset="-78"/>
              <a:cs typeface="IRZar" panose="02000506000000020002" pitchFamily="2" charset="-78"/>
            </a:endParaRPr>
          </a:p>
        </p:txBody>
      </p:sp>
      <p:pic>
        <p:nvPicPr>
          <p:cNvPr id="5" name="Picture 4">
            <a:extLst>
              <a:ext uri="{FF2B5EF4-FFF2-40B4-BE49-F238E27FC236}">
                <a16:creationId xmlns:a16="http://schemas.microsoft.com/office/drawing/2014/main" xmlns="" id="{87F8B20D-4998-453B-9825-315E2B1E8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68" y="4288436"/>
            <a:ext cx="4094032" cy="2303455"/>
          </a:xfrm>
          <a:prstGeom prst="rect">
            <a:avLst/>
          </a:prstGeom>
        </p:spPr>
      </p:pic>
    </p:spTree>
    <p:extLst>
      <p:ext uri="{BB962C8B-B14F-4D97-AF65-F5344CB8AC3E}">
        <p14:creationId xmlns:p14="http://schemas.microsoft.com/office/powerpoint/2010/main" val="62382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D5A12BB-BA5B-C241-9FAD-540E86890C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4046" y="0"/>
            <a:ext cx="5793698" cy="6858000"/>
          </a:xfrm>
          <a:prstGeom prst="rect">
            <a:avLst/>
          </a:prstGeom>
          <a:noFill/>
        </p:spPr>
      </p:pic>
    </p:spTree>
    <p:extLst>
      <p:ext uri="{BB962C8B-B14F-4D97-AF65-F5344CB8AC3E}">
        <p14:creationId xmlns:p14="http://schemas.microsoft.com/office/powerpoint/2010/main" val="3615329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11C553-B21D-4AFD-9AFE-2B9E005910B2}"/>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PP </a:t>
            </a:r>
            <a:r>
              <a:rPr lang="ar-SA" dirty="0">
                <a:solidFill>
                  <a:schemeClr val="accent1">
                    <a:lumMod val="75000"/>
                  </a:schemeClr>
                </a:solidFill>
                <a:latin typeface="IRTitr" panose="02000506000000020002" pitchFamily="2" charset="-78"/>
                <a:cs typeface="IRTitr" panose="02000506000000020002" pitchFamily="2" charset="-78"/>
              </a:rPr>
              <a:t>پلی پروپیلن</a:t>
            </a:r>
            <a:endParaRPr lang="en-US" dirty="0"/>
          </a:p>
        </p:txBody>
      </p:sp>
      <p:sp>
        <p:nvSpPr>
          <p:cNvPr id="3" name="Content Placeholder 2">
            <a:extLst>
              <a:ext uri="{FF2B5EF4-FFF2-40B4-BE49-F238E27FC236}">
                <a16:creationId xmlns:a16="http://schemas.microsoft.com/office/drawing/2014/main" xmlns="" id="{E74C85FD-17B9-44EA-9A6B-F5E4E3B92BD0}"/>
              </a:ext>
            </a:extLst>
          </p:cNvPr>
          <p:cNvSpPr>
            <a:spLocks noGrp="1"/>
          </p:cNvSpPr>
          <p:nvPr>
            <p:ph idx="1"/>
          </p:nvPr>
        </p:nvSpPr>
        <p:spPr/>
        <p:txBody>
          <a:bodyPr>
            <a:normAutofit/>
          </a:bodyPr>
          <a:lstStyle/>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نفوذپذیری متوسط نسبت به گازها</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مقاومت خوب نسبت به حلال ها</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پلیمر جهت دهی شده آن همانند شیشه شفاف است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در دماهای بالا مستعد اکسید شدن است ( حساس ترین پلیمر ) لذا استفاده از آنتی اکسیدان ها در آنها کاملا ضروری است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مقاومت بالا نسبت به انعطاف مکرر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شکنندگی در دمای پایین ( برای رفع مشکل با </a:t>
            </a:r>
            <a:r>
              <a:rPr lang="en-US" sz="2000" dirty="0">
                <a:latin typeface="IRZar" panose="02000506000000020002" pitchFamily="2" charset="-78"/>
                <a:cs typeface="IRZar" panose="02000506000000020002" pitchFamily="2" charset="-78"/>
              </a:rPr>
              <a:t>PE </a:t>
            </a:r>
            <a:r>
              <a:rPr lang="ar-SA" sz="2000" dirty="0">
                <a:latin typeface="IRZar" panose="02000506000000020002" pitchFamily="2" charset="-78"/>
                <a:cs typeface="IRZar" panose="02000506000000020002" pitchFamily="2" charset="-78"/>
              </a:rPr>
              <a:t>کوپلیمریزه می کنند ) پس نامناسب برای بسته بندی در یخچال . </a:t>
            </a:r>
            <a:endParaRPr lang="en-US" sz="2000"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از لحاظ شیمائی خنثی و نسبت به اکثر مواد شیمیائی آلی و معدنی مقاوم می باشد .</a:t>
            </a:r>
            <a:endParaRPr lang="en-US" sz="2000" dirty="0">
              <a:latin typeface="IRZar" panose="02000506000000020002" pitchFamily="2" charset="-78"/>
              <a:cs typeface="IRZar" panose="02000506000000020002" pitchFamily="2" charset="-78"/>
            </a:endParaRPr>
          </a:p>
          <a:p>
            <a:endParaRPr lang="en-US" sz="2000" dirty="0"/>
          </a:p>
        </p:txBody>
      </p:sp>
    </p:spTree>
    <p:extLst>
      <p:ext uri="{BB962C8B-B14F-4D97-AF65-F5344CB8AC3E}">
        <p14:creationId xmlns:p14="http://schemas.microsoft.com/office/powerpoint/2010/main" val="339023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557E2-3633-45CB-AA6B-854F1425B3DD}"/>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PET</a:t>
            </a:r>
            <a:r>
              <a:rPr lang="ar-SA" dirty="0">
                <a:solidFill>
                  <a:schemeClr val="accent1">
                    <a:lumMod val="75000"/>
                  </a:schemeClr>
                </a:solidFill>
                <a:latin typeface="IRTitr" panose="02000506000000020002" pitchFamily="2" charset="-78"/>
                <a:cs typeface="IRTitr" panose="02000506000000020002" pitchFamily="2" charset="-78"/>
              </a:rPr>
              <a:t>پلی اتیلن ترفتالات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3CDD6C43-051E-4DD8-BF5E-130F16158633}"/>
              </a:ext>
            </a:extLst>
          </p:cNvPr>
          <p:cNvSpPr>
            <a:spLocks noGrp="1"/>
          </p:cNvSpPr>
          <p:nvPr>
            <p:ph idx="1"/>
          </p:nvPr>
        </p:nvSpPr>
        <p:spPr>
          <a:xfrm>
            <a:off x="628650" y="2125268"/>
            <a:ext cx="7886700" cy="3450085"/>
          </a:xfrm>
        </p:spPr>
        <p:txBody>
          <a:bodyPr>
            <a:noAutofit/>
          </a:bodyPr>
          <a:lstStyle/>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در صورتی که این پلیمر جهت دهی یک طرفه شده باشد از لحاظ شفافیت با پلی پروپیلن جهت دهی شده قابل مقایسه است.</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از </a:t>
            </a:r>
            <a:r>
              <a:rPr lang="en-US" sz="1650" dirty="0">
                <a:latin typeface="IRZar" panose="02000506000000020002" pitchFamily="2" charset="-78"/>
                <a:cs typeface="IRZar" panose="02000506000000020002" pitchFamily="2" charset="-78"/>
              </a:rPr>
              <a:t>PET </a:t>
            </a:r>
            <a:r>
              <a:rPr lang="ar-SA" sz="1650" dirty="0">
                <a:latin typeface="IRZar" panose="02000506000000020002" pitchFamily="2" charset="-78"/>
                <a:cs typeface="IRZar" panose="02000506000000020002" pitchFamily="2" charset="-78"/>
              </a:rPr>
              <a:t>به روش های مختلفی می توان انواع فیلم را به روش قالب گیری و دمشی تهیه کرد.</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از </a:t>
            </a:r>
            <a:r>
              <a:rPr lang="en-US" sz="1650" dirty="0">
                <a:latin typeface="IRZar" panose="02000506000000020002" pitchFamily="2" charset="-78"/>
                <a:cs typeface="IRZar" panose="02000506000000020002" pitchFamily="2" charset="-78"/>
              </a:rPr>
              <a:t>PET PP </a:t>
            </a:r>
            <a:r>
              <a:rPr lang="ar-SA" sz="1650" dirty="0">
                <a:latin typeface="IRZar" panose="02000506000000020002" pitchFamily="2" charset="-78"/>
                <a:cs typeface="IRZar" panose="02000506000000020002" pitchFamily="2" charset="-78"/>
              </a:rPr>
              <a:t>جیت لعاب دادن ورقه های فولادی قلع اندود استفاده می گردد.</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از آنها می توان برای پوشش دهی سطح کاغذ، ساخت صفحه های ترموفورمینگ، قالب گیری تزریقی، قالب گیری دمشی و تولید فوم استفاده کرده</a:t>
            </a:r>
            <a:r>
              <a:rPr lang="en-US" sz="1650" dirty="0">
                <a:latin typeface="IRZar" panose="02000506000000020002" pitchFamily="2" charset="-78"/>
                <a:cs typeface="IRZar" panose="02000506000000020002" pitchFamily="2" charset="-78"/>
              </a:rPr>
              <a:t>.</a:t>
            </a: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پلی استرها نسبت به سایر پلیمرها دارای مقاومت حرارتی بیشتری هستند ( ۲۶۰ ° </a:t>
            </a:r>
            <a:r>
              <a:rPr lang="en-US" sz="1650" dirty="0">
                <a:latin typeface="IRZar" panose="02000506000000020002" pitchFamily="2" charset="-78"/>
                <a:cs typeface="IRZar" panose="02000506000000020002" pitchFamily="2" charset="-78"/>
              </a:rPr>
              <a:t>C</a:t>
            </a:r>
            <a:r>
              <a:rPr lang="ar-SA" sz="1650" dirty="0">
                <a:latin typeface="IRZar" panose="02000506000000020002" pitchFamily="2" charset="-78"/>
                <a:cs typeface="IRZar" panose="02000506000000020002" pitchFamily="2" charset="-78"/>
              </a:rPr>
              <a:t> ) . بخصوص زمانی که جهت دهی شده باشند.</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پلی استرها دارای رادیکال های بسیاری در سطح هستند که باعث افزایش اتصال دیگر مواد شیمیایی به خصوص جوهر چاپ به آنها می شود. </a:t>
            </a:r>
            <a:endParaRPr lang="en-US" sz="165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در تولید آن هیچ افزودنی فرآیندی به کار گرفته نمی شود. </a:t>
            </a:r>
            <a:endParaRPr lang="en-US" sz="165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1250814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9D4F3-A3C7-4915-A5BC-A74AE65505E2}"/>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PET</a:t>
            </a:r>
            <a:r>
              <a:rPr lang="ar-SA" dirty="0">
                <a:solidFill>
                  <a:schemeClr val="accent1">
                    <a:lumMod val="75000"/>
                  </a:schemeClr>
                </a:solidFill>
                <a:latin typeface="IRTitr" panose="02000506000000020002" pitchFamily="2" charset="-78"/>
                <a:cs typeface="IRTitr" panose="02000506000000020002" pitchFamily="2" charset="-78"/>
              </a:rPr>
              <a:t>پلی اتیلن ترفتالات </a:t>
            </a:r>
            <a:endParaRPr lang="en-US" dirty="0"/>
          </a:p>
        </p:txBody>
      </p:sp>
      <p:sp>
        <p:nvSpPr>
          <p:cNvPr id="3" name="Content Placeholder 2">
            <a:extLst>
              <a:ext uri="{FF2B5EF4-FFF2-40B4-BE49-F238E27FC236}">
                <a16:creationId xmlns:a16="http://schemas.microsoft.com/office/drawing/2014/main" xmlns="" id="{007ACAD6-1BBC-4728-9E8E-BA8A7AE46F2F}"/>
              </a:ext>
            </a:extLst>
          </p:cNvPr>
          <p:cNvSpPr>
            <a:spLocks noGrp="1"/>
          </p:cNvSpPr>
          <p:nvPr>
            <p:ph idx="1"/>
          </p:nvPr>
        </p:nvSpPr>
        <p:spPr/>
        <p:txBody>
          <a:bodyPr>
            <a:normAutofit/>
          </a:bodyPr>
          <a:lstStyle/>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برای بسته بندی محصول های حاوی چربی زیاد که باید نسبت به اکسیژن و </a:t>
            </a:r>
            <a:r>
              <a:rPr lang="en-US" sz="1650" dirty="0">
                <a:latin typeface="IRZar" panose="02000506000000020002" pitchFamily="2" charset="-78"/>
                <a:cs typeface="IRZar" panose="02000506000000020002" pitchFamily="2" charset="-78"/>
              </a:rPr>
              <a:t>UV </a:t>
            </a:r>
            <a:r>
              <a:rPr lang="ar-SA" sz="1650" dirty="0">
                <a:latin typeface="IRZar" panose="02000506000000020002" pitchFamily="2" charset="-78"/>
                <a:cs typeface="IRZar" panose="02000506000000020002" pitchFamily="2" charset="-78"/>
              </a:rPr>
              <a:t>نفوذناپذیر باشند ؛ بسیار مناسب است .</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این پلیمر دارای نقطه ذوب بسیار بالایی ( ۲۶۰ ° </a:t>
            </a:r>
            <a:r>
              <a:rPr lang="en-US" sz="1650" dirty="0">
                <a:latin typeface="IRZar" panose="02000506000000020002" pitchFamily="2" charset="-78"/>
                <a:cs typeface="IRZar" panose="02000506000000020002" pitchFamily="2" charset="-78"/>
              </a:rPr>
              <a:t>C</a:t>
            </a:r>
            <a:r>
              <a:rPr lang="ar-SA" sz="1650" dirty="0">
                <a:latin typeface="IRZar" panose="02000506000000020002" pitchFamily="2" charset="-78"/>
                <a:cs typeface="IRZar" panose="02000506000000020002" pitchFamily="2" charset="-78"/>
              </a:rPr>
              <a:t> ) و تا دمای ۱۸۰ ° </a:t>
            </a:r>
            <a:r>
              <a:rPr lang="en-US" sz="1650" dirty="0">
                <a:latin typeface="IRZar" panose="02000506000000020002" pitchFamily="2" charset="-78"/>
                <a:cs typeface="IRZar" panose="02000506000000020002" pitchFamily="2" charset="-78"/>
              </a:rPr>
              <a:t>C </a:t>
            </a:r>
            <a:r>
              <a:rPr lang="ar-SA" sz="1650" dirty="0">
                <a:latin typeface="IRZar" panose="02000506000000020002" pitchFamily="2" charset="-78"/>
                <a:cs typeface="IRZar" panose="02000506000000020002" pitchFamily="2" charset="-78"/>
              </a:rPr>
              <a:t>دچار جمع شدگی ( </a:t>
            </a:r>
            <a:r>
              <a:rPr lang="en-US" sz="1650" dirty="0">
                <a:latin typeface="IRZar" panose="02000506000000020002" pitchFamily="2" charset="-78"/>
                <a:cs typeface="IRZar" panose="02000506000000020002" pitchFamily="2" charset="-78"/>
              </a:rPr>
              <a:t>Shrink</a:t>
            </a:r>
            <a:r>
              <a:rPr lang="ar-SA" sz="1650" dirty="0">
                <a:latin typeface="IRZar" panose="02000506000000020002" pitchFamily="2" charset="-78"/>
                <a:cs typeface="IRZar" panose="02000506000000020002" pitchFamily="2" charset="-78"/>
              </a:rPr>
              <a:t> ) نمی شود .</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لذا برای تولید بسته های با قابلیت حرارت دهی اتوکلاو شدن ، مایکروویو شدن ، حرارتی دهی در آون ) مناسب است .</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برخی </a:t>
            </a:r>
            <a:r>
              <a:rPr lang="en-US" sz="1650" dirty="0">
                <a:latin typeface="IRZar" panose="02000506000000020002" pitchFamily="2" charset="-78"/>
                <a:cs typeface="IRZar" panose="02000506000000020002" pitchFamily="2" charset="-78"/>
              </a:rPr>
              <a:t>PET</a:t>
            </a:r>
            <a:r>
              <a:rPr lang="ar-SA" sz="1650" dirty="0">
                <a:latin typeface="IRZar" panose="02000506000000020002" pitchFamily="2" charset="-78"/>
                <a:cs typeface="IRZar" panose="02000506000000020002" pitchFamily="2" charset="-78"/>
              </a:rPr>
              <a:t> ( آمورف و قالبگیری شده ) دارای قابلیت دوخت حرارتی است ولی برای بهبود این ویژگی می توان آن را با استفاده از </a:t>
            </a:r>
            <a:r>
              <a:rPr lang="en-US" sz="1650" dirty="0">
                <a:latin typeface="IRZar" panose="02000506000000020002" pitchFamily="2" charset="-78"/>
                <a:cs typeface="IRZar" panose="02000506000000020002" pitchFamily="2" charset="-78"/>
              </a:rPr>
              <a:t>PE </a:t>
            </a:r>
            <a:r>
              <a:rPr lang="ar-SA" sz="1650" dirty="0">
                <a:latin typeface="IRZar" panose="02000506000000020002" pitchFamily="2" charset="-78"/>
                <a:cs typeface="IRZar" panose="02000506000000020002" pitchFamily="2" charset="-78"/>
              </a:rPr>
              <a:t>و </a:t>
            </a:r>
            <a:r>
              <a:rPr lang="en-US" sz="1650" dirty="0">
                <a:latin typeface="IRZar" panose="02000506000000020002" pitchFamily="2" charset="-78"/>
                <a:cs typeface="IRZar" panose="02000506000000020002" pitchFamily="2" charset="-78"/>
              </a:rPr>
              <a:t> </a:t>
            </a:r>
            <a:r>
              <a:rPr lang="en-US" sz="1650" dirty="0" err="1">
                <a:latin typeface="IRZar" panose="02000506000000020002" pitchFamily="2" charset="-78"/>
                <a:cs typeface="IRZar" panose="02000506000000020002" pitchFamily="2" charset="-78"/>
              </a:rPr>
              <a:t>PVdC</a:t>
            </a:r>
            <a:r>
              <a:rPr lang="en-US" sz="1650" dirty="0">
                <a:latin typeface="IRZar" panose="02000506000000020002" pitchFamily="2" charset="-78"/>
                <a:cs typeface="IRZar" panose="02000506000000020002" pitchFamily="2" charset="-78"/>
              </a:rPr>
              <a:t> </a:t>
            </a:r>
            <a:r>
              <a:rPr lang="ar-SA" sz="1650" dirty="0">
                <a:latin typeface="IRZar" panose="02000506000000020002" pitchFamily="2" charset="-78"/>
                <a:cs typeface="IRZar" panose="02000506000000020002" pitchFamily="2" charset="-78"/>
              </a:rPr>
              <a:t>پوشش دهی کرد .</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en-US" sz="1650" dirty="0">
                <a:latin typeface="IRZar" panose="02000506000000020002" pitchFamily="2" charset="-78"/>
                <a:cs typeface="IRZar" panose="02000506000000020002" pitchFamily="2" charset="-78"/>
              </a:rPr>
              <a:t> PET </a:t>
            </a:r>
            <a:r>
              <a:rPr lang="ar-SA" sz="1650" dirty="0">
                <a:latin typeface="IRZar" panose="02000506000000020002" pitchFamily="2" charset="-78"/>
                <a:cs typeface="IRZar" panose="02000506000000020002" pitchFamily="2" charset="-78"/>
              </a:rPr>
              <a:t>دارای نفوذپذیری متوسط نسبت به اکسیژن و برای کاهش نفوذپذیری آن را با استفاده از آلومینیوم پوشش دهی می کنند .</a:t>
            </a:r>
            <a:endParaRPr lang="en-US" sz="165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650" dirty="0">
                <a:latin typeface="IRZar" panose="02000506000000020002" pitchFamily="2" charset="-78"/>
                <a:cs typeface="IRZar" panose="02000506000000020002" pitchFamily="2" charset="-78"/>
              </a:rPr>
              <a:t>در صورت پوشش دهی </a:t>
            </a:r>
            <a:r>
              <a:rPr lang="en-US" sz="1650" dirty="0">
                <a:latin typeface="IRZar" panose="02000506000000020002" pitchFamily="2" charset="-78"/>
                <a:cs typeface="IRZar" panose="02000506000000020002" pitchFamily="2" charset="-78"/>
              </a:rPr>
              <a:t>PET </a:t>
            </a:r>
            <a:r>
              <a:rPr lang="ar-SA" sz="1650" dirty="0">
                <a:latin typeface="IRZar" panose="02000506000000020002" pitchFamily="2" charset="-78"/>
                <a:cs typeface="IRZar" panose="02000506000000020002" pitchFamily="2" charset="-78"/>
              </a:rPr>
              <a:t>با </a:t>
            </a:r>
            <a:r>
              <a:rPr lang="en-US" sz="1650" dirty="0">
                <a:latin typeface="IRZar" panose="02000506000000020002" pitchFamily="2" charset="-78"/>
                <a:cs typeface="IRZar" panose="02000506000000020002" pitchFamily="2" charset="-78"/>
              </a:rPr>
              <a:t>SiO2 </a:t>
            </a:r>
            <a:r>
              <a:rPr lang="ar-SA" sz="1650" dirty="0">
                <a:latin typeface="IRZar" panose="02000506000000020002" pitchFamily="2" charset="-78"/>
                <a:cs typeface="IRZar" panose="02000506000000020002" pitchFamily="2" charset="-78"/>
              </a:rPr>
              <a:t>خصوصیات نفوذپذیری آن نسبت به اکسیژن کاهش می یابد در حالی که شفاف ، قابل اتوکلاو کردن و قابل میکروویو کردن است .</a:t>
            </a:r>
            <a:endParaRPr lang="en-US" sz="1650" dirty="0">
              <a:latin typeface="IRZar" panose="02000506000000020002" pitchFamily="2" charset="-78"/>
              <a:cs typeface="IRZar" panose="02000506000000020002" pitchFamily="2" charset="-78"/>
            </a:endParaRPr>
          </a:p>
        </p:txBody>
      </p:sp>
      <p:pic>
        <p:nvPicPr>
          <p:cNvPr id="5" name="Picture 4">
            <a:extLst>
              <a:ext uri="{FF2B5EF4-FFF2-40B4-BE49-F238E27FC236}">
                <a16:creationId xmlns:a16="http://schemas.microsoft.com/office/drawing/2014/main" xmlns="" id="{E07DE7B5-A7F0-4624-A190-15EF03D94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147" y="4365387"/>
            <a:ext cx="5021705" cy="2329405"/>
          </a:xfrm>
          <a:prstGeom prst="rect">
            <a:avLst/>
          </a:prstGeom>
        </p:spPr>
      </p:pic>
    </p:spTree>
    <p:extLst>
      <p:ext uri="{BB962C8B-B14F-4D97-AF65-F5344CB8AC3E}">
        <p14:creationId xmlns:p14="http://schemas.microsoft.com/office/powerpoint/2010/main" val="2359028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87407-F01A-4655-B271-9C359ACEA808}"/>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Polyamide</a:t>
            </a:r>
            <a:r>
              <a:rPr lang="ar-SA" dirty="0">
                <a:solidFill>
                  <a:schemeClr val="accent1">
                    <a:lumMod val="75000"/>
                  </a:schemeClr>
                </a:solidFill>
                <a:latin typeface="IRTitr" panose="02000506000000020002" pitchFamily="2" charset="-78"/>
                <a:cs typeface="IRTitr" panose="02000506000000020002" pitchFamily="2" charset="-78"/>
              </a:rPr>
              <a:t>) </a:t>
            </a:r>
            <a:r>
              <a:rPr lang="en-US" dirty="0">
                <a:solidFill>
                  <a:schemeClr val="accent1">
                    <a:lumMod val="75000"/>
                  </a:schemeClr>
                </a:solidFill>
                <a:latin typeface="IRTitr" panose="02000506000000020002" pitchFamily="2" charset="-78"/>
                <a:cs typeface="IRTitr" panose="02000506000000020002" pitchFamily="2" charset="-78"/>
              </a:rPr>
              <a:t>PA</a:t>
            </a:r>
            <a:r>
              <a:rPr lang="ar-SA" dirty="0">
                <a:solidFill>
                  <a:schemeClr val="accent1">
                    <a:lumMod val="75000"/>
                  </a:schemeClr>
                </a:solidFill>
                <a:latin typeface="IRTitr" panose="02000506000000020002" pitchFamily="2" charset="-78"/>
                <a:cs typeface="IRTitr" panose="02000506000000020002" pitchFamily="2" charset="-78"/>
              </a:rPr>
              <a:t>پلی آمید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EC1CCB6C-5A60-40E4-AD47-C449CC2FAA16}"/>
              </a:ext>
            </a:extLst>
          </p:cNvPr>
          <p:cNvSpPr>
            <a:spLocks noGrp="1"/>
          </p:cNvSpPr>
          <p:nvPr>
            <p:ph idx="1"/>
          </p:nvPr>
        </p:nvSpPr>
        <p:spPr>
          <a:xfrm>
            <a:off x="628650" y="2226469"/>
            <a:ext cx="7886700" cy="4196816"/>
          </a:xfrm>
        </p:spPr>
        <p:txBody>
          <a:bodyPr>
            <a:noAutofit/>
          </a:bodyPr>
          <a:lstStyle/>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معمولا آنها را به نام نایلون ( </a:t>
            </a:r>
            <a:r>
              <a:rPr lang="en-US" sz="2000" dirty="0">
                <a:latin typeface="IRZar" panose="02000506000000020002" pitchFamily="2" charset="-78"/>
                <a:cs typeface="IRZar" panose="02000506000000020002" pitchFamily="2" charset="-78"/>
              </a:rPr>
              <a:t>Nylon</a:t>
            </a:r>
            <a:r>
              <a:rPr lang="ar-SA" sz="2000" dirty="0">
                <a:latin typeface="IRZar" panose="02000506000000020002" pitchFamily="2" charset="-78"/>
                <a:cs typeface="IRZar" panose="02000506000000020002" pitchFamily="2" charset="-78"/>
              </a:rPr>
              <a:t> ) می شناسند.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ابتدا از آن در صنایع پوشاک استفاده می شد.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در اثر واکنش کندانسیون بین یک دی آمین و یک دی اسید و با هر ترکیبی که دارای هر یک از این گروه های عاملی باشد تولید می شود.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این پلیمر را برحسب تعداد کربن موجود در ساختار زنجیره مونومری آن نام گذاری می شود.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در بسته بندی مواد غذایی معمولا از نایلون ۶ استفاده می شود.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از گران ترین پلیمرها است از این رو معمولا به تنهایی استفاده نمی شود.</a:t>
            </a:r>
            <a:endParaRPr lang="en-US" sz="20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391838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C7286-9D8E-4BCF-A357-2B7990EBC7BA}"/>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Polyamide</a:t>
            </a:r>
            <a:r>
              <a:rPr lang="ar-SA" dirty="0">
                <a:solidFill>
                  <a:schemeClr val="accent1">
                    <a:lumMod val="75000"/>
                  </a:schemeClr>
                </a:solidFill>
                <a:latin typeface="IRTitr" panose="02000506000000020002" pitchFamily="2" charset="-78"/>
                <a:cs typeface="IRTitr" panose="02000506000000020002" pitchFamily="2" charset="-78"/>
              </a:rPr>
              <a:t>) </a:t>
            </a:r>
            <a:r>
              <a:rPr lang="en-US" dirty="0">
                <a:solidFill>
                  <a:schemeClr val="accent1">
                    <a:lumMod val="75000"/>
                  </a:schemeClr>
                </a:solidFill>
                <a:latin typeface="IRTitr" panose="02000506000000020002" pitchFamily="2" charset="-78"/>
                <a:cs typeface="IRTitr" panose="02000506000000020002" pitchFamily="2" charset="-78"/>
              </a:rPr>
              <a:t>PA</a:t>
            </a:r>
            <a:r>
              <a:rPr lang="ar-SA" dirty="0">
                <a:solidFill>
                  <a:schemeClr val="accent1">
                    <a:lumMod val="75000"/>
                  </a:schemeClr>
                </a:solidFill>
                <a:latin typeface="IRTitr" panose="02000506000000020002" pitchFamily="2" charset="-78"/>
                <a:cs typeface="IRTitr" panose="02000506000000020002" pitchFamily="2" charset="-78"/>
              </a:rPr>
              <a:t>پلی آمید (</a:t>
            </a:r>
            <a:endParaRPr lang="en-US" dirty="0"/>
          </a:p>
        </p:txBody>
      </p:sp>
      <p:sp>
        <p:nvSpPr>
          <p:cNvPr id="3" name="Content Placeholder 2">
            <a:extLst>
              <a:ext uri="{FF2B5EF4-FFF2-40B4-BE49-F238E27FC236}">
                <a16:creationId xmlns:a16="http://schemas.microsoft.com/office/drawing/2014/main" xmlns="" id="{55C25149-728C-4DA9-89D0-C421827A8F7A}"/>
              </a:ext>
            </a:extLst>
          </p:cNvPr>
          <p:cNvSpPr>
            <a:spLocks noGrp="1"/>
          </p:cNvSpPr>
          <p:nvPr>
            <p:ph idx="1"/>
          </p:nvPr>
        </p:nvSpPr>
        <p:spPr/>
        <p:txBody>
          <a:bodyPr>
            <a:normAutofit/>
          </a:bodyPr>
          <a:lstStyle/>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نقطه ذوب </a:t>
            </a:r>
            <a:r>
              <a:rPr lang="en-US" sz="2000" dirty="0">
                <a:latin typeface="IRZar" panose="02000506000000020002" pitchFamily="2" charset="-78"/>
                <a:cs typeface="IRZar" panose="02000506000000020002" pitchFamily="2" charset="-78"/>
              </a:rPr>
              <a:t> PA </a:t>
            </a:r>
            <a:r>
              <a:rPr lang="ar-SA" sz="2000" dirty="0">
                <a:latin typeface="IRZar" panose="02000506000000020002" pitchFamily="2" charset="-78"/>
                <a:cs typeface="IRZar" panose="02000506000000020002" pitchFamily="2" charset="-78"/>
              </a:rPr>
              <a:t>حدود </a:t>
            </a:r>
            <a:r>
              <a:rPr lang="en-US" sz="2000" dirty="0">
                <a:latin typeface="IRZar" panose="02000506000000020002" pitchFamily="2" charset="-78"/>
                <a:cs typeface="IRZar" panose="02000506000000020002" pitchFamily="2" charset="-78"/>
              </a:rPr>
              <a:t>c</a:t>
            </a:r>
            <a:r>
              <a:rPr lang="ar-SA" sz="2000" dirty="0">
                <a:latin typeface="IRZar" panose="02000506000000020002" pitchFamily="2" charset="-78"/>
                <a:cs typeface="IRZar" panose="02000506000000020002" pitchFamily="2" charset="-78"/>
              </a:rPr>
              <a:t>۲۲۰ °</a:t>
            </a:r>
            <a:r>
              <a:rPr lang="en-US" sz="2000" dirty="0">
                <a:latin typeface="IRZar" panose="02000506000000020002" pitchFamily="2" charset="-78"/>
                <a:cs typeface="IRZar" panose="02000506000000020002" pitchFamily="2" charset="-78"/>
              </a:rPr>
              <a:t> </a:t>
            </a:r>
            <a:r>
              <a:rPr lang="ar-SA" sz="2000" dirty="0">
                <a:latin typeface="IRZar" panose="02000506000000020002" pitchFamily="2" charset="-78"/>
                <a:cs typeface="IRZar" panose="02000506000000020002" pitchFamily="2" charset="-78"/>
              </a:rPr>
              <a:t>است از این رو میتواند فرآیند استریلیزاسیون را تحمل کند.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نفوذپذیری کمی نسبت به روغن ، مواد معطر و گازها دارد.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یکی از معایب این پلیمر به هم چسبیدگی در دماهای بالا ( بیش از ۱۸۰ ° </a:t>
            </a:r>
            <a:r>
              <a:rPr lang="en-US" sz="2000" dirty="0">
                <a:latin typeface="IRZar" panose="02000506000000020002" pitchFamily="2" charset="-78"/>
                <a:cs typeface="IRZar" panose="02000506000000020002" pitchFamily="2" charset="-78"/>
              </a:rPr>
              <a:t>C</a:t>
            </a:r>
            <a:r>
              <a:rPr lang="ar-SA" sz="2000" dirty="0">
                <a:latin typeface="IRZar" panose="02000506000000020002" pitchFamily="2" charset="-78"/>
                <a:cs typeface="IRZar" panose="02000506000000020002" pitchFamily="2" charset="-78"/>
              </a:rPr>
              <a:t> ) است</a:t>
            </a:r>
            <a:r>
              <a:rPr lang="en-US" sz="2000" dirty="0">
                <a:latin typeface="IRZar" panose="02000506000000020002" pitchFamily="2" charset="-78"/>
                <a:cs typeface="IRZar" panose="02000506000000020002" pitchFamily="2" charset="-78"/>
              </a:rPr>
              <a:t>.</a:t>
            </a: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از آن برای امتزاج سایر مواد پلیمری با یکدیگر استفاده می شود.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از کامپوزیت </a:t>
            </a:r>
            <a:r>
              <a:rPr lang="en-US" sz="2000" dirty="0">
                <a:latin typeface="IRZar" panose="02000506000000020002" pitchFamily="2" charset="-78"/>
                <a:cs typeface="IRZar" panose="02000506000000020002" pitchFamily="2" charset="-78"/>
              </a:rPr>
              <a:t>PA - HDPE </a:t>
            </a:r>
            <a:r>
              <a:rPr lang="ar-SA" sz="2000" dirty="0">
                <a:latin typeface="IRZar" panose="02000506000000020002" pitchFamily="2" charset="-78"/>
                <a:cs typeface="IRZar" panose="02000506000000020002" pitchFamily="2" charset="-78"/>
              </a:rPr>
              <a:t>برای بسته بندی سوسیس استفاده می شود.</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این پلیمر نسبت به بخار آب بسیار نفوذپذیر است.</a:t>
            </a:r>
            <a:endParaRPr lang="en-US" sz="20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2000" dirty="0">
                <a:latin typeface="IRZar" panose="02000506000000020002" pitchFamily="2" charset="-78"/>
                <a:cs typeface="IRZar" panose="02000506000000020002" pitchFamily="2" charset="-78"/>
              </a:rPr>
              <a:t>دوخت حرارتی آن مشکل است.</a:t>
            </a:r>
            <a:endParaRPr lang="en-US" sz="2000" dirty="0">
              <a:latin typeface="IRZar" panose="02000506000000020002" pitchFamily="2" charset="-78"/>
              <a:cs typeface="IRZar" panose="02000506000000020002" pitchFamily="2" charset="-78"/>
            </a:endParaRPr>
          </a:p>
          <a:p>
            <a:endParaRPr lang="en-US" sz="2000" dirty="0"/>
          </a:p>
        </p:txBody>
      </p:sp>
      <p:pic>
        <p:nvPicPr>
          <p:cNvPr id="5" name="Picture 4">
            <a:extLst>
              <a:ext uri="{FF2B5EF4-FFF2-40B4-BE49-F238E27FC236}">
                <a16:creationId xmlns:a16="http://schemas.microsoft.com/office/drawing/2014/main" xmlns="" id="{04F646BE-ABFB-4C86-9A22-82F4A2B10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57" y="3939732"/>
            <a:ext cx="3847943" cy="2700911"/>
          </a:xfrm>
          <a:prstGeom prst="rect">
            <a:avLst/>
          </a:prstGeom>
        </p:spPr>
      </p:pic>
    </p:spTree>
    <p:extLst>
      <p:ext uri="{BB962C8B-B14F-4D97-AF65-F5344CB8AC3E}">
        <p14:creationId xmlns:p14="http://schemas.microsoft.com/office/powerpoint/2010/main" val="766808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50702-3C8F-4FDC-8F3A-1AB99F17D928}"/>
              </a:ext>
            </a:extLst>
          </p:cNvPr>
          <p:cNvSpPr>
            <a:spLocks noGrp="1"/>
          </p:cNvSpPr>
          <p:nvPr>
            <p:ph type="title"/>
          </p:nvPr>
        </p:nvSpPr>
        <p:spPr/>
        <p:txBody>
          <a:bodyPr>
            <a:normAutofit/>
          </a:bodyPr>
          <a:lstStyle/>
          <a:p>
            <a:pPr algn="ctr"/>
            <a:r>
              <a:rPr lang="en-US" sz="3600" dirty="0">
                <a:solidFill>
                  <a:schemeClr val="accent1">
                    <a:lumMod val="75000"/>
                  </a:schemeClr>
                </a:solidFill>
                <a:latin typeface="IRTitr" panose="02000506000000020002" pitchFamily="2" charset="-78"/>
                <a:cs typeface="IRTitr" panose="02000506000000020002" pitchFamily="2" charset="-78"/>
              </a:rPr>
              <a:t>Polyvinyl chloride(PVC) </a:t>
            </a:r>
            <a:r>
              <a:rPr lang="ar-SA" sz="3600" dirty="0">
                <a:solidFill>
                  <a:schemeClr val="accent1">
                    <a:lumMod val="75000"/>
                  </a:schemeClr>
                </a:solidFill>
                <a:latin typeface="IRTitr" panose="02000506000000020002" pitchFamily="2" charset="-78"/>
                <a:cs typeface="IRTitr" panose="02000506000000020002" pitchFamily="2" charset="-78"/>
              </a:rPr>
              <a:t>پلی ونیل کلراید</a:t>
            </a:r>
            <a:endParaRPr lang="en-US" sz="3600"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12E703D5-5543-4194-B515-32453F26BCA0}"/>
              </a:ext>
            </a:extLst>
          </p:cNvPr>
          <p:cNvSpPr>
            <a:spLocks noGrp="1"/>
          </p:cNvSpPr>
          <p:nvPr>
            <p:ph idx="1"/>
          </p:nvPr>
        </p:nvSpPr>
        <p:spPr/>
        <p:txBody>
          <a:bodyPr>
            <a:normAutofit/>
          </a:bodyPr>
          <a:lstStyle/>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این پلیمر مقاومت خوبی به روغن و چربی دارد .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نفوذپذیری نسبتا بالا نسبت به بخار آب دارد و با این وجود می توان از آن برای بسته بندی آب معدنی و آب میوه استفاده کرد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قابلیت دوخت حرارتی خوبی دارد ولی مشکل اینجا است که در زمان دوخت حرارتی کاز </a:t>
            </a:r>
            <a:r>
              <a:rPr lang="en-US" sz="1800" dirty="0">
                <a:latin typeface="IRZar" panose="02000506000000020002" pitchFamily="2" charset="-78"/>
                <a:cs typeface="IRZar" panose="02000506000000020002" pitchFamily="2" charset="-78"/>
              </a:rPr>
              <a:t>HCL </a:t>
            </a:r>
            <a:r>
              <a:rPr lang="ar-SA" sz="1800" dirty="0">
                <a:latin typeface="IRZar" panose="02000506000000020002" pitchFamily="2" charset="-78"/>
                <a:cs typeface="IRZar" panose="02000506000000020002" pitchFamily="2" charset="-78"/>
              </a:rPr>
              <a:t>تولید می شود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به دلیل مهاجرت زیاد مونومرها ونیل کلراید و امکان ایجاد سرطان کبد استفاده از آن به خصوصی برای بسته بندی مواد الکلی ممنوع است .</a:t>
            </a:r>
            <a:endParaRPr lang="en-US" sz="1800" dirty="0">
              <a:latin typeface="IRZar" panose="02000506000000020002" pitchFamily="2" charset="-78"/>
              <a:cs typeface="IRZar" panose="02000506000000020002" pitchFamily="2" charset="-78"/>
            </a:endParaRPr>
          </a:p>
        </p:txBody>
      </p:sp>
      <p:pic>
        <p:nvPicPr>
          <p:cNvPr id="5" name="Picture 4">
            <a:extLst>
              <a:ext uri="{FF2B5EF4-FFF2-40B4-BE49-F238E27FC236}">
                <a16:creationId xmlns:a16="http://schemas.microsoft.com/office/drawing/2014/main" xmlns="" id="{F6783BEB-DCB4-4779-9383-6C52E0E1C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766" y="3752382"/>
            <a:ext cx="2882899" cy="2882899"/>
          </a:xfrm>
          <a:prstGeom prst="rect">
            <a:avLst/>
          </a:prstGeom>
        </p:spPr>
      </p:pic>
      <p:pic>
        <p:nvPicPr>
          <p:cNvPr id="7" name="Picture 6">
            <a:extLst>
              <a:ext uri="{FF2B5EF4-FFF2-40B4-BE49-F238E27FC236}">
                <a16:creationId xmlns:a16="http://schemas.microsoft.com/office/drawing/2014/main" xmlns="" id="{A0ABE7EA-7C37-44A3-87DA-419DCF8DC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787" y="3752381"/>
            <a:ext cx="2882899" cy="2882899"/>
          </a:xfrm>
          <a:prstGeom prst="rect">
            <a:avLst/>
          </a:prstGeom>
        </p:spPr>
      </p:pic>
    </p:spTree>
    <p:extLst>
      <p:ext uri="{BB962C8B-B14F-4D97-AF65-F5344CB8AC3E}">
        <p14:creationId xmlns:p14="http://schemas.microsoft.com/office/powerpoint/2010/main" val="1485812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1BEE8C-D499-4895-91D4-7229185E1166}"/>
              </a:ext>
            </a:extLst>
          </p:cNvPr>
          <p:cNvSpPr>
            <a:spLocks noGrp="1"/>
          </p:cNvSpPr>
          <p:nvPr>
            <p:ph type="title"/>
          </p:nvPr>
        </p:nvSpPr>
        <p:spPr/>
        <p:txBody>
          <a:bodyPr>
            <a:normAutofit/>
          </a:bodyPr>
          <a:lstStyle/>
          <a:p>
            <a:r>
              <a:rPr lang="en-US" sz="2700" dirty="0">
                <a:solidFill>
                  <a:schemeClr val="accent1">
                    <a:lumMod val="75000"/>
                  </a:schemeClr>
                </a:solidFill>
                <a:latin typeface="IRTitr" panose="02000506000000020002" pitchFamily="2" charset="-78"/>
                <a:cs typeface="IRTitr" panose="02000506000000020002" pitchFamily="2" charset="-78"/>
              </a:rPr>
              <a:t>Polyvinylidene Chloride (PVDC) </a:t>
            </a:r>
            <a:r>
              <a:rPr lang="ar-SA" sz="2700" dirty="0">
                <a:solidFill>
                  <a:schemeClr val="accent1">
                    <a:lumMod val="75000"/>
                  </a:schemeClr>
                </a:solidFill>
                <a:latin typeface="IRTitr" panose="02000506000000020002" pitchFamily="2" charset="-78"/>
                <a:cs typeface="IRTitr" panose="02000506000000020002" pitchFamily="2" charset="-78"/>
              </a:rPr>
              <a:t>پلی ونیلیدین کلراید</a:t>
            </a:r>
            <a:r>
              <a:rPr lang="fa-IR" sz="2700" dirty="0">
                <a:solidFill>
                  <a:schemeClr val="accent1">
                    <a:lumMod val="75000"/>
                  </a:schemeClr>
                </a:solidFill>
                <a:latin typeface="IRTitr" panose="02000506000000020002" pitchFamily="2" charset="-78"/>
                <a:cs typeface="IRTitr" panose="02000506000000020002" pitchFamily="2" charset="-78"/>
              </a:rPr>
              <a:t> </a:t>
            </a:r>
            <a:endParaRPr lang="en-US" sz="2700"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32A0DE39-73B6-48E1-9287-834E6AADE74E}"/>
              </a:ext>
            </a:extLst>
          </p:cNvPr>
          <p:cNvSpPr>
            <a:spLocks noGrp="1"/>
          </p:cNvSpPr>
          <p:nvPr>
            <p:ph idx="1"/>
          </p:nvPr>
        </p:nvSpPr>
        <p:spPr/>
        <p:txBody>
          <a:bodyPr>
            <a:normAutofit/>
          </a:bodyPr>
          <a:lstStyle/>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کوپلیمری از ونیل کلراید و ونیل دن کلراید</a:t>
            </a:r>
            <a:r>
              <a:rPr lang="fa-IR" sz="1800" dirty="0">
                <a:latin typeface="IRZar" panose="02000506000000020002" pitchFamily="2" charset="-78"/>
                <a:cs typeface="IRZar" panose="02000506000000020002" pitchFamily="2" charset="-78"/>
              </a:rPr>
              <a:t> با </a:t>
            </a:r>
            <a:r>
              <a:rPr lang="ar-SA" sz="1800" dirty="0">
                <a:latin typeface="IRZar" panose="02000506000000020002" pitchFamily="2" charset="-78"/>
                <a:cs typeface="IRZar" panose="02000506000000020002" pitchFamily="2" charset="-78"/>
              </a:rPr>
              <a:t>نام تجار</a:t>
            </a:r>
            <a:r>
              <a:rPr lang="fa-IR" sz="1800" dirty="0">
                <a:latin typeface="IRZar" panose="02000506000000020002" pitchFamily="2" charset="-78"/>
                <a:cs typeface="IRZar" panose="02000506000000020002" pitchFamily="2" charset="-78"/>
              </a:rPr>
              <a:t>ی</a:t>
            </a:r>
            <a:r>
              <a:rPr lang="ar-SA" sz="1800" dirty="0">
                <a:latin typeface="IRZar" panose="02000506000000020002" pitchFamily="2" charset="-78"/>
                <a:cs typeface="IRZar" panose="02000506000000020002" pitchFamily="2" charset="-78"/>
              </a:rPr>
              <a:t> ساران (</a:t>
            </a:r>
            <a:r>
              <a:rPr lang="en-US" sz="1800" dirty="0">
                <a:latin typeface="IRZar" panose="02000506000000020002" pitchFamily="2" charset="-78"/>
                <a:cs typeface="IRZar" panose="02000506000000020002" pitchFamily="2" charset="-78"/>
              </a:rPr>
              <a:t>Saran</a:t>
            </a:r>
            <a:r>
              <a:rPr lang="ar-SA" sz="1800" dirty="0">
                <a:latin typeface="IRZar" panose="02000506000000020002" pitchFamily="2" charset="-78"/>
                <a:cs typeface="IRZar" panose="02000506000000020002" pitchFamily="2" charset="-78"/>
              </a:rPr>
              <a:t>)</a:t>
            </a:r>
            <a:r>
              <a:rPr lang="fa-IR" sz="1800" dirty="0">
                <a:latin typeface="IRZar" panose="02000506000000020002" pitchFamily="2" charset="-78"/>
                <a:cs typeface="IRZar" panose="02000506000000020002" pitchFamily="2" charset="-78"/>
              </a:rPr>
              <a:t> </a:t>
            </a:r>
            <a:r>
              <a:rPr lang="ar-SA" sz="1800" dirty="0">
                <a:latin typeface="IRZar" panose="02000506000000020002" pitchFamily="2" charset="-78"/>
                <a:cs typeface="IRZar" panose="02000506000000020002" pitchFamily="2" charset="-78"/>
              </a:rPr>
              <a:t>است.</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قابلیت دوخت حرارتی خوبی دارد.</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نسبت به گازها ، مواد معطر ، روغن و بخار بسیار نفوذناپذیر است.</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به صورت تک لایه از آن برای بسته بندی گوشت مرغ استفاده می شود .این پلیمر قابلیت شرینک با آب گرم دارد.</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به صورت کواکستروژن می توان پلیمرهای ۳ تا ۷ لایه برای بسته بندی گوشت تهیه کرد.</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می توان آن را در حلال های آلی حل کرد و برای پوشش دهی کاغذ ، مقوا و پلیمرهایی همچون </a:t>
            </a:r>
            <a:r>
              <a:rPr lang="fa-IR" sz="1800" dirty="0">
                <a:latin typeface="IRZar" panose="02000506000000020002" pitchFamily="2" charset="-78"/>
                <a:cs typeface="IRZar" panose="02000506000000020002" pitchFamily="2" charset="-78"/>
              </a:rPr>
              <a:t> </a:t>
            </a:r>
            <a:r>
              <a:rPr lang="en-US" sz="1800" dirty="0">
                <a:latin typeface="IRZar" panose="02000506000000020002" pitchFamily="2" charset="-78"/>
                <a:cs typeface="IRZar" panose="02000506000000020002" pitchFamily="2" charset="-78"/>
              </a:rPr>
              <a:t>OPP , PET </a:t>
            </a:r>
            <a:r>
              <a:rPr lang="ar-SA" sz="1800" dirty="0">
                <a:latin typeface="IRZar" panose="02000506000000020002" pitchFamily="2" charset="-78"/>
                <a:cs typeface="IRZar" panose="02000506000000020002" pitchFamily="2" charset="-78"/>
              </a:rPr>
              <a:t>استفاده کرد.</a:t>
            </a:r>
            <a:endParaRPr lang="en-US" sz="1800" dirty="0">
              <a:latin typeface="IRZar" panose="02000506000000020002" pitchFamily="2" charset="-78"/>
              <a:cs typeface="IRZar" panose="02000506000000020002" pitchFamily="2" charset="-78"/>
            </a:endParaRPr>
          </a:p>
        </p:txBody>
      </p:sp>
      <p:pic>
        <p:nvPicPr>
          <p:cNvPr id="5" name="Picture 4">
            <a:extLst>
              <a:ext uri="{FF2B5EF4-FFF2-40B4-BE49-F238E27FC236}">
                <a16:creationId xmlns:a16="http://schemas.microsoft.com/office/drawing/2014/main" xmlns="" id="{5C84FC73-1A31-4410-A079-ADAC08677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164" y="4239223"/>
            <a:ext cx="4977671" cy="2378933"/>
          </a:xfrm>
          <a:prstGeom prst="rect">
            <a:avLst/>
          </a:prstGeom>
        </p:spPr>
      </p:pic>
    </p:spTree>
    <p:extLst>
      <p:ext uri="{BB962C8B-B14F-4D97-AF65-F5344CB8AC3E}">
        <p14:creationId xmlns:p14="http://schemas.microsoft.com/office/powerpoint/2010/main" val="2068603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B950E-A425-4C8A-9E69-F15C34B041CE}"/>
              </a:ext>
            </a:extLst>
          </p:cNvPr>
          <p:cNvSpPr>
            <a:spLocks noGrp="1"/>
          </p:cNvSpPr>
          <p:nvPr>
            <p:ph type="title"/>
          </p:nvPr>
        </p:nvSpPr>
        <p:spPr/>
        <p:txBody>
          <a:bodyPr/>
          <a:lstStyle/>
          <a:p>
            <a:pPr algn="ctr"/>
            <a:r>
              <a:rPr lang="en-US" dirty="0">
                <a:solidFill>
                  <a:schemeClr val="accent1">
                    <a:lumMod val="75000"/>
                  </a:schemeClr>
                </a:solidFill>
                <a:latin typeface="IRTitr" panose="02000506000000020002" pitchFamily="2" charset="-78"/>
                <a:cs typeface="IRTitr" panose="02000506000000020002" pitchFamily="2" charset="-78"/>
              </a:rPr>
              <a:t>Polystyrene (PS) </a:t>
            </a:r>
            <a:r>
              <a:rPr lang="fa-IR" dirty="0">
                <a:solidFill>
                  <a:schemeClr val="accent1">
                    <a:lumMod val="75000"/>
                  </a:schemeClr>
                </a:solidFill>
                <a:latin typeface="IRTitr" panose="02000506000000020002" pitchFamily="2" charset="-78"/>
                <a:cs typeface="IRTitr" panose="02000506000000020002" pitchFamily="2" charset="-78"/>
              </a:rPr>
              <a:t>پلی </a:t>
            </a:r>
            <a:r>
              <a:rPr lang="fa-IR" dirty="0" err="1">
                <a:solidFill>
                  <a:schemeClr val="accent1">
                    <a:lumMod val="75000"/>
                  </a:schemeClr>
                </a:solidFill>
                <a:latin typeface="IRTitr" panose="02000506000000020002" pitchFamily="2" charset="-78"/>
                <a:cs typeface="IRTitr" panose="02000506000000020002" pitchFamily="2" charset="-78"/>
              </a:rPr>
              <a:t>استیرن</a:t>
            </a:r>
            <a:r>
              <a:rPr lang="fa-IR" dirty="0">
                <a:solidFill>
                  <a:schemeClr val="accent1">
                    <a:lumMod val="75000"/>
                  </a:schemeClr>
                </a:solidFill>
                <a:latin typeface="IRTitr" panose="02000506000000020002" pitchFamily="2" charset="-78"/>
                <a:cs typeface="IRTitr" panose="02000506000000020002" pitchFamily="2" charset="-78"/>
              </a:rPr>
              <a:t>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80518E2E-DB0B-44D5-84BA-E6E6085C8C8E}"/>
              </a:ext>
            </a:extLst>
          </p:cNvPr>
          <p:cNvSpPr>
            <a:spLocks noGrp="1"/>
          </p:cNvSpPr>
          <p:nvPr>
            <p:ph idx="1"/>
          </p:nvPr>
        </p:nvSpPr>
        <p:spPr/>
        <p:txBody>
          <a:bodyPr>
            <a:normAutofit/>
          </a:bodyPr>
          <a:lstStyle/>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این پلیمر به دلیل اینکه قابلیت شکل پذیری بالایی دارد نقش بسزایی در صنایع بسته بندی دارد .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برای بسته بندی محصولات تازه ( میوه و سبزی های تازه ) که نیاز به تنفس دارند بسیار مناسب است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این پلیمر نسبت به گازها و بخار آب بسیار نفوذیذیر است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با استفاده از این پلیمر می توان فوم تهیه کرد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این پلیمر بسیار شکننده است .</a:t>
            </a:r>
            <a:endParaRPr lang="en-US" sz="1800"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800" dirty="0">
                <a:latin typeface="IRZar" panose="02000506000000020002" pitchFamily="2" charset="-78"/>
                <a:cs typeface="IRZar" panose="02000506000000020002" pitchFamily="2" charset="-78"/>
              </a:rPr>
              <a:t>حداکثر دمای قابل تحمل برای این پلیمر ۷۰</a:t>
            </a:r>
            <a:r>
              <a:rPr lang="en-US" sz="1800" dirty="0">
                <a:latin typeface="IRZar" panose="02000506000000020002" pitchFamily="2" charset="-78"/>
                <a:cs typeface="IRZar" panose="02000506000000020002" pitchFamily="2" charset="-78"/>
              </a:rPr>
              <a:t>C </a:t>
            </a:r>
            <a:r>
              <a:rPr lang="ar-SA" sz="1800" dirty="0">
                <a:latin typeface="IRZar" panose="02000506000000020002" pitchFamily="2" charset="-78"/>
                <a:cs typeface="IRZar" panose="02000506000000020002" pitchFamily="2" charset="-78"/>
              </a:rPr>
              <a:t>است.</a:t>
            </a:r>
            <a:endParaRPr lang="en-US" sz="1800" dirty="0">
              <a:latin typeface="IRZar" panose="02000506000000020002" pitchFamily="2" charset="-78"/>
              <a:cs typeface="IRZar" panose="02000506000000020002" pitchFamily="2" charset="-78"/>
            </a:endParaRPr>
          </a:p>
          <a:p>
            <a:pPr algn="just">
              <a:buClr>
                <a:srgbClr val="FF0000"/>
              </a:buClr>
              <a:buFont typeface="Wingdings" panose="05000000000000000000" pitchFamily="2" charset="2"/>
              <a:buChar char="Ø"/>
            </a:pPr>
            <a:endParaRPr lang="en-US" sz="1800" dirty="0">
              <a:latin typeface="IRZar" panose="02000506000000020002" pitchFamily="2" charset="-78"/>
              <a:cs typeface="IRZar" panose="02000506000000020002" pitchFamily="2" charset="-78"/>
            </a:endParaRPr>
          </a:p>
        </p:txBody>
      </p:sp>
      <p:pic>
        <p:nvPicPr>
          <p:cNvPr id="5" name="Picture 4">
            <a:extLst>
              <a:ext uri="{FF2B5EF4-FFF2-40B4-BE49-F238E27FC236}">
                <a16:creationId xmlns:a16="http://schemas.microsoft.com/office/drawing/2014/main" xmlns="" id="{A3B3D7D8-E602-45E6-BFF0-BA080CF62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70" y="3370379"/>
            <a:ext cx="4583988" cy="3276835"/>
          </a:xfrm>
          <a:prstGeom prst="rect">
            <a:avLst/>
          </a:prstGeom>
        </p:spPr>
      </p:pic>
    </p:spTree>
    <p:extLst>
      <p:ext uri="{BB962C8B-B14F-4D97-AF65-F5344CB8AC3E}">
        <p14:creationId xmlns:p14="http://schemas.microsoft.com/office/powerpoint/2010/main" val="1339439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B2F5C-C191-4AED-9906-3EAB7FE6491E}"/>
              </a:ext>
            </a:extLst>
          </p:cNvPr>
          <p:cNvSpPr>
            <a:spLocks noGrp="1"/>
          </p:cNvSpPr>
          <p:nvPr>
            <p:ph type="title"/>
          </p:nvPr>
        </p:nvSpPr>
        <p:spPr/>
        <p:txBody>
          <a:bodyPr/>
          <a:lstStyle/>
          <a:p>
            <a:pPr algn="ctr"/>
            <a:r>
              <a:rPr lang="fa-IR" dirty="0" err="1">
                <a:solidFill>
                  <a:schemeClr val="accent1">
                    <a:lumMod val="75000"/>
                  </a:schemeClr>
                </a:solidFill>
                <a:latin typeface="IRTitr" panose="02000506000000020002" pitchFamily="2" charset="-78"/>
                <a:cs typeface="IRTitr" panose="02000506000000020002" pitchFamily="2" charset="-78"/>
              </a:rPr>
              <a:t>پلیمرهای</a:t>
            </a:r>
            <a:r>
              <a:rPr lang="fa-IR" dirty="0">
                <a:solidFill>
                  <a:schemeClr val="accent1">
                    <a:lumMod val="75000"/>
                  </a:schemeClr>
                </a:solidFill>
                <a:latin typeface="IRTitr" panose="02000506000000020002" pitchFamily="2" charset="-78"/>
                <a:cs typeface="IRTitr" panose="02000506000000020002" pitchFamily="2" charset="-78"/>
              </a:rPr>
              <a:t> طبیعی </a:t>
            </a:r>
            <a:r>
              <a:rPr lang="fa-IR" dirty="0" err="1">
                <a:solidFill>
                  <a:schemeClr val="accent1">
                    <a:lumMod val="75000"/>
                  </a:schemeClr>
                </a:solidFill>
                <a:latin typeface="IRTitr" panose="02000506000000020002" pitchFamily="2" charset="-78"/>
                <a:cs typeface="IRTitr" panose="02000506000000020002" pitchFamily="2" charset="-78"/>
              </a:rPr>
              <a:t>سلوفان</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941C86A2-4CCB-4827-B7F9-A674FF88CD01}"/>
              </a:ext>
            </a:extLst>
          </p:cNvPr>
          <p:cNvSpPr>
            <a:spLocks noGrp="1"/>
          </p:cNvSpPr>
          <p:nvPr>
            <p:ph idx="1"/>
          </p:nvPr>
        </p:nvSpPr>
        <p:spPr/>
        <p:txBody>
          <a:bodyPr>
            <a:normAutofit/>
          </a:bodyPr>
          <a:lstStyle/>
          <a:p>
            <a:pPr algn="just" rtl="1">
              <a:buClr>
                <a:srgbClr val="FF0000"/>
              </a:buClr>
              <a:buFont typeface="Wingdings" panose="05000000000000000000" pitchFamily="2" charset="2"/>
              <a:buChar char="Ø"/>
            </a:pPr>
            <a:r>
              <a:rPr lang="fa-IR" sz="1900" dirty="0">
                <a:latin typeface="IRZar" panose="02000506000000020002" pitchFamily="2" charset="-78"/>
                <a:cs typeface="IRZar" panose="02000506000000020002" pitchFamily="2" charset="-78"/>
              </a:rPr>
              <a:t>اولین لایه پلی مری طبیعی برای پوشش مواد غذایی به کار گرفته شد (</a:t>
            </a:r>
            <a:r>
              <a:rPr lang="fa-IR" sz="1900" dirty="0" err="1">
                <a:latin typeface="IRZar" panose="02000506000000020002" pitchFamily="2" charset="-78"/>
                <a:cs typeface="IRZar" panose="02000506000000020002" pitchFamily="2" charset="-78"/>
              </a:rPr>
              <a:t>سلولزی</a:t>
            </a:r>
            <a:r>
              <a:rPr lang="fa-IR" sz="1900" dirty="0">
                <a:latin typeface="IRZar" panose="02000506000000020002" pitchFamily="2" charset="-78"/>
                <a:cs typeface="IRZar" panose="02000506000000020002" pitchFamily="2" charset="-78"/>
              </a:rPr>
              <a:t>).</a:t>
            </a:r>
          </a:p>
          <a:p>
            <a:pPr algn="just" rtl="1">
              <a:buClr>
                <a:srgbClr val="FF0000"/>
              </a:buClr>
              <a:buFont typeface="Wingdings" panose="05000000000000000000" pitchFamily="2" charset="2"/>
              <a:buChar char="Ø"/>
            </a:pPr>
            <a:r>
              <a:rPr lang="fa-IR" sz="1900" dirty="0">
                <a:latin typeface="IRZar" panose="02000506000000020002" pitchFamily="2" charset="-78"/>
                <a:cs typeface="IRZar" panose="02000506000000020002" pitchFamily="2" charset="-78"/>
              </a:rPr>
              <a:t>مواد اولیه این </a:t>
            </a:r>
            <a:r>
              <a:rPr lang="fa-IR" sz="1900" dirty="0" err="1">
                <a:latin typeface="IRZar" panose="02000506000000020002" pitchFamily="2" charset="-78"/>
                <a:cs typeface="IRZar" panose="02000506000000020002" pitchFamily="2" charset="-78"/>
              </a:rPr>
              <a:t>پلیمر</a:t>
            </a:r>
            <a:r>
              <a:rPr lang="fa-IR" sz="1900" dirty="0">
                <a:latin typeface="IRZar" panose="02000506000000020002" pitchFamily="2" charset="-78"/>
                <a:cs typeface="IRZar" panose="02000506000000020002" pitchFamily="2" charset="-78"/>
              </a:rPr>
              <a:t> که عمدتا چرب است</a:t>
            </a:r>
          </a:p>
          <a:p>
            <a:pPr algn="just" rtl="1">
              <a:buClr>
                <a:srgbClr val="FF0000"/>
              </a:buClr>
              <a:buFont typeface="Wingdings" panose="05000000000000000000" pitchFamily="2" charset="2"/>
              <a:buChar char="Ø"/>
            </a:pPr>
            <a:r>
              <a:rPr lang="fa-IR" sz="1900" dirty="0">
                <a:latin typeface="IRZar" panose="02000506000000020002" pitchFamily="2" charset="-78"/>
                <a:cs typeface="IRZar" panose="02000506000000020002" pitchFamily="2" charset="-78"/>
              </a:rPr>
              <a:t>با استفاده از </a:t>
            </a:r>
            <a:r>
              <a:rPr lang="fa-IR" sz="1900" dirty="0" err="1">
                <a:latin typeface="IRZar" panose="02000506000000020002" pitchFamily="2" charset="-78"/>
                <a:cs typeface="IRZar" panose="02000506000000020002" pitchFamily="2" charset="-78"/>
              </a:rPr>
              <a:t>فرایندهای</a:t>
            </a:r>
            <a:r>
              <a:rPr lang="fa-IR" sz="1900" dirty="0">
                <a:latin typeface="IRZar" panose="02000506000000020002" pitchFamily="2" charset="-78"/>
                <a:cs typeface="IRZar" panose="02000506000000020002" pitchFamily="2" charset="-78"/>
              </a:rPr>
              <a:t> خاصی بر روی ان انجام می شود به چند دسته تقسیم میشود</a:t>
            </a:r>
          </a:p>
          <a:p>
            <a:pPr algn="just" rtl="1">
              <a:buClr>
                <a:srgbClr val="FF0000"/>
              </a:buClr>
              <a:buFont typeface="Wingdings" panose="05000000000000000000" pitchFamily="2" charset="2"/>
              <a:buChar char="Ø"/>
            </a:pPr>
            <a:r>
              <a:rPr lang="fa-IR" sz="1900" dirty="0">
                <a:latin typeface="IRZar" panose="02000506000000020002" pitchFamily="2" charset="-78"/>
                <a:cs typeface="IRZar" panose="02000506000000020002" pitchFamily="2" charset="-78"/>
              </a:rPr>
              <a:t>بدون روکش که در محصولات نانوایی به دلیل </a:t>
            </a:r>
            <a:r>
              <a:rPr lang="fa-IR" sz="1900" dirty="0" err="1">
                <a:latin typeface="IRZar" panose="02000506000000020002" pitchFamily="2" charset="-78"/>
                <a:cs typeface="IRZar" panose="02000506000000020002" pitchFamily="2" charset="-78"/>
              </a:rPr>
              <a:t>نفوذپذیری</a:t>
            </a:r>
            <a:r>
              <a:rPr lang="fa-IR" sz="1900" dirty="0">
                <a:latin typeface="IRZar" panose="02000506000000020002" pitchFamily="2" charset="-78"/>
                <a:cs typeface="IRZar" panose="02000506000000020002" pitchFamily="2" charset="-78"/>
              </a:rPr>
              <a:t> خوبی که به رطوبت داشته مانع </a:t>
            </a:r>
            <a:r>
              <a:rPr lang="fa-IR" sz="1900" dirty="0" err="1">
                <a:latin typeface="IRZar" panose="02000506000000020002" pitchFamily="2" charset="-78"/>
                <a:cs typeface="IRZar" panose="02000506000000020002" pitchFamily="2" charset="-78"/>
              </a:rPr>
              <a:t>کندانس</a:t>
            </a:r>
            <a:r>
              <a:rPr lang="fa-IR" sz="1900" dirty="0">
                <a:latin typeface="IRZar" panose="02000506000000020002" pitchFamily="2" charset="-78"/>
                <a:cs typeface="IRZar" panose="02000506000000020002" pitchFamily="2" charset="-78"/>
              </a:rPr>
              <a:t> شدن رطوبت بر روی ان و کپک زدن ان می شود) کاربرد دارد.</a:t>
            </a:r>
          </a:p>
          <a:p>
            <a:pPr algn="just" rtl="1">
              <a:buClr>
                <a:srgbClr val="FF0000"/>
              </a:buClr>
              <a:buFont typeface="Wingdings" panose="05000000000000000000" pitchFamily="2" charset="2"/>
              <a:buChar char="Ø"/>
            </a:pPr>
            <a:r>
              <a:rPr lang="fa-IR" sz="1900" dirty="0">
                <a:latin typeface="IRZar" panose="02000506000000020002" pitchFamily="2" charset="-78"/>
                <a:cs typeface="IRZar" panose="02000506000000020002" pitchFamily="2" charset="-78"/>
              </a:rPr>
              <a:t> دارای روکش با (</a:t>
            </a:r>
            <a:r>
              <a:rPr lang="en-US" sz="1900" dirty="0">
                <a:latin typeface="IRZar" panose="02000506000000020002" pitchFamily="2" charset="-78"/>
                <a:cs typeface="IRZar" panose="02000506000000020002" pitchFamily="2" charset="-78"/>
              </a:rPr>
              <a:t>PVDC</a:t>
            </a:r>
            <a:r>
              <a:rPr lang="fa-IR" sz="1900" dirty="0">
                <a:latin typeface="IRZar" panose="02000506000000020002" pitchFamily="2" charset="-78"/>
                <a:cs typeface="IRZar" panose="02000506000000020002" pitchFamily="2" charset="-78"/>
              </a:rPr>
              <a:t>)</a:t>
            </a:r>
            <a:r>
              <a:rPr lang="en-US" sz="1900" dirty="0">
                <a:latin typeface="IRZar" panose="02000506000000020002" pitchFamily="2" charset="-78"/>
                <a:cs typeface="IRZar" panose="02000506000000020002" pitchFamily="2" charset="-78"/>
              </a:rPr>
              <a:t> </a:t>
            </a:r>
            <a:r>
              <a:rPr lang="fa-IR" sz="1900" dirty="0">
                <a:latin typeface="IRZar" panose="02000506000000020002" pitchFamily="2" charset="-78"/>
                <a:cs typeface="IRZar" panose="02000506000000020002" pitchFamily="2" charset="-78"/>
              </a:rPr>
              <a:t>که به دلیل غیر قابل نفوذ بودن ان برای بسته بندی ادویه </a:t>
            </a:r>
            <a:r>
              <a:rPr lang="fa-IR" sz="1900" dirty="0" err="1">
                <a:latin typeface="IRZar" panose="02000506000000020002" pitchFamily="2" charset="-78"/>
                <a:cs typeface="IRZar" panose="02000506000000020002" pitchFamily="2" charset="-78"/>
              </a:rPr>
              <a:t>جات</a:t>
            </a:r>
            <a:r>
              <a:rPr lang="fa-IR" sz="1900" dirty="0">
                <a:latin typeface="IRZar" panose="02000506000000020002" pitchFamily="2" charset="-78"/>
                <a:cs typeface="IRZar" panose="02000506000000020002" pitchFamily="2" charset="-78"/>
              </a:rPr>
              <a:t> و روغن ها و آجیل ها و...کاربرد دارد)و قابل چسبیدن توسط حرارت</a:t>
            </a:r>
            <a:r>
              <a:rPr lang="en-US" sz="1900" dirty="0">
                <a:latin typeface="IRZar" panose="02000506000000020002" pitchFamily="2" charset="-78"/>
                <a:cs typeface="IRZar" panose="02000506000000020002" pitchFamily="2" charset="-78"/>
              </a:rPr>
              <a:t> </a:t>
            </a:r>
            <a:r>
              <a:rPr lang="fa-IR" sz="1900" dirty="0">
                <a:latin typeface="IRZar" panose="02000506000000020002" pitchFamily="2" charset="-78"/>
                <a:cs typeface="IRZar" panose="02000506000000020002" pitchFamily="2" charset="-78"/>
              </a:rPr>
              <a:t>قابل تا</a:t>
            </a:r>
            <a:r>
              <a:rPr lang="en-US" sz="1900" dirty="0">
                <a:latin typeface="IRZar" panose="02000506000000020002" pitchFamily="2" charset="-78"/>
                <a:cs typeface="IRZar" panose="02000506000000020002" pitchFamily="2" charset="-78"/>
              </a:rPr>
              <a:t> </a:t>
            </a:r>
            <a:r>
              <a:rPr lang="fa-IR" sz="1900" dirty="0">
                <a:latin typeface="IRZar" panose="02000506000000020002" pitchFamily="2" charset="-78"/>
                <a:cs typeface="IRZar" panose="02000506000000020002" pitchFamily="2" charset="-78"/>
              </a:rPr>
              <a:t>زدن و</a:t>
            </a:r>
            <a:r>
              <a:rPr lang="en-US" sz="1900" dirty="0">
                <a:latin typeface="IRZar" panose="02000506000000020002" pitchFamily="2" charset="-78"/>
                <a:cs typeface="IRZar" panose="02000506000000020002" pitchFamily="2" charset="-78"/>
              </a:rPr>
              <a:t> </a:t>
            </a:r>
            <a:r>
              <a:rPr lang="fa-IR" sz="1900" dirty="0">
                <a:latin typeface="IRZar" panose="02000506000000020002" pitchFamily="2" charset="-78"/>
                <a:cs typeface="IRZar" panose="02000506000000020002" pitchFamily="2" charset="-78"/>
              </a:rPr>
              <a:t>پیچیدن</a:t>
            </a:r>
            <a:r>
              <a:rPr lang="en-US" sz="1900" dirty="0">
                <a:latin typeface="IRZar" panose="02000506000000020002" pitchFamily="2" charset="-78"/>
                <a:cs typeface="IRZar" panose="02000506000000020002" pitchFamily="2" charset="-78"/>
              </a:rPr>
              <a:t> </a:t>
            </a:r>
            <a:r>
              <a:rPr lang="fa-IR" sz="1900" dirty="0">
                <a:latin typeface="IRZar" panose="02000506000000020002" pitchFamily="2" charset="-78"/>
                <a:cs typeface="IRZar" panose="02000506000000020002" pitchFamily="2" charset="-78"/>
              </a:rPr>
              <a:t>بالاخره نفوذ به بخار آب است.</a:t>
            </a:r>
          </a:p>
          <a:p>
            <a:pPr algn="just" rtl="1">
              <a:buClr>
                <a:srgbClr val="FF0000"/>
              </a:buClr>
              <a:buFont typeface="Wingdings" panose="05000000000000000000" pitchFamily="2" charset="2"/>
              <a:buChar char="Ø"/>
            </a:pPr>
            <a:r>
              <a:rPr lang="fa-IR" sz="1900" dirty="0">
                <a:latin typeface="IRZar" panose="02000506000000020002" pitchFamily="2" charset="-78"/>
                <a:cs typeface="IRZar" panose="02000506000000020002" pitchFamily="2" charset="-78"/>
              </a:rPr>
              <a:t> ظاهر شفاف و درخشان و مقاوم به پارگی آن جذابیت خاصی دارد.</a:t>
            </a:r>
          </a:p>
          <a:p>
            <a:pPr algn="just" rtl="1">
              <a:buClr>
                <a:srgbClr val="FF0000"/>
              </a:buClr>
              <a:buFont typeface="Wingdings" panose="05000000000000000000" pitchFamily="2" charset="2"/>
              <a:buChar char="Ø"/>
            </a:pPr>
            <a:r>
              <a:rPr lang="fa-IR" sz="1900" dirty="0">
                <a:latin typeface="IRZar" panose="02000506000000020002" pitchFamily="2" charset="-78"/>
                <a:cs typeface="IRZar" panose="02000506000000020002" pitchFamily="2" charset="-78"/>
              </a:rPr>
              <a:t>امروزه این لایه تا حد وسیعی و به دلیل عمدتا اقتصادی جای خود را به سایر پلی مر ها داده است.</a:t>
            </a:r>
            <a:endParaRPr lang="en-US" sz="19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57240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53A6E-098B-4D5B-BEB1-11C9AFF900F9}"/>
              </a:ext>
            </a:extLst>
          </p:cNvPr>
          <p:cNvSpPr>
            <a:spLocks noGrp="1"/>
          </p:cNvSpPr>
          <p:nvPr>
            <p:ph type="title"/>
          </p:nvPr>
        </p:nvSpPr>
        <p:spPr/>
        <p:txBody>
          <a:bodyPr/>
          <a:lstStyle/>
          <a:p>
            <a:pPr algn="ctr"/>
            <a:r>
              <a:rPr lang="fa-IR" dirty="0" err="1">
                <a:solidFill>
                  <a:schemeClr val="accent1">
                    <a:lumMod val="75000"/>
                  </a:schemeClr>
                </a:solidFill>
                <a:latin typeface="IRTitr" panose="02000506000000020002" pitchFamily="2" charset="-78"/>
                <a:cs typeface="IRTitr" panose="02000506000000020002" pitchFamily="2" charset="-78"/>
              </a:rPr>
              <a:t>پلیمرهای</a:t>
            </a:r>
            <a:r>
              <a:rPr lang="fa-IR" dirty="0">
                <a:solidFill>
                  <a:schemeClr val="accent1">
                    <a:lumMod val="75000"/>
                  </a:schemeClr>
                </a:solidFill>
                <a:latin typeface="IRTitr" panose="02000506000000020002" pitchFamily="2" charset="-78"/>
                <a:cs typeface="IRTitr" panose="02000506000000020002" pitchFamily="2" charset="-78"/>
              </a:rPr>
              <a:t> طبیعی قابل تجزیه</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5E6AF2F3-6477-4DC0-A923-6450C2C1B377}"/>
              </a:ext>
            </a:extLst>
          </p:cNvPr>
          <p:cNvSpPr>
            <a:spLocks noGrp="1"/>
          </p:cNvSpPr>
          <p:nvPr>
            <p:ph idx="1"/>
          </p:nvPr>
        </p:nvSpPr>
        <p:spPr/>
        <p:txBody>
          <a:bodyPr>
            <a:normAutofit/>
          </a:bodyPr>
          <a:lstStyle/>
          <a:p>
            <a:pPr algn="r"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از جمله این پلی مر ها می توان به نشاسته و ژلاتین و سایر پروتئین ها اشاره کرد.</a:t>
            </a:r>
          </a:p>
          <a:p>
            <a:pPr algn="r"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ترکیب دیگری به نام پلی </a:t>
            </a:r>
            <a:r>
              <a:rPr lang="fa-IR" sz="1800" dirty="0" err="1">
                <a:latin typeface="IRZar" panose="02000506000000020002" pitchFamily="2" charset="-78"/>
                <a:cs typeface="IRZar" panose="02000506000000020002" pitchFamily="2" charset="-78"/>
              </a:rPr>
              <a:t>کاپرولاکتون</a:t>
            </a:r>
            <a:r>
              <a:rPr lang="fa-IR" sz="1800" dirty="0">
                <a:latin typeface="IRZar" panose="02000506000000020002" pitchFamily="2" charset="-78"/>
                <a:cs typeface="IRZar" panose="02000506000000020002" pitchFamily="2" charset="-78"/>
              </a:rPr>
              <a:t> که از محصولات </a:t>
            </a:r>
            <a:r>
              <a:rPr lang="fa-IR" sz="1800" dirty="0" err="1">
                <a:latin typeface="IRZar" panose="02000506000000020002" pitchFamily="2" charset="-78"/>
                <a:cs typeface="IRZar" panose="02000506000000020002" pitchFamily="2" charset="-78"/>
              </a:rPr>
              <a:t>پتروشیمی</a:t>
            </a:r>
            <a:r>
              <a:rPr lang="fa-IR" sz="1800" dirty="0">
                <a:latin typeface="IRZar" panose="02000506000000020002" pitchFamily="2" charset="-78"/>
                <a:cs typeface="IRZar" panose="02000506000000020002" pitchFamily="2" charset="-78"/>
              </a:rPr>
              <a:t> جدا می گردد اما به صورت طبیعی قابل تجزیه است.</a:t>
            </a:r>
          </a:p>
          <a:p>
            <a:pPr algn="r"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این پلی مر ها در طبیعت تجزیه می شوند که باعث می شود نسبت به مواد غذایی بی اثر نباشد بنابراین می توان با انجام تیمار های سطحی عدم واکنش با مواد غذایی را بهبود بخشید که امکان تجزیه شدن </a:t>
            </a:r>
            <a:r>
              <a:rPr lang="fa-IR" sz="1800" dirty="0" err="1">
                <a:latin typeface="IRZar" panose="02000506000000020002" pitchFamily="2" charset="-78"/>
                <a:cs typeface="IRZar" panose="02000506000000020002" pitchFamily="2" charset="-78"/>
              </a:rPr>
              <a:t>انها</a:t>
            </a:r>
            <a:r>
              <a:rPr lang="fa-IR" sz="1800" dirty="0">
                <a:latin typeface="IRZar" panose="02000506000000020002" pitchFamily="2" charset="-78"/>
                <a:cs typeface="IRZar" panose="02000506000000020002" pitchFamily="2" charset="-78"/>
              </a:rPr>
              <a:t> را به شدت کاهش می دهد.</a:t>
            </a:r>
          </a:p>
          <a:p>
            <a:pPr algn="r"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پلی مر نشاسته با پلی مر های </a:t>
            </a:r>
            <a:r>
              <a:rPr lang="fa-IR" sz="1800" dirty="0" err="1">
                <a:latin typeface="IRZar" panose="02000506000000020002" pitchFamily="2" charset="-78"/>
                <a:cs typeface="IRZar" panose="02000506000000020002" pitchFamily="2" charset="-78"/>
              </a:rPr>
              <a:t>سنتزی</a:t>
            </a:r>
            <a:r>
              <a:rPr lang="fa-IR" sz="1800" dirty="0">
                <a:latin typeface="IRZar" panose="02000506000000020002" pitchFamily="2" charset="-78"/>
                <a:cs typeface="IRZar" panose="02000506000000020002" pitchFamily="2" charset="-78"/>
              </a:rPr>
              <a:t> مثل </a:t>
            </a:r>
            <a:r>
              <a:rPr lang="en-US" sz="1800" dirty="0">
                <a:latin typeface="IRZar" panose="02000506000000020002" pitchFamily="2" charset="-78"/>
                <a:cs typeface="IRZar" panose="02000506000000020002" pitchFamily="2" charset="-78"/>
              </a:rPr>
              <a:t>PE</a:t>
            </a:r>
            <a:r>
              <a:rPr lang="fa-IR" sz="1800" dirty="0">
                <a:latin typeface="IRZar" panose="02000506000000020002" pitchFamily="2" charset="-78"/>
                <a:cs typeface="IRZar" panose="02000506000000020002" pitchFamily="2" charset="-78"/>
              </a:rPr>
              <a:t> مورد استفاده قرار می گیرد.</a:t>
            </a:r>
            <a:endParaRPr lang="en-US" sz="1800" dirty="0">
              <a:latin typeface="IRZar" panose="02000506000000020002" pitchFamily="2" charset="-78"/>
              <a:cs typeface="IRZar" panose="02000506000000020002" pitchFamily="2" charset="-78"/>
            </a:endParaRPr>
          </a:p>
          <a:p>
            <a:pPr algn="r"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نشاسته را میتوان به عنوان </a:t>
            </a:r>
            <a:r>
              <a:rPr lang="fa-IR" sz="1800" dirty="0" err="1">
                <a:latin typeface="IRZar" panose="02000506000000020002" pitchFamily="2" charset="-78"/>
                <a:cs typeface="IRZar" panose="02000506000000020002" pitchFamily="2" charset="-78"/>
              </a:rPr>
              <a:t>ترموپلاست</a:t>
            </a:r>
            <a:r>
              <a:rPr lang="fa-IR" sz="1800" dirty="0">
                <a:latin typeface="IRZar" panose="02000506000000020002" pitchFamily="2" charset="-78"/>
                <a:cs typeface="IRZar" panose="02000506000000020002" pitchFamily="2" charset="-78"/>
              </a:rPr>
              <a:t> در نظر گرفت که آب موجود در ان مثل نرم کننده عمل می کند.</a:t>
            </a:r>
            <a:endParaRPr lang="en-US" sz="18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15822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BF6384E-270B-4E1D-8FC7-E59BCA883F4A}"/>
              </a:ext>
            </a:extLst>
          </p:cNvPr>
          <p:cNvSpPr>
            <a:spLocks noGrp="1"/>
          </p:cNvSpPr>
          <p:nvPr>
            <p:ph type="title"/>
          </p:nvPr>
        </p:nvSpPr>
        <p:spPr/>
        <p:txBody>
          <a:bodyPr/>
          <a:lstStyle/>
          <a:p>
            <a:pPr algn="ctr"/>
            <a:r>
              <a:rPr lang="fa-IR" dirty="0">
                <a:solidFill>
                  <a:schemeClr val="accent1">
                    <a:lumMod val="75000"/>
                  </a:schemeClr>
                </a:solidFill>
                <a:latin typeface="IRTitr" panose="02000506000000020002" pitchFamily="2" charset="-78"/>
                <a:cs typeface="B Nazanin" panose="00000400000000000000" pitchFamily="2" charset="-78"/>
              </a:rPr>
              <a:t>مقدمه</a:t>
            </a:r>
            <a:endParaRPr lang="en-US" dirty="0">
              <a:solidFill>
                <a:schemeClr val="accent1">
                  <a:lumMod val="75000"/>
                </a:schemeClr>
              </a:solidFill>
              <a:latin typeface="IRTitr" panose="02000506000000020002" pitchFamily="2" charset="-78"/>
              <a:cs typeface="B Nazanin" panose="00000400000000000000" pitchFamily="2" charset="-78"/>
            </a:endParaRPr>
          </a:p>
        </p:txBody>
      </p:sp>
      <p:sp>
        <p:nvSpPr>
          <p:cNvPr id="4" name="Content Placeholder 3">
            <a:extLst>
              <a:ext uri="{FF2B5EF4-FFF2-40B4-BE49-F238E27FC236}">
                <a16:creationId xmlns:a16="http://schemas.microsoft.com/office/drawing/2014/main" xmlns="" id="{9DE2D0CE-630E-4C5B-A951-368A7EFFCEB7}"/>
              </a:ext>
            </a:extLst>
          </p:cNvPr>
          <p:cNvSpPr>
            <a:spLocks noGrp="1"/>
          </p:cNvSpPr>
          <p:nvPr>
            <p:ph idx="1"/>
          </p:nvPr>
        </p:nvSpPr>
        <p:spPr/>
        <p:txBody>
          <a:bodyPr>
            <a:normAutofit/>
          </a:bodyPr>
          <a:lstStyle/>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پلاستیک </a:t>
            </a:r>
            <a:r>
              <a:rPr lang="fa-IR" sz="2000" dirty="0">
                <a:latin typeface="IRZar" panose="02000506000000020002" pitchFamily="2" charset="-78"/>
                <a:cs typeface="B Nazanin" panose="00000400000000000000" pitchFamily="2" charset="-78"/>
              </a:rPr>
              <a:t>(</a:t>
            </a:r>
            <a:r>
              <a:rPr lang="ar-SA" sz="2000" dirty="0">
                <a:latin typeface="IRZar" panose="02000506000000020002" pitchFamily="2" charset="-78"/>
                <a:cs typeface="B Nazanin" panose="00000400000000000000" pitchFamily="2" charset="-78"/>
              </a:rPr>
              <a:t>مشتق شده از واژه یونانی پلاستیکوز - </a:t>
            </a:r>
            <a:r>
              <a:rPr lang="en-US" sz="2000" dirty="0" err="1">
                <a:latin typeface="IRZar" panose="02000506000000020002" pitchFamily="2" charset="-78"/>
                <a:cs typeface="B Nazanin" panose="00000400000000000000" pitchFamily="2" charset="-78"/>
              </a:rPr>
              <a:t>Plastikos</a:t>
            </a:r>
            <a:r>
              <a:rPr lang="ar-SA" sz="2000" dirty="0">
                <a:latin typeface="IRZar" panose="02000506000000020002" pitchFamily="2" charset="-78"/>
                <a:cs typeface="B Nazanin" panose="00000400000000000000" pitchFamily="2" charset="-78"/>
              </a:rPr>
              <a:t>) است</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ترکیبات درشت مولکول آلی که با استفاده از پلیمریزاسیون و فرآیندهای مشابه از ملکول های سبک تر و یا با تغییر شیمیایی درشت مولکول های طبیعی ساخته م</a:t>
            </a:r>
            <a:r>
              <a:rPr lang="fa-IR" sz="2000" dirty="0">
                <a:latin typeface="IRZar" panose="02000506000000020002" pitchFamily="2" charset="-78"/>
                <a:cs typeface="B Nazanin" panose="00000400000000000000" pitchFamily="2" charset="-78"/>
              </a:rPr>
              <a:t>ی</a:t>
            </a:r>
            <a:r>
              <a:rPr lang="ar-SA" sz="2000" dirty="0">
                <a:latin typeface="IRZar" panose="02000506000000020002" pitchFamily="2" charset="-78"/>
                <a:cs typeface="B Nazanin" panose="00000400000000000000" pitchFamily="2" charset="-78"/>
              </a:rPr>
              <a:t>شوند.</a:t>
            </a: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اولین پلاستیک ها از زغال سنگ، نفت و گاز طبیعی در اوایل قرن ۲۰ ساخته شدند</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اولین پلیمر (</a:t>
            </a:r>
            <a:r>
              <a:rPr lang="en-US" sz="2000" dirty="0">
                <a:latin typeface="IRZar" panose="02000506000000020002" pitchFamily="2" charset="-78"/>
                <a:cs typeface="B Nazanin" panose="00000400000000000000" pitchFamily="2" charset="-78"/>
              </a:rPr>
              <a:t>PE</a:t>
            </a:r>
            <a:r>
              <a:rPr lang="ar-SA" sz="2000" dirty="0">
                <a:latin typeface="IRZar" panose="02000506000000020002" pitchFamily="2" charset="-78"/>
                <a:cs typeface="B Nazanin" panose="00000400000000000000" pitchFamily="2" charset="-78"/>
              </a:rPr>
              <a:t>) در سال ۱۹۳۳ از اتیلن و به طور اتفاقی ساخته شد</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در اروپا حدود ۴۰</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 پلاستیک مصرفی در بخش بسته بندی مورد استفاده قرار می گیرد و در اروپا حدود ۵۰</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 مواد غذایی در پلاستیک ها بسته بندی می شوند.</a:t>
            </a: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در طول دهه گذشته، پلیمرها (پلاستیکها) به تدریج جایگزین بسته بندی های کاغذی، فلزها و شیشه شده اند.</a:t>
            </a:r>
            <a:endParaRPr lang="fa-IR"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پلیمرها در بر گیرنده گستره وسیعی از مواد طبیعی و مصنوعی هستند. اما تنها بخش کوچکی از این ترکیبات برای بسته بندی مناسب ه</a:t>
            </a:r>
            <a:r>
              <a:rPr lang="fa-IR" sz="2000" dirty="0">
                <a:latin typeface="IRZar" panose="02000506000000020002" pitchFamily="2" charset="-78"/>
                <a:cs typeface="B Nazanin" panose="00000400000000000000" pitchFamily="2" charset="-78"/>
              </a:rPr>
              <a:t>س</a:t>
            </a:r>
            <a:r>
              <a:rPr lang="ar-SA" sz="2000" dirty="0">
                <a:latin typeface="IRZar" panose="02000506000000020002" pitchFamily="2" charset="-78"/>
                <a:cs typeface="B Nazanin" panose="00000400000000000000" pitchFamily="2" charset="-78"/>
              </a:rPr>
              <a:t>تند. کاغذ و مقوا پلیمرهای زیستی طبیعی سلولزی هستند</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4081646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E0CCD-CC2F-4CCA-941E-0CEE8BA662EC}"/>
              </a:ext>
            </a:extLst>
          </p:cNvPr>
          <p:cNvSpPr>
            <a:spLocks noGrp="1"/>
          </p:cNvSpPr>
          <p:nvPr>
            <p:ph type="title"/>
          </p:nvPr>
        </p:nvSpPr>
        <p:spPr/>
        <p:txBody>
          <a:bodyPr>
            <a:normAutofit/>
          </a:bodyPr>
          <a:lstStyle/>
          <a:p>
            <a:pPr algn="ctr"/>
            <a:r>
              <a:rPr lang="fa-IR" sz="3600" dirty="0" err="1">
                <a:solidFill>
                  <a:schemeClr val="accent1">
                    <a:lumMod val="75000"/>
                  </a:schemeClr>
                </a:solidFill>
                <a:latin typeface="IRTitr" panose="02000506000000020002" pitchFamily="2" charset="-78"/>
                <a:cs typeface="IRTitr" panose="02000506000000020002" pitchFamily="2" charset="-78"/>
              </a:rPr>
              <a:t>پلیمر</a:t>
            </a:r>
            <a:r>
              <a:rPr lang="fa-IR" sz="3600" dirty="0">
                <a:solidFill>
                  <a:schemeClr val="accent1">
                    <a:lumMod val="75000"/>
                  </a:schemeClr>
                </a:solidFill>
                <a:latin typeface="IRTitr" panose="02000506000000020002" pitchFamily="2" charset="-78"/>
                <a:cs typeface="IRTitr" panose="02000506000000020002" pitchFamily="2" charset="-78"/>
              </a:rPr>
              <a:t> های طبیعی حاصل از میکروارگانیسم </a:t>
            </a:r>
            <a:endParaRPr lang="en-US" sz="3600"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D36D1E18-9FBA-4CEA-BE07-C26837C5B8A8}"/>
              </a:ext>
            </a:extLst>
          </p:cNvPr>
          <p:cNvSpPr>
            <a:spLocks noGrp="1"/>
          </p:cNvSpPr>
          <p:nvPr>
            <p:ph idx="1"/>
          </p:nvPr>
        </p:nvSpPr>
        <p:spPr/>
        <p:txBody>
          <a:bodyPr>
            <a:normAutofit/>
          </a:bodyPr>
          <a:lstStyle/>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میکروارگانیسم های </a:t>
            </a:r>
            <a:r>
              <a:rPr lang="fa-IR" sz="1800" dirty="0" err="1">
                <a:latin typeface="IRZar" panose="02000506000000020002" pitchFamily="2" charset="-78"/>
                <a:cs typeface="IRZar" panose="02000506000000020002" pitchFamily="2" charset="-78"/>
              </a:rPr>
              <a:t>پروکاریوتیک</a:t>
            </a:r>
            <a:r>
              <a:rPr lang="fa-IR" sz="1800" dirty="0">
                <a:latin typeface="IRZar" panose="02000506000000020002" pitchFamily="2" charset="-78"/>
                <a:cs typeface="IRZar" panose="02000506000000020002" pitchFamily="2" charset="-78"/>
              </a:rPr>
              <a:t> با استفاده از منابع کربن تولید پلی </a:t>
            </a:r>
            <a:r>
              <a:rPr lang="fa-IR" sz="1800" dirty="0" err="1">
                <a:latin typeface="IRZar" panose="02000506000000020002" pitchFamily="2" charset="-78"/>
                <a:cs typeface="IRZar" panose="02000506000000020002" pitchFamily="2" charset="-78"/>
              </a:rPr>
              <a:t>هیدروکسی</a:t>
            </a:r>
            <a:r>
              <a:rPr lang="fa-IR" sz="1800" dirty="0">
                <a:latin typeface="IRZar" panose="02000506000000020002" pitchFamily="2" charset="-78"/>
                <a:cs typeface="IRZar" panose="02000506000000020002" pitchFamily="2" charset="-78"/>
              </a:rPr>
              <a:t> </a:t>
            </a:r>
            <a:r>
              <a:rPr lang="fa-IR" sz="1800" dirty="0" err="1">
                <a:latin typeface="IRZar" panose="02000506000000020002" pitchFamily="2" charset="-78"/>
                <a:cs typeface="IRZar" panose="02000506000000020002" pitchFamily="2" charset="-78"/>
              </a:rPr>
              <a:t>الکانیت</a:t>
            </a:r>
            <a:r>
              <a:rPr lang="fa-IR" sz="1800" dirty="0">
                <a:latin typeface="IRZar" panose="02000506000000020002" pitchFamily="2" charset="-78"/>
                <a:cs typeface="IRZar" panose="02000506000000020002" pitchFamily="2" charset="-78"/>
              </a:rPr>
              <a:t> می کند یک ماده ذخیره ای برای سلول میکروبی بوده و می توان نود درصد وزن سلول خشک را شامل شود.</a:t>
            </a:r>
          </a:p>
          <a:p>
            <a:pPr algn="just" rtl="1">
              <a:buClr>
                <a:srgbClr val="FF0000"/>
              </a:buClr>
              <a:buFont typeface="Wingdings" panose="05000000000000000000" pitchFamily="2" charset="2"/>
              <a:buChar char="Ø"/>
            </a:pPr>
            <a:r>
              <a:rPr lang="fa-IR" sz="1800" dirty="0">
                <a:latin typeface="IRZar" panose="02000506000000020002" pitchFamily="2" charset="-78"/>
                <a:cs typeface="IRZar" panose="02000506000000020002" pitchFamily="2" charset="-78"/>
              </a:rPr>
              <a:t>مهم ترین ماده از این </a:t>
            </a:r>
            <a:r>
              <a:rPr lang="fa-IR" sz="1800" dirty="0" err="1">
                <a:latin typeface="IRZar" panose="02000506000000020002" pitchFamily="2" charset="-78"/>
                <a:cs typeface="IRZar" panose="02000506000000020002" pitchFamily="2" charset="-78"/>
              </a:rPr>
              <a:t>کروه</a:t>
            </a:r>
            <a:r>
              <a:rPr lang="fa-IR" sz="1800" dirty="0">
                <a:latin typeface="IRZar" panose="02000506000000020002" pitchFamily="2" charset="-78"/>
                <a:cs typeface="IRZar" panose="02000506000000020002" pitchFamily="2" charset="-78"/>
              </a:rPr>
              <a:t> </a:t>
            </a:r>
            <a:r>
              <a:rPr lang="fa-IR" sz="1800" dirty="0" err="1">
                <a:latin typeface="IRZar" panose="02000506000000020002" pitchFamily="2" charset="-78"/>
                <a:cs typeface="IRZar" panose="02000506000000020002" pitchFamily="2" charset="-78"/>
              </a:rPr>
              <a:t>پروهیدروکسی</a:t>
            </a:r>
            <a:r>
              <a:rPr lang="fa-IR" sz="1800" dirty="0">
                <a:latin typeface="IRZar" panose="02000506000000020002" pitchFamily="2" charset="-78"/>
                <a:cs typeface="IRZar" panose="02000506000000020002" pitchFamily="2" charset="-78"/>
              </a:rPr>
              <a:t> </a:t>
            </a:r>
            <a:r>
              <a:rPr lang="fa-IR" sz="1800" dirty="0" err="1">
                <a:latin typeface="IRZar" panose="02000506000000020002" pitchFamily="2" charset="-78"/>
                <a:cs typeface="IRZar" panose="02000506000000020002" pitchFamily="2" charset="-78"/>
              </a:rPr>
              <a:t>بوتیریک</a:t>
            </a:r>
            <a:r>
              <a:rPr lang="fa-IR" sz="1800" dirty="0">
                <a:latin typeface="IRZar" panose="02000506000000020002" pitchFamily="2" charset="-78"/>
                <a:cs typeface="IRZar" panose="02000506000000020002" pitchFamily="2" charset="-78"/>
              </a:rPr>
              <a:t> اسید</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a:t>
            </a:r>
            <a:r>
              <a:rPr lang="en-US" sz="1800" dirty="0">
                <a:latin typeface="IRZar" panose="02000506000000020002" pitchFamily="2" charset="-78"/>
                <a:cs typeface="IRZar" panose="02000506000000020002" pitchFamily="2" charset="-78"/>
              </a:rPr>
              <a:t>PHB</a:t>
            </a:r>
            <a:r>
              <a:rPr lang="fa-IR" sz="1800" dirty="0">
                <a:latin typeface="IRZar" panose="02000506000000020002" pitchFamily="2" charset="-78"/>
                <a:cs typeface="IRZar" panose="02000506000000020002" pitchFamily="2" charset="-78"/>
              </a:rPr>
              <a:t>)</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است.</a:t>
            </a:r>
            <a:endParaRPr lang="en-US" sz="1800" dirty="0">
              <a:latin typeface="IRZar" panose="02000506000000020002" pitchFamily="2" charset="-78"/>
              <a:cs typeface="IRZar" panose="02000506000000020002" pitchFamily="2" charset="-78"/>
            </a:endParaRPr>
          </a:p>
          <a:p>
            <a:pPr algn="just" rtl="1">
              <a:buClr>
                <a:srgbClr val="FF0000"/>
              </a:buClr>
              <a:buFont typeface="Wingdings" panose="05000000000000000000" pitchFamily="2" charset="2"/>
              <a:buChar char="Ø"/>
            </a:pPr>
            <a:r>
              <a:rPr lang="fa-IR" sz="1800" dirty="0" err="1">
                <a:latin typeface="IRZar" panose="02000506000000020002" pitchFamily="2" charset="-78"/>
                <a:cs typeface="IRZar" panose="02000506000000020002" pitchFamily="2" charset="-78"/>
              </a:rPr>
              <a:t>کوپلیمر</a:t>
            </a:r>
            <a:r>
              <a:rPr lang="fa-IR" sz="1800" dirty="0">
                <a:latin typeface="IRZar" panose="02000506000000020002" pitchFamily="2" charset="-78"/>
                <a:cs typeface="IRZar" panose="02000506000000020002" pitchFamily="2" charset="-78"/>
              </a:rPr>
              <a:t> </a:t>
            </a:r>
            <a:r>
              <a:rPr lang="en-US" sz="1800" dirty="0">
                <a:latin typeface="IRZar" panose="02000506000000020002" pitchFamily="2" charset="-78"/>
                <a:cs typeface="IRZar" panose="02000506000000020002" pitchFamily="2" charset="-78"/>
              </a:rPr>
              <a:t> PHPB</a:t>
            </a:r>
            <a:r>
              <a:rPr lang="fa-IR" sz="1800" dirty="0">
                <a:latin typeface="IRZar" panose="02000506000000020002" pitchFamily="2" charset="-78"/>
                <a:cs typeface="IRZar" panose="02000506000000020002" pitchFamily="2" charset="-78"/>
              </a:rPr>
              <a:t>پلی </a:t>
            </a:r>
            <a:r>
              <a:rPr lang="fa-IR" sz="1800" dirty="0" err="1">
                <a:latin typeface="IRZar" panose="02000506000000020002" pitchFamily="2" charset="-78"/>
                <a:cs typeface="IRZar" panose="02000506000000020002" pitchFamily="2" charset="-78"/>
              </a:rPr>
              <a:t>هیدروکسی</a:t>
            </a:r>
            <a:r>
              <a:rPr lang="fa-IR" sz="1800" dirty="0">
                <a:latin typeface="IRZar" panose="02000506000000020002" pitchFamily="2" charset="-78"/>
                <a:cs typeface="IRZar" panose="02000506000000020002" pitchFamily="2" charset="-78"/>
              </a:rPr>
              <a:t> </a:t>
            </a:r>
            <a:r>
              <a:rPr lang="fa-IR" sz="1800" dirty="0" err="1">
                <a:latin typeface="IRZar" panose="02000506000000020002" pitchFamily="2" charset="-78"/>
                <a:cs typeface="IRZar" panose="02000506000000020002" pitchFamily="2" charset="-78"/>
              </a:rPr>
              <a:t>والرات</a:t>
            </a:r>
            <a:r>
              <a:rPr lang="fa-IR" sz="1800" dirty="0">
                <a:latin typeface="IRZar" panose="02000506000000020002" pitchFamily="2" charset="-78"/>
                <a:cs typeface="IRZar" panose="02000506000000020002" pitchFamily="2" charset="-78"/>
              </a:rPr>
              <a:t> (</a:t>
            </a:r>
            <a:r>
              <a:rPr lang="en-US" sz="1800" dirty="0">
                <a:latin typeface="IRZar" panose="02000506000000020002" pitchFamily="2" charset="-78"/>
                <a:cs typeface="IRZar" panose="02000506000000020002" pitchFamily="2" charset="-78"/>
              </a:rPr>
              <a:t>PHV</a:t>
            </a:r>
            <a:r>
              <a:rPr lang="fa-IR" sz="1800" dirty="0">
                <a:latin typeface="IRZar" panose="02000506000000020002" pitchFamily="2" charset="-78"/>
                <a:cs typeface="IRZar" panose="02000506000000020002" pitchFamily="2" charset="-78"/>
              </a:rPr>
              <a:t>)</a:t>
            </a:r>
            <a:r>
              <a:rPr lang="en-US" sz="1800" dirty="0">
                <a:latin typeface="IRZar" panose="02000506000000020002" pitchFamily="2" charset="-78"/>
                <a:cs typeface="IRZar" panose="02000506000000020002" pitchFamily="2" charset="-78"/>
              </a:rPr>
              <a:t> </a:t>
            </a:r>
            <a:r>
              <a:rPr lang="fa-IR" sz="1800" dirty="0">
                <a:latin typeface="IRZar" panose="02000506000000020002" pitchFamily="2" charset="-78"/>
                <a:cs typeface="IRZar" panose="02000506000000020002" pitchFamily="2" charset="-78"/>
              </a:rPr>
              <a:t>است که در تجارت به ام </a:t>
            </a:r>
            <a:r>
              <a:rPr lang="fa-IR" sz="1800" dirty="0" err="1">
                <a:latin typeface="IRZar" panose="02000506000000020002" pitchFamily="2" charset="-78"/>
                <a:cs typeface="IRZar" panose="02000506000000020002" pitchFamily="2" charset="-78"/>
              </a:rPr>
              <a:t>بیوپل</a:t>
            </a:r>
            <a:r>
              <a:rPr lang="fa-IR" sz="1800" dirty="0">
                <a:latin typeface="IRZar" panose="02000506000000020002" pitchFamily="2" charset="-78"/>
                <a:cs typeface="IRZar" panose="02000506000000020002" pitchFamily="2" charset="-78"/>
              </a:rPr>
              <a:t> عرضه میشود و میتوان توسط </a:t>
            </a:r>
            <a:r>
              <a:rPr lang="fa-IR" sz="1800" dirty="0" err="1">
                <a:latin typeface="IRZar" panose="02000506000000020002" pitchFamily="2" charset="-78"/>
                <a:cs typeface="IRZar" panose="02000506000000020002" pitchFamily="2" charset="-78"/>
              </a:rPr>
              <a:t>اکسترودر</a:t>
            </a:r>
            <a:r>
              <a:rPr lang="fa-IR" sz="1800" dirty="0">
                <a:latin typeface="IRZar" panose="02000506000000020002" pitchFamily="2" charset="-78"/>
                <a:cs typeface="IRZar" panose="02000506000000020002" pitchFamily="2" charset="-78"/>
              </a:rPr>
              <a:t> ان را شکل داد.</a:t>
            </a:r>
            <a:endParaRPr lang="en-US" sz="18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1724310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3753E-E91E-4D52-AAD8-F299E8D0E6BB}"/>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IRTitr" panose="02000506000000020002" pitchFamily="2" charset="-78"/>
              </a:rPr>
              <a:t>اثر تیمارهای حرارتی بر پلیمرها </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1DC556DC-EF41-41B8-9953-4B60153D364A}"/>
              </a:ext>
            </a:extLst>
          </p:cNvPr>
          <p:cNvSpPr>
            <a:spLocks noGrp="1"/>
          </p:cNvSpPr>
          <p:nvPr>
            <p:ph idx="1"/>
          </p:nvPr>
        </p:nvSpPr>
        <p:spPr/>
        <p:txBody>
          <a:bodyPr>
            <a:normAutofit fontScale="77500" lnSpcReduction="20000"/>
          </a:bodyPr>
          <a:lstStyle/>
          <a:p>
            <a:pPr lvl="0" algn="r" rtl="1">
              <a:buClr>
                <a:srgbClr val="FF0000"/>
              </a:buClr>
              <a:buFont typeface="Wingdings" panose="05000000000000000000" pitchFamily="2" charset="2"/>
              <a:buChar char="Ø"/>
            </a:pPr>
            <a:r>
              <a:rPr lang="ar-SA" dirty="0">
                <a:latin typeface="IRZar" panose="02000506000000020002" pitchFamily="2" charset="-78"/>
                <a:cs typeface="IRZar" panose="02000506000000020002" pitchFamily="2" charset="-78"/>
              </a:rPr>
              <a:t>پلمیر مذاب </a:t>
            </a:r>
            <a:endParaRPr lang="en-US" dirty="0">
              <a:latin typeface="IRZar" panose="02000506000000020002" pitchFamily="2" charset="-78"/>
              <a:cs typeface="IRZar" panose="02000506000000020002" pitchFamily="2" charset="-78"/>
            </a:endParaRPr>
          </a:p>
          <a:p>
            <a:pPr marL="342892" lvl="1" indent="0" algn="r" rtl="1">
              <a:buClr>
                <a:srgbClr val="FF0000"/>
              </a:buClr>
              <a:buNone/>
            </a:pPr>
            <a:r>
              <a:rPr lang="ar-SA" dirty="0">
                <a:latin typeface="IRZar" panose="02000506000000020002" pitchFamily="2" charset="-78"/>
                <a:cs typeface="IRZar" panose="02000506000000020002" pitchFamily="2" charset="-78"/>
              </a:rPr>
              <a:t>تمام پلیمرها در این حالت به صورت آمورف هستند.</a:t>
            </a:r>
            <a:endParaRPr lang="en-US" dirty="0">
              <a:latin typeface="IRZar" panose="02000506000000020002" pitchFamily="2" charset="-78"/>
              <a:cs typeface="IRZar" panose="02000506000000020002" pitchFamily="2" charset="-78"/>
            </a:endParaRPr>
          </a:p>
          <a:p>
            <a:pPr algn="r" rtl="1">
              <a:buClr>
                <a:srgbClr val="FF0000"/>
              </a:buClr>
              <a:buFont typeface="Wingdings" panose="05000000000000000000" pitchFamily="2" charset="2"/>
              <a:buChar char="Ø"/>
            </a:pPr>
            <a:endParaRPr lang="en-US"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dirty="0">
                <a:latin typeface="IRZar" panose="02000506000000020002" pitchFamily="2" charset="-78"/>
                <a:cs typeface="IRZar" panose="02000506000000020002" pitchFamily="2" charset="-78"/>
              </a:rPr>
              <a:t>سرمایش سریع </a:t>
            </a:r>
            <a:endParaRPr lang="en-US" dirty="0">
              <a:latin typeface="IRZar" panose="02000506000000020002" pitchFamily="2" charset="-78"/>
              <a:cs typeface="IRZar" panose="02000506000000020002" pitchFamily="2" charset="-78"/>
            </a:endParaRPr>
          </a:p>
          <a:p>
            <a:pPr marL="342892" lvl="1" indent="0" algn="r" rtl="1">
              <a:buClr>
                <a:srgbClr val="FF0000"/>
              </a:buClr>
              <a:buNone/>
            </a:pPr>
            <a:r>
              <a:rPr lang="ar-SA" dirty="0">
                <a:latin typeface="IRZar" panose="02000506000000020002" pitchFamily="2" charset="-78"/>
                <a:cs typeface="IRZar" panose="02000506000000020002" pitchFamily="2" charset="-78"/>
              </a:rPr>
              <a:t>باعث قرار گیری تصادفی زنجیره پلیمری می شود</a:t>
            </a:r>
            <a:r>
              <a:rPr lang="en-US" dirty="0">
                <a:latin typeface="IRZar" panose="02000506000000020002" pitchFamily="2" charset="-78"/>
                <a:cs typeface="IRZar" panose="02000506000000020002" pitchFamily="2" charset="-78"/>
              </a:rPr>
              <a:t>.</a:t>
            </a:r>
            <a:r>
              <a:rPr lang="ar-SA" dirty="0">
                <a:latin typeface="IRZar" panose="02000506000000020002" pitchFamily="2" charset="-78"/>
                <a:cs typeface="IRZar" panose="02000506000000020002" pitchFamily="2" charset="-78"/>
              </a:rPr>
              <a:t> </a:t>
            </a:r>
            <a:endParaRPr lang="en-US" dirty="0">
              <a:latin typeface="IRZar" panose="02000506000000020002" pitchFamily="2" charset="-78"/>
              <a:cs typeface="IRZar" panose="02000506000000020002" pitchFamily="2" charset="-78"/>
            </a:endParaRPr>
          </a:p>
          <a:p>
            <a:pPr marL="342892" lvl="1" indent="0" algn="r" rtl="1">
              <a:buClr>
                <a:srgbClr val="FF0000"/>
              </a:buClr>
              <a:buNone/>
            </a:pPr>
            <a:r>
              <a:rPr lang="ar-SA" dirty="0">
                <a:latin typeface="IRZar" panose="02000506000000020002" pitchFamily="2" charset="-78"/>
                <a:cs typeface="IRZar" panose="02000506000000020002" pitchFamily="2" charset="-78"/>
              </a:rPr>
              <a:t>به صورت بسیار جزئی کریستاله می شود</a:t>
            </a:r>
            <a:r>
              <a:rPr lang="en-US" dirty="0">
                <a:latin typeface="IRZar" panose="02000506000000020002" pitchFamily="2" charset="-78"/>
                <a:cs typeface="IRZar" panose="02000506000000020002" pitchFamily="2" charset="-78"/>
              </a:rPr>
              <a:t>.</a:t>
            </a:r>
            <a:r>
              <a:rPr lang="ar-SA" dirty="0">
                <a:latin typeface="IRZar" panose="02000506000000020002" pitchFamily="2" charset="-78"/>
                <a:cs typeface="IRZar" panose="02000506000000020002" pitchFamily="2" charset="-78"/>
              </a:rPr>
              <a:t> </a:t>
            </a:r>
            <a:endParaRPr lang="en-US" dirty="0">
              <a:latin typeface="IRZar" panose="02000506000000020002" pitchFamily="2" charset="-78"/>
              <a:cs typeface="IRZar" panose="02000506000000020002" pitchFamily="2" charset="-78"/>
            </a:endParaRPr>
          </a:p>
          <a:p>
            <a:pPr algn="r" rtl="1">
              <a:buClr>
                <a:srgbClr val="FF0000"/>
              </a:buClr>
              <a:buFont typeface="Wingdings" panose="05000000000000000000" pitchFamily="2" charset="2"/>
              <a:buChar char="Ø"/>
            </a:pPr>
            <a:endParaRPr lang="en-US"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ar-SA" dirty="0">
                <a:latin typeface="IRZar" panose="02000506000000020002" pitchFamily="2" charset="-78"/>
                <a:cs typeface="IRZar" panose="02000506000000020002" pitchFamily="2" charset="-78"/>
              </a:rPr>
              <a:t>سرمایش کند </a:t>
            </a:r>
            <a:endParaRPr lang="en-US" dirty="0">
              <a:latin typeface="IRZar" panose="02000506000000020002" pitchFamily="2" charset="-78"/>
              <a:cs typeface="IRZar" panose="02000506000000020002" pitchFamily="2" charset="-78"/>
            </a:endParaRPr>
          </a:p>
          <a:p>
            <a:pPr marL="342892" lvl="1" indent="0" algn="r" rtl="1">
              <a:buClr>
                <a:srgbClr val="FF0000"/>
              </a:buClr>
              <a:buNone/>
            </a:pPr>
            <a:r>
              <a:rPr lang="ar-SA" dirty="0">
                <a:latin typeface="IRZar" panose="02000506000000020002" pitchFamily="2" charset="-78"/>
                <a:cs typeface="IRZar" panose="02000506000000020002" pitchFamily="2" charset="-78"/>
              </a:rPr>
              <a:t>باعث قرار گیری منظم زنجیره پلیمری می شود</a:t>
            </a:r>
            <a:r>
              <a:rPr lang="en-US" dirty="0">
                <a:latin typeface="IRZar" panose="02000506000000020002" pitchFamily="2" charset="-78"/>
                <a:cs typeface="IRZar" panose="02000506000000020002" pitchFamily="2" charset="-78"/>
              </a:rPr>
              <a:t>.</a:t>
            </a:r>
          </a:p>
          <a:p>
            <a:pPr marL="342892" lvl="1" indent="0" algn="r" rtl="1">
              <a:buClr>
                <a:srgbClr val="FF0000"/>
              </a:buClr>
              <a:buNone/>
            </a:pPr>
            <a:r>
              <a:rPr lang="ar-SA" dirty="0">
                <a:latin typeface="IRZar" panose="02000506000000020002" pitchFamily="2" charset="-78"/>
                <a:cs typeface="IRZar" panose="02000506000000020002" pitchFamily="2" charset="-78"/>
              </a:rPr>
              <a:t>باعث کریستاله شدن پلیمر می شود.</a:t>
            </a:r>
            <a:endParaRPr lang="en-US" dirty="0">
              <a:latin typeface="IRZar" panose="02000506000000020002" pitchFamily="2" charset="-78"/>
              <a:cs typeface="IRZar" panose="02000506000000020002" pitchFamily="2" charset="-78"/>
            </a:endParaRPr>
          </a:p>
          <a:p>
            <a:pPr algn="r" rtl="1">
              <a:buClr>
                <a:srgbClr val="FF0000"/>
              </a:buClr>
              <a:buFont typeface="Wingdings" panose="05000000000000000000" pitchFamily="2" charset="2"/>
              <a:buChar char="Ø"/>
            </a:pPr>
            <a:endParaRPr lang="en-US" dirty="0">
              <a:latin typeface="IRZar" panose="02000506000000020002" pitchFamily="2" charset="-78"/>
              <a:cs typeface="IRZar" panose="02000506000000020002" pitchFamily="2" charset="-78"/>
            </a:endParaRPr>
          </a:p>
          <a:p>
            <a:pPr lvl="0" algn="r" rtl="1">
              <a:buClr>
                <a:srgbClr val="FF0000"/>
              </a:buClr>
              <a:buFont typeface="Wingdings" panose="05000000000000000000" pitchFamily="2" charset="2"/>
              <a:buChar char="Ø"/>
            </a:pPr>
            <a:r>
              <a:rPr lang="en-US" dirty="0">
                <a:latin typeface="IRZar" panose="02000506000000020002" pitchFamily="2" charset="-78"/>
                <a:cs typeface="IRZar" panose="02000506000000020002" pitchFamily="2" charset="-78"/>
              </a:rPr>
              <a:t> PET</a:t>
            </a:r>
          </a:p>
          <a:p>
            <a:pPr marL="342892" lvl="1" indent="0" algn="r" rtl="1">
              <a:buClr>
                <a:srgbClr val="FF0000"/>
              </a:buClr>
              <a:buNone/>
            </a:pPr>
            <a:r>
              <a:rPr lang="ar-SA" dirty="0">
                <a:latin typeface="IRZar" panose="02000506000000020002" pitchFamily="2" charset="-78"/>
                <a:cs typeface="IRZar" panose="02000506000000020002" pitchFamily="2" charset="-78"/>
              </a:rPr>
              <a:t>در حالت کریستاله سفید رنگ و شکننده است ولی در حالت آمورف به صورت شفاف و محکم است</a:t>
            </a:r>
            <a:r>
              <a:rPr lang="en-US" dirty="0">
                <a:latin typeface="IRZar" panose="02000506000000020002" pitchFamily="2" charset="-78"/>
                <a:cs typeface="IRZar" panose="02000506000000020002" pitchFamily="2" charset="-78"/>
              </a:rPr>
              <a:t>.</a:t>
            </a:r>
          </a:p>
        </p:txBody>
      </p:sp>
    </p:spTree>
    <p:extLst>
      <p:ext uri="{BB962C8B-B14F-4D97-AF65-F5344CB8AC3E}">
        <p14:creationId xmlns:p14="http://schemas.microsoft.com/office/powerpoint/2010/main" val="3075689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4E2BE-5509-4349-A54F-89EE7F42731C}"/>
              </a:ext>
            </a:extLst>
          </p:cNvPr>
          <p:cNvSpPr>
            <a:spLocks noGrp="1"/>
          </p:cNvSpPr>
          <p:nvPr>
            <p:ph type="title"/>
          </p:nvPr>
        </p:nvSpPr>
        <p:spPr/>
        <p:txBody>
          <a:bodyPr/>
          <a:lstStyle/>
          <a:p>
            <a:pPr algn="ctr"/>
            <a:r>
              <a:rPr lang="ar-SA" dirty="0">
                <a:solidFill>
                  <a:schemeClr val="accent1">
                    <a:lumMod val="75000"/>
                  </a:schemeClr>
                </a:solidFill>
                <a:latin typeface="IRTitr" panose="02000506000000020002" pitchFamily="2" charset="-78"/>
                <a:cs typeface="IRTitr" panose="02000506000000020002" pitchFamily="2" charset="-78"/>
              </a:rPr>
              <a:t>برخی اصطلاحات مرتبط با پلیمرها</a:t>
            </a:r>
            <a:endParaRPr lang="en-US" dirty="0">
              <a:solidFill>
                <a:schemeClr val="accent1">
                  <a:lumMod val="75000"/>
                </a:schemeClr>
              </a:solidFill>
              <a:latin typeface="IRTitr" panose="02000506000000020002" pitchFamily="2" charset="-78"/>
              <a:cs typeface="IRTitr" panose="02000506000000020002" pitchFamily="2" charset="-78"/>
            </a:endParaRPr>
          </a:p>
        </p:txBody>
      </p:sp>
      <p:sp>
        <p:nvSpPr>
          <p:cNvPr id="3" name="Content Placeholder 2">
            <a:extLst>
              <a:ext uri="{FF2B5EF4-FFF2-40B4-BE49-F238E27FC236}">
                <a16:creationId xmlns:a16="http://schemas.microsoft.com/office/drawing/2014/main" xmlns="" id="{23B22B48-C2ED-4350-BC22-D84DBF5F270C}"/>
              </a:ext>
            </a:extLst>
          </p:cNvPr>
          <p:cNvSpPr>
            <a:spLocks noGrp="1"/>
          </p:cNvSpPr>
          <p:nvPr>
            <p:ph idx="1"/>
          </p:nvPr>
        </p:nvSpPr>
        <p:spPr/>
        <p:txBody>
          <a:bodyPr>
            <a:noAutofit/>
          </a:bodyPr>
          <a:lstStyle/>
          <a:p>
            <a:pPr lvl="0" algn="just" rtl="1">
              <a:buClr>
                <a:srgbClr val="FF0000"/>
              </a:buClr>
              <a:buFont typeface="Wingdings" panose="05000000000000000000" pitchFamily="2" charset="2"/>
              <a:buChar char="Ø"/>
            </a:pPr>
            <a:r>
              <a:rPr lang="ar-SA" sz="1575" dirty="0">
                <a:latin typeface="IRZar" panose="02000506000000020002" pitchFamily="2" charset="-78"/>
                <a:cs typeface="IRZar" panose="02000506000000020002" pitchFamily="2" charset="-78"/>
              </a:rPr>
              <a:t>هموپلیمر</a:t>
            </a:r>
            <a:r>
              <a:rPr lang="en-US" sz="1575" dirty="0">
                <a:latin typeface="IRZar" panose="02000506000000020002" pitchFamily="2" charset="-78"/>
                <a:cs typeface="IRZar" panose="02000506000000020002" pitchFamily="2" charset="-78"/>
              </a:rPr>
              <a:t> </a:t>
            </a:r>
            <a:r>
              <a:rPr lang="ar-SA" sz="1575" dirty="0">
                <a:latin typeface="IRZar" panose="02000506000000020002" pitchFamily="2" charset="-78"/>
                <a:cs typeface="IRZar" panose="02000506000000020002" pitchFamily="2" charset="-78"/>
              </a:rPr>
              <a:t>(</a:t>
            </a:r>
            <a:r>
              <a:rPr lang="en-US" sz="1575" dirty="0">
                <a:latin typeface="IRZar" panose="02000506000000020002" pitchFamily="2" charset="-78"/>
                <a:cs typeface="IRZar" panose="02000506000000020002" pitchFamily="2" charset="-78"/>
              </a:rPr>
              <a:t>Homopolymer</a:t>
            </a:r>
            <a:r>
              <a:rPr lang="ar-SA" sz="1575" dirty="0">
                <a:latin typeface="IRZar" panose="02000506000000020002" pitchFamily="2" charset="-78"/>
                <a:cs typeface="IRZar" panose="02000506000000020002" pitchFamily="2" charset="-78"/>
              </a:rPr>
              <a:t>): آن دسته از پلیمرها هستند که تنها با استفاده از یک نوع مونومر ساخته می شوند. به عنوان مثال هموپلیمر پلی اتیلن از مونومرهای اتیلن ساخته می شود.</a:t>
            </a:r>
            <a:endParaRPr lang="en-US" sz="1575"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575" dirty="0">
                <a:latin typeface="IRZar" panose="02000506000000020002" pitchFamily="2" charset="-78"/>
                <a:cs typeface="IRZar" panose="02000506000000020002" pitchFamily="2" charset="-78"/>
              </a:rPr>
              <a:t>کوپلیمر (</a:t>
            </a:r>
            <a:r>
              <a:rPr lang="en-US" sz="1575" dirty="0">
                <a:latin typeface="IRZar" panose="02000506000000020002" pitchFamily="2" charset="-78"/>
                <a:cs typeface="IRZar" panose="02000506000000020002" pitchFamily="2" charset="-78"/>
              </a:rPr>
              <a:t>Copolymer</a:t>
            </a:r>
            <a:r>
              <a:rPr lang="ar-SA" sz="1575" dirty="0">
                <a:latin typeface="IRZar" panose="02000506000000020002" pitchFamily="2" charset="-78"/>
                <a:cs typeface="IRZar" panose="02000506000000020002" pitchFamily="2" charset="-78"/>
              </a:rPr>
              <a:t>): یا پلیمرهای ناهمسان، با استفاده از بیش از دو گونه مونومر ساخته می شوند. برای مثال کوپلیمر اتیلن وینیل استات از مخلوط مونومرهای اتیلن و وینیل استات ساخته می شوند.</a:t>
            </a:r>
            <a:endParaRPr lang="en-US" sz="1575"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575" dirty="0">
                <a:latin typeface="IRZar" panose="02000506000000020002" pitchFamily="2" charset="-78"/>
                <a:cs typeface="IRZar" panose="02000506000000020002" pitchFamily="2" charset="-78"/>
              </a:rPr>
              <a:t>مخلوط پلیمری: برای تولید مواد پلیمری با ویژگی های مطلوب می توان دو یا شمار بیشتری پلیمر (همو و کوپلیمر) را با کمک یکسری ترکیبات دیگر مخلوط کرد .</a:t>
            </a:r>
            <a:endParaRPr lang="en-US" sz="1575"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en-US" sz="1575" dirty="0">
                <a:latin typeface="IRZar" panose="02000506000000020002" pitchFamily="2" charset="-78"/>
                <a:cs typeface="IRZar" panose="02000506000000020002" pitchFamily="2" charset="-78"/>
              </a:rPr>
              <a:t> </a:t>
            </a:r>
            <a:r>
              <a:rPr lang="ar-SA" sz="1575" dirty="0">
                <a:latin typeface="IRZar" panose="02000506000000020002" pitchFamily="2" charset="-78"/>
                <a:cs typeface="IRZar" panose="02000506000000020002" pitchFamily="2" charset="-78"/>
              </a:rPr>
              <a:t>واکنش پلیمریزاسیون: واکنشی است که در آن صدها یا هزاران مونومر به صورت کووالانسی به یکدیگر متصل می شوند تا پلیمر تشکیل گردد. این نوع واکنش شامل دو نوع پلیمریزاسیون افزایشی و تراکمی است.</a:t>
            </a:r>
            <a:endParaRPr lang="en-US" sz="1575"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575" dirty="0">
                <a:latin typeface="IRZar" panose="02000506000000020002" pitchFamily="2" charset="-78"/>
                <a:cs typeface="IRZar" panose="02000506000000020002" pitchFamily="2" charset="-78"/>
              </a:rPr>
              <a:t>پلیمریزاسیون افزایشی(</a:t>
            </a:r>
            <a:r>
              <a:rPr lang="en-US" sz="1575" dirty="0">
                <a:latin typeface="IRZar" panose="02000506000000020002" pitchFamily="2" charset="-78"/>
                <a:cs typeface="IRZar" panose="02000506000000020002" pitchFamily="2" charset="-78"/>
              </a:rPr>
              <a:t>Additional (addition/chain-growth) polymerization</a:t>
            </a:r>
            <a:r>
              <a:rPr lang="ar-SA" sz="1575" dirty="0">
                <a:latin typeface="IRZar" panose="02000506000000020002" pitchFamily="2" charset="-78"/>
                <a:cs typeface="IRZar" panose="02000506000000020002" pitchFamily="2" charset="-78"/>
              </a:rPr>
              <a:t>): واکنشی است که در آن مونومرهای از جنس همسان به صورت کووالانسی به یکدیگر متصل شده و زنجیر بلندی تشکیل می دهند بدون اینکه هیچ محوصل جانبی در این فرآیند تولید گردد.</a:t>
            </a:r>
            <a:endParaRPr lang="en-US" sz="1575" dirty="0">
              <a:latin typeface="IRZar" panose="02000506000000020002" pitchFamily="2" charset="-78"/>
              <a:cs typeface="IRZar" panose="02000506000000020002" pitchFamily="2" charset="-78"/>
            </a:endParaRPr>
          </a:p>
          <a:p>
            <a:pPr lvl="0" algn="just" rtl="1">
              <a:buClr>
                <a:srgbClr val="FF0000"/>
              </a:buClr>
              <a:buFont typeface="Wingdings" panose="05000000000000000000" pitchFamily="2" charset="2"/>
              <a:buChar char="Ø"/>
            </a:pPr>
            <a:r>
              <a:rPr lang="ar-SA" sz="1575" dirty="0">
                <a:latin typeface="IRZar" panose="02000506000000020002" pitchFamily="2" charset="-78"/>
                <a:cs typeface="IRZar" panose="02000506000000020002" pitchFamily="2" charset="-78"/>
              </a:rPr>
              <a:t>پلیمریزاسیون تراکمی</a:t>
            </a:r>
            <a:r>
              <a:rPr lang="en-US" sz="1575" dirty="0">
                <a:latin typeface="IRZar" panose="02000506000000020002" pitchFamily="2" charset="-78"/>
                <a:cs typeface="IRZar" panose="02000506000000020002" pitchFamily="2" charset="-78"/>
              </a:rPr>
              <a:t> </a:t>
            </a:r>
            <a:r>
              <a:rPr lang="ar-SA" sz="1575" dirty="0">
                <a:latin typeface="IRZar" panose="02000506000000020002" pitchFamily="2" charset="-78"/>
                <a:cs typeface="IRZar" panose="02000506000000020002" pitchFamily="2" charset="-78"/>
              </a:rPr>
              <a:t>(</a:t>
            </a:r>
            <a:r>
              <a:rPr lang="en-US" sz="1575" dirty="0">
                <a:latin typeface="IRZar" panose="02000506000000020002" pitchFamily="2" charset="-78"/>
                <a:cs typeface="IRZar" panose="02000506000000020002" pitchFamily="2" charset="-78"/>
              </a:rPr>
              <a:t>Condensation (step growth) polymerization</a:t>
            </a:r>
            <a:r>
              <a:rPr lang="ar-SA" sz="1575" dirty="0">
                <a:latin typeface="IRZar" panose="02000506000000020002" pitchFamily="2" charset="-78"/>
                <a:cs typeface="IRZar" panose="02000506000000020002" pitchFamily="2" charset="-78"/>
              </a:rPr>
              <a:t>): فرآیندی است که در آن مولکول هایی از دو مونومر متفاوت برای تشکیل یک پلیمر به یکدیگر متصل شده و طی آن مولکول های کوچک به عنوان محصول جانبی تولید می گردند.</a:t>
            </a:r>
            <a:endParaRPr lang="en-US" sz="1575"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2623081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22D2B-8DC5-459E-A428-249437AEB243}"/>
              </a:ext>
            </a:extLst>
          </p:cNvPr>
          <p:cNvSpPr>
            <a:spLocks noGrp="1"/>
          </p:cNvSpPr>
          <p:nvPr>
            <p:ph type="title"/>
          </p:nvPr>
        </p:nvSpPr>
        <p:spPr/>
        <p:txBody>
          <a:bodyPr>
            <a:normAutofit/>
          </a:bodyPr>
          <a:lstStyle/>
          <a:p>
            <a:pPr algn="ctr"/>
            <a:r>
              <a:rPr lang="fa-IR" sz="3200" dirty="0">
                <a:solidFill>
                  <a:schemeClr val="accent1">
                    <a:lumMod val="75000"/>
                  </a:schemeClr>
                </a:solidFill>
                <a:latin typeface="IRTitr" panose="02000506000000020002" pitchFamily="2" charset="-78"/>
                <a:cs typeface="IRTitr" panose="02000506000000020002" pitchFamily="2" charset="-78"/>
              </a:rPr>
              <a:t>بررسی انواع </a:t>
            </a:r>
            <a:r>
              <a:rPr lang="fa-IR" sz="3200" dirty="0" err="1">
                <a:solidFill>
                  <a:schemeClr val="accent1">
                    <a:lumMod val="75000"/>
                  </a:schemeClr>
                </a:solidFill>
                <a:latin typeface="IRTitr" panose="02000506000000020002" pitchFamily="2" charset="-78"/>
                <a:cs typeface="IRTitr" panose="02000506000000020002" pitchFamily="2" charset="-78"/>
              </a:rPr>
              <a:t>پلیمرها</a:t>
            </a:r>
            <a:r>
              <a:rPr lang="fa-IR" sz="3200" dirty="0">
                <a:solidFill>
                  <a:schemeClr val="accent1">
                    <a:lumMod val="75000"/>
                  </a:schemeClr>
                </a:solidFill>
                <a:latin typeface="IRTitr" panose="02000506000000020002" pitchFamily="2" charset="-78"/>
                <a:cs typeface="IRTitr" panose="02000506000000020002" pitchFamily="2" charset="-78"/>
              </a:rPr>
              <a:t> بر اساس </a:t>
            </a:r>
            <a:r>
              <a:rPr lang="fa-IR" sz="3200" dirty="0" err="1">
                <a:solidFill>
                  <a:schemeClr val="accent1">
                    <a:lumMod val="75000"/>
                  </a:schemeClr>
                </a:solidFill>
                <a:latin typeface="IRTitr" panose="02000506000000020002" pitchFamily="2" charset="-78"/>
                <a:cs typeface="IRTitr" panose="02000506000000020002" pitchFamily="2" charset="-78"/>
              </a:rPr>
              <a:t>هموپلیمر</a:t>
            </a:r>
            <a:r>
              <a:rPr lang="fa-IR" sz="3200" dirty="0">
                <a:solidFill>
                  <a:schemeClr val="accent1">
                    <a:lumMod val="75000"/>
                  </a:schemeClr>
                </a:solidFill>
                <a:latin typeface="IRTitr" panose="02000506000000020002" pitchFamily="2" charset="-78"/>
                <a:cs typeface="IRTitr" panose="02000506000000020002" pitchFamily="2" charset="-78"/>
              </a:rPr>
              <a:t> و </a:t>
            </a:r>
            <a:r>
              <a:rPr lang="fa-IR" sz="3200" dirty="0" err="1">
                <a:solidFill>
                  <a:schemeClr val="accent1">
                    <a:lumMod val="75000"/>
                  </a:schemeClr>
                </a:solidFill>
                <a:latin typeface="IRTitr" panose="02000506000000020002" pitchFamily="2" charset="-78"/>
                <a:cs typeface="IRTitr" panose="02000506000000020002" pitchFamily="2" charset="-78"/>
              </a:rPr>
              <a:t>کوپلیمر</a:t>
            </a:r>
            <a:endParaRPr lang="en-US" sz="3200" dirty="0">
              <a:solidFill>
                <a:schemeClr val="accent1">
                  <a:lumMod val="75000"/>
                </a:schemeClr>
              </a:solidFill>
              <a:latin typeface="IRTitr" panose="02000506000000020002" pitchFamily="2" charset="-78"/>
              <a:cs typeface="IRTitr" panose="02000506000000020002" pitchFamily="2" charset="-78"/>
            </a:endParaRPr>
          </a:p>
        </p:txBody>
      </p:sp>
      <p:pic>
        <p:nvPicPr>
          <p:cNvPr id="4" name="Content Placeholder 3">
            <a:extLst>
              <a:ext uri="{FF2B5EF4-FFF2-40B4-BE49-F238E27FC236}">
                <a16:creationId xmlns:a16="http://schemas.microsoft.com/office/drawing/2014/main" xmlns="" id="{C3D2E121-AFB5-CC46-9E0E-9331CC3CDDB9}"/>
              </a:ext>
            </a:extLst>
          </p:cNvPr>
          <p:cNvPicPr>
            <a:picLocks noGrp="1"/>
          </p:cNvPicPr>
          <p:nvPr>
            <p:ph idx="1"/>
          </p:nvPr>
        </p:nvPicPr>
        <p:blipFill>
          <a:blip r:embed="rId2"/>
          <a:stretch>
            <a:fillRect/>
          </a:stretch>
        </p:blipFill>
        <p:spPr>
          <a:xfrm>
            <a:off x="528403" y="1864003"/>
            <a:ext cx="8087193" cy="4523940"/>
          </a:xfrm>
          <a:prstGeom prst="rect">
            <a:avLst/>
          </a:prstGeom>
        </p:spPr>
      </p:pic>
    </p:spTree>
    <p:extLst>
      <p:ext uri="{BB962C8B-B14F-4D97-AF65-F5344CB8AC3E}">
        <p14:creationId xmlns:p14="http://schemas.microsoft.com/office/powerpoint/2010/main" val="2280419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polymerinnovationblog.com/wp-content/uploads/2017/03/Number-Classifications-for-plastics-and-examp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297" y="1459682"/>
            <a:ext cx="5700580" cy="50999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DF622D2B-8DC5-459E-A428-249437AEB243}"/>
              </a:ext>
            </a:extLst>
          </p:cNvPr>
          <p:cNvSpPr>
            <a:spLocks noGrp="1"/>
          </p:cNvSpPr>
          <p:nvPr>
            <p:ph type="title"/>
          </p:nvPr>
        </p:nvSpPr>
        <p:spPr>
          <a:xfrm>
            <a:off x="628650" y="365126"/>
            <a:ext cx="7886700" cy="1025725"/>
          </a:xfrm>
        </p:spPr>
        <p:txBody>
          <a:bodyPr>
            <a:normAutofit/>
          </a:bodyPr>
          <a:lstStyle/>
          <a:p>
            <a:pPr algn="ctr"/>
            <a:r>
              <a:rPr lang="fa-IR" sz="3200" dirty="0" smtClean="0">
                <a:solidFill>
                  <a:schemeClr val="accent1">
                    <a:lumMod val="75000"/>
                  </a:schemeClr>
                </a:solidFill>
                <a:latin typeface="IRTitr" panose="02000506000000020002" pitchFamily="2" charset="-78"/>
                <a:cs typeface="IRTitr" panose="02000506000000020002" pitchFamily="2" charset="-78"/>
              </a:rPr>
              <a:t>عدد اختصاصی پلیمرهای درج شده روی بسته‌بندی</a:t>
            </a:r>
            <a:endParaRPr lang="en-US" sz="3200" dirty="0">
              <a:solidFill>
                <a:schemeClr val="accent1">
                  <a:lumMod val="75000"/>
                </a:schemeClr>
              </a:solidFill>
              <a:latin typeface="IRTitr" panose="02000506000000020002" pitchFamily="2" charset="-78"/>
              <a:cs typeface="IRTitr" panose="02000506000000020002" pitchFamily="2" charset="-78"/>
            </a:endParaRPr>
          </a:p>
        </p:txBody>
      </p:sp>
    </p:spTree>
    <p:extLst>
      <p:ext uri="{BB962C8B-B14F-4D97-AF65-F5344CB8AC3E}">
        <p14:creationId xmlns:p14="http://schemas.microsoft.com/office/powerpoint/2010/main" val="426847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110F5-4B5F-4204-A6E3-0F604FD04225}"/>
              </a:ext>
            </a:extLst>
          </p:cNvPr>
          <p:cNvSpPr>
            <a:spLocks noGrp="1"/>
          </p:cNvSpPr>
          <p:nvPr>
            <p:ph type="title"/>
          </p:nvPr>
        </p:nvSpPr>
        <p:spPr/>
        <p:txBody>
          <a:bodyPr/>
          <a:lstStyle/>
          <a:p>
            <a:pPr algn="ctr"/>
            <a:r>
              <a:rPr lang="fa-IR" dirty="0">
                <a:solidFill>
                  <a:schemeClr val="accent1">
                    <a:lumMod val="75000"/>
                  </a:schemeClr>
                </a:solidFill>
                <a:latin typeface="IRTitr" panose="02000506000000020002" pitchFamily="2" charset="-78"/>
                <a:cs typeface="B Nazanin" panose="00000400000000000000" pitchFamily="2" charset="-78"/>
              </a:rPr>
              <a:t>مقدمه</a:t>
            </a:r>
            <a:endParaRPr lang="en-US" dirty="0">
              <a:solidFill>
                <a:schemeClr val="accent1">
                  <a:lumMod val="75000"/>
                </a:schemeClr>
              </a:solidFill>
              <a:cs typeface="B Nazanin" panose="00000400000000000000" pitchFamily="2" charset="-78"/>
            </a:endParaRPr>
          </a:p>
        </p:txBody>
      </p:sp>
      <p:sp>
        <p:nvSpPr>
          <p:cNvPr id="3" name="Content Placeholder 2">
            <a:extLst>
              <a:ext uri="{FF2B5EF4-FFF2-40B4-BE49-F238E27FC236}">
                <a16:creationId xmlns:a16="http://schemas.microsoft.com/office/drawing/2014/main" xmlns="" id="{7316A016-97C3-4FE5-A1EC-D338C57BF156}"/>
              </a:ext>
            </a:extLst>
          </p:cNvPr>
          <p:cNvSpPr>
            <a:spLocks noGrp="1"/>
          </p:cNvSpPr>
          <p:nvPr>
            <p:ph idx="1"/>
          </p:nvPr>
        </p:nvSpPr>
        <p:spPr/>
        <p:txBody>
          <a:bodyPr>
            <a:noAutofit/>
          </a:bodyPr>
          <a:lstStyle/>
          <a:p>
            <a:pPr lvl="0" algn="just" rtl="1">
              <a:buFont typeface="Wingdings" panose="05000000000000000000" pitchFamily="2" charset="2"/>
              <a:buChar char="Ø"/>
            </a:pPr>
            <a:r>
              <a:rPr lang="en-US" sz="1800" dirty="0">
                <a:latin typeface="IRZar" panose="02000506000000020002" pitchFamily="2" charset="-78"/>
                <a:cs typeface="IRZar" panose="02000506000000020002" pitchFamily="2" charset="-78"/>
              </a:rPr>
              <a:t> </a:t>
            </a:r>
            <a:r>
              <a:rPr lang="ar-SA" sz="2000" dirty="0">
                <a:latin typeface="IRZar" panose="02000506000000020002" pitchFamily="2" charset="-78"/>
                <a:cs typeface="B Nazanin" panose="00000400000000000000" pitchFamily="2" charset="-78"/>
              </a:rPr>
              <a:t>پلیمر مولکول بزرگی است که از هزاران واحد تکرار شونده کوچک مونومر تشکیل شده است که در اثر واکنشهای پل</a:t>
            </a:r>
            <a:r>
              <a:rPr lang="fa-IR" sz="2000" dirty="0">
                <a:latin typeface="IRZar" panose="02000506000000020002" pitchFamily="2" charset="-78"/>
                <a:cs typeface="B Nazanin" panose="00000400000000000000" pitchFamily="2" charset="-78"/>
              </a:rPr>
              <a:t>ی</a:t>
            </a:r>
            <a:r>
              <a:rPr lang="ar-SA" sz="2000" dirty="0">
                <a:latin typeface="IRZar" panose="02000506000000020002" pitchFamily="2" charset="-78"/>
                <a:cs typeface="B Nazanin" panose="00000400000000000000" pitchFamily="2" charset="-78"/>
              </a:rPr>
              <a:t>مریزاسیون به یکدیگر متصل شده اند.</a:t>
            </a: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پلیمرها از </a:t>
            </a:r>
            <a:r>
              <a:rPr lang="ar-SA" sz="2000" dirty="0" smtClean="0">
                <a:latin typeface="IRZar" panose="02000506000000020002" pitchFamily="2" charset="-78"/>
                <a:cs typeface="B Nazanin" panose="00000400000000000000" pitchFamily="2" charset="-78"/>
              </a:rPr>
              <a:t>کشفیات </a:t>
            </a:r>
            <a:r>
              <a:rPr lang="ar-SA" sz="2000" dirty="0">
                <a:latin typeface="IRZar" panose="02000506000000020002" pitchFamily="2" charset="-78"/>
                <a:cs typeface="B Nazanin" panose="00000400000000000000" pitchFamily="2" charset="-78"/>
              </a:rPr>
              <a:t>قرن بیستم به حساب می آیند و اولین آنها سلوفان است که از سلولز و در سال ۱۹۱۰ تهیه </a:t>
            </a:r>
            <a:r>
              <a:rPr lang="ar-SA" sz="2000" dirty="0" smtClean="0">
                <a:latin typeface="IRZar" panose="02000506000000020002" pitchFamily="2" charset="-78"/>
                <a:cs typeface="B Nazanin" panose="00000400000000000000" pitchFamily="2" charset="-78"/>
              </a:rPr>
              <a:t>شد، </a:t>
            </a:r>
            <a:r>
              <a:rPr lang="ar-SA" sz="2000" dirty="0">
                <a:latin typeface="IRZar" panose="02000506000000020002" pitchFamily="2" charset="-78"/>
                <a:cs typeface="B Nazanin" panose="00000400000000000000" pitchFamily="2" charset="-78"/>
              </a:rPr>
              <a:t>هر چند بعدها جای خود را به انواع سنتزی داد.</a:t>
            </a:r>
            <a:endParaRPr lang="fa-IR" sz="2000" dirty="0">
              <a:latin typeface="IRZar" panose="02000506000000020002" pitchFamily="2" charset="-78"/>
              <a:cs typeface="B Nazanin" panose="00000400000000000000" pitchFamily="2" charset="-78"/>
            </a:endParaRP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تولید </a:t>
            </a:r>
            <a:r>
              <a:rPr lang="ar-SA" sz="2000" dirty="0" smtClean="0">
                <a:latin typeface="IRZar" panose="02000506000000020002" pitchFamily="2" charset="-78"/>
                <a:cs typeface="B Nazanin" panose="00000400000000000000" pitchFamily="2" charset="-78"/>
              </a:rPr>
              <a:t>پلاستیک</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 </a:t>
            </a:r>
            <a:r>
              <a:rPr lang="ar-SA" sz="2000" dirty="0">
                <a:latin typeface="IRZar" panose="02000506000000020002" pitchFamily="2" charset="-78"/>
                <a:cs typeface="B Nazanin" panose="00000400000000000000" pitchFamily="2" charset="-78"/>
              </a:rPr>
              <a:t>برای اولین بار در سال ۱۹۲۴ در آلمان با تولید سلوفان آغاز شد. همچنین در سال ۱۹۲۷ تولید استات سلولز و پلی وینل کلراید و در سال ۱۹۲۹ تولید اوره فرمالدهید و در سال ۱۹۳۵ تولید پلی اتیلن آغاز </a:t>
            </a:r>
            <a:r>
              <a:rPr lang="ar-SA" sz="2000" dirty="0" smtClean="0">
                <a:latin typeface="IRZar" panose="02000506000000020002" pitchFamily="2" charset="-78"/>
                <a:cs typeface="B Nazanin" panose="00000400000000000000" pitchFamily="2" charset="-78"/>
              </a:rPr>
              <a:t>گردید</a:t>
            </a:r>
            <a:r>
              <a:rPr lang="fa-IR" sz="2000" dirty="0" smtClean="0">
                <a:latin typeface="IRZar" panose="02000506000000020002" pitchFamily="2" charset="-78"/>
                <a:cs typeface="B Nazanin" panose="00000400000000000000" pitchFamily="2" charset="-78"/>
              </a:rPr>
              <a:t>.</a:t>
            </a:r>
            <a:r>
              <a:rPr lang="ar-SA" sz="2000" dirty="0" smtClean="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اما تولید فیلم های پلی اتیلن و بطری های پلی اتیلنی در سال های ۱۹۴۵ تا ۱۹۴۶ اتفاق افتاد و در سال ۱۹۵۰ استفاده از فیلم های مرکب پلاستیکی شروع شد</a:t>
            </a:r>
            <a:r>
              <a:rPr lang="fa-IR" sz="2000" dirty="0">
                <a:latin typeface="IRZar" panose="02000506000000020002" pitchFamily="2" charset="-78"/>
                <a:cs typeface="B Nazanin" panose="00000400000000000000" pitchFamily="2" charset="-78"/>
              </a:rPr>
              <a:t>.</a:t>
            </a: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پلاستیک ها بر اساس منشاء به دو دسته</a:t>
            </a:r>
            <a:r>
              <a:rPr lang="fa-IR" sz="2000" dirty="0">
                <a:latin typeface="IRZar" panose="02000506000000020002" pitchFamily="2" charset="-78"/>
                <a:cs typeface="B Nazanin" panose="00000400000000000000" pitchFamily="2" charset="-78"/>
              </a:rPr>
              <a:t>:</a:t>
            </a:r>
            <a:r>
              <a:rPr lang="ar-SA" sz="2000" dirty="0">
                <a:latin typeface="IRZar" panose="02000506000000020002" pitchFamily="2" charset="-78"/>
                <a:cs typeface="B Nazanin" panose="00000400000000000000" pitchFamily="2" charset="-78"/>
              </a:rPr>
              <a:t> ۱.طبیعی مانند سلوفان </a:t>
            </a:r>
            <a:r>
              <a:rPr lang="ar-SA" sz="2000" dirty="0" smtClean="0">
                <a:latin typeface="IRZar" panose="02000506000000020002" pitchFamily="2" charset="-78"/>
                <a:cs typeface="B Nazanin" panose="00000400000000000000" pitchFamily="2" charset="-78"/>
              </a:rPr>
              <a:t>(مشتق </a:t>
            </a:r>
            <a:r>
              <a:rPr lang="ar-SA" sz="2000" dirty="0">
                <a:latin typeface="IRZar" panose="02000506000000020002" pitchFamily="2" charset="-78"/>
                <a:cs typeface="B Nazanin" panose="00000400000000000000" pitchFamily="2" charset="-78"/>
              </a:rPr>
              <a:t>شده از </a:t>
            </a:r>
            <a:r>
              <a:rPr lang="ar-SA" sz="2000" dirty="0" smtClean="0">
                <a:latin typeface="IRZar" panose="02000506000000020002" pitchFamily="2" charset="-78"/>
                <a:cs typeface="B Nazanin" panose="00000400000000000000" pitchFamily="2" charset="-78"/>
              </a:rPr>
              <a:t>سلولز) </a:t>
            </a:r>
            <a:r>
              <a:rPr lang="ar-SA" sz="2000" dirty="0">
                <a:latin typeface="IRZar" panose="02000506000000020002" pitchFamily="2" charset="-78"/>
                <a:cs typeface="B Nazanin" panose="00000400000000000000" pitchFamily="2" charset="-78"/>
              </a:rPr>
              <a:t>۲</a:t>
            </a:r>
            <a:r>
              <a:rPr lang="ar-SA" sz="2000" dirty="0" smtClean="0">
                <a:latin typeface="IRZar" panose="02000506000000020002" pitchFamily="2" charset="-78"/>
                <a:cs typeface="B Nazanin" panose="00000400000000000000" pitchFamily="2" charset="-78"/>
              </a:rPr>
              <a:t>.</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کاملا</a:t>
            </a:r>
            <a:r>
              <a:rPr lang="fa-IR" sz="2000" dirty="0" smtClean="0">
                <a:latin typeface="IRZar" panose="02000506000000020002" pitchFamily="2" charset="-78"/>
                <a:cs typeface="B Nazanin" panose="00000400000000000000" pitchFamily="2" charset="-78"/>
              </a:rPr>
              <a:t>ً</a:t>
            </a:r>
            <a:r>
              <a:rPr lang="ar-SA" sz="2000" dirty="0" smtClean="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سنتزی </a:t>
            </a:r>
            <a:r>
              <a:rPr lang="fa-IR" sz="2000" dirty="0">
                <a:latin typeface="IRZar" panose="02000506000000020002" pitchFamily="2" charset="-78"/>
                <a:cs typeface="B Nazanin" panose="00000400000000000000" pitchFamily="2" charset="-78"/>
              </a:rPr>
              <a:t>تقسیم </a:t>
            </a:r>
            <a:r>
              <a:rPr lang="fa-IR" sz="2000" dirty="0" smtClean="0">
                <a:latin typeface="IRZar" panose="02000506000000020002" pitchFamily="2" charset="-78"/>
                <a:cs typeface="B Nazanin" panose="00000400000000000000" pitchFamily="2" charset="-78"/>
              </a:rPr>
              <a:t>می شوند</a:t>
            </a:r>
            <a:r>
              <a:rPr lang="fa-IR" sz="2000" dirty="0">
                <a:latin typeface="IRZar" panose="02000506000000020002" pitchFamily="2" charset="-78"/>
                <a:cs typeface="B Nazanin" panose="00000400000000000000" pitchFamily="2" charset="-78"/>
              </a:rPr>
              <a:t>.</a:t>
            </a: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 بر اساس نحوه پلیمری شدن به دو دسته</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۱.کندانس </a:t>
            </a:r>
            <a:r>
              <a:rPr lang="ar-SA" sz="2000" dirty="0" smtClean="0">
                <a:latin typeface="IRZar" panose="02000506000000020002" pitchFamily="2" charset="-78"/>
                <a:cs typeface="B Nazanin" panose="00000400000000000000" pitchFamily="2" charset="-78"/>
              </a:rPr>
              <a:t>شدن</a:t>
            </a:r>
            <a:r>
              <a:rPr lang="fa-IR" sz="2000" dirty="0" smtClean="0">
                <a:latin typeface="IRZar" panose="02000506000000020002" pitchFamily="2" charset="-78"/>
                <a:cs typeface="B Nazanin" panose="00000400000000000000" pitchFamily="2" charset="-78"/>
              </a:rPr>
              <a:t> و 2</a:t>
            </a:r>
            <a:r>
              <a:rPr lang="ar-SA" sz="2000" dirty="0" smtClean="0">
                <a:latin typeface="IRZar" panose="02000506000000020002" pitchFamily="2" charset="-78"/>
                <a:cs typeface="B Nazanin" panose="00000400000000000000" pitchFamily="2" charset="-78"/>
              </a:rPr>
              <a:t>.</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واکنش</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های </a:t>
            </a:r>
            <a:r>
              <a:rPr lang="ar-SA" sz="2000" dirty="0">
                <a:latin typeface="IRZar" panose="02000506000000020002" pitchFamily="2" charset="-78"/>
                <a:cs typeface="B Nazanin" panose="00000400000000000000" pitchFamily="2" charset="-78"/>
              </a:rPr>
              <a:t>اضافی </a:t>
            </a:r>
            <a:r>
              <a:rPr lang="fa-IR" sz="2000" dirty="0">
                <a:latin typeface="IRZar" panose="02000506000000020002" pitchFamily="2" charset="-78"/>
                <a:cs typeface="B Nazanin" panose="00000400000000000000" pitchFamily="2" charset="-78"/>
              </a:rPr>
              <a:t>تقسیم میشوند.</a:t>
            </a:r>
          </a:p>
          <a:p>
            <a:pPr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بر اساس خواص فیزیکی هم به دو دسته</a:t>
            </a:r>
            <a:r>
              <a:rPr lang="fa-IR" sz="2000" dirty="0">
                <a:latin typeface="IRZar" panose="02000506000000020002" pitchFamily="2" charset="-78"/>
                <a:cs typeface="B Nazanin" panose="00000400000000000000" pitchFamily="2" charset="-78"/>
              </a:rPr>
              <a:t>:</a:t>
            </a:r>
            <a:r>
              <a:rPr lang="ar-SA" sz="2000" dirty="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۱.ترموپلاستیک</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a:t>
            </a:r>
            <a:r>
              <a:rPr lang="fa-IR" sz="2000" dirty="0" smtClean="0">
                <a:latin typeface="IRZar" panose="02000506000000020002" pitchFamily="2" charset="-78"/>
                <a:cs typeface="B Nazanin" panose="00000400000000000000" pitchFamily="2" charset="-78"/>
              </a:rPr>
              <a:t> و</a:t>
            </a:r>
            <a:r>
              <a:rPr lang="ar-SA" sz="2000" dirty="0" smtClean="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۲</a:t>
            </a:r>
            <a:r>
              <a:rPr lang="ar-SA" sz="2000" dirty="0" smtClean="0">
                <a:latin typeface="IRZar" panose="02000506000000020002" pitchFamily="2" charset="-78"/>
                <a:cs typeface="B Nazanin" panose="00000400000000000000" pitchFamily="2" charset="-78"/>
              </a:rPr>
              <a:t>.</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ترموست </a:t>
            </a:r>
            <a:r>
              <a:rPr lang="ar-SA" sz="2000" dirty="0">
                <a:latin typeface="IRZar" panose="02000506000000020002" pitchFamily="2" charset="-78"/>
                <a:cs typeface="B Nazanin" panose="00000400000000000000" pitchFamily="2" charset="-78"/>
              </a:rPr>
              <a:t>ها تقسیم بندی می شوند .</a:t>
            </a:r>
            <a:endParaRPr lang="en-US" sz="2000" dirty="0">
              <a:latin typeface="IRZar" panose="02000506000000020002" pitchFamily="2" charset="-78"/>
              <a:cs typeface="B Nazanin" panose="00000400000000000000" pitchFamily="2" charset="-78"/>
            </a:endParaRPr>
          </a:p>
          <a:p>
            <a:pPr algn="just" rtl="1">
              <a:buClr>
                <a:srgbClr val="FF0000"/>
              </a:buClr>
              <a:buFont typeface="Wingdings" panose="05000000000000000000" pitchFamily="2" charset="2"/>
              <a:buChar char="Ø"/>
            </a:pPr>
            <a:endParaRPr lang="en-US" sz="1800" dirty="0">
              <a:latin typeface="IRZar" panose="02000506000000020002" pitchFamily="2" charset="-78"/>
              <a:cs typeface="IRZar" panose="02000506000000020002" pitchFamily="2" charset="-78"/>
            </a:endParaRPr>
          </a:p>
        </p:txBody>
      </p:sp>
    </p:spTree>
    <p:extLst>
      <p:ext uri="{BB962C8B-B14F-4D97-AF65-F5344CB8AC3E}">
        <p14:creationId xmlns:p14="http://schemas.microsoft.com/office/powerpoint/2010/main" val="173809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8650" y="1031050"/>
            <a:ext cx="6542171" cy="5478092"/>
          </a:xfrm>
          <a:prstGeom prst="rect">
            <a:avLst/>
          </a:prstGeom>
        </p:spPr>
      </p:pic>
      <p:sp>
        <p:nvSpPr>
          <p:cNvPr id="6" name="Title 1">
            <a:extLst>
              <a:ext uri="{FF2B5EF4-FFF2-40B4-BE49-F238E27FC236}">
                <a16:creationId xmlns:a16="http://schemas.microsoft.com/office/drawing/2014/main" xmlns="" id="{DF6110F5-4B5F-4204-A6E3-0F604FD04225}"/>
              </a:ext>
            </a:extLst>
          </p:cNvPr>
          <p:cNvSpPr txBox="1">
            <a:spLocks/>
          </p:cNvSpPr>
          <p:nvPr/>
        </p:nvSpPr>
        <p:spPr>
          <a:xfrm>
            <a:off x="628650" y="196682"/>
            <a:ext cx="7886700" cy="665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dirty="0" smtClean="0">
                <a:solidFill>
                  <a:schemeClr val="accent1">
                    <a:lumMod val="75000"/>
                  </a:schemeClr>
                </a:solidFill>
                <a:latin typeface="IRTitr" panose="02000506000000020002" pitchFamily="2" charset="-78"/>
                <a:cs typeface="B Nazanin" panose="00000400000000000000" pitchFamily="2" charset="-78"/>
              </a:rPr>
              <a:t>روند تکاملی بسته‌بندی‌های پلیمری</a:t>
            </a:r>
            <a:endParaRPr lang="en-US" dirty="0">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val="360423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324BB-043A-4ACC-8CC8-4FE690BF089C}"/>
              </a:ext>
            </a:extLst>
          </p:cNvPr>
          <p:cNvSpPr>
            <a:spLocks noGrp="1"/>
          </p:cNvSpPr>
          <p:nvPr>
            <p:ph type="title"/>
          </p:nvPr>
        </p:nvSpPr>
        <p:spPr>
          <a:xfrm>
            <a:off x="628650" y="0"/>
            <a:ext cx="7886700" cy="838200"/>
          </a:xfrm>
        </p:spPr>
        <p:txBody>
          <a:bodyPr/>
          <a:lstStyle/>
          <a:p>
            <a:pPr algn="ctr"/>
            <a:r>
              <a:rPr lang="fa-IR" dirty="0">
                <a:solidFill>
                  <a:schemeClr val="accent1">
                    <a:lumMod val="75000"/>
                  </a:schemeClr>
                </a:solidFill>
                <a:latin typeface="IRTitr" panose="02000506000000020002" pitchFamily="2" charset="-78"/>
                <a:cs typeface="B Nazanin" panose="00000400000000000000" pitchFamily="2" charset="-78"/>
              </a:rPr>
              <a:t>مزایا</a:t>
            </a:r>
            <a:endParaRPr lang="en-US"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3BAC10B4-86CF-4BE3-9706-62E70C78C860}"/>
              </a:ext>
            </a:extLst>
          </p:cNvPr>
          <p:cNvSpPr>
            <a:spLocks noGrp="1"/>
          </p:cNvSpPr>
          <p:nvPr>
            <p:ph idx="1"/>
          </p:nvPr>
        </p:nvSpPr>
        <p:spPr>
          <a:xfrm>
            <a:off x="241300" y="1008062"/>
            <a:ext cx="8661400" cy="5735638"/>
          </a:xfrm>
        </p:spPr>
        <p:txBody>
          <a:bodyPr>
            <a:noAutofit/>
          </a:bodyPr>
          <a:lstStyle/>
          <a:p>
            <a:pPr lvl="0" algn="r"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پلاستیک ها به علت دانسیته کم سبک هستند و در نتیجه هزینه حمل و نقل پائینی دارند.</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در مقابل خوردگی و شرایط اسیدی و قلیایی مقاوم هستند.</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قابلیت شکل پذیری بالا و متنوعی دارند و به انرژی کمتری برای شکل دهی نیاز است. در شرایط خاص قابلیت قالب گیری و جریان یافتن دارند و با استفاده از این ویژگی از آنها صفحه و شکل های مختلف می </a:t>
            </a:r>
            <a:r>
              <a:rPr lang="ar-SA" sz="2000" dirty="0" smtClean="0">
                <a:latin typeface="IRZar" panose="02000506000000020002" pitchFamily="2" charset="-78"/>
                <a:cs typeface="B Nazanin" panose="00000400000000000000" pitchFamily="2" charset="-78"/>
              </a:rPr>
              <a:t>سازند</a:t>
            </a:r>
            <a:r>
              <a:rPr lang="fa-IR" sz="2000" dirty="0" smtClean="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انعطاف پذیری بالایی دارند و حتی در دماهای پایین در برابر شکستگی مقاوم هستند</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قابلیت دوخت حرارتی دارند و به راحتی در بندی و درزبندی می شوند.</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نفوذناپذیری نسبی به گاز، مایع، روغن و غیره </a:t>
            </a:r>
            <a:r>
              <a:rPr lang="fa-IR" sz="2000" dirty="0">
                <a:latin typeface="IRZar" panose="02000506000000020002" pitchFamily="2" charset="-78"/>
                <a:cs typeface="B Nazanin" panose="00000400000000000000" pitchFamily="2" charset="-78"/>
              </a:rPr>
              <a:t>را </a:t>
            </a:r>
            <a:r>
              <a:rPr lang="ar-SA" sz="2000" dirty="0">
                <a:latin typeface="IRZar" panose="02000506000000020002" pitchFamily="2" charset="-78"/>
                <a:cs typeface="B Nazanin" panose="00000400000000000000" pitchFamily="2" charset="-78"/>
              </a:rPr>
              <a:t>دارند که ممکن است به یکی یا همه آنها نفوذناپذیر باشند</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(انواع نفوذ ناپذیر برای بسته بندی اتمسفر کنترل شده)</a:t>
            </a:r>
            <a:r>
              <a:rPr lang="fa-IR" sz="2000" dirty="0">
                <a:latin typeface="IRZar" panose="02000506000000020002" pitchFamily="2" charset="-78"/>
                <a:cs typeface="B Nazanin" panose="00000400000000000000" pitchFamily="2" charset="-78"/>
              </a:rPr>
              <a:t>.</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امکان لمینیت کردن آنها با فلز به ویژه آلومینیوم وجود دارد تا از پتانسیل نفوذناپذیری بسیار بالای الومینیوم استفاده گردد.</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دارای شفافیت خاصی هستند که این مسأله با به کار بردن افزودنیها تقویت می شود.</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می توانند دارای تنوع رنگ باشند.</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اغلب مقاومت حرارتی خوبی دارند.</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قابل استفاده در محدوده دمائی ۴۰ - تا </a:t>
            </a:r>
            <a:r>
              <a:rPr lang="ar-SA" sz="2000" dirty="0" smtClean="0">
                <a:latin typeface="IRZar" panose="02000506000000020002" pitchFamily="2" charset="-78"/>
                <a:cs typeface="B Nazanin" panose="00000400000000000000" pitchFamily="2" charset="-78"/>
              </a:rPr>
              <a:t>۱۲۱</a:t>
            </a:r>
            <a:r>
              <a:rPr lang="en-US" sz="2000" dirty="0" smtClean="0">
                <a:latin typeface="IRZar" panose="02000506000000020002" pitchFamily="2" charset="-78"/>
                <a:cs typeface="B Nazanin" panose="00000400000000000000" pitchFamily="2" charset="-78"/>
              </a:rPr>
              <a:t> </a:t>
            </a:r>
            <a:r>
              <a:rPr lang="fa-IR" sz="2000" dirty="0" smtClean="0">
                <a:latin typeface="IRZar" panose="02000506000000020002" pitchFamily="2" charset="-78"/>
                <a:cs typeface="B Nazanin" panose="00000400000000000000" pitchFamily="2" charset="-78"/>
              </a:rPr>
              <a:t>درجه سلسیوس </a:t>
            </a:r>
            <a:r>
              <a:rPr lang="ar-SA" sz="2000" dirty="0" smtClean="0">
                <a:latin typeface="IRZar" panose="02000506000000020002" pitchFamily="2" charset="-78"/>
                <a:cs typeface="B Nazanin" panose="00000400000000000000" pitchFamily="2" charset="-78"/>
              </a:rPr>
              <a:t>و </a:t>
            </a:r>
            <a:r>
              <a:rPr lang="ar-SA" sz="2000" dirty="0">
                <a:latin typeface="IRZar" panose="02000506000000020002" pitchFamily="2" charset="-78"/>
                <a:cs typeface="B Nazanin" panose="00000400000000000000" pitchFamily="2" charset="-78"/>
              </a:rPr>
              <a:t>قابل مایکروویو شدن هستند.</a:t>
            </a:r>
            <a:endParaRPr lang="en-US" sz="2000" dirty="0">
              <a:latin typeface="IRZar" panose="02000506000000020002" pitchFamily="2" charset="-78"/>
              <a:cs typeface="B Nazanin" panose="00000400000000000000" pitchFamily="2" charset="-78"/>
            </a:endParaRPr>
          </a:p>
          <a:p>
            <a:pPr lvl="0" algn="r"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از لحاظ اقتصادی به صرفه هستند.</a:t>
            </a: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168829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09CE75-DBC5-419C-9EBD-4CCD19EFFB81}"/>
              </a:ext>
            </a:extLst>
          </p:cNvPr>
          <p:cNvSpPr>
            <a:spLocks noGrp="1"/>
          </p:cNvSpPr>
          <p:nvPr>
            <p:ph type="title"/>
          </p:nvPr>
        </p:nvSpPr>
        <p:spPr/>
        <p:txBody>
          <a:bodyPr/>
          <a:lstStyle/>
          <a:p>
            <a:pPr algn="ctr"/>
            <a:r>
              <a:rPr lang="fa-IR" dirty="0">
                <a:solidFill>
                  <a:schemeClr val="accent1">
                    <a:lumMod val="75000"/>
                  </a:schemeClr>
                </a:solidFill>
                <a:latin typeface="IRTitr" panose="02000506000000020002" pitchFamily="2" charset="-78"/>
                <a:cs typeface="B Nazanin" panose="00000400000000000000" pitchFamily="2" charset="-78"/>
              </a:rPr>
              <a:t>معایب</a:t>
            </a:r>
            <a:endParaRPr lang="en-US" dirty="0">
              <a:solidFill>
                <a:schemeClr val="accent1">
                  <a:lumMod val="75000"/>
                </a:schemeClr>
              </a:solidFill>
              <a:latin typeface="IRTitr" panose="02000506000000020002" pitchFamily="2" charset="-78"/>
              <a:cs typeface="B Nazanin" panose="00000400000000000000" pitchFamily="2" charset="-78"/>
            </a:endParaRPr>
          </a:p>
        </p:txBody>
      </p:sp>
      <p:sp>
        <p:nvSpPr>
          <p:cNvPr id="3" name="Content Placeholder 2">
            <a:extLst>
              <a:ext uri="{FF2B5EF4-FFF2-40B4-BE49-F238E27FC236}">
                <a16:creationId xmlns:a16="http://schemas.microsoft.com/office/drawing/2014/main" xmlns="" id="{1B0DA4B7-99BE-45BC-9493-C42B74BD89EC}"/>
              </a:ext>
            </a:extLst>
          </p:cNvPr>
          <p:cNvSpPr>
            <a:spLocks noGrp="1"/>
          </p:cNvSpPr>
          <p:nvPr>
            <p:ph idx="1"/>
          </p:nvPr>
        </p:nvSpPr>
        <p:spPr/>
        <p:txBody>
          <a:bodyPr>
            <a:normAutofit/>
          </a:bodyPr>
          <a:lstStyle/>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بحث مهاجرت بخصوص در مورد مواد با چربی بالا وجود دارد که مهاجرت ممکن است از ماده غذایی به بسته یا از بسته به ماده غذایی باشد.</a:t>
            </a: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en-US"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نفوذ پذیری نسبت به گازهایی از قبیل اکسیژن</a:t>
            </a:r>
            <a:r>
              <a:rPr lang="fa-IR" sz="2000" dirty="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نیتروژن</a:t>
            </a:r>
            <a:r>
              <a:rPr lang="fa-IR" sz="2000" dirty="0">
                <a:latin typeface="IRZar" panose="02000506000000020002" pitchFamily="2" charset="-78"/>
                <a:cs typeface="B Nazanin" panose="00000400000000000000" pitchFamily="2" charset="-78"/>
              </a:rPr>
              <a:t>،</a:t>
            </a:r>
            <a:r>
              <a:rPr lang="ar-SA" sz="2000" dirty="0">
                <a:latin typeface="IRZar" panose="02000506000000020002" pitchFamily="2" charset="-78"/>
                <a:cs typeface="B Nazanin" panose="00000400000000000000" pitchFamily="2" charset="-78"/>
              </a:rPr>
              <a:t> بخار آب و </a:t>
            </a:r>
            <a:r>
              <a:rPr lang="ar-SA" sz="2000" dirty="0" smtClean="0">
                <a:latin typeface="IRZar" panose="02000506000000020002" pitchFamily="2" charset="-78"/>
                <a:cs typeface="B Nazanin" panose="00000400000000000000" pitchFamily="2" charset="-78"/>
              </a:rPr>
              <a:t>حلال</a:t>
            </a:r>
            <a:r>
              <a:rPr lang="fa-IR" sz="2000" dirty="0" smtClean="0">
                <a:latin typeface="IRZar" panose="02000506000000020002" pitchFamily="2" charset="-78"/>
                <a:cs typeface="B Nazanin" panose="00000400000000000000" pitchFamily="2" charset="-78"/>
              </a:rPr>
              <a:t> </a:t>
            </a:r>
            <a:r>
              <a:rPr lang="ar-SA" sz="2000" dirty="0" smtClean="0">
                <a:latin typeface="IRZar" panose="02000506000000020002" pitchFamily="2" charset="-78"/>
                <a:cs typeface="B Nazanin" panose="00000400000000000000" pitchFamily="2" charset="-78"/>
              </a:rPr>
              <a:t>های </a:t>
            </a:r>
            <a:r>
              <a:rPr lang="ar-SA" sz="2000" dirty="0">
                <a:latin typeface="IRZar" panose="02000506000000020002" pitchFamily="2" charset="-78"/>
                <a:cs typeface="B Nazanin" panose="00000400000000000000" pitchFamily="2" charset="-78"/>
              </a:rPr>
              <a:t>آلی </a:t>
            </a:r>
            <a:r>
              <a:rPr lang="ar-SA" sz="2000" dirty="0" smtClean="0">
                <a:latin typeface="IRZar" panose="02000506000000020002" pitchFamily="2" charset="-78"/>
                <a:cs typeface="B Nazanin" panose="00000400000000000000" pitchFamily="2" charset="-78"/>
              </a:rPr>
              <a:t>دارند</a:t>
            </a:r>
            <a:r>
              <a:rPr lang="fa-IR" sz="2000" dirty="0" smtClean="0">
                <a:latin typeface="IRZar" panose="02000506000000020002" pitchFamily="2" charset="-78"/>
                <a:cs typeface="B Nazanin" panose="00000400000000000000" pitchFamily="2" charset="-78"/>
              </a:rPr>
              <a:t>. این امر</a:t>
            </a:r>
            <a:r>
              <a:rPr lang="ar-SA" sz="2000" dirty="0" smtClean="0">
                <a:latin typeface="IRZar" panose="02000506000000020002" pitchFamily="2" charset="-78"/>
                <a:cs typeface="B Nazanin" panose="00000400000000000000" pitchFamily="2" charset="-78"/>
              </a:rPr>
              <a:t> </a:t>
            </a:r>
            <a:r>
              <a:rPr lang="ar-SA" sz="2000" dirty="0">
                <a:latin typeface="IRZar" panose="02000506000000020002" pitchFamily="2" charset="-78"/>
                <a:cs typeface="B Nazanin" panose="00000400000000000000" pitchFamily="2" charset="-78"/>
              </a:rPr>
              <a:t>به عواملی از قبیل سرعت نفوذ پذیری، نوع پلاستیک، دمای نگهداری، ضخامت پلاستیک و روش تولید بستگی دارد.</a:t>
            </a:r>
            <a:endParaRPr lang="en-US" sz="2000" dirty="0">
              <a:latin typeface="IRZar" panose="02000506000000020002" pitchFamily="2" charset="-78"/>
              <a:cs typeface="B Nazanin" panose="00000400000000000000" pitchFamily="2" charset="-78"/>
            </a:endParaRPr>
          </a:p>
          <a:p>
            <a:pPr lvl="0" algn="just" rtl="1">
              <a:buFont typeface="Wingdings" panose="05000000000000000000" pitchFamily="2" charset="2"/>
              <a:buChar char="Ø"/>
            </a:pPr>
            <a:r>
              <a:rPr lang="ar-SA" sz="2000" dirty="0">
                <a:latin typeface="IRZar" panose="02000506000000020002" pitchFamily="2" charset="-78"/>
                <a:cs typeface="B Nazanin" panose="00000400000000000000" pitchFamily="2" charset="-78"/>
              </a:rPr>
              <a:t>دوام بالایی در محیط دارند و به همین علت آلوده کننده محیط هستند.</a:t>
            </a:r>
            <a:endParaRPr lang="en-US" sz="2000" dirty="0">
              <a:latin typeface="IRZar" panose="02000506000000020002" pitchFamily="2" charset="-78"/>
              <a:cs typeface="B Nazanin" panose="00000400000000000000" pitchFamily="2" charset="-78"/>
            </a:endParaRPr>
          </a:p>
        </p:txBody>
      </p:sp>
    </p:spTree>
    <p:extLst>
      <p:ext uri="{BB962C8B-B14F-4D97-AF65-F5344CB8AC3E}">
        <p14:creationId xmlns:p14="http://schemas.microsoft.com/office/powerpoint/2010/main" val="353858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2ECA3B0-DBEB-4BC0-859C-0DD2B1243DB0}"/>
              </a:ext>
            </a:extLst>
          </p:cNvPr>
          <p:cNvSpPr>
            <a:spLocks noGrp="1"/>
          </p:cNvSpPr>
          <p:nvPr>
            <p:ph type="title"/>
          </p:nvPr>
        </p:nvSpPr>
        <p:spPr/>
        <p:txBody>
          <a:bodyPr/>
          <a:lstStyle/>
          <a:p>
            <a:pPr algn="ctr"/>
            <a:r>
              <a:rPr lang="ar-SA" b="1" dirty="0">
                <a:solidFill>
                  <a:schemeClr val="accent1">
                    <a:lumMod val="75000"/>
                  </a:schemeClr>
                </a:solidFill>
                <a:latin typeface="IRTitr" panose="02000506000000020002" pitchFamily="2" charset="-78"/>
                <a:cs typeface="B Nazanin" panose="00000400000000000000" pitchFamily="2" charset="-78"/>
              </a:rPr>
              <a:t>ترموپلاستیک ها و ترموست ها</a:t>
            </a:r>
            <a:endParaRPr lang="en-US" dirty="0">
              <a:solidFill>
                <a:schemeClr val="accent1">
                  <a:lumMod val="75000"/>
                </a:schemeClr>
              </a:solidFill>
              <a:latin typeface="IRTitr" panose="02000506000000020002" pitchFamily="2" charset="-78"/>
              <a:cs typeface="B Nazanin" panose="00000400000000000000" pitchFamily="2" charset="-78"/>
            </a:endParaRPr>
          </a:p>
        </p:txBody>
      </p:sp>
      <p:pic>
        <p:nvPicPr>
          <p:cNvPr id="9" name="Content Placeholder 8" descr="Difference Between Thermoplastic and Thermoset">
            <a:extLst>
              <a:ext uri="{FF2B5EF4-FFF2-40B4-BE49-F238E27FC236}">
                <a16:creationId xmlns:a16="http://schemas.microsoft.com/office/drawing/2014/main" xmlns="" id="{31A2EADB-354C-9F48-8D3D-7740AB46F473}"/>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30186" y="2643783"/>
            <a:ext cx="4084667" cy="2531722"/>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xmlns="" id="{2C0C2AAF-E82F-EF4F-9841-7AE42E2CA4BF}"/>
              </a:ext>
            </a:extLst>
          </p:cNvPr>
          <p:cNvPicPr>
            <a:picLocks noGrp="1"/>
          </p:cNvPicPr>
          <p:nvPr>
            <p:ph sz="half" idx="2"/>
          </p:nvPr>
        </p:nvPicPr>
        <p:blipFill>
          <a:blip r:embed="rId3"/>
          <a:stretch>
            <a:fillRect/>
          </a:stretch>
        </p:blipFill>
        <p:spPr>
          <a:xfrm>
            <a:off x="4629150" y="2540936"/>
            <a:ext cx="3886200" cy="2634569"/>
          </a:xfrm>
          <a:prstGeom prst="rect">
            <a:avLst/>
          </a:prstGeom>
        </p:spPr>
      </p:pic>
    </p:spTree>
    <p:extLst>
      <p:ext uri="{BB962C8B-B14F-4D97-AF65-F5344CB8AC3E}">
        <p14:creationId xmlns:p14="http://schemas.microsoft.com/office/powerpoint/2010/main" val="2620541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762</TotalTime>
  <Words>4368</Words>
  <Application>Microsoft Office PowerPoint</Application>
  <PresentationFormat>On-screen Show (4:3)</PresentationFormat>
  <Paragraphs>265</Paragraphs>
  <Slides>44</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44</vt:i4>
      </vt:variant>
    </vt:vector>
  </HeadingPairs>
  <TitlesOfParts>
    <vt:vector size="60" baseType="lpstr">
      <vt:lpstr>Arial</vt:lpstr>
      <vt:lpstr>B Elham</vt:lpstr>
      <vt:lpstr>B Jadid</vt:lpstr>
      <vt:lpstr>B Koodak</vt:lpstr>
      <vt:lpstr>B Nazanin</vt:lpstr>
      <vt:lpstr>B Nazanin Outline</vt:lpstr>
      <vt:lpstr>B Titr</vt:lpstr>
      <vt:lpstr>B Zar</vt:lpstr>
      <vt:lpstr>Calibri</vt:lpstr>
      <vt:lpstr>Calibri Light</vt:lpstr>
      <vt:lpstr>IRTitr</vt:lpstr>
      <vt:lpstr>IRZar</vt:lpstr>
      <vt:lpstr>Times New Roman</vt:lpstr>
      <vt:lpstr>Wingdings</vt:lpstr>
      <vt:lpstr>Office Theme</vt:lpstr>
      <vt:lpstr>1_Office Theme</vt:lpstr>
      <vt:lpstr>دانشکده کشاورزی  گروه مهندسی بیوسیستم     ماشین ها و تجهیزات بسته‌بندی مواد غذایی  Equipment and Facilities of Food Packaging         </vt:lpstr>
      <vt:lpstr>بخش ششم  بسته بندی پلیمری Polymer Packaging</vt:lpstr>
      <vt:lpstr>PowerPoint Presentation</vt:lpstr>
      <vt:lpstr>مقدمه</vt:lpstr>
      <vt:lpstr>مقدمه</vt:lpstr>
      <vt:lpstr>PowerPoint Presentation</vt:lpstr>
      <vt:lpstr>مزایا</vt:lpstr>
      <vt:lpstr>معایب</vt:lpstr>
      <vt:lpstr>ترموپلاستیک ها و ترموست ها</vt:lpstr>
      <vt:lpstr>PowerPoint Presentation</vt:lpstr>
      <vt:lpstr>ترموپلاستیک ها</vt:lpstr>
      <vt:lpstr>ترموست ها</vt:lpstr>
      <vt:lpstr>تقسیم بندی پلاستیک ها بر اساس ضخامت</vt:lpstr>
      <vt:lpstr>تولید بسته بندی پلاستیکی</vt:lpstr>
      <vt:lpstr>نحوه تولید پلاستیک های چند لایه: کواکستروژن</vt:lpstr>
      <vt:lpstr>نحوه تولید پلاستیک های چند لایه: کواکستروژن</vt:lpstr>
      <vt:lpstr>فرق مخلوط کردن با لامینت و کو اکستروژن</vt:lpstr>
      <vt:lpstr>فرق بین روکش و لامینت کردن </vt:lpstr>
      <vt:lpstr>روش های ساخت ظروف پلاستیکی: ساشت و پوچ</vt:lpstr>
      <vt:lpstr>روش های ساخت ظروف پلاستیکی: بطری</vt:lpstr>
      <vt:lpstr>روش های ساخت ظروف پلاستیکی: فیلم </vt:lpstr>
      <vt:lpstr>بررسی فیلم های تولید شده از پلیمرهای مختلف</vt:lpstr>
      <vt:lpstr>)Orientation جهت دهی پلیمر (</vt:lpstr>
      <vt:lpstr>مات کردن رنگ پلیمرها</vt:lpstr>
      <vt:lpstr>افزودنی ها به مواد پلاستیکی</vt:lpstr>
      <vt:lpstr>پلیمرهای متداول در صنعت بسته بندی </vt:lpstr>
      <vt:lpstr>PEپلی اتیلن </vt:lpstr>
      <vt:lpstr>PEپلی اتیلن </vt:lpstr>
      <vt:lpstr>PP پلی پروپیلن</vt:lpstr>
      <vt:lpstr>PP پلی پروپیلن</vt:lpstr>
      <vt:lpstr>PETپلی اتیلن ترفتالات </vt:lpstr>
      <vt:lpstr>PETپلی اتیلن ترفتالات </vt:lpstr>
      <vt:lpstr>Polyamide) PAپلی آمید (</vt:lpstr>
      <vt:lpstr>Polyamide) PAپلی آمید (</vt:lpstr>
      <vt:lpstr>Polyvinyl chloride(PVC) پلی ونیل کلراید</vt:lpstr>
      <vt:lpstr>Polyvinylidene Chloride (PVDC) پلی ونیلیدین کلراید </vt:lpstr>
      <vt:lpstr>Polystyrene (PS) پلی استیرن </vt:lpstr>
      <vt:lpstr>پلیمرهای طبیعی سلوفان</vt:lpstr>
      <vt:lpstr>پلیمرهای طبیعی قابل تجزیه</vt:lpstr>
      <vt:lpstr>پلیمر های طبیعی حاصل از میکروارگانیسم </vt:lpstr>
      <vt:lpstr>اثر تیمارهای حرارتی بر پلیمرها </vt:lpstr>
      <vt:lpstr>برخی اصطلاحات مرتبط با پلیمرها</vt:lpstr>
      <vt:lpstr>بررسی انواع پلیمرها بر اساس هموپلیمر و کوپلیمر</vt:lpstr>
      <vt:lpstr>عدد اختصاصی پلیمرهای درج شده روی بسته‌بندی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بسته بندی پلیمری Polymer Packaging</dc:title>
  <dc:creator>Anisa Mgh</dc:creator>
  <cp:lastModifiedBy>U</cp:lastModifiedBy>
  <cp:revision>82</cp:revision>
  <dcterms:created xsi:type="dcterms:W3CDTF">2020-05-17T19:53:14Z</dcterms:created>
  <dcterms:modified xsi:type="dcterms:W3CDTF">2022-05-15T03:56:43Z</dcterms:modified>
</cp:coreProperties>
</file>