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  <p:sldMasterId id="2147483724" r:id="rId7"/>
    <p:sldMasterId id="2147483738" r:id="rId8"/>
    <p:sldMasterId id="2147483750" r:id="rId9"/>
    <p:sldMasterId id="2147483762" r:id="rId10"/>
  </p:sldMasterIdLst>
  <p:notesMasterIdLst>
    <p:notesMasterId r:id="rId28"/>
  </p:notesMasterIdLst>
  <p:sldIdLst>
    <p:sldId id="256" r:id="rId11"/>
    <p:sldId id="257" r:id="rId12"/>
    <p:sldId id="258" r:id="rId13"/>
    <p:sldId id="259" r:id="rId14"/>
    <p:sldId id="276" r:id="rId15"/>
    <p:sldId id="261" r:id="rId16"/>
    <p:sldId id="273" r:id="rId17"/>
    <p:sldId id="263" r:id="rId18"/>
    <p:sldId id="274" r:id="rId19"/>
    <p:sldId id="264" r:id="rId20"/>
    <p:sldId id="265" r:id="rId21"/>
    <p:sldId id="266" r:id="rId22"/>
    <p:sldId id="277" r:id="rId23"/>
    <p:sldId id="269" r:id="rId24"/>
    <p:sldId id="271" r:id="rId25"/>
    <p:sldId id="272" r:id="rId26"/>
    <p:sldId id="278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8FE17D-9DDA-4463-8C28-15A0CBEEB124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779DF8-4F48-4E01-936A-59A1320907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48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9DF8-4F48-4E01-936A-59A1320907D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14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E1F8-F284-4E18-BFD8-11949E4AD09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0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E1F8-F284-4E18-BFD8-11949E4AD09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2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D54E-2729-4725-82B0-962A1223D110}" type="datetime1">
              <a:rPr lang="en-US" smtClean="0"/>
              <a:t>9/29/2018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28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909-A59F-43FF-85C1-936FBA98DE71}" type="datetime1">
              <a:rPr lang="en-US" smtClean="0"/>
              <a:t>9/29/2018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4089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BC61E2-229B-4D32-A236-12CF583E4D68}" type="datetime1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942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951D55-4A37-4EC3-95E3-3267CC7263CC}" type="datetime1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194544CD-5A7C-44D2-985E-F5EC077F434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4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E7CAD1-2F5D-4B0C-A325-657EF676925D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0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pPr rtl="0"/>
            <a:fld id="{BFD8A1A6-A55B-4A68-B76B-C3C5BF9B5905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86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6EEA26-94DB-42AC-9A13-24A8A427B725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2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B02886-297D-449E-B315-E08CD7F133F1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094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7A02EC-B6AB-40B7-8225-0FD6F07DF0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234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518F58-C625-47F9-A75F-C51662071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948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F399E0-358E-4401-8AD6-DA692DC0A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600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999FE-106E-4916-B778-2ABB1B53A6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0-A763-45EB-854D-6540EA064E20}" type="datetime1">
              <a:rPr lang="en-US" smtClean="0"/>
              <a:t>9/29/2018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1578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481B45-B79E-43DC-872D-3B9BF90F8F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833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46DE5A-542C-4927-B24E-FA9E7F3D2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851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47FE37-4756-4645-BF3D-3E01400087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470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1D2093-0BB2-4D24-AAAE-4B52261C23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73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695A58-7DD6-4E1C-AD46-1C2625DD85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54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186386-E784-45BB-8A23-1A6B3FC6A4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613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9638A7-B3DD-435B-8708-50B911E7CB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1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98A4-FAE2-40AE-A368-B2FC76494D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7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621B-7600-4C0F-A735-87F8795920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010-E4DC-4523-A4C8-0FD73903E8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6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6BF-41B2-4913-99FB-212F6E84AD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F93-5D85-4B52-856C-58C677E5B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3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2628-A17F-4BF5-8633-079720E1CF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D29-AA35-4442-98B0-408A0A9A9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7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DC94-4177-458F-A632-6E3C47BF73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6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276-A7A2-43BA-8FBF-0863D2513FE9}" type="datetime1">
              <a:rPr lang="en-US" smtClean="0"/>
              <a:t>9/29/2018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69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A0B0-2239-435C-9FE7-1E74E6E231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25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FB1-6FAF-4A73-96F4-16011567B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9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A38B-92D0-4439-8BAC-2A2EF86D7D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7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8E-D6DE-438D-8779-3E5D91EDB1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2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2D8-A8BF-4777-BEFD-015C8F6977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65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8EF-5C31-446B-971D-4D216E4C6B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53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05B4-6295-4F5B-8991-2F9592CF69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2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2D1B-9007-45A7-99F7-C3B532213A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6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D69-C311-4945-8356-C45F7A8851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50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22B-FCF8-453A-A2A6-8A5674799C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1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534-83E9-4476-9555-8F89020E063F}" type="datetime1">
              <a:rPr lang="en-US" smtClean="0"/>
              <a:t>9/29/2018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1720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DCB4-42F4-4333-9F19-362FC5FD11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94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775-7BDC-4695-B0CF-8BBCCE278B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24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EFDB-F5EA-4683-8902-58749E01DE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67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88E-B17F-4836-94DB-1E6D4353D2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73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04E-E160-4F57-95EB-A2553835D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20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AB46-9FD4-4698-B9DC-6C4D58CF0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02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C45-747E-4188-9790-C74E788D36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C56B-C3C3-4B1C-89E7-74223BC8A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58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CF18-92F6-4AAF-A1F3-93A86E1EB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36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147D-702C-4F76-98B9-DEC7680988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5B95-84B9-4580-9DC8-95BF917E5CFC}" type="datetime1">
              <a:rPr lang="en-US" smtClean="0"/>
              <a:t>9/29/2018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598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1495-CE68-4EE4-8CB9-C1C182B4FD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88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EF6-7F66-44FD-8DE9-2336060FA9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96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F371-1608-42EC-9324-458235C845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36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0E9E-5761-48C8-9637-9DBB32EE1B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7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D752-0197-44F6-8C74-A2BCBB25BE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01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063D-F6B3-47E3-B8BA-18FA795087DE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FAA6-BC53-42BA-9EE8-5CD6EC8F04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1703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FA054-4018-438A-8C3B-99A5D4DADA2D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9751-853A-4D3A-B969-ACB8FE385FE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1943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FACD-3D24-4B2C-9CA0-652D584CED28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D51C2-709D-4678-A252-92BA8FDF0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42985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D691-6FBC-4E6B-97E0-ED8EEF64FA85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C9DE-5DD6-46F8-866C-7CB063BBAA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93967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85FA-69CA-47E3-B647-0401A772DA65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45E0-CBE4-4137-BD54-30B4D287F8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6509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80AF-E5FD-4BE8-B352-F28FA95BE2BA}" type="datetime1">
              <a:rPr lang="en-US" smtClean="0"/>
              <a:t>9/29/2018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1161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F7DF-465F-4EAB-84F4-AFE23C001C9C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BE7C-6B40-4B55-AD89-3FCB1E8C70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38749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BD77-B0FC-4F9D-A256-022C7D92E0BA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5091-6FF9-4630-A490-10EECB71D00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702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6B39-0074-470B-9BF9-B39CDFCE336C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78D3-26DE-4E1F-815A-03EC8CAD006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6880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526B-46F1-435B-A757-2DB1A710B3AE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9809-81A6-42FB-ADD6-FA8F17F0390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30111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A480-00EC-41D5-9456-900005DAEF1D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5CA7-973F-4F63-B39C-5589D752715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6431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0045-FB8E-484D-B33F-BEC11993E482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D177-004B-46F5-A889-5FD55EE4947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6252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2969B-976F-4CCE-84CF-ACE8E7F1FB09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CA7C-56ED-4E99-AFF7-62B3E3A492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316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" y="1628776"/>
            <a:ext cx="113770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EF57-BB44-4276-85E7-6392A400200F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1438-6B87-41E0-A268-BF99D2E287E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9984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BDA0-D5EF-4B52-AF85-9CFEA69D796D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6F65-103B-4F65-A3C7-30F5556075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92135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83A-1020-4357-8FFE-849F0FE6A7BC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296A-B9E3-485B-86A1-ED5FF9F70B0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0435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47EA-F383-4CF4-9450-F73B7964E051}" type="datetime1">
              <a:rPr lang="en-US" smtClean="0"/>
              <a:t>9/29/2018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4315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D919-8FFB-43D2-AA10-98F140BDE6A2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0732-5A7B-4558-80CD-1878525DFB5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5498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552C-3111-49D5-BDDA-C108CEC6DFD3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BA87-4C36-4BB7-9162-3C0C40B91D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15890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56F0-4E3A-419C-8ACC-576BF0EB65C7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F3571-FC81-41F3-9911-E997A72F228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306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FA32-AED0-4AC3-82F8-53C61A3BE61A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3191-389A-42FD-ABE3-693ADE8C691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5992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DD40-28BA-4E5C-9C7D-1ED45DDA720A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DAC0-ABCF-4C29-A0D2-DA42EEEB6A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49205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E76A-DE76-4B5F-96C8-4FC9380E924C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1D486-6492-4411-B3CC-922FCF3D855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78225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3C8B-A8C8-4AD4-9ACE-FC6D53DCB025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22F2-D828-4135-AFDB-E136D05C93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778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EBBCB-589D-4817-97D5-3210388DCDE3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21DE-A75A-44F6-A989-A0E3F096C58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64543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B752-D0E5-4229-A8FC-0718EC4BFF60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B329-CCFD-4AAE-A989-846C34DF6B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09685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4994-CD3F-4A10-869E-F086E3590FE7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8AE7-3640-49E2-BB89-6F96F4CDB50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6889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8DCC-4AEE-4E4C-83C6-CEB769F7F2DA}" type="datetime1">
              <a:rPr lang="en-US" smtClean="0"/>
              <a:t>9/29/2018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8482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" y="1628776"/>
            <a:ext cx="113770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165C-BDAA-4F4A-8A41-AE58D6BDAD84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F7F5-6DA4-4000-AC41-956A3463B0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54792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71CF-6291-4A34-9254-DA848446A50A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349C-E75C-4E5B-AEB3-588E9549E16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62982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DACF-D543-4092-8CE2-FE53F7953A79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8242-D7F9-4798-915F-C6A93D94849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8437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71D8-C0F4-469F-8CA1-BFC5C349BFD1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57751-B5E6-4B15-B1DC-0F477F22F17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96585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0A99-90CE-4247-A17F-8C762E608CDE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11D5-CCA8-43ED-B08A-85C251DC19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872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0A87-B245-4139-AF94-0BA6714DC1B6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3C7F-0E72-4A26-A9CC-823CD5DFC5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0719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DF94-D2B3-4173-A6D9-11AE2102B0BB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2EEB-226F-41FC-B19F-6BF508A6D9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64844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FE89-AD65-4B54-8F99-E448D335D54E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C4A2-850E-4894-8552-A398D3BF229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6355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C398-054E-48AA-9575-F9FFD36D18CE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5D92-6541-4FCC-BC5F-61791015B3E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70072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30B0-68BB-402A-A7F0-503806C24626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A6147-C7A4-4BE7-BFB0-84A6BF469EC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8121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6372-04DB-4CEA-8791-7B942FCA4194}" type="datetime1">
              <a:rPr lang="en-US" smtClean="0"/>
              <a:t>9/29/2018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820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D8D35-CB59-4D8A-8B44-E8402211D454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54E9-1420-49FA-9DE7-58E48684F9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20132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90D9B-8743-4CB5-BF14-D15F1139830D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FC2F-89DB-448A-986F-8948DCC930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09937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D4B5-7183-4B1A-986C-99969C79517A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513D-D890-4B35-A907-5C1B008B7BE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19463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" y="1628776"/>
            <a:ext cx="113770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EBF3-72D2-462A-8129-81806224B665}" type="datetime1">
              <a:rPr lang="en-US" smtClean="0">
                <a:solidFill>
                  <a:srgbClr val="000000"/>
                </a:solidFill>
              </a:rPr>
              <a:t>9/29/2018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01C9-E67B-4329-9CC3-32DA2F275F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14505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B7C3-1AAA-4488-8A2C-756026865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79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8237-35F7-42D2-8A0D-0B8070795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0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CAE6-48FF-41C9-8FFC-414A662EB8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95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E82-FF74-4E02-B84B-B2C8710AB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0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B6AF-ECBB-46E4-8BBC-B05EE2A58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795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D773-824E-4959-A1E6-596214415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BDEE-5840-48AA-A0C4-FB0609E02443}" type="datetime1">
              <a:rPr lang="en-US" smtClean="0"/>
              <a:t>9/29/2018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0913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E6A8-AE3D-4BD3-995F-6AC71DBD15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30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8ABB-51A4-4100-B012-65FFF8136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81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7F26-4850-4628-A10E-4E4D550CA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178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D2DB-5D6F-4917-AF75-455C89217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08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2FEF-62C4-4C5E-8918-101AD944C3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876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5C3EE-E20E-4C5E-A570-70B0952E1EC1}" type="datetime1">
              <a:rPr lang="en-US" smtClean="0"/>
              <a:t>9/29/2018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98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198067-B3DE-4044-B764-3EE88B99EF2F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100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CDD35B-CD1B-4A81-AE51-3DBB79FA2E2E}" type="datetime1">
              <a:rPr lang="en-US" smtClean="0"/>
              <a:t>9/29/2018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4904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pPr rtl="0"/>
            <a:fld id="{6C166E03-2F9C-43BA-B3C8-3678DB1953BA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8016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07B73F-24B2-443D-B337-5F07B72F1332}" type="datetime1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131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5F8B-CE35-4C95-8753-4A6EF856E3B7}" type="datetime1">
              <a:rPr lang="en-US" smtClean="0"/>
              <a:t>9/29/2018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4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6F88A8E-3509-43CB-BEDF-F0A086639F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C4242D-ABDF-46D8-9A5F-1533BD21D3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7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029D30-4740-4ABB-AB77-D6FC4FE11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B2D0F64-2116-4C31-99C5-93B93931B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2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AutoShape 2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05C3F3D-B471-4DDF-B4C0-AE5DA816C0F1}" type="datetime1">
              <a:rPr lang="en-US" smtClean="0">
                <a:solidFill>
                  <a:srgbClr val="000000"/>
                </a:solidFill>
                <a:cs typeface="Arial" charset="0"/>
              </a:rPr>
              <a:t>9/29/2018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41860C8-124B-4681-92D8-BC0E902E5338}" type="slidenum">
              <a:rPr lang="ar-SA">
                <a:solidFill>
                  <a:srgbClr val="000000"/>
                </a:solidFill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1596" name="Rectangle 44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791598" name="Freeform 4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599" name="Freeform 4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41" name="Group 4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42" name="Group 4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56" name="Group 5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3" name="Freeform 5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4" name="Freeform 5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7" name="Group 5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6" name="Freeform 5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7" name="Freeform 5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8" name="Group 5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09" name="Freeform 5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0" name="Freeform 5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9" name="Group 5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12" name="Freeform 6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3" name="Freeform 6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0" name="Group 6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5" name="Freeform 6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6" name="Freeform 6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1" name="Group 6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8" name="Freeform 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9" name="Freeform 6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2" name="Group 6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21" name="Freeform 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22" name="Freeform 7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43" name="Group 7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24" name="Freeform 7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5" name="Freeform 7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4" name="Group 7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27" name="Freeform 7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8" name="Freeform 76"/>
                <p:cNvSpPr>
                  <a:spLocks/>
                </p:cNvSpPr>
                <p:nvPr/>
              </p:nvSpPr>
              <p:spPr bwMode="auto">
                <a:xfrm>
                  <a:off x="222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5" name="Group 7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30" name="Freeform 7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1" name="Freeform 7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6" name="Group 8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33" name="Freeform 8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4" name="Freeform 8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35" name="Freeform 8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4" name="Group 84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791637" name="Freeform 8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38" name="Freeform 8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03" name="Group 8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04" name="Group 8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18" name="Group 8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2" name="Freeform 9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3" name="Freeform 9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19" name="Group 9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5" name="Freeform 9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6" name="Freeform 9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0" name="Group 9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48" name="Freeform 9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9" name="Freeform 9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1" name="Group 9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51" name="Freeform 9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2" name="Freeform 10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2" name="Group 10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4" name="Freeform 10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5" name="Freeform 10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3" name="Group 10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7" name="Freeform 10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8" name="Freeform 10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4" name="Group 10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60" name="Freeform 10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61" name="Freeform 10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05" name="Group 11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63" name="Freeform 11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4" name="Freeform 11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6" name="Group 11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66" name="Freeform 11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7" name="Freeform 115"/>
                <p:cNvSpPr>
                  <a:spLocks/>
                </p:cNvSpPr>
                <p:nvPr/>
              </p:nvSpPr>
              <p:spPr bwMode="auto">
                <a:xfrm>
                  <a:off x="222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7" name="Group 11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69" name="Freeform 11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0" name="Freeform 11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8" name="Group 11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72" name="Freeform 12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3" name="Freeform 12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74" name="Freeform 12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5" name="Group 123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791676" name="Freeform 124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77" name="Freeform 125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1678" name="Freeform 126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79" name="Freeform 127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80" name="Rectangle 128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5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6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17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18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18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AutoShape 2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B3A2AB4-895A-4E06-BE11-9197E48995F8}" type="datetime1">
              <a:rPr lang="en-US" smtClean="0">
                <a:solidFill>
                  <a:srgbClr val="000000"/>
                </a:solidFill>
                <a:cs typeface="Arial" charset="0"/>
              </a:rPr>
              <a:t>9/29/2018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FBE3164-183C-4D9A-A517-65CA6C29E067}" type="slidenum">
              <a:rPr lang="ar-SA">
                <a:solidFill>
                  <a:srgbClr val="000000"/>
                </a:solidFill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1596" name="Rectangle 44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791598" name="Freeform 4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599" name="Freeform 4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41" name="Group 4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42" name="Group 4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56" name="Group 5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3" name="Freeform 5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4" name="Freeform 5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7" name="Group 5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6" name="Freeform 5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7" name="Freeform 5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8" name="Group 5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09" name="Freeform 5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0" name="Freeform 5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9" name="Group 5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12" name="Freeform 6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3" name="Freeform 6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0" name="Group 6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5" name="Freeform 6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6" name="Freeform 6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1" name="Group 6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8" name="Freeform 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9" name="Freeform 6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2" name="Group 6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21" name="Freeform 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22" name="Freeform 7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43" name="Group 7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24" name="Freeform 7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5" name="Freeform 7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4" name="Group 7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27" name="Freeform 7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8" name="Freeform 76"/>
                <p:cNvSpPr>
                  <a:spLocks/>
                </p:cNvSpPr>
                <p:nvPr/>
              </p:nvSpPr>
              <p:spPr bwMode="auto">
                <a:xfrm>
                  <a:off x="222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5" name="Group 7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30" name="Freeform 7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1" name="Freeform 7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6" name="Group 8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33" name="Freeform 8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4" name="Freeform 8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35" name="Freeform 8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4" name="Group 84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791637" name="Freeform 8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38" name="Freeform 8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03" name="Group 8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04" name="Group 8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18" name="Group 8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2" name="Freeform 9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3" name="Freeform 9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19" name="Group 9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5" name="Freeform 9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6" name="Freeform 9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0" name="Group 9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48" name="Freeform 9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9" name="Freeform 9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1" name="Group 9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51" name="Freeform 9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2" name="Freeform 10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2" name="Group 10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4" name="Freeform 10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5" name="Freeform 10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3" name="Group 10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7" name="Freeform 10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8" name="Freeform 10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4" name="Group 10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60" name="Freeform 10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61" name="Freeform 10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05" name="Group 11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63" name="Freeform 11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4" name="Freeform 11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6" name="Group 11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66" name="Freeform 11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7" name="Freeform 115"/>
                <p:cNvSpPr>
                  <a:spLocks/>
                </p:cNvSpPr>
                <p:nvPr/>
              </p:nvSpPr>
              <p:spPr bwMode="auto">
                <a:xfrm>
                  <a:off x="222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7" name="Group 11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69" name="Freeform 11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0" name="Freeform 11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8" name="Group 11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72" name="Freeform 12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3" name="Freeform 12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74" name="Freeform 12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5" name="Group 123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791676" name="Freeform 124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77" name="Freeform 125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1678" name="Freeform 126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79" name="Freeform 127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80" name="Rectangle 128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6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17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18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18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AutoShape 2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80CE1CE-3D06-4EB5-BE1F-D2A38C1020F4}" type="datetime1">
              <a:rPr lang="en-US" smtClean="0">
                <a:solidFill>
                  <a:srgbClr val="000000"/>
                </a:solidFill>
                <a:cs typeface="Arial" charset="0"/>
              </a:rPr>
              <a:t>9/29/2018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306226C-070B-48E5-B50B-A30970A04D26}" type="slidenum">
              <a:rPr lang="ar-SA">
                <a:solidFill>
                  <a:srgbClr val="000000"/>
                </a:solidFill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1596" name="Rectangle 44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791598" name="Freeform 4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599" name="Freeform 4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4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4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5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3" name="Freeform 5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4" name="Freeform 5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5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6" name="Freeform 5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7" name="Freeform 5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5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09" name="Freeform 5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0" name="Freeform 5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5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12" name="Freeform 6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3" name="Freeform 6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6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5" name="Freeform 6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6" name="Freeform 6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6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8" name="Freeform 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9" name="Freeform 6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6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21" name="Freeform 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22" name="Freeform 7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7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24" name="Freeform 7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5" name="Freeform 7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7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27" name="Freeform 7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8" name="Freeform 76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7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30" name="Freeform 7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1" name="Freeform 7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8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33" name="Freeform 8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4" name="Freeform 8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35" name="Freeform 8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84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791637" name="Freeform 8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38" name="Freeform 8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8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8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8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2" name="Freeform 9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3" name="Freeform 9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9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5" name="Freeform 9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6" name="Freeform 9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9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48" name="Freeform 9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9" name="Freeform 9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9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51" name="Freeform 9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2" name="Freeform 10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0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4" name="Freeform 10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5" name="Freeform 10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0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7" name="Freeform 10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8" name="Freeform 10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0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60" name="Freeform 10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61" name="Freeform 10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1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63" name="Freeform 11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4" name="Freeform 11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1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66" name="Freeform 11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7" name="Freeform 115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1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69" name="Freeform 11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0" name="Freeform 11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1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72" name="Freeform 12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3" name="Freeform 12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74" name="Freeform 12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23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791676" name="Freeform 124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77" name="Freeform 125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1678" name="Freeform 126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79" name="Freeform 127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80" name="Rectangle 128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8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6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17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18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18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9ACD7D0-7DE6-45CD-AA5F-A155138AE9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950B395-482F-4F3D-936D-C14F05000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rtl="0"/>
            <a:fld id="{7705ED41-67DC-4E55-B5F5-883227C1ED86}" type="datetime1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74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.Maleki@uok.ac.i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به نام خدا</a:t>
            </a:r>
            <a:b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</a:br>
            <a:endParaRPr lang="fa-IR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8259" y="5065713"/>
            <a:ext cx="9144000" cy="1655762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Mitra" panose="00000400000000000000" pitchFamily="2" charset="-78"/>
              </a:rPr>
              <a:t>با آرزوی موفقیت برای دانشجویان برای قبولی در دانشگاه و سال تحصیلی جدید</a:t>
            </a:r>
            <a:endParaRPr lang="fa-IR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0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2869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cs typeface="2  Mitra_4 (MRT)" panose="00000700000000000000" pitchFamily="2" charset="-78"/>
              </a:rPr>
              <a:t>تکامل</a:t>
            </a:r>
            <a:endParaRPr lang="en-US" dirty="0">
              <a:cs typeface="2  Mitra_4 (MRT)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35870"/>
            <a:ext cx="8229600" cy="4525963"/>
          </a:xfrm>
        </p:spPr>
        <p:txBody>
          <a:bodyPr/>
          <a:lstStyle/>
          <a:p>
            <a:pPr algn="r" rtl="1"/>
            <a:r>
              <a:rPr lang="fa-IR" dirty="0" smtClean="0"/>
              <a:t>خط دهنده به دانش زیست شناسی</a:t>
            </a:r>
          </a:p>
          <a:p>
            <a:pPr algn="r" rtl="1"/>
            <a:r>
              <a:rPr lang="fa-IR" dirty="0" smtClean="0"/>
              <a:t>ارائه توسط چارلز داروین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4976"/>
            <a:ext cx="52578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2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نظریه های تکاملی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/>
              <a:t>پیدایش خودبه خودی (خلق الساعه):  ارسطو </a:t>
            </a:r>
          </a:p>
          <a:p>
            <a:pPr marL="0" indent="0" algn="r" rtl="1">
              <a:buNone/>
            </a:pPr>
            <a:r>
              <a:rPr lang="fa-IR" sz="2400" dirty="0"/>
              <a:t>             ویتالیسم: ماده ذاتا توانایی بروز حیات را ندارد و ظهور حیات نیازمند آن است که روح از بیرون در کالبد مادی رسوخ کند.</a:t>
            </a:r>
          </a:p>
          <a:p>
            <a:pPr algn="r" rtl="1"/>
            <a:r>
              <a:rPr lang="fa-IR" sz="2400" dirty="0"/>
              <a:t>لامارکیسم:</a:t>
            </a:r>
          </a:p>
          <a:p>
            <a:pPr marL="0" indent="0" algn="r" rtl="1">
              <a:buNone/>
            </a:pPr>
            <a:r>
              <a:rPr lang="fa-IR" sz="2400" dirty="0"/>
              <a:t>     نقش محیط در ایجاد تغییرات در جانوران و موروثی شدن صفات اکتسابی</a:t>
            </a:r>
          </a:p>
          <a:p>
            <a:pPr marL="0" indent="0" algn="r" rtl="1">
              <a:buNone/>
            </a:pPr>
            <a:r>
              <a:rPr lang="fa-IR" sz="2400" dirty="0"/>
              <a:t> (ترانسفورمیسم)</a:t>
            </a:r>
          </a:p>
          <a:p>
            <a:pPr algn="r" rtl="1"/>
            <a:r>
              <a:rPr lang="fa-IR" sz="2400" dirty="0"/>
              <a:t>داروینیسم:</a:t>
            </a:r>
          </a:p>
          <a:p>
            <a:pPr marL="0" indent="0" algn="r" rtl="1">
              <a:buNone/>
            </a:pPr>
            <a:r>
              <a:rPr lang="fa-IR" sz="2400" dirty="0"/>
              <a:t>انتخاب طبیعی (تفاوت در قدرت بقا و تولید مثل جمعیت در طول نسل ها)</a:t>
            </a:r>
          </a:p>
          <a:p>
            <a:pPr marL="0" indent="0" algn="r" rtl="1">
              <a:buNone/>
            </a:pPr>
            <a:r>
              <a:rPr lang="fa-IR" sz="2400" dirty="0"/>
              <a:t>جد </a:t>
            </a:r>
            <a:r>
              <a:rPr lang="fa-IR" sz="2400" dirty="0" smtClean="0"/>
              <a:t>مشترک، گونه زایی</a:t>
            </a:r>
            <a:endParaRPr lang="fa-IR" sz="2400" dirty="0"/>
          </a:p>
          <a:p>
            <a:pPr marL="0" indent="0" algn="r" rtl="1">
              <a:buNone/>
            </a:pPr>
            <a:endParaRPr lang="fa-IR" sz="2400" dirty="0"/>
          </a:p>
          <a:p>
            <a:pPr marL="0" indent="0" algn="r" rtl="1">
              <a:buNone/>
            </a:pPr>
            <a:endParaRPr lang="fa-IR" sz="2400" dirty="0"/>
          </a:p>
          <a:p>
            <a:pPr algn="r" rtl="1"/>
            <a:endParaRPr lang="fa-IR" sz="2400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تولیدمثل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8222" y="1484344"/>
            <a:ext cx="11377084" cy="4525963"/>
          </a:xfrm>
        </p:spPr>
        <p:txBody>
          <a:bodyPr/>
          <a:lstStyle/>
          <a:p>
            <a:r>
              <a:rPr lang="fa-IR" sz="2800" b="1" dirty="0">
                <a:solidFill>
                  <a:schemeClr val="tx2"/>
                </a:solidFill>
              </a:rPr>
              <a:t>یکی از ویژگی های حیات</a:t>
            </a:r>
          </a:p>
          <a:p>
            <a:r>
              <a:rPr lang="fa-IR" sz="2800" b="1" dirty="0">
                <a:solidFill>
                  <a:schemeClr val="tx2"/>
                </a:solidFill>
              </a:rPr>
              <a:t>انواع تولیدمثل</a:t>
            </a:r>
            <a:r>
              <a:rPr lang="fa-IR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fa-IR" sz="2800" b="1" dirty="0" smtClean="0">
                <a:solidFill>
                  <a:schemeClr val="tx2"/>
                </a:solidFill>
              </a:rPr>
              <a:t>تولید مثل در هر سطح از سلسله مراتب</a:t>
            </a:r>
          </a:p>
          <a:p>
            <a:r>
              <a:rPr lang="fa-IR" sz="2800" dirty="0" smtClean="0">
                <a:solidFill>
                  <a:schemeClr val="tx2"/>
                </a:solidFill>
              </a:rPr>
              <a:t>تولید مثل موجب دو پدیده</a:t>
            </a:r>
            <a:r>
              <a:rPr lang="fa-IR" sz="2800" b="1" dirty="0" smtClean="0">
                <a:solidFill>
                  <a:schemeClr val="tx2"/>
                </a:solidFill>
              </a:rPr>
              <a:t> توارث </a:t>
            </a:r>
            <a:r>
              <a:rPr lang="fa-IR" sz="2800" dirty="0" smtClean="0">
                <a:solidFill>
                  <a:schemeClr val="tx2"/>
                </a:solidFill>
              </a:rPr>
              <a:t>و</a:t>
            </a:r>
            <a:r>
              <a:rPr lang="fa-IR" sz="2800" b="1" dirty="0" smtClean="0">
                <a:solidFill>
                  <a:schemeClr val="tx2"/>
                </a:solidFill>
              </a:rPr>
              <a:t> تغییرات </a:t>
            </a:r>
            <a:r>
              <a:rPr lang="fa-IR" sz="2800" dirty="0" smtClean="0">
                <a:solidFill>
                  <a:schemeClr val="tx2"/>
                </a:solidFill>
              </a:rPr>
              <a:t>می شود.</a:t>
            </a:r>
            <a:endParaRPr lang="fa-IR" sz="2800" dirty="0">
              <a:solidFill>
                <a:schemeClr val="tx2"/>
              </a:solidFill>
            </a:endParaRPr>
          </a:p>
          <a:p>
            <a:r>
              <a:rPr lang="fa-IR" sz="2400" b="1" dirty="0">
                <a:solidFill>
                  <a:schemeClr val="tx2"/>
                </a:solidFill>
              </a:rPr>
              <a:t>انواع تولیدمثل غیرجنسی</a:t>
            </a:r>
            <a:r>
              <a:rPr lang="fa-IR" sz="2400" dirty="0">
                <a:solidFill>
                  <a:schemeClr val="tx2"/>
                </a:solidFill>
              </a:rPr>
              <a:t>: بدون تشکیل گامت ها (کلون)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schemeClr val="tx2"/>
                </a:solidFill>
              </a:rPr>
              <a:t>تقسیم دوتایی و چندتایی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schemeClr val="tx2"/>
                </a:solidFill>
              </a:rPr>
              <a:t>جوانه زدن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schemeClr val="tx2"/>
                </a:solidFill>
              </a:rPr>
              <a:t>تشکیل ژمول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schemeClr val="tx2"/>
                </a:solidFill>
              </a:rPr>
              <a:t>تکه شدن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65" y="1021976"/>
            <a:ext cx="3290887" cy="2725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E9751-853A-4D3A-B969-ACB8FE385FE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1965" y="420969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3200" dirty="0" smtClean="0"/>
              <a:t>تولیدمثل جنسی</a:t>
            </a:r>
          </a:p>
          <a:p>
            <a:r>
              <a:rPr lang="fa-IR" sz="3200" dirty="0" smtClean="0"/>
              <a:t>دو والدی </a:t>
            </a:r>
            <a:r>
              <a:rPr lang="en-AU" sz="3200" dirty="0" err="1" smtClean="0"/>
              <a:t>dioecious</a:t>
            </a:r>
            <a:endParaRPr lang="en-AU" sz="3200" dirty="0" smtClean="0"/>
          </a:p>
          <a:p>
            <a:r>
              <a:rPr lang="fa-IR" sz="3200" dirty="0" smtClean="0"/>
              <a:t>هرمافرودیت </a:t>
            </a:r>
            <a:r>
              <a:rPr lang="en-AU" sz="3200" dirty="0" err="1" smtClean="0"/>
              <a:t>moncious</a:t>
            </a:r>
            <a:endParaRPr lang="en-AU" sz="3200" dirty="0" smtClean="0"/>
          </a:p>
          <a:p>
            <a:r>
              <a:rPr lang="fa-IR" sz="3200" dirty="0" smtClean="0"/>
              <a:t>پارتنوژنز</a:t>
            </a:r>
            <a:endParaRPr lang="fa-IR" sz="3200" dirty="0"/>
          </a:p>
        </p:txBody>
      </p:sp>
      <p:sp>
        <p:nvSpPr>
          <p:cNvPr id="7" name="Right Brace 6"/>
          <p:cNvSpPr/>
          <p:nvPr/>
        </p:nvSpPr>
        <p:spPr>
          <a:xfrm>
            <a:off x="7365999" y="4363930"/>
            <a:ext cx="510988" cy="180061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Brace 7"/>
          <p:cNvSpPr/>
          <p:nvPr/>
        </p:nvSpPr>
        <p:spPr>
          <a:xfrm>
            <a:off x="10798862" y="2581836"/>
            <a:ext cx="442879" cy="192292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21526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/>
              <a:t>حیات از قوانین فیزیکی و شیمیایی پیروی می کند.</a:t>
            </a:r>
          </a:p>
          <a:p>
            <a:r>
              <a:rPr lang="fa-IR" sz="2800" dirty="0" smtClean="0"/>
              <a:t>قوانین حاکم بر انرژی و تغییر شکل آن (ترمودینامیک) برای درک حیات لازم می باشد.</a:t>
            </a:r>
          </a:p>
          <a:p>
            <a:r>
              <a:rPr lang="fa-IR" sz="2800" dirty="0" smtClean="0"/>
              <a:t>جانوران شاخه ای از درخت حیات را تشکیل می دهند که خود بخشی از یوکاریوت ها را تشکیل می دهند.</a:t>
            </a:r>
          </a:p>
          <a:p>
            <a:r>
              <a:rPr lang="fa-IR" sz="2800" dirty="0" smtClean="0"/>
              <a:t>ویژگی اصلی جانوران نوع تغذیه آن ها می باشد.</a:t>
            </a:r>
          </a:p>
          <a:p>
            <a:endParaRPr lang="fa-IR" sz="2800" dirty="0" smtClean="0"/>
          </a:p>
          <a:p>
            <a:endParaRPr lang="fa-IR" sz="2800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296A-B9E3-485B-86A1-ED5FF9F70B0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39573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و تقسیمات حیات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/>
              <a:t>از دوره ارسطو تا اواخر 1800، هر موجود زنده ای به دو سلسله جانوران و یا گیاهان </a:t>
            </a:r>
          </a:p>
          <a:p>
            <a:r>
              <a:rPr lang="fa-IR" sz="2400" dirty="0"/>
              <a:t>در سال 1866 هکل </a:t>
            </a:r>
            <a:r>
              <a:rPr lang="en-US" sz="2400" dirty="0"/>
              <a:t>Haeckel </a:t>
            </a:r>
            <a:r>
              <a:rPr lang="fa-IR" sz="2400" dirty="0"/>
              <a:t> یک سلسله جدید بنام </a:t>
            </a:r>
            <a:r>
              <a:rPr lang="en-US" sz="2400" dirty="0"/>
              <a:t>Protista</a:t>
            </a:r>
            <a:r>
              <a:rPr lang="fa-IR" sz="2400" dirty="0"/>
              <a:t> پیشنهاد کرد، که شامل همه جانوران تک سلولی بود</a:t>
            </a:r>
          </a:p>
          <a:p>
            <a:r>
              <a:rPr lang="fa-IR" sz="2400" dirty="0">
                <a:latin typeface="Times New Roman"/>
                <a:ea typeface="Calibri"/>
                <a:cs typeface="B Nazanin"/>
              </a:rPr>
              <a:t>در سال 1969 وایتاکر </a:t>
            </a:r>
            <a:r>
              <a:rPr lang="en-US" sz="2400" dirty="0" err="1">
                <a:latin typeface="Times New Roman"/>
                <a:ea typeface="Calibri"/>
                <a:cs typeface="B Nazanin"/>
              </a:rPr>
              <a:t>whittaker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یک سیستم پنج سلسله ای را پیشنهاد کرد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718" y="3352801"/>
            <a:ext cx="5717119" cy="31346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296A-B9E3-485B-86A1-ED5FF9F70B0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03562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/>
                <a:ea typeface="Calibri"/>
                <a:cs typeface="B Nazanin"/>
              </a:rPr>
              <a:t>et al. (1990)</a:t>
            </a:r>
            <a:r>
              <a:rPr lang="en-US" sz="2400" dirty="0">
                <a:latin typeface="B Nazani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B Nazanin"/>
              </a:rPr>
              <a:t>Woese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بر اساس اطلاعات فیلوژنتیک بدست آمده از داده های مولکولی سه قلمرو</a:t>
            </a:r>
            <a:r>
              <a:rPr lang="en-US" sz="2400" dirty="0">
                <a:latin typeface="Times New Roman"/>
                <a:ea typeface="Calibri"/>
                <a:cs typeface="B Nazanin"/>
              </a:rPr>
              <a:t>(domain) 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تک نیا را تشخیص دادند :</a:t>
            </a:r>
          </a:p>
          <a:p>
            <a:endParaRPr lang="fa-IR" sz="2400" dirty="0">
              <a:latin typeface="Times New Roman"/>
              <a:ea typeface="Calibri"/>
              <a:cs typeface="B Nazani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Calibri"/>
                <a:cs typeface="B Nazanin"/>
              </a:rPr>
              <a:t>Eucarya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(همه یوکاریوتها)،</a:t>
            </a:r>
          </a:p>
          <a:p>
            <a:pPr marL="457200" indent="-457200">
              <a:buFont typeface="+mj-lt"/>
              <a:buAutoNum type="arabicPeriod"/>
            </a:pPr>
            <a:endParaRPr lang="fa-IR" sz="2400" dirty="0">
              <a:latin typeface="Times New Roman"/>
              <a:ea typeface="Calibri"/>
              <a:cs typeface="B Nazanin"/>
            </a:endParaRP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en-US" sz="2400" dirty="0">
                <a:latin typeface="Times New Roman"/>
                <a:ea typeface="Calibri"/>
                <a:cs typeface="B Nazanin"/>
              </a:rPr>
              <a:t>Bacteria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(باکتریهای حقیقی)،</a:t>
            </a:r>
          </a:p>
          <a:p>
            <a:pPr marL="457200" indent="-457200">
              <a:buFont typeface="+mj-lt"/>
              <a:buAutoNum type="arabicPeriod"/>
            </a:pPr>
            <a:endParaRPr lang="fa-IR" sz="2400" dirty="0">
              <a:latin typeface="Times New Roman"/>
              <a:ea typeface="Calibri"/>
              <a:cs typeface="B Nazani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Calibri"/>
                <a:cs typeface="B Nazanin"/>
              </a:rPr>
              <a:t>Archaea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(پروکاریوتهایی که از باکتریها در ساختار غشا و توالی </a:t>
            </a:r>
            <a:r>
              <a:rPr lang="en-US" sz="2400" dirty="0" err="1">
                <a:latin typeface="Times New Roman"/>
                <a:ea typeface="Calibri"/>
                <a:cs typeface="B Nazanin"/>
              </a:rPr>
              <a:t>rRNA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متفاوت هستند)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C8242-D7F9-4798-915F-C6A93D94849C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61038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نزدیک 2 </a:t>
            </a:r>
            <a:r>
              <a:rPr lang="fa-IR" sz="2800" dirty="0"/>
              <a:t>میلیون گونه جانوری شناسایی شده و 15 هزار گونه جدید هر ساله توصیف می شوند</a:t>
            </a:r>
          </a:p>
          <a:p>
            <a:pPr algn="r" rtl="1"/>
            <a:r>
              <a:rPr lang="fa-IR" sz="2800" dirty="0"/>
              <a:t>تعداد کل گونه های زنده بین 4 تا 100 میلیون گونه</a:t>
            </a:r>
          </a:p>
          <a:p>
            <a:pPr algn="r" rtl="1"/>
            <a:endParaRPr lang="fa-IR" sz="2800" dirty="0"/>
          </a:p>
          <a:p>
            <a:pPr algn="r" rtl="1"/>
            <a:r>
              <a:rPr lang="fa-IR" sz="2800" dirty="0"/>
              <a:t>تنوع زیستی: تنوع موجودات زنده و تنوع اکوسیستم آنها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4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itchFamily="2" charset="-78"/>
              </a:rPr>
              <a:t>اصول علمی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2162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Koodak" pitchFamily="2" charset="-78"/>
              </a:rPr>
              <a:t>علم </a:t>
            </a:r>
            <a:r>
              <a:rPr lang="en-US" dirty="0" smtClean="0">
                <a:cs typeface="B Koodak" pitchFamily="2" charset="-78"/>
              </a:rPr>
              <a:t>(science)</a:t>
            </a:r>
            <a:r>
              <a:rPr lang="fa-IR" dirty="0" smtClean="0">
                <a:cs typeface="B Koodak" pitchFamily="2" charset="-78"/>
              </a:rPr>
              <a:t>: روش پرسیدن سوال درباره جهان طبیعی و گاهی بدست آوردن پاسخ های دقیق به آن ها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تمایز علم با مذهب و هنر: روند ساختن توضیحات بر اساس داده از روندهای طبیعی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ویژگیهای علم</a:t>
            </a:r>
          </a:p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1. تابع قوانین طبیعت بوده</a:t>
            </a:r>
          </a:p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   2. قوانین طبیعت را توضیح داده</a:t>
            </a:r>
          </a:p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     3. نتیجه حاصل از آن موقتی بوده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           4. قابل تست و آزمایش بوده</a:t>
            </a:r>
          </a:p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             5. ابطال پذیر بوده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203" t="7084" r="4219" b="9584"/>
          <a:stretch/>
        </p:blipFill>
        <p:spPr>
          <a:xfrm>
            <a:off x="1070589" y="3277440"/>
            <a:ext cx="4574973" cy="34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5"/>
            <a:ext cx="10771094" cy="5693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500" b="1" dirty="0" smtClean="0">
                <a:cs typeface="B Mitra" panose="00000400000000000000" pitchFamily="2" charset="-78"/>
              </a:rPr>
              <a:t>«زیست شناسی (علوم جانوری)»</a:t>
            </a:r>
          </a:p>
          <a:p>
            <a:pPr marL="0" indent="0" algn="ctr">
              <a:buNone/>
            </a:pPr>
            <a:r>
              <a:rPr lang="fa-IR" sz="4800" b="1" dirty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cs typeface="B Mitra" panose="00000400000000000000" pitchFamily="2" charset="-78"/>
              </a:rPr>
              <a:t>مدرس: </a:t>
            </a:r>
          </a:p>
          <a:p>
            <a:pPr marL="0" indent="0" algn="ctr">
              <a:buNone/>
            </a:pPr>
            <a:r>
              <a:rPr lang="fa-IR" sz="4800" b="1" dirty="0" smtClean="0">
                <a:cs typeface="B Mitra" panose="00000400000000000000" pitchFamily="2" charset="-78"/>
              </a:rPr>
              <a:t>دکتر لقمان ملکی</a:t>
            </a:r>
          </a:p>
          <a:p>
            <a:pPr marL="0" indent="0" algn="ctr">
              <a:buNone/>
            </a:pPr>
            <a:r>
              <a:rPr lang="fa-IR" sz="4300" b="1" dirty="0" smtClean="0">
                <a:cs typeface="B Mitra" panose="00000400000000000000" pitchFamily="2" charset="-78"/>
              </a:rPr>
              <a:t>عضو هیات علمی دانشگاه کردستان</a:t>
            </a:r>
          </a:p>
          <a:p>
            <a:pPr marL="0" indent="0" algn="ctr">
              <a:buNone/>
            </a:pPr>
            <a:r>
              <a:rPr lang="fa-IR" sz="3600" b="1" dirty="0" smtClean="0">
                <a:cs typeface="B Mitra" panose="00000400000000000000" pitchFamily="2" charset="-78"/>
              </a:rPr>
              <a:t>دانشکده علوم، گروه علوم زیستی، اتاق 323</a:t>
            </a:r>
          </a:p>
          <a:p>
            <a:pPr marL="0" indent="0" algn="ctr">
              <a:buNone/>
            </a:pPr>
            <a:r>
              <a:rPr lang="en-US" sz="3600" b="1" dirty="0" smtClean="0">
                <a:cs typeface="B Mitra" panose="00000400000000000000" pitchFamily="2" charset="-78"/>
              </a:rPr>
              <a:t>Email: </a:t>
            </a:r>
            <a:r>
              <a:rPr lang="en-US" sz="3600" b="1" dirty="0" smtClean="0">
                <a:cs typeface="B Mitra" panose="00000400000000000000" pitchFamily="2" charset="-78"/>
                <a:hlinkClick r:id="rId2"/>
              </a:rPr>
              <a:t>l.Maleki@uok.ac.ir</a:t>
            </a:r>
            <a:endParaRPr lang="en-US" sz="3600" b="1" dirty="0" smtClean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sz="3600" b="1" dirty="0" smtClean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sz="6000" b="1" dirty="0" smtClean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sz="5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56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3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597600"/>
            <a:ext cx="73342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تعداد جلسات تا پایان ترم: </a:t>
            </a:r>
            <a:r>
              <a:rPr lang="fa-IR" dirty="0" smtClean="0">
                <a:cs typeface="B Mitra" panose="00000400000000000000" pitchFamily="2" charset="-78"/>
              </a:rPr>
              <a:t>13 جلسه </a:t>
            </a:r>
          </a:p>
          <a:p>
            <a:r>
              <a:rPr lang="fa-IR" b="1" dirty="0" smtClean="0">
                <a:cs typeface="B Mitra" panose="00000400000000000000" pitchFamily="2" charset="-78"/>
              </a:rPr>
              <a:t>منابع</a:t>
            </a:r>
            <a:r>
              <a:rPr lang="fa-IR" dirty="0" smtClean="0">
                <a:cs typeface="B Mitra" panose="00000400000000000000" pitchFamily="2" charset="-78"/>
              </a:rPr>
              <a:t>: </a:t>
            </a:r>
          </a:p>
          <a:p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بیولوژی کمپل</a:t>
            </a:r>
          </a:p>
          <a:p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بیولوژی سولومون</a:t>
            </a:r>
          </a:p>
          <a:p>
            <a:endParaRPr lang="fa-IR" dirty="0">
              <a:cs typeface="B Mitra" panose="00000400000000000000" pitchFamily="2" charset="-78"/>
            </a:endParaRPr>
          </a:p>
          <a:p>
            <a:r>
              <a:rPr lang="fa-IR" b="1" dirty="0" smtClean="0">
                <a:cs typeface="B Mitra" panose="00000400000000000000" pitchFamily="2" charset="-78"/>
              </a:rPr>
              <a:t>نمره دهی: </a:t>
            </a:r>
            <a:r>
              <a:rPr lang="fa-IR" dirty="0" smtClean="0">
                <a:cs typeface="B Mitra" panose="00000400000000000000" pitchFamily="2" charset="-78"/>
              </a:rPr>
              <a:t>نمره کل 20 </a:t>
            </a:r>
          </a:p>
          <a:p>
            <a:pPr algn="l"/>
            <a:r>
              <a:rPr lang="en-US" dirty="0" smtClean="0">
                <a:cs typeface="B Mitra" panose="00000400000000000000" pitchFamily="2" charset="-78"/>
              </a:rPr>
              <a:t>14+6=20 </a:t>
            </a:r>
          </a:p>
          <a:p>
            <a:pPr algn="r"/>
            <a:r>
              <a:rPr lang="fa-IR" b="1" dirty="0" smtClean="0">
                <a:cs typeface="B Mitra" panose="00000400000000000000" pitchFamily="2" charset="-78"/>
              </a:rPr>
              <a:t>نمره تشویقی: </a:t>
            </a:r>
            <a:r>
              <a:rPr lang="fa-IR" dirty="0" smtClean="0">
                <a:cs typeface="B Mitra" panose="00000400000000000000" pitchFamily="2" charset="-78"/>
              </a:rPr>
              <a:t>1/5 نمره عدم غیبت+ </a:t>
            </a:r>
            <a:r>
              <a:rPr lang="fa-IR" dirty="0" smtClean="0">
                <a:cs typeface="B Mitra" panose="00000400000000000000" pitchFamily="2" charset="-78"/>
              </a:rPr>
              <a:t>1 </a:t>
            </a:r>
            <a:r>
              <a:rPr lang="fa-IR" dirty="0" smtClean="0">
                <a:cs typeface="B Mitra" panose="00000400000000000000" pitchFamily="2" charset="-78"/>
              </a:rPr>
              <a:t>نمره ارائه کلاسی= </a:t>
            </a:r>
            <a:r>
              <a:rPr lang="fa-IR" dirty="0" smtClean="0">
                <a:cs typeface="B Mitra" panose="00000400000000000000" pitchFamily="2" charset="-78"/>
              </a:rPr>
              <a:t>2/5 </a:t>
            </a:r>
            <a:r>
              <a:rPr lang="fa-IR" dirty="0" smtClean="0">
                <a:cs typeface="B Mitra" panose="00000400000000000000" pitchFamily="2" charset="-78"/>
              </a:rPr>
              <a:t>نمره</a:t>
            </a:r>
          </a:p>
          <a:p>
            <a:pPr algn="l" rtl="0"/>
            <a:r>
              <a:rPr lang="fa-IR" dirty="0" smtClean="0">
                <a:cs typeface="B Mitra" panose="00000400000000000000" pitchFamily="2" charset="-78"/>
              </a:rPr>
              <a:t>23/5=2/5+20 </a:t>
            </a:r>
            <a:endParaRPr lang="fa-IR" dirty="0" smtClean="0">
              <a:cs typeface="B Mitra" panose="00000400000000000000" pitchFamily="2" charset="-78"/>
            </a:endParaRPr>
          </a:p>
          <a:p>
            <a:endParaRPr lang="fa-IR" dirty="0">
              <a:cs typeface="B Mitra" panose="00000400000000000000" pitchFamily="2" charset="-78"/>
            </a:endParaRPr>
          </a:p>
          <a:p>
            <a:endParaRPr lang="fa-IR" dirty="0" smtClean="0">
              <a:cs typeface="B Mitra" panose="00000400000000000000" pitchFamily="2" charset="-78"/>
            </a:endParaRPr>
          </a:p>
          <a:p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4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21" y="2322653"/>
            <a:ext cx="5324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75" y="736413"/>
            <a:ext cx="7158318" cy="4351338"/>
          </a:xfrm>
        </p:spPr>
        <p:txBody>
          <a:bodyPr/>
          <a:lstStyle/>
          <a:p>
            <a:r>
              <a:rPr lang="fa-IR" dirty="0" smtClean="0"/>
              <a:t>برای مطالعه هر رشته ای ابتدا استفاده از منابع و مشاهدات قبلی محققین لازم است</a:t>
            </a:r>
          </a:p>
          <a:p>
            <a:r>
              <a:rPr lang="fa-IR" dirty="0" smtClean="0"/>
              <a:t>جانورشناسی مطالعه علمی جانوران بر قرن ها مشاهدات انسان از دنیای جانوران بنا شده است.</a:t>
            </a:r>
          </a:p>
          <a:p>
            <a:r>
              <a:rPr lang="fa-IR" dirty="0" smtClean="0"/>
              <a:t>حیات دچار تغییرات زیادی شده است. 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5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9"/>
            <a:ext cx="7924800" cy="958851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حیات </a:t>
            </a:r>
            <a:r>
              <a:rPr lang="en-US" sz="4000" b="1" dirty="0">
                <a:cs typeface="B Nazanin" panose="00000400000000000000" pitchFamily="2" charset="-78"/>
              </a:rPr>
              <a:t>(life)</a:t>
            </a:r>
            <a:r>
              <a:rPr lang="fa-IR" sz="4000" b="1" dirty="0">
                <a:cs typeface="B Nazanin" panose="00000400000000000000" pitchFamily="2" charset="-78"/>
              </a:rPr>
              <a:t> و ویژگی های آن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099" y="1417639"/>
            <a:ext cx="8305800" cy="4754563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 ویژگیهای مشترک موجودات زنده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1. ساختار شیمیایی ویژه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2. پیچیدگی و سازمانبندی از ساده به پیچیده (سلسله مراتبی)</a:t>
            </a:r>
            <a:endParaRPr lang="en-US" sz="2800" dirty="0"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3. تولید مثل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4. دارا بودن برنامه ژنی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5. متابولیسم: سوخت و ساز 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6. </a:t>
            </a:r>
            <a:r>
              <a:rPr lang="fa-IR" sz="2800" dirty="0" smtClean="0">
                <a:cs typeface="B Nazanin" panose="00000400000000000000" pitchFamily="2" charset="-78"/>
              </a:rPr>
              <a:t>تکوین: رشد </a:t>
            </a:r>
            <a:r>
              <a:rPr lang="fa-IR" sz="2800" dirty="0">
                <a:cs typeface="B Nazanin" panose="00000400000000000000" pitchFamily="2" charset="-78"/>
              </a:rPr>
              <a:t>و نمو: داشتن چرخه زندگی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7. رابطه با محیط </a:t>
            </a:r>
            <a:r>
              <a:rPr lang="fa-IR" sz="2800" dirty="0" smtClean="0">
                <a:cs typeface="B Nazanin" panose="00000400000000000000" pitchFamily="2" charset="-78"/>
              </a:rPr>
              <a:t>زیست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حرکت</a:t>
            </a:r>
            <a:endParaRPr lang="fa-IR" sz="2800" dirty="0">
              <a:cs typeface="B Nazanin" panose="00000400000000000000" pitchFamily="2" charset="-78"/>
            </a:endParaRP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0" y="274639"/>
            <a:ext cx="3711779" cy="20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شاخه های مرتبط با مطالعه جانوران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سیستماتیک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تاکسونومی</a:t>
            </a:r>
          </a:p>
          <a:p>
            <a:pPr algn="r" rtl="1"/>
            <a:endParaRPr lang="fa-IR" dirty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ابزارهای مطالعه در تاکسونومی: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مورفولوژی                          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مولکولی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بیوشیمیایی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فیزیولوژی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جنین شناسی مقایسه ای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جغرافیای زیستی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69" y="1121430"/>
            <a:ext cx="4395597" cy="53832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7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53" y="111123"/>
            <a:ext cx="6635932" cy="68883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89" y="274638"/>
            <a:ext cx="2904424" cy="65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/>
              <a:t>سطوح مختلف سلسله مراتبی پیچیدگی زیستی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71601"/>
            <a:ext cx="86391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iology of Zoology 0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iology of Zoology 0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iology of Zoology 0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667</Words>
  <Application>Microsoft Office PowerPoint</Application>
  <PresentationFormat>Widescreen</PresentationFormat>
  <Paragraphs>121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2  Mitra_4 (MRT)</vt:lpstr>
      <vt:lpstr>Arial</vt:lpstr>
      <vt:lpstr>B Koodak</vt:lpstr>
      <vt:lpstr>B Lotus</vt:lpstr>
      <vt:lpstr>B Mitra</vt:lpstr>
      <vt:lpstr>B Nazanin</vt:lpstr>
      <vt:lpstr>Calibri</vt:lpstr>
      <vt:lpstr>Calibri Light</vt:lpstr>
      <vt:lpstr>Georgia</vt:lpstr>
      <vt:lpstr>Times New Roman</vt:lpstr>
      <vt:lpstr>Titr</vt:lpstr>
      <vt:lpstr>Wingdings</vt:lpstr>
      <vt:lpstr>Wingdings 2</vt:lpstr>
      <vt:lpstr>Office Theme</vt:lpstr>
      <vt:lpstr>1_Office Theme</vt:lpstr>
      <vt:lpstr>2_Office Theme</vt:lpstr>
      <vt:lpstr>3_Office Theme</vt:lpstr>
      <vt:lpstr>1_Biology of Zoology 01</vt:lpstr>
      <vt:lpstr>5_Biology of Zoology 01</vt:lpstr>
      <vt:lpstr>7_Biology of Zoology 01</vt:lpstr>
      <vt:lpstr>4_Office Theme</vt:lpstr>
      <vt:lpstr>Civic</vt:lpstr>
      <vt:lpstr>5_Office Theme</vt:lpstr>
      <vt:lpstr>به نام خدا </vt:lpstr>
      <vt:lpstr>PowerPoint Presentation</vt:lpstr>
      <vt:lpstr>PowerPoint Presentation</vt:lpstr>
      <vt:lpstr>PowerPoint Presentation</vt:lpstr>
      <vt:lpstr>PowerPoint Presentation</vt:lpstr>
      <vt:lpstr>حیات (life) و ویژگی های آن</vt:lpstr>
      <vt:lpstr>شاخه های مرتبط با مطالعه جانوران</vt:lpstr>
      <vt:lpstr>PowerPoint Presentation</vt:lpstr>
      <vt:lpstr>سطوح مختلف سلسله مراتبی پیچیدگی زیستی</vt:lpstr>
      <vt:lpstr>تکامل</vt:lpstr>
      <vt:lpstr>نظریه های تکاملی</vt:lpstr>
      <vt:lpstr>تولیدمثل</vt:lpstr>
      <vt:lpstr>PowerPoint Presentation</vt:lpstr>
      <vt:lpstr>تاریخچه و تقسیمات حیات</vt:lpstr>
      <vt:lpstr>PowerPoint Presentation</vt:lpstr>
      <vt:lpstr>PowerPoint Presentation</vt:lpstr>
      <vt:lpstr>اصول علمی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Windows User</dc:creator>
  <cp:lastModifiedBy>Windows User</cp:lastModifiedBy>
  <cp:revision>47</cp:revision>
  <dcterms:created xsi:type="dcterms:W3CDTF">2016-10-01T10:43:15Z</dcterms:created>
  <dcterms:modified xsi:type="dcterms:W3CDTF">2018-09-29T10:24:31Z</dcterms:modified>
</cp:coreProperties>
</file>