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3" r:id="rId3"/>
    <p:sldMasterId id="2147483717" r:id="rId4"/>
    <p:sldMasterId id="2147483734" r:id="rId5"/>
    <p:sldMasterId id="2147483751" r:id="rId6"/>
    <p:sldMasterId id="2147483768" r:id="rId7"/>
    <p:sldMasterId id="2147483830" r:id="rId8"/>
    <p:sldMasterId id="2147483847" r:id="rId9"/>
    <p:sldMasterId id="2147483864" r:id="rId10"/>
    <p:sldMasterId id="2147483910" r:id="rId11"/>
  </p:sldMasterIdLst>
  <p:notesMasterIdLst>
    <p:notesMasterId r:id="rId30"/>
  </p:notesMasterIdLst>
  <p:sldIdLst>
    <p:sldId id="302" r:id="rId12"/>
    <p:sldId id="257" r:id="rId13"/>
    <p:sldId id="258" r:id="rId14"/>
    <p:sldId id="263" r:id="rId15"/>
    <p:sldId id="259" r:id="rId16"/>
    <p:sldId id="306" r:id="rId17"/>
    <p:sldId id="261" r:id="rId18"/>
    <p:sldId id="265" r:id="rId19"/>
    <p:sldId id="262" r:id="rId20"/>
    <p:sldId id="271" r:id="rId21"/>
    <p:sldId id="267" r:id="rId22"/>
    <p:sldId id="273" r:id="rId23"/>
    <p:sldId id="266" r:id="rId24"/>
    <p:sldId id="275" r:id="rId25"/>
    <p:sldId id="308" r:id="rId26"/>
    <p:sldId id="310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21EB2-F523-4CE0-B6CB-0D1B4C7CD30B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ACD4-7068-4288-AB7B-1419671FF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008C66-E1EE-42FC-BF3E-15E6FE9B39F0}" type="slidenum">
              <a:rPr lang="ar-SA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80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64008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(c) Annelids have a true coelom.</a:t>
            </a:r>
          </a:p>
        </p:txBody>
      </p:sp>
    </p:spTree>
    <p:extLst>
      <p:ext uri="{BB962C8B-B14F-4D97-AF65-F5344CB8AC3E}">
        <p14:creationId xmlns:p14="http://schemas.microsoft.com/office/powerpoint/2010/main" val="80033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14E62B-E8C0-491A-A53B-B99490640210}" type="slidenum">
              <a:rPr lang="ar-SA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929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0ACD4-7068-4288-AB7B-1419671FFD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95C366-0ED1-48FB-A41F-9E52DE088964}" type="slidenum">
              <a:rPr lang="ar-SA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smtClean="0"/>
              <a:t>a. </a:t>
            </a:r>
            <a:r>
              <a:rPr lang="en-US" smtClean="0"/>
              <a:t>The roundworm </a:t>
            </a:r>
            <a:r>
              <a:rPr lang="en-US" i="1" smtClean="0"/>
              <a:t>Ascaris.</a:t>
            </a:r>
            <a:endParaRPr lang="en-US" b="1" smtClean="0"/>
          </a:p>
          <a:p>
            <a:pPr eaLnBrk="1" hangingPunct="1"/>
            <a:r>
              <a:rPr lang="en-US" b="1" smtClean="0"/>
              <a:t>b. </a:t>
            </a:r>
            <a:r>
              <a:rPr lang="en-US" smtClean="0"/>
              <a:t>Roundworms such as </a:t>
            </a:r>
            <a:r>
              <a:rPr lang="en-US" i="1" smtClean="0"/>
              <a:t>Ascaris</a:t>
            </a:r>
            <a:r>
              <a:rPr lang="en-US" smtClean="0"/>
              <a:t> have a pseudocoelom and a complete digestive tract with a mouth and an anus. Therefore, roundworms have a tube-within-a-tube body plan. The sexes are separate; this is a male roundworm. </a:t>
            </a:r>
            <a:endParaRPr lang="en-US" b="1" smtClean="0"/>
          </a:p>
          <a:p>
            <a:pPr eaLnBrk="1" hangingPunct="1"/>
            <a:r>
              <a:rPr lang="en-US" b="1" smtClean="0"/>
              <a:t>c. </a:t>
            </a:r>
            <a:r>
              <a:rPr lang="en-US" smtClean="0"/>
              <a:t>The larvae of the roundworm </a:t>
            </a:r>
            <a:r>
              <a:rPr lang="en-US" i="1" smtClean="0"/>
              <a:t>Trichinella</a:t>
            </a:r>
            <a:r>
              <a:rPr lang="en-US" smtClean="0"/>
              <a:t> penetrate striated muscle fibers, where they coil in a sheath formed from the muscle fiber.</a:t>
            </a: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71055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08C891-048F-45F7-8314-870AC762CF72}" type="slidenum">
              <a:rPr lang="ar-SA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11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9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8FA0-C75B-45BC-A9C9-AA08687F9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4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5827-1111-46C5-933C-F27520975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535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E56F-26D0-4131-9AB5-0C0B653B5D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69319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D9D-3D8F-4E3D-B17D-689A07A5B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8275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CBA5-8F3F-4AF9-B821-63ED6A1AD37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7222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C0-12B4-41CD-9B60-1471855F63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73682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63B-9434-4F83-808D-E9D91653E8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27344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3F4D-E12D-4CEB-A319-A942C0DDD0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02295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805B-B180-44BB-9023-5A6ED24ADB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10889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77A0-30EF-4DAC-ABE6-0F1DDE6606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69716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9C9-80A3-4E19-9F6C-3DE22C6F90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49352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A1-0C03-4D8C-8EE7-4389D770AD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4739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1E11-706D-437B-A959-C97AB4FC0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75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FFBE-0709-490A-AE93-9EB4E4F03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57214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BA1A-3701-45A9-9993-24AE14F98D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44738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8FB5-2571-492E-A0DE-8596431B31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26622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C66A-35DC-4DDC-B991-0AA7511748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79023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A877-F945-4421-A1B8-DABF22F8E2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25342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C42D-0CDE-4DF1-B1A7-E3B140D52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86111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E56F-26D0-4131-9AB5-0C0B653B5D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8985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D9D-3D8F-4E3D-B17D-689A07A5B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0881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CBA5-8F3F-4AF9-B821-63ED6A1AD37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254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C0-12B4-41CD-9B60-1471855F63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899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592AE-18AE-4660-A900-C51431AC8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59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63B-9434-4F83-808D-E9D91653E8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4612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3F4D-E12D-4CEB-A319-A942C0DDD0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57011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805B-B180-44BB-9023-5A6ED24ADB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74501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77A0-30EF-4DAC-ABE6-0F1DDE6606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30123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9C9-80A3-4E19-9F6C-3DE22C6F90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33660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A1-0C03-4D8C-8EE7-4389D770AD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5060"/>
      </p:ext>
    </p:extLst>
  </p:cSld>
  <p:clrMapOvr>
    <a:masterClrMapping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FFBE-0709-490A-AE93-9EB4E4F03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83116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BA1A-3701-45A9-9993-24AE14F98D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30758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8FB5-2571-492E-A0DE-8596431B31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9912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C66A-35DC-4DDC-B991-0AA7511748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2426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1558-7CD9-4AF7-97A7-3DFCD83923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845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A877-F945-4421-A1B8-DABF22F8E2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94097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C42D-0CDE-4DF1-B1A7-E3B140D52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70327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E56F-26D0-4131-9AB5-0C0B653B5D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36855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D9D-3D8F-4E3D-B17D-689A07A5B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8144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CBA5-8F3F-4AF9-B821-63ED6A1AD37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22733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C0-12B4-41CD-9B60-1471855F63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61057"/>
      </p:ext>
    </p:extLst>
  </p:cSld>
  <p:clrMapOvr>
    <a:masterClrMapping/>
  </p:clrMapOvr>
  <p:transition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63B-9434-4F83-808D-E9D91653E8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41507"/>
      </p:ext>
    </p:extLst>
  </p:cSld>
  <p:clrMapOvr>
    <a:masterClrMapping/>
  </p:clrMapOvr>
  <p:transition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3F4D-E12D-4CEB-A319-A942C0DDD0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8939"/>
      </p:ext>
    </p:extLst>
  </p:cSld>
  <p:clrMapOvr>
    <a:masterClrMapping/>
  </p:clrMapOvr>
  <p:transition>
    <p:rand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805B-B180-44BB-9023-5A6ED24ADB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42957"/>
      </p:ext>
    </p:extLst>
  </p:cSld>
  <p:clrMapOvr>
    <a:masterClrMapping/>
  </p:clrMapOvr>
  <p:transition>
    <p:rand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77A0-30EF-4DAC-ABE6-0F1DDE6606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1157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B8F2-50E5-44EB-83EC-A48864662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16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9C9-80A3-4E19-9F6C-3DE22C6F90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25470"/>
      </p:ext>
    </p:extLst>
  </p:cSld>
  <p:clrMapOvr>
    <a:masterClrMapping/>
  </p:clrMapOvr>
  <p:transition>
    <p:rand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A1-0C03-4D8C-8EE7-4389D770AD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51866"/>
      </p:ext>
    </p:extLst>
  </p:cSld>
  <p:clrMapOvr>
    <a:masterClrMapping/>
  </p:clrMapOvr>
  <p:transition>
    <p:rand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FFBE-0709-490A-AE93-9EB4E4F03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7769"/>
      </p:ext>
    </p:extLst>
  </p:cSld>
  <p:clrMapOvr>
    <a:masterClrMapping/>
  </p:clrMapOvr>
  <p:transition>
    <p:rand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BA1A-3701-45A9-9993-24AE14F98D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80612"/>
      </p:ext>
    </p:extLst>
  </p:cSld>
  <p:clrMapOvr>
    <a:masterClrMapping/>
  </p:clrMapOvr>
  <p:transition>
    <p:rand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8FB5-2571-492E-A0DE-8596431B31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0670"/>
      </p:ext>
    </p:extLst>
  </p:cSld>
  <p:clrMapOvr>
    <a:masterClrMapping/>
  </p:clrMapOvr>
  <p:transition>
    <p:rand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C66A-35DC-4DDC-B991-0AA7511748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01860"/>
      </p:ext>
    </p:extLst>
  </p:cSld>
  <p:clrMapOvr>
    <a:masterClrMapping/>
  </p:clrMapOvr>
  <p:transition>
    <p:rand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A877-F945-4421-A1B8-DABF22F8E2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15317"/>
      </p:ext>
    </p:extLst>
  </p:cSld>
  <p:clrMapOvr>
    <a:masterClrMapping/>
  </p:clrMapOvr>
  <p:transition>
    <p:rand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C42D-0CDE-4DF1-B1A7-E3B140D52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71066"/>
      </p:ext>
    </p:extLst>
  </p:cSld>
  <p:clrMapOvr>
    <a:masterClrMapping/>
  </p:clrMapOvr>
  <p:transition>
    <p:rand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E56F-26D0-4131-9AB5-0C0B653B5D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52340"/>
      </p:ext>
    </p:extLst>
  </p:cSld>
  <p:clrMapOvr>
    <a:masterClrMapping/>
  </p:clrMapOvr>
  <p:transition>
    <p:rand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D9D-3D8F-4E3D-B17D-689A07A5B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1968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7553-A7E6-4788-A099-A24FCBC06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06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CBA5-8F3F-4AF9-B821-63ED6A1AD37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28942"/>
      </p:ext>
    </p:extLst>
  </p:cSld>
  <p:clrMapOvr>
    <a:masterClrMapping/>
  </p:clrMapOvr>
  <p:transition>
    <p:rand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C0-12B4-41CD-9B60-1471855F63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07798"/>
      </p:ext>
    </p:extLst>
  </p:cSld>
  <p:clrMapOvr>
    <a:masterClrMapping/>
  </p:clrMapOvr>
  <p:transition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63B-9434-4F83-808D-E9D91653E8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34264"/>
      </p:ext>
    </p:extLst>
  </p:cSld>
  <p:clrMapOvr>
    <a:masterClrMapping/>
  </p:clrMapOvr>
  <p:transition>
    <p:rand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C9C6526A-C1A5-4B49-9201-DCCB02A1B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16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5E414-037A-4D1D-A34A-B23102E9BA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291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EBE98-C9D8-4656-9F0D-2EA453A36A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226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E88B9-0CCA-4BD0-92BE-14DA36426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11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3368-D0AF-4821-8C2F-4C2D655111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52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F7E9E-1023-4ED4-9E0A-13DE2C6C1D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474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1DB12-5F8A-4899-BE60-8DF1DAB9E1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7697-3755-4D5A-852D-8C51C115CA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126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CCEC-DC57-4A91-8F42-0F163E9748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532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01546-9C4A-42F7-819E-C57B2AC74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239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3DD3F-B176-4A48-864A-B6722C07F0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09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4E3B8-F616-4F37-A9AF-9A38A7F51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58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D0819-0F61-4EA2-9584-6BA78386F3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613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62E3-140C-47C8-AD71-753CE2242659}" type="slidenum">
              <a:rPr lang="fa-IR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4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15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5364-E2F7-4980-914A-510CC987B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52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7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45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3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92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2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07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5012 w 4917"/>
                <a:gd name="T3" fmla="*/ 0 h 1000"/>
                <a:gd name="T4" fmla="*/ 27850 w 4917"/>
                <a:gd name="T5" fmla="*/ 576 h 1000"/>
                <a:gd name="T6" fmla="*/ 25018 w 4917"/>
                <a:gd name="T7" fmla="*/ 1152 h 1000"/>
                <a:gd name="T8" fmla="*/ 0 w 4917"/>
                <a:gd name="T9" fmla="*/ 115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67BD-A746-4194-856C-B384D60FB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65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64A0-C4E8-428E-A78E-B3F15A3CF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33D3-1582-440E-B65C-F463ABE91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13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061A-9A91-4318-845C-092B0F227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56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AB6A-500C-4E73-8DAB-C6E5FC8E5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3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49CB-EDF9-4EE9-A2DB-82D4C1C60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6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539F-BB22-423A-8F2E-B51126E5A3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53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5161-D7C9-4B39-8569-4188BC866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C007-922B-466C-86C7-231814AC2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9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DFF2-D247-4FDD-86E1-8353610A1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74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87392-B8CB-4863-AEF4-A18BA7E83C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29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9A0D-F3BE-4AD2-BEEB-56EDBF3F83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66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953E6-E5C1-4A8F-AFAD-9F94A71217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8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DD33-67A9-42B1-9F4F-422E8EFE15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24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A37C-5701-4F7F-8802-94F7B2CAA6C4}" type="slidenum">
              <a:rPr lang="fa-I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95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3F4D-E12D-4CEB-A319-A942C0DDD0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8718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805B-B180-44BB-9023-5A6ED24ADB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0981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77A0-30EF-4DAC-ABE6-0F1DDE6606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5034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9C9-80A3-4E19-9F6C-3DE22C6F90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3274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A1-0C03-4D8C-8EE7-4389D770AD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81335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FFBE-0709-490A-AE93-9EB4E4F03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27796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BA1A-3701-45A9-9993-24AE14F98D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10323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8FB5-2571-492E-A0DE-8596431B31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01618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C66A-35DC-4DDC-B991-0AA7511748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038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B21A-8FC7-4F88-8237-9FEE236F5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45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A877-F945-4421-A1B8-DABF22F8E2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39198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C42D-0CDE-4DF1-B1A7-E3B140D52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8126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E56F-26D0-4131-9AB5-0C0B653B5D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09910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D9D-3D8F-4E3D-B17D-689A07A5B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7411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CBA5-8F3F-4AF9-B821-63ED6A1AD37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69143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C0-12B4-41CD-9B60-1471855F63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184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63B-9434-4F83-808D-E9D91653E8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28454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3F4D-E12D-4CEB-A319-A942C0DDD0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79936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805B-B180-44BB-9023-5A6ED24ADB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6622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77A0-30EF-4DAC-ABE6-0F1DDE6606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0279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825C-F92C-4812-981F-39EC9DEED4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60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9C9-80A3-4E19-9F6C-3DE22C6F90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392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A1-0C03-4D8C-8EE7-4389D770AD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402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FFBE-0709-490A-AE93-9EB4E4F03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97907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BA1A-3701-45A9-9993-24AE14F98D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99537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8FB5-2571-492E-A0DE-8596431B31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46428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C66A-35DC-4DDC-B991-0AA7511748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48664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A877-F945-4421-A1B8-DABF22F8E2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52529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C42D-0CDE-4DF1-B1A7-E3B140D52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8003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E56F-26D0-4131-9AB5-0C0B653B5D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4195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D9D-3D8F-4E3D-B17D-689A07A5B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6769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D05AD-EC24-4560-BF79-AC38B3CBE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92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CBA5-8F3F-4AF9-B821-63ED6A1AD37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10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C0-12B4-41CD-9B60-1471855F63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32763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63B-9434-4F83-808D-E9D91653E8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46438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3F4D-E12D-4CEB-A319-A942C0DDD0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5355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805B-B180-44BB-9023-5A6ED24ADB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12705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77A0-30EF-4DAC-ABE6-0F1DDE6606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2384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9C9-80A3-4E19-9F6C-3DE22C6F90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32263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A1-0C03-4D8C-8EE7-4389D770AD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86155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FFBE-0709-490A-AE93-9EB4E4F03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5175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BA1A-3701-45A9-9993-24AE14F98D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4629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FFD8D-4675-41E6-96C2-E1A1E1CAC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28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8FB5-2571-492E-A0DE-8596431B31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4545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C66A-35DC-4DDC-B991-0AA7511748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37363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A877-F945-4421-A1B8-DABF22F8E2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05646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C42D-0CDE-4DF1-B1A7-E3B140D52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38286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E56F-26D0-4131-9AB5-0C0B653B5D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94801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D9D-3D8F-4E3D-B17D-689A07A5B2D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25470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CBA5-8F3F-4AF9-B821-63ED6A1AD37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10599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04775"/>
            <a:ext cx="8532813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38C0-12B4-41CD-9B60-1471855F63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67918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104775"/>
            <a:ext cx="6900862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1813" y="1628775"/>
            <a:ext cx="4191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41813" y="3967163"/>
            <a:ext cx="4191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63B-9434-4F83-808D-E9D91653E8B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60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3F4D-E12D-4CEB-A319-A942C0DDD02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608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C4F1-AB3D-4557-B3DD-34E2355F10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749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805B-B180-44BB-9023-5A6ED24ADB3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21622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77A0-30EF-4DAC-ABE6-0F1DDE6606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25708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775"/>
            <a:ext cx="41894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628775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79C9-80A3-4E19-9F6C-3DE22C6F90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2639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A1-0C03-4D8C-8EE7-4389D770AD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653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FFBE-0709-490A-AE93-9EB4E4F03C5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8441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BA1A-3701-45A9-9993-24AE14F98D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78097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8FB5-2571-492E-A0DE-8596431B318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4129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C66A-35DC-4DDC-B991-0AA7511748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31829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A877-F945-4421-A1B8-DABF22F8E2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14489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04775"/>
            <a:ext cx="2132013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5"/>
            <a:ext cx="62484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C42D-0CDE-4DF1-B1A7-E3B140D52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834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5BE17-08D5-46F9-8332-13ECD3B1FB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4AE10-378C-4AE2-B872-ADF42B812D5F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3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469897-C5BA-417F-99BF-D737D7E0DB8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2211-C3C7-43D0-9CDE-4C1606F008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15D8-7F1A-47E5-BF5A-FD3069FC0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88878-81D3-4B1A-929F-249C366030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4AE10-378C-4AE2-B872-ADF42B812D5F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3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4AE10-378C-4AE2-B872-ADF42B812D5F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4AE10-378C-4AE2-B872-ADF42B812D5F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4AE10-378C-4AE2-B872-ADF42B812D5F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7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4AE10-378C-4AE2-B872-ADF42B812D5F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AutoShape 119"/>
          <p:cNvSpPr>
            <a:spLocks noChangeArrowheads="1"/>
          </p:cNvSpPr>
          <p:nvPr/>
        </p:nvSpPr>
        <p:spPr bwMode="auto">
          <a:xfrm>
            <a:off x="88900" y="15875"/>
            <a:ext cx="848042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05"/>
          <p:cNvSpPr>
            <a:spLocks noChangeArrowheads="1"/>
          </p:cNvSpPr>
          <p:nvPr/>
        </p:nvSpPr>
        <p:spPr bwMode="auto">
          <a:xfrm>
            <a:off x="695325" y="638175"/>
            <a:ext cx="7246938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28775"/>
            <a:ext cx="8532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4AE10-378C-4AE2-B872-ADF42B812D5F}" type="slidenum">
              <a:rPr lang="ar-S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-4763"/>
            <a:ext cx="611187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2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7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21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73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8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781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8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97790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8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1652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3652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8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5621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7573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8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19510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2147888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8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3368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9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5368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9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7336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29289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1226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3319463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9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9163" y="351313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9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7068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39036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9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0989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2926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10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44894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0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6751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48752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07206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1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26732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10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4610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10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7575" y="5657850"/>
            <a:ext cx="611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10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5845175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10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04520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10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242050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437313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8532813" y="6630988"/>
            <a:ext cx="611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377825" y="53975"/>
            <a:ext cx="7864475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121"/>
          <p:cNvGrpSpPr>
            <a:grpSpLocks/>
          </p:cNvGrpSpPr>
          <p:nvPr/>
        </p:nvGrpSpPr>
        <p:grpSpPr bwMode="auto">
          <a:xfrm>
            <a:off x="414338" y="600075"/>
            <a:ext cx="7827962" cy="179388"/>
            <a:chOff x="254" y="463"/>
            <a:chExt cx="5208" cy="113"/>
          </a:xfrm>
        </p:grpSpPr>
        <p:sp>
          <p:nvSpPr>
            <p:cNvPr id="1146" name="Freeform 122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124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125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126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1" name="Freeform 127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2" name="Freeform 128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129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54" name="Freeform 130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5" name="Freeform 13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132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57" name="Freeform 133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" name="Freeform 134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135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60" name="Freeform 136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1" name="Freeform 13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138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3" name="Freeform 139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4" name="Freeform 140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141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6" name="Freeform 142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7" name="Freeform 143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144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69" name="Freeform 145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0" name="Freeform 146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147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172" name="Freeform 148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3" name="Freeform 149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150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175" name="Freeform 151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6" name="Freeform 152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153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178" name="Freeform 154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79" name="Freeform 155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156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181" name="Freeform 157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82" name="Freeform 158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83" name="Freeform 159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160"/>
          <p:cNvGrpSpPr>
            <a:grpSpLocks/>
          </p:cNvGrpSpPr>
          <p:nvPr/>
        </p:nvGrpSpPr>
        <p:grpSpPr bwMode="auto">
          <a:xfrm>
            <a:off x="400050" y="598488"/>
            <a:ext cx="7827963" cy="179387"/>
            <a:chOff x="254" y="463"/>
            <a:chExt cx="5208" cy="113"/>
          </a:xfrm>
        </p:grpSpPr>
        <p:sp>
          <p:nvSpPr>
            <p:cNvPr id="1185" name="Freeform 161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163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164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165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0" name="Freeform 1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1" name="Freeform 167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168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193" name="Freeform 1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4" name="Freeform 17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171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1196" name="Freeform 172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7" name="Freeform 173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174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1199" name="Freeform 175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0" name="Freeform 17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77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2" name="Freeform 178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3" name="Freeform 179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80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5" name="Freeform 18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6" name="Freeform 182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83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1208" name="Freeform 18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9" name="Freeform 185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86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1211" name="Freeform 187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2" name="Freeform 188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89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1214" name="Freeform 190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4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5" name="Freeform 191"/>
                <p:cNvSpPr>
                  <a:spLocks/>
                </p:cNvSpPr>
                <p:nvPr/>
              </p:nvSpPr>
              <p:spPr bwMode="auto">
                <a:xfrm>
                  <a:off x="224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92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1217" name="Freeform 193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18" name="Freeform 194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95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1220" name="Freeform 196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221" name="Freeform 197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99"/>
          <p:cNvGrpSpPr>
            <a:grpSpLocks/>
          </p:cNvGrpSpPr>
          <p:nvPr/>
        </p:nvGrpSpPr>
        <p:grpSpPr bwMode="auto">
          <a:xfrm>
            <a:off x="17463" y="15875"/>
            <a:ext cx="854075" cy="965200"/>
            <a:chOff x="8" y="32"/>
            <a:chExt cx="568" cy="608"/>
          </a:xfrm>
        </p:grpSpPr>
        <p:sp>
          <p:nvSpPr>
            <p:cNvPr id="1224" name="Freeform 200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25" name="Freeform 201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226" name="Freeform 202"/>
          <p:cNvSpPr>
            <a:spLocks/>
          </p:cNvSpPr>
          <p:nvPr/>
        </p:nvSpPr>
        <p:spPr bwMode="auto">
          <a:xfrm flipH="1">
            <a:off x="7786688" y="50800"/>
            <a:ext cx="835025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 flipH="1">
            <a:off x="7767638" y="15875"/>
            <a:ext cx="836612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377825" y="15875"/>
            <a:ext cx="7864475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5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9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20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21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21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22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کلاد </a:t>
            </a:r>
            <a:r>
              <a:rPr lang="en-US" dirty="0" err="1" smtClean="0"/>
              <a:t>Ecdysozoa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/>
              <a:t>کلاد </a:t>
            </a:r>
            <a:r>
              <a:rPr lang="en-US" sz="2400" dirty="0" err="1" smtClean="0"/>
              <a:t>Ecdysozoa</a:t>
            </a:r>
            <a:r>
              <a:rPr lang="fa-IR" sz="2400" dirty="0" smtClean="0"/>
              <a:t> (پوست اندازان) همراه با </a:t>
            </a:r>
            <a:r>
              <a:rPr lang="en-US" sz="2400" dirty="0" err="1" smtClean="0"/>
              <a:t>Lophotrochozoa</a:t>
            </a:r>
            <a:r>
              <a:rPr lang="fa-IR" sz="2400" dirty="0" smtClean="0"/>
              <a:t> متعلق به دهان اولیه ها بوده</a:t>
            </a:r>
          </a:p>
          <a:p>
            <a:pPr algn="r" rtl="1"/>
            <a:r>
              <a:rPr lang="fa-IR" sz="2400" dirty="0" smtClean="0"/>
              <a:t>فرایند پوست اندازی توسط هورمون اکدیزون در تمام گروههای پوست اندازان وجود دارد.</a:t>
            </a: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1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37057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254" y="914400"/>
            <a:ext cx="87969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rtl="1">
              <a:buFont typeface="Courier New" pitchFamily="49" charset="0"/>
              <a:buChar char="o"/>
            </a:pPr>
            <a:r>
              <a:rPr lang="fa-IR" sz="2000" dirty="0" smtClean="0"/>
              <a:t>اپیدرم زیر کوتیکول و دارای تو رفتگیهایی به داخل سلوم در خط پشتی و شکمی و کناری</a:t>
            </a:r>
          </a:p>
          <a:p>
            <a:pPr marL="285750" indent="-285750" algn="ctr" rtl="1">
              <a:buFont typeface="Courier New" pitchFamily="49" charset="0"/>
              <a:buChar char="o"/>
            </a:pPr>
            <a:r>
              <a:rPr lang="fa-IR" sz="2000" dirty="0" smtClean="0"/>
              <a:t>دستگاه عصبی متشکل از حلقه و عقده های عصبی دور مری و طناب عصبی پشتی و شکمی</a:t>
            </a:r>
          </a:p>
          <a:p>
            <a:pPr marL="542925" indent="-285750" algn="ctr" rtl="1">
              <a:buFont typeface="Courier New" pitchFamily="49" charset="0"/>
              <a:buChar char="o"/>
            </a:pPr>
            <a:r>
              <a:rPr lang="fa-IR" sz="2000" dirty="0" smtClean="0"/>
              <a:t>حرکت به وسیله تارهای عضلات طولی و اسکلت هیدروستاتیکی سلومی و خاصیت ارتجاعی کوتیکول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49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532813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لوله گوارشی نماتودها شامل دهان ، يک حلق عضلانی ، روده طويل غير عضلانی ، راست روده کوتاه و مخرج انتهايي است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بسياری از نماتودهای انگلی بالغ انرژی خود را از طريق متابوليسم بی هوازی تهيه مي نمايند.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fa-IR" sz="2400" dirty="0" smtClean="0"/>
              <a:t>نماتودهای با زندگی آزاد و انگل ها در مراحل زندگی آزاد خود هوازی اجباری هستند.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در اطراف حلق يک حلقه بافت عصبی و عقده های عصبی وجود دارد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 زوائد حسی در اطراف سر و دم متمرکز شده است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آمفيد ها يک زوج اندام بسيار پيچيده حسی هستند که در طرفين سرباز مي شوند . 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بسياری از نماتودها جداجنس هستند . نرها کوچکتر از ماده ها بوده و انتهای خلفی خمیده بوده و در انتهای خلفی خود يک زوج اندام جفتگيری (اسپيکول ) دارند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لقاح داخلی است و تخم ها معمولا در رحم تا زمان دفع از بدن نگهداری مي شوند . </a:t>
            </a:r>
          </a:p>
          <a:p>
            <a:pPr eaLnBrk="1" hangingPunct="1">
              <a:lnSpc>
                <a:spcPct val="90000"/>
              </a:lnSpc>
            </a:pPr>
            <a:r>
              <a:rPr lang="fa-IR" sz="2400" dirty="0" smtClean="0"/>
              <a:t>چهار مرحله نوزادی (لاروی ) به وسيله پوست اندازی پوسته کوتيکلولی از همديگر تفکيک مي شوند . </a:t>
            </a:r>
          </a:p>
        </p:txBody>
      </p:sp>
      <p:sp>
        <p:nvSpPr>
          <p:cNvPr id="33177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z="2800" smtClean="0"/>
              <a:t>شاخه کرم های گرد ( نماتودها )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669701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066800"/>
            <a:ext cx="8532813" cy="4525963"/>
          </a:xfrm>
        </p:spPr>
        <p:txBody>
          <a:bodyPr/>
          <a:lstStyle/>
          <a:p>
            <a:r>
              <a:rPr lang="fa-IR" sz="2400" dirty="0" smtClean="0"/>
              <a:t>جدا جنس هستند. لقاح داخلی، </a:t>
            </a:r>
          </a:p>
          <a:p>
            <a:r>
              <a:rPr lang="fa-IR" sz="2400" dirty="0" smtClean="0"/>
              <a:t>دستگاه تناسلی ماده شامل یک جفت تخمدان مستقیم، منتهی به اویداکت، رحم و واژن</a:t>
            </a:r>
          </a:p>
          <a:p>
            <a:r>
              <a:rPr lang="fa-IR" sz="2400" dirty="0" smtClean="0"/>
              <a:t>منفذ تناسلی در بخش میانی شکمی،</a:t>
            </a:r>
          </a:p>
          <a:p>
            <a:pPr lvl="0"/>
            <a:r>
              <a:rPr lang="fa-IR" sz="2400" dirty="0">
                <a:solidFill>
                  <a:srgbClr val="333399"/>
                </a:solidFill>
              </a:rPr>
              <a:t>کرمهای گرد فاقد پروتونفریدی بوده، </a:t>
            </a:r>
          </a:p>
          <a:p>
            <a:pPr lvl="0"/>
            <a:r>
              <a:rPr lang="fa-IR" sz="2400" dirty="0">
                <a:solidFill>
                  <a:srgbClr val="333399"/>
                </a:solidFill>
              </a:rPr>
              <a:t>شامل سلولهای غده ای بوده، تنظیم فشار اسمزی مایعات بدن (سلولهای </a:t>
            </a:r>
            <a:r>
              <a:rPr lang="fa-IR" sz="2400" dirty="0" err="1">
                <a:solidFill>
                  <a:srgbClr val="333399"/>
                </a:solidFill>
              </a:rPr>
              <a:t>رنتی</a:t>
            </a:r>
            <a:r>
              <a:rPr lang="fa-IR" sz="2400" dirty="0" smtClean="0">
                <a:solidFill>
                  <a:srgbClr val="333399"/>
                </a:solidFill>
              </a:rPr>
              <a:t>)</a:t>
            </a:r>
            <a:endParaRPr lang="fa-IR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715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Roundworm anatomy</a:t>
            </a:r>
          </a:p>
        </p:txBody>
      </p:sp>
      <p:pic>
        <p:nvPicPr>
          <p:cNvPr id="330755" name="Picture 3" descr="30_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"/>
          <a:stretch>
            <a:fillRect/>
          </a:stretch>
        </p:blipFill>
        <p:spPr>
          <a:xfrm>
            <a:off x="466725" y="966788"/>
            <a:ext cx="7458075" cy="5411787"/>
          </a:xfrm>
          <a:noFill/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23850" y="6237288"/>
            <a:ext cx="8210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  <a:cs typeface="Titr" pitchFamily="2" charset="-78"/>
              </a:rPr>
              <a:t>آناتومی کرم آسکاريس  </a:t>
            </a:r>
            <a:endParaRPr lang="en-US" sz="2800">
              <a:solidFill>
                <a:srgbClr val="990000"/>
              </a:solidFill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5694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604250" cy="5229225"/>
          </a:xfrm>
        </p:spPr>
        <p:txBody>
          <a:bodyPr/>
          <a:lstStyle/>
          <a:p>
            <a:pPr eaLnBrk="1" hangingPunct="1"/>
            <a:r>
              <a:rPr lang="fa-IR" sz="2000" dirty="0" smtClean="0"/>
              <a:t>انگل های دستگاه گوارش مهره داران محسوب مي شوند .</a:t>
            </a:r>
          </a:p>
          <a:p>
            <a:pPr eaLnBrk="1" hangingPunct="1"/>
            <a:r>
              <a:rPr lang="fa-IR" sz="2000" dirty="0" smtClean="0"/>
              <a:t>در بر گيرنده کرم های قلاب دار نيز مي باشند . </a:t>
            </a:r>
          </a:p>
          <a:p>
            <a:pPr eaLnBrk="1" hangingPunct="1"/>
            <a:r>
              <a:rPr lang="fa-IR" sz="2000" dirty="0" smtClean="0"/>
              <a:t> ناحيه دهانی معمولا به صفحات برنده ، قلاب ، دندان و يا ترکيبی از اينها مجهز مي باشند، اتلاف خون میزبان</a:t>
            </a:r>
          </a:p>
          <a:p>
            <a:pPr eaLnBrk="1" hangingPunct="1"/>
            <a:r>
              <a:rPr lang="fa-IR" sz="2000" dirty="0" smtClean="0"/>
              <a:t>چرخه زندگی :</a:t>
            </a:r>
          </a:p>
          <a:p>
            <a:pPr lvl="1" eaLnBrk="1" hangingPunct="1"/>
            <a:r>
              <a:rPr lang="fa-IR" sz="2000" dirty="0" smtClean="0"/>
              <a:t>تخم خارج شده از طريق مدفوع ميزبان ، در خارج از بدن ميزبان تفريخ مي شود . </a:t>
            </a:r>
          </a:p>
          <a:p>
            <a:pPr lvl="1" eaLnBrk="1" hangingPunct="1"/>
            <a:r>
              <a:rPr lang="fa-IR" sz="2000" dirty="0" smtClean="0"/>
              <a:t>لارو دوباره با سوراخ کردن پوست وارد ميزبان مي شود و از طريق خون به ريه مي رسد . </a:t>
            </a:r>
          </a:p>
          <a:p>
            <a:pPr lvl="1" eaLnBrk="1" hangingPunct="1"/>
            <a:r>
              <a:rPr lang="fa-IR" sz="2000" dirty="0" smtClean="0"/>
              <a:t>سپس از ريه به مری مهاجرت کرده و پس از بلعيده شدن به رودها مي رسد .   </a:t>
            </a:r>
          </a:p>
          <a:p>
            <a:pPr lvl="1" eaLnBrk="1" hangingPunct="1"/>
            <a:r>
              <a:rPr lang="fa-IR" sz="2000" dirty="0" smtClean="0"/>
              <a:t>در داخل روده توليد مثل انجام شده و تخم توليد مي شود . </a:t>
            </a:r>
            <a:endParaRPr lang="en-US" sz="2000" dirty="0" smtClean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mtClean="0"/>
              <a:t>شاخه کرم های گرد ( نماتودها )</a:t>
            </a:r>
            <a:endParaRPr lang="en-US" smtClean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2051050" y="866775"/>
            <a:ext cx="5041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990000"/>
                </a:solidFill>
                <a:cs typeface="Titr" pitchFamily="2" charset="-78"/>
              </a:rPr>
              <a:t>hook </a:t>
            </a:r>
            <a:r>
              <a:rPr lang="en-US" sz="3200" dirty="0">
                <a:solidFill>
                  <a:srgbClr val="990000"/>
                </a:solidFill>
                <a:cs typeface="Titr" pitchFamily="2" charset="-78"/>
              </a:rPr>
              <a:t>worm</a:t>
            </a:r>
          </a:p>
        </p:txBody>
      </p:sp>
      <p:pic>
        <p:nvPicPr>
          <p:cNvPr id="5" name="Picture 5" descr="15_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5000"/>
          <a:stretch>
            <a:fillRect/>
          </a:stretch>
        </p:blipFill>
        <p:spPr bwMode="auto">
          <a:xfrm>
            <a:off x="304800" y="4495800"/>
            <a:ext cx="191293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145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آسکاریس: کرم لوله ای بزرگ انسان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err="1" smtClean="0"/>
              <a:t>Ascaris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lumbercoides</a:t>
            </a:r>
            <a:r>
              <a:rPr lang="fa-IR" sz="2400" i="1" dirty="0" smtClean="0"/>
              <a:t> </a:t>
            </a:r>
            <a:r>
              <a:rPr lang="fa-IR" sz="2400" dirty="0" smtClean="0"/>
              <a:t>کرم لوله بزرگ در انسان</a:t>
            </a:r>
          </a:p>
          <a:p>
            <a:r>
              <a:rPr lang="fa-IR" sz="2400" dirty="0" smtClean="0"/>
              <a:t>½ میلیارد نفر در دنیا آلوده</a:t>
            </a:r>
          </a:p>
          <a:p>
            <a:r>
              <a:rPr lang="fa-IR" sz="2400" dirty="0" smtClean="0"/>
              <a:t>تولید روزانه 200 هزار تخم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76746"/>
            <a:ext cx="4304149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6948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X2604-A-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668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9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8604250" cy="4464050"/>
          </a:xfrm>
        </p:spPr>
        <p:txBody>
          <a:bodyPr/>
          <a:lstStyle/>
          <a:p>
            <a:pPr eaLnBrk="1" hangingPunct="1"/>
            <a:r>
              <a:rPr lang="fa-IR" sz="2400" dirty="0" smtClean="0"/>
              <a:t>کرم های نخی شکل هستند .</a:t>
            </a:r>
          </a:p>
          <a:p>
            <a:pPr eaLnBrk="1" hangingPunct="1"/>
            <a:r>
              <a:rPr lang="fa-IR" sz="2400" dirty="0" smtClean="0"/>
              <a:t>ساکن غدد لنفاوی و سلوم ميزبان های مهره دار بويژه پرندگان و پستاندارن مي باشند . </a:t>
            </a:r>
          </a:p>
          <a:p>
            <a:pPr eaLnBrk="1" hangingPunct="1"/>
            <a:r>
              <a:rPr lang="fa-IR" sz="2400" dirty="0" smtClean="0"/>
              <a:t>کرم های ماده تخم گذار زنده زا هستند . </a:t>
            </a:r>
          </a:p>
          <a:p>
            <a:pPr eaLnBrk="1" hangingPunct="1"/>
            <a:r>
              <a:rPr lang="fa-IR" sz="2400" dirty="0" smtClean="0"/>
              <a:t>لارو آنها ميکروفيلاريا ناميده مي شود. </a:t>
            </a:r>
          </a:p>
          <a:p>
            <a:pPr eaLnBrk="1" hangingPunct="1"/>
            <a:r>
              <a:rPr lang="fa-IR" sz="2400" dirty="0" smtClean="0"/>
              <a:t>ميزبان های واسط حشرات خون خوار نظير کک ها ، برخی مگس ها و بخصوص پشه ها مي باشند . مکیدن خون توسط حشرات</a:t>
            </a:r>
          </a:p>
          <a:p>
            <a:pPr eaLnBrk="1" hangingPunct="1"/>
            <a:r>
              <a:rPr lang="fa-IR" sz="2400" dirty="0" smtClean="0"/>
              <a:t>از نمونه های معروف اين گروه مي توان به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itchFamily="18" charset="0"/>
              </a:rPr>
              <a:t>Wuchereria</a:t>
            </a:r>
            <a:r>
              <a:rPr lang="en-US" sz="2400" b="1" i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3333FF"/>
                </a:solidFill>
                <a:latin typeface="Times New Roman" pitchFamily="18" charset="0"/>
              </a:rPr>
              <a:t>bancrofti</a:t>
            </a:r>
            <a:endParaRPr lang="en-US" sz="2400" b="1" i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fa-IR" sz="2400" dirty="0" smtClean="0"/>
              <a:t>اشاره کرد . </a:t>
            </a:r>
          </a:p>
          <a:p>
            <a:pPr marL="0" indent="0" eaLnBrk="1" hangingPunct="1">
              <a:buNone/>
            </a:pPr>
            <a:endParaRPr lang="fa-IR" sz="24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mtClean="0"/>
              <a:t>شاخه کرم های گرد ( نماتودها )</a:t>
            </a:r>
            <a:endParaRPr lang="en-US" smtClean="0"/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1187450" y="866775"/>
            <a:ext cx="64087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990000"/>
                </a:solidFill>
                <a:cs typeface="Titr" pitchFamily="2" charset="-78"/>
              </a:rPr>
              <a:t>Filarial worms</a:t>
            </a:r>
            <a:r>
              <a:rPr lang="fa-IR" sz="4400" dirty="0">
                <a:solidFill>
                  <a:srgbClr val="990000"/>
                </a:solidFill>
                <a:cs typeface="Titr" pitchFamily="2" charset="-78"/>
              </a:rPr>
              <a:t> </a:t>
            </a:r>
            <a:endParaRPr lang="en-US" sz="4400" dirty="0">
              <a:solidFill>
                <a:srgbClr val="990000"/>
              </a:solidFill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93196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3"/>
          <p:cNvSpPr txBox="1">
            <a:spLocks noChangeArrowheads="1"/>
          </p:cNvSpPr>
          <p:nvPr/>
        </p:nvSpPr>
        <p:spPr bwMode="auto">
          <a:xfrm>
            <a:off x="1628775" y="56657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808080"/>
              </a:solidFill>
            </a:endParaRPr>
          </a:p>
        </p:txBody>
      </p:sp>
      <p:pic>
        <p:nvPicPr>
          <p:cNvPr id="343043" name="Picture 4" descr="Wuchereria bancrofti - roundw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08050"/>
            <a:ext cx="32829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4" name="Picture 5" descr="f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08050"/>
            <a:ext cx="29114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5" name="Picture 6" descr="pag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908050"/>
            <a:ext cx="17526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6" name="Text Box 7"/>
          <p:cNvSpPr txBox="1">
            <a:spLocks noChangeArrowheads="1"/>
          </p:cNvSpPr>
          <p:nvPr/>
        </p:nvSpPr>
        <p:spPr bwMode="auto">
          <a:xfrm>
            <a:off x="0" y="3101975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3333FF"/>
                </a:solidFill>
                <a:latin typeface="Times New Roman" pitchFamily="18" charset="0"/>
              </a:rPr>
              <a:t>Wuchereria</a:t>
            </a:r>
            <a:r>
              <a:rPr lang="en-US" sz="3200" b="1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3333FF"/>
                </a:solidFill>
                <a:latin typeface="Times New Roman" pitchFamily="18" charset="0"/>
              </a:rPr>
              <a:t>bancrofti</a:t>
            </a:r>
            <a:endParaRPr lang="en-US" sz="32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43047" name="Text Box 8"/>
          <p:cNvSpPr txBox="1">
            <a:spLocks noChangeArrowheads="1"/>
          </p:cNvSpPr>
          <p:nvPr/>
        </p:nvSpPr>
        <p:spPr bwMode="auto">
          <a:xfrm>
            <a:off x="171450" y="3681413"/>
            <a:ext cx="365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Elephantiasis</a:t>
            </a:r>
          </a:p>
        </p:txBody>
      </p:sp>
      <p:sp>
        <p:nvSpPr>
          <p:cNvPr id="343048" name="Rectangle 9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شاخه کرم های گرد ( نماتودها )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pic>
        <p:nvPicPr>
          <p:cNvPr id="343050" name="Picture 12" descr="elephantia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5259388" y="3101975"/>
            <a:ext cx="312896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460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6294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Phylum </a:t>
            </a:r>
            <a:r>
              <a:rPr lang="en-US" dirty="0" err="1" smtClean="0"/>
              <a:t>Nematoda</a:t>
            </a:r>
            <a:endParaRPr lang="en-US" dirty="0" smtClean="0"/>
          </a:p>
        </p:txBody>
      </p:sp>
      <p:sp>
        <p:nvSpPr>
          <p:cNvPr id="1218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573463"/>
            <a:ext cx="3671887" cy="881062"/>
          </a:xfrm>
        </p:spPr>
        <p:txBody>
          <a:bodyPr/>
          <a:lstStyle/>
          <a:p>
            <a:pPr eaLnBrk="1" hangingPunct="1"/>
            <a:r>
              <a:rPr lang="en-US" smtClean="0"/>
              <a:t>Roundworms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1905000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شاخه نماتودها</a:t>
            </a:r>
          </a:p>
          <a:p>
            <a:r>
              <a:rPr lang="fa-IR" sz="2400" dirty="0" smtClean="0"/>
              <a:t>کرمهای لوله ای</a:t>
            </a:r>
          </a:p>
          <a:p>
            <a:r>
              <a:rPr lang="fa-IR" sz="2400" dirty="0" smtClean="0"/>
              <a:t>کرمهای گرد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2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067800" cy="519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5857081" y="1676400"/>
            <a:ext cx="173037" cy="2438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876800"/>
            <a:ext cx="2156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dirty="0" smtClean="0"/>
              <a:t>متعلق به</a:t>
            </a:r>
          </a:p>
          <a:p>
            <a:pPr algn="r"/>
            <a:r>
              <a:rPr lang="en-US" dirty="0" err="1" smtClean="0"/>
              <a:t>Ecdysozoa</a:t>
            </a:r>
            <a:endParaRPr lang="en-US" dirty="0" smtClean="0"/>
          </a:p>
          <a:p>
            <a:pPr algn="r"/>
            <a:r>
              <a:rPr lang="fa-IR" dirty="0" smtClean="0"/>
              <a:t>دهان اولیه </a:t>
            </a:r>
            <a:r>
              <a:rPr lang="en-US" dirty="0" err="1" smtClean="0"/>
              <a:t>protostomia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3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31870" r="4034" b="29550"/>
          <a:stretch>
            <a:fillRect/>
          </a:stretch>
        </p:blipFill>
        <p:spPr bwMode="auto">
          <a:xfrm>
            <a:off x="1841500" y="2574925"/>
            <a:ext cx="27320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56247" b="12776"/>
          <a:stretch>
            <a:fillRect/>
          </a:stretch>
        </p:blipFill>
        <p:spPr bwMode="auto">
          <a:xfrm>
            <a:off x="0" y="1341438"/>
            <a:ext cx="14128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41093" name="Rectangle 5"/>
          <p:cNvSpPr>
            <a:spLocks noChangeArrowheads="1"/>
          </p:cNvSpPr>
          <p:nvPr/>
        </p:nvSpPr>
        <p:spPr bwMode="auto">
          <a:xfrm>
            <a:off x="6240463" y="3230563"/>
            <a:ext cx="2305050" cy="417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27432" tIns="27432" rIns="27432" bIns="27432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Digestive Cavity</a:t>
            </a:r>
          </a:p>
        </p:txBody>
      </p:sp>
      <p:sp>
        <p:nvSpPr>
          <p:cNvPr id="327685" name="Line 6"/>
          <p:cNvSpPr>
            <a:spLocks noChangeShapeType="1"/>
          </p:cNvSpPr>
          <p:nvPr/>
        </p:nvSpPr>
        <p:spPr bwMode="auto">
          <a:xfrm flipV="1">
            <a:off x="3225800" y="3468688"/>
            <a:ext cx="2963863" cy="666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diamond" w="med" len="med"/>
            <a:tailEnd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41095" name="Rectangle 7"/>
          <p:cNvSpPr>
            <a:spLocks noChangeArrowheads="1"/>
          </p:cNvSpPr>
          <p:nvPr/>
        </p:nvSpPr>
        <p:spPr bwMode="auto">
          <a:xfrm>
            <a:off x="6240463" y="3992563"/>
            <a:ext cx="2141537" cy="417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27432" tIns="27432" rIns="27432" bIns="27432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Digestive Tract</a:t>
            </a:r>
          </a:p>
        </p:txBody>
      </p:sp>
      <p:sp>
        <p:nvSpPr>
          <p:cNvPr id="327687" name="Line 8"/>
          <p:cNvSpPr>
            <a:spLocks noChangeShapeType="1"/>
          </p:cNvSpPr>
          <p:nvPr/>
        </p:nvSpPr>
        <p:spPr bwMode="auto">
          <a:xfrm>
            <a:off x="3419475" y="4211638"/>
            <a:ext cx="2770188" cy="396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41097" name="Rectangle 9"/>
          <p:cNvSpPr>
            <a:spLocks noChangeArrowheads="1"/>
          </p:cNvSpPr>
          <p:nvPr/>
        </p:nvSpPr>
        <p:spPr bwMode="auto">
          <a:xfrm>
            <a:off x="6240463" y="4754563"/>
            <a:ext cx="2359025" cy="417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2" tIns="27432" rIns="27432" bIns="27432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Pseudocoelom</a:t>
            </a:r>
          </a:p>
        </p:txBody>
      </p:sp>
      <p:sp>
        <p:nvSpPr>
          <p:cNvPr id="327689" name="Line 10"/>
          <p:cNvSpPr>
            <a:spLocks noChangeShapeType="1"/>
          </p:cNvSpPr>
          <p:nvPr/>
        </p:nvSpPr>
        <p:spPr bwMode="auto">
          <a:xfrm>
            <a:off x="3640138" y="4319588"/>
            <a:ext cx="2540000" cy="644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diamond" w="med" len="med"/>
            <a:tailEnd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41099" name="Rectangle 11"/>
          <p:cNvSpPr>
            <a:spLocks noChangeArrowheads="1"/>
          </p:cNvSpPr>
          <p:nvPr/>
        </p:nvSpPr>
        <p:spPr bwMode="auto">
          <a:xfrm>
            <a:off x="6240463" y="6278563"/>
            <a:ext cx="1857375" cy="417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2" tIns="27432" rIns="27432" bIns="27432" anchor="ctr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Body Wall</a:t>
            </a:r>
          </a:p>
        </p:txBody>
      </p:sp>
      <p:sp>
        <p:nvSpPr>
          <p:cNvPr id="7641100" name="AutoShape 12"/>
          <p:cNvSpPr>
            <a:spLocks noChangeArrowheads="1"/>
          </p:cNvSpPr>
          <p:nvPr/>
        </p:nvSpPr>
        <p:spPr bwMode="auto">
          <a:xfrm>
            <a:off x="5707063" y="1281113"/>
            <a:ext cx="2846387" cy="1147762"/>
          </a:xfrm>
          <a:prstGeom prst="wedgeRectCallout">
            <a:avLst>
              <a:gd name="adj1" fmla="val -109787"/>
              <a:gd name="adj2" fmla="val 161065"/>
            </a:avLst>
          </a:prstGeom>
          <a:solidFill>
            <a:srgbClr val="FFFFFF">
              <a:alpha val="50000"/>
            </a:srgbClr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Body cavity partially lined with mesoderm</a:t>
            </a:r>
          </a:p>
        </p:txBody>
      </p:sp>
      <p:grpSp>
        <p:nvGrpSpPr>
          <p:cNvPr id="327692" name="Group 13"/>
          <p:cNvGrpSpPr>
            <a:grpSpLocks/>
          </p:cNvGrpSpPr>
          <p:nvPr/>
        </p:nvGrpSpPr>
        <p:grpSpPr bwMode="auto">
          <a:xfrm>
            <a:off x="463550" y="2735263"/>
            <a:ext cx="2586038" cy="2727325"/>
            <a:chOff x="635" y="1723"/>
            <a:chExt cx="1629" cy="1718"/>
          </a:xfrm>
        </p:grpSpPr>
        <p:sp>
          <p:nvSpPr>
            <p:cNvPr id="327699" name="Line 14"/>
            <p:cNvSpPr>
              <a:spLocks noChangeShapeType="1"/>
            </p:cNvSpPr>
            <p:nvPr/>
          </p:nvSpPr>
          <p:spPr bwMode="auto">
            <a:xfrm flipV="1">
              <a:off x="635" y="1723"/>
              <a:ext cx="1323" cy="117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prstShdw prst="shdw17" dist="17961" dir="13500000">
                <a:schemeClr val="tx2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" tIns="27432" rIns="27432" bIns="27432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27700" name="Line 15"/>
            <p:cNvSpPr>
              <a:spLocks noChangeShapeType="1"/>
            </p:cNvSpPr>
            <p:nvPr/>
          </p:nvSpPr>
          <p:spPr bwMode="auto">
            <a:xfrm>
              <a:off x="703" y="3080"/>
              <a:ext cx="1561" cy="36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  <a:effectLst>
              <a:prstShdw prst="shdw17" dist="17961" dir="13500000">
                <a:schemeClr val="tx2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27432" tIns="27432" rIns="27432" bIns="27432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27693" name="Oval 16"/>
          <p:cNvSpPr>
            <a:spLocks noChangeArrowheads="1"/>
          </p:cNvSpPr>
          <p:nvPr/>
        </p:nvSpPr>
        <p:spPr bwMode="auto">
          <a:xfrm>
            <a:off x="950913" y="4549775"/>
            <a:ext cx="450850" cy="34607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694" name="AutoShape 17"/>
          <p:cNvSpPr>
            <a:spLocks/>
          </p:cNvSpPr>
          <p:nvPr/>
        </p:nvSpPr>
        <p:spPr bwMode="auto">
          <a:xfrm>
            <a:off x="3370263" y="4991100"/>
            <a:ext cx="254000" cy="468313"/>
          </a:xfrm>
          <a:prstGeom prst="rightBrace">
            <a:avLst>
              <a:gd name="adj1" fmla="val 15365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695" name="Line 18"/>
          <p:cNvSpPr>
            <a:spLocks noChangeShapeType="1"/>
          </p:cNvSpPr>
          <p:nvPr/>
        </p:nvSpPr>
        <p:spPr bwMode="auto">
          <a:xfrm>
            <a:off x="3663950" y="5226050"/>
            <a:ext cx="2544763" cy="12017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prstShdw prst="shdw17" dist="12700" dir="162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697" name="Text Box 20"/>
          <p:cNvSpPr txBox="1">
            <a:spLocks noChangeArrowheads="1"/>
          </p:cNvSpPr>
          <p:nvPr/>
        </p:nvSpPr>
        <p:spPr bwMode="auto">
          <a:xfrm>
            <a:off x="463550" y="6427788"/>
            <a:ext cx="7272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000">
                <a:solidFill>
                  <a:srgbClr val="990000"/>
                </a:solidFill>
                <a:cs typeface="Titr" pitchFamily="2" charset="-78"/>
              </a:rPr>
              <a:t>مقطع بدن در کرم های گرد دارای سلوم کاذب </a:t>
            </a:r>
            <a:endParaRPr lang="en-US" sz="200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327698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a-IR" smtClean="0"/>
              <a:t>شاخه کرم های گرد ( نماتودها 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7824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/>
              <a:t>در همه محیط ها بوده و فراوان ترین جانوران زنده بوده</a:t>
            </a:r>
          </a:p>
          <a:p>
            <a:pPr algn="r" rtl="1"/>
            <a:r>
              <a:rPr lang="fa-IR" sz="2400" dirty="0" smtClean="0"/>
              <a:t>از آب شیرین تا دریا و به ازای یک میلیون در متر مربع یافت شده</a:t>
            </a:r>
          </a:p>
          <a:p>
            <a:pPr algn="r" rtl="1"/>
            <a:r>
              <a:rPr lang="fa-IR" sz="2400" dirty="0" smtClean="0"/>
              <a:t>تا 9 میلیارد عدد در یک زمین زراعی خوب</a:t>
            </a:r>
          </a:p>
          <a:p>
            <a:pPr algn="r" rtl="1"/>
            <a:r>
              <a:rPr lang="fa-IR" sz="2400" dirty="0" smtClean="0"/>
              <a:t>دارای فرمهای آزادزی که از باکتریها، جلبکها، قارچها و مخمر ها تغذیه کرده</a:t>
            </a:r>
          </a:p>
          <a:p>
            <a:pPr lvl="0" algn="r" rtl="1" fontAlgn="base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fa-IR" sz="2400" kern="0" dirty="0">
                <a:solidFill>
                  <a:srgbClr val="000000"/>
                </a:solidFill>
                <a:latin typeface="Arial"/>
              </a:rPr>
              <a:t>فرم های شکارچی از روتیفرا، تاردیگرادها برخی آنلیدا و سایر نماتودا تغذیه می کنند</a:t>
            </a:r>
            <a:r>
              <a:rPr lang="fa-IR" sz="24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 algn="r" rtl="1" fontAlgn="base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fa-IR" sz="2400" kern="0" dirty="0" smtClean="0">
                <a:solidFill>
                  <a:srgbClr val="000000"/>
                </a:solidFill>
                <a:latin typeface="Arial"/>
              </a:rPr>
              <a:t>برخی گونه ها انگل های مهم جانوران و گیاهان می باشد، و تقریبا در همه گیاهان و جانوران یافت شده </a:t>
            </a:r>
          </a:p>
          <a:p>
            <a:pPr lvl="0" algn="r" rtl="1" fontAlgn="base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fa-IR" sz="2400" kern="0" dirty="0">
                <a:solidFill>
                  <a:srgbClr val="000000"/>
                </a:solidFill>
                <a:latin typeface="Arial"/>
              </a:rPr>
              <a:t>منبع غذایی مهم برای کنه </a:t>
            </a:r>
            <a:r>
              <a:rPr lang="fa-IR" sz="2400" kern="0" dirty="0" smtClean="0">
                <a:solidFill>
                  <a:srgbClr val="000000"/>
                </a:solidFill>
                <a:latin typeface="Arial"/>
              </a:rPr>
              <a:t>ها، </a:t>
            </a:r>
            <a:r>
              <a:rPr lang="fa-IR" sz="2400" kern="0" dirty="0">
                <a:solidFill>
                  <a:srgbClr val="000000"/>
                </a:solidFill>
                <a:latin typeface="Arial"/>
              </a:rPr>
              <a:t>حشرات و لارو جانوران هستند.</a:t>
            </a:r>
          </a:p>
          <a:p>
            <a:pPr lvl="0" algn="r" rtl="1" fontAlgn="base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fa-IR" sz="2400" kern="0" dirty="0">
              <a:solidFill>
                <a:srgbClr val="000000"/>
              </a:solidFill>
              <a:latin typeface="Arial"/>
            </a:endParaRPr>
          </a:p>
          <a:p>
            <a:pPr algn="r" rtl="1"/>
            <a:endParaRPr lang="fa-IR" sz="2400" dirty="0" smtClean="0"/>
          </a:p>
          <a:p>
            <a:pPr algn="r" rtl="1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" y="228600"/>
            <a:ext cx="8648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Phylum</a:t>
            </a:r>
            <a:r>
              <a:rPr lang="en-US" sz="4200" kern="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Phylum </a:t>
            </a:r>
            <a:r>
              <a:rPr lang="en-US" sz="4200" kern="0" dirty="0" err="1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Nematoda</a:t>
            </a: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4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Nematoda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2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فاقد </a:t>
            </a:r>
            <a:r>
              <a:rPr lang="fa-IR" sz="2400" dirty="0" err="1" smtClean="0">
                <a:cs typeface="B Nazanin" panose="00000400000000000000" pitchFamily="2" charset="-78"/>
              </a:rPr>
              <a:t>پروتونفریدی</a:t>
            </a:r>
            <a:r>
              <a:rPr lang="fa-IR" sz="2400" dirty="0" smtClean="0">
                <a:cs typeface="B Nazanin" panose="00000400000000000000" pitchFamily="2" charset="-78"/>
              </a:rPr>
              <a:t> هستند. دستگاه دفعی شامل یک یا تعدادی سلول غده ای بوده</a:t>
            </a:r>
          </a:p>
          <a:p>
            <a:pPr algn="r" rtl="1"/>
            <a:r>
              <a:rPr lang="fa-IR" sz="2400" dirty="0" err="1" smtClean="0">
                <a:cs typeface="B Nazanin" panose="00000400000000000000" pitchFamily="2" charset="-78"/>
              </a:rPr>
              <a:t>اپیدرم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کوتیکول</a:t>
            </a:r>
            <a:r>
              <a:rPr lang="fa-IR" sz="2400" dirty="0" smtClean="0">
                <a:cs typeface="B Nazanin" panose="00000400000000000000" pitchFamily="2" charset="-78"/>
              </a:rPr>
              <a:t> را ترشح کرده و حالت </a:t>
            </a:r>
            <a:r>
              <a:rPr lang="fa-IR" sz="2400" dirty="0" err="1" smtClean="0">
                <a:cs typeface="B Nazanin" panose="00000400000000000000" pitchFamily="2" charset="-78"/>
              </a:rPr>
              <a:t>سنسیتیالی</a:t>
            </a:r>
            <a:r>
              <a:rPr lang="fa-IR" sz="2400" dirty="0" smtClean="0">
                <a:cs typeface="B Nazanin" panose="00000400000000000000" pitchFamily="2" charset="-78"/>
              </a:rPr>
              <a:t> داشته. طناب های </a:t>
            </a:r>
            <a:r>
              <a:rPr lang="fa-IR" sz="2400" dirty="0" err="1" smtClean="0">
                <a:cs typeface="B Nazanin" panose="00000400000000000000" pitchFamily="2" charset="-78"/>
              </a:rPr>
              <a:t>هیپودرمی</a:t>
            </a:r>
            <a:r>
              <a:rPr lang="fa-IR" sz="2400" dirty="0" smtClean="0">
                <a:cs typeface="B Nazanin" panose="00000400000000000000" pitchFamily="2" charset="-78"/>
              </a:rPr>
              <a:t> به سمت داخل </a:t>
            </a:r>
            <a:r>
              <a:rPr lang="fa-IR" sz="2400" dirty="0" err="1" smtClean="0">
                <a:cs typeface="B Nazanin" panose="00000400000000000000" pitchFamily="2" charset="-78"/>
              </a:rPr>
              <a:t>تورفتگی</a:t>
            </a:r>
            <a:r>
              <a:rPr lang="fa-IR" sz="2400" dirty="0" smtClean="0">
                <a:cs typeface="B Nazanin" panose="00000400000000000000" pitchFamily="2" charset="-78"/>
              </a:rPr>
              <a:t> پیدا کرده</a:t>
            </a:r>
          </a:p>
          <a:p>
            <a:pPr algn="r" rtl="1"/>
            <a:r>
              <a:rPr lang="fa-IR" sz="2400" dirty="0" err="1" smtClean="0">
                <a:cs typeface="B Nazanin" panose="00000400000000000000" pitchFamily="2" charset="-78"/>
              </a:rPr>
              <a:t>کوتیکول</a:t>
            </a:r>
            <a:r>
              <a:rPr lang="fa-IR" sz="2400" dirty="0" smtClean="0">
                <a:cs typeface="B Nazanin" panose="00000400000000000000" pitchFamily="2" charset="-78"/>
              </a:rPr>
              <a:t> نقش حفاظتی داشته و دارای چهار لایه است.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مایع </a:t>
            </a:r>
            <a:r>
              <a:rPr lang="fa-IR" sz="2400" dirty="0" err="1" smtClean="0">
                <a:cs typeface="B Nazanin" panose="00000400000000000000" pitchFamily="2" charset="-78"/>
              </a:rPr>
              <a:t>سلومی</a:t>
            </a:r>
            <a:r>
              <a:rPr lang="fa-IR" sz="2400" dirty="0" smtClean="0">
                <a:cs typeface="B Nazanin" panose="00000400000000000000" pitchFamily="2" charset="-78"/>
              </a:rPr>
              <a:t> نقش اسکلت </a:t>
            </a:r>
            <a:r>
              <a:rPr lang="fa-IR" sz="2400" dirty="0" err="1" smtClean="0">
                <a:cs typeface="B Nazanin" panose="00000400000000000000" pitchFamily="2" charset="-78"/>
              </a:rPr>
              <a:t>هیدروستاتیک</a:t>
            </a:r>
            <a:r>
              <a:rPr lang="fa-IR" sz="2400" dirty="0" smtClean="0">
                <a:cs typeface="B Nazanin" panose="00000400000000000000" pitchFamily="2" charset="-78"/>
              </a:rPr>
              <a:t> دارد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91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Phylum Nematoda:  Roundworms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i="1" dirty="0" err="1" smtClean="0"/>
              <a:t>Caenorhabditis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elegans</a:t>
            </a:r>
            <a:r>
              <a:rPr lang="en-US" sz="2800" dirty="0" smtClean="0"/>
              <a:t> is an important model for studies of genomics and cell development and differentiation.</a:t>
            </a:r>
          </a:p>
        </p:txBody>
      </p:sp>
      <p:pic>
        <p:nvPicPr>
          <p:cNvPr id="10244" name="Picture 8" descr="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05000"/>
            <a:ext cx="4762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417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 Phylum Nematoda</a:t>
            </a:r>
            <a:br>
              <a:rPr lang="en-US" sz="2800" b="1" smtClean="0">
                <a:solidFill>
                  <a:srgbClr val="FF0000"/>
                </a:solidFill>
              </a:rPr>
            </a:br>
            <a:r>
              <a:rPr lang="en-US" sz="2800" b="1" smtClean="0">
                <a:solidFill>
                  <a:srgbClr val="FF0000"/>
                </a:solidFill>
              </a:rPr>
              <a:t>(Roundworms )</a:t>
            </a:r>
          </a:p>
        </p:txBody>
      </p:sp>
      <p:pic>
        <p:nvPicPr>
          <p:cNvPr id="3297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9958" r="4671"/>
          <a:stretch>
            <a:fillRect/>
          </a:stretch>
        </p:blipFill>
        <p:spPr bwMode="auto">
          <a:xfrm>
            <a:off x="184150" y="4384675"/>
            <a:ext cx="83486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2" name="Text Box 5"/>
          <p:cNvSpPr txBox="1">
            <a:spLocks noChangeArrowheads="1"/>
          </p:cNvSpPr>
          <p:nvPr/>
        </p:nvSpPr>
        <p:spPr bwMode="auto">
          <a:xfrm>
            <a:off x="5772150" y="4384675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808080"/>
                </a:solidFill>
              </a:rPr>
              <a:t>gonad</a:t>
            </a:r>
          </a:p>
        </p:txBody>
      </p:sp>
      <p:sp>
        <p:nvSpPr>
          <p:cNvPr id="329733" name="Text Box 6"/>
          <p:cNvSpPr txBox="1">
            <a:spLocks noChangeArrowheads="1"/>
          </p:cNvSpPr>
          <p:nvPr/>
        </p:nvSpPr>
        <p:spPr bwMode="auto">
          <a:xfrm>
            <a:off x="320675" y="4384675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808080"/>
                </a:solidFill>
              </a:rPr>
              <a:t>pharynx</a:t>
            </a:r>
          </a:p>
        </p:txBody>
      </p:sp>
      <p:sp>
        <p:nvSpPr>
          <p:cNvPr id="329734" name="Text Box 7"/>
          <p:cNvSpPr txBox="1">
            <a:spLocks noChangeArrowheads="1"/>
          </p:cNvSpPr>
          <p:nvPr/>
        </p:nvSpPr>
        <p:spPr bwMode="auto">
          <a:xfrm>
            <a:off x="2098675" y="4384675"/>
            <a:ext cx="911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808080"/>
                </a:solidFill>
              </a:rPr>
              <a:t>intestine</a:t>
            </a:r>
          </a:p>
        </p:txBody>
      </p:sp>
      <p:sp>
        <p:nvSpPr>
          <p:cNvPr id="329735" name="Text Box 8"/>
          <p:cNvSpPr txBox="1">
            <a:spLocks noChangeArrowheads="1"/>
          </p:cNvSpPr>
          <p:nvPr/>
        </p:nvSpPr>
        <p:spPr bwMode="auto">
          <a:xfrm>
            <a:off x="1628775" y="5665788"/>
            <a:ext cx="125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808080"/>
                </a:solidFill>
              </a:rPr>
              <a:t>false coelom</a:t>
            </a:r>
          </a:p>
        </p:txBody>
      </p:sp>
      <p:sp>
        <p:nvSpPr>
          <p:cNvPr id="329736" name="Text Box 9"/>
          <p:cNvSpPr txBox="1">
            <a:spLocks noChangeArrowheads="1"/>
          </p:cNvSpPr>
          <p:nvPr/>
        </p:nvSpPr>
        <p:spPr bwMode="auto">
          <a:xfrm>
            <a:off x="3965575" y="4384675"/>
            <a:ext cx="1393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808080"/>
                </a:solidFill>
              </a:rPr>
              <a:t>eggs in uterus</a:t>
            </a:r>
          </a:p>
        </p:txBody>
      </p:sp>
      <p:sp>
        <p:nvSpPr>
          <p:cNvPr id="329737" name="Text Box 10"/>
          <p:cNvSpPr txBox="1">
            <a:spLocks noChangeArrowheads="1"/>
          </p:cNvSpPr>
          <p:nvPr/>
        </p:nvSpPr>
        <p:spPr bwMode="auto">
          <a:xfrm>
            <a:off x="7242175" y="4384675"/>
            <a:ext cx="59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808080"/>
                </a:solidFill>
              </a:rPr>
              <a:t>anus</a:t>
            </a:r>
          </a:p>
        </p:txBody>
      </p:sp>
      <p:sp>
        <p:nvSpPr>
          <p:cNvPr id="329738" name="Text Box 11"/>
          <p:cNvSpPr txBox="1">
            <a:spLocks noChangeArrowheads="1"/>
          </p:cNvSpPr>
          <p:nvPr/>
        </p:nvSpPr>
        <p:spPr bwMode="auto">
          <a:xfrm>
            <a:off x="5591175" y="5665788"/>
            <a:ext cx="2173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808080"/>
                </a:solidFill>
              </a:rPr>
              <a:t>muscularized body wall</a:t>
            </a:r>
          </a:p>
        </p:txBody>
      </p:sp>
      <p:sp>
        <p:nvSpPr>
          <p:cNvPr id="329739" name="Line 12"/>
          <p:cNvSpPr>
            <a:spLocks noChangeShapeType="1"/>
          </p:cNvSpPr>
          <p:nvPr/>
        </p:nvSpPr>
        <p:spPr bwMode="auto">
          <a:xfrm flipV="1">
            <a:off x="755650" y="4651375"/>
            <a:ext cx="0" cy="33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40" name="Line 13"/>
          <p:cNvSpPr>
            <a:spLocks noChangeShapeType="1"/>
          </p:cNvSpPr>
          <p:nvPr/>
        </p:nvSpPr>
        <p:spPr bwMode="auto">
          <a:xfrm flipV="1">
            <a:off x="2559050" y="4651375"/>
            <a:ext cx="0" cy="50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41" name="Line 14"/>
          <p:cNvSpPr>
            <a:spLocks noChangeShapeType="1"/>
          </p:cNvSpPr>
          <p:nvPr/>
        </p:nvSpPr>
        <p:spPr bwMode="auto">
          <a:xfrm flipV="1">
            <a:off x="4667250" y="4651375"/>
            <a:ext cx="0" cy="571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42" name="Line 15"/>
          <p:cNvSpPr>
            <a:spLocks noChangeShapeType="1"/>
          </p:cNvSpPr>
          <p:nvPr/>
        </p:nvSpPr>
        <p:spPr bwMode="auto">
          <a:xfrm flipV="1">
            <a:off x="6127750" y="4651375"/>
            <a:ext cx="0" cy="4445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43" name="Line 16"/>
          <p:cNvSpPr>
            <a:spLocks noChangeShapeType="1"/>
          </p:cNvSpPr>
          <p:nvPr/>
        </p:nvSpPr>
        <p:spPr bwMode="auto">
          <a:xfrm flipV="1">
            <a:off x="7537450" y="4651375"/>
            <a:ext cx="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44" name="Line 17"/>
          <p:cNvSpPr>
            <a:spLocks noChangeShapeType="1"/>
          </p:cNvSpPr>
          <p:nvPr/>
        </p:nvSpPr>
        <p:spPr bwMode="auto">
          <a:xfrm>
            <a:off x="2254250" y="5032375"/>
            <a:ext cx="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45" name="Line 18"/>
          <p:cNvSpPr>
            <a:spLocks noChangeShapeType="1"/>
          </p:cNvSpPr>
          <p:nvPr/>
        </p:nvSpPr>
        <p:spPr bwMode="auto">
          <a:xfrm>
            <a:off x="6673850" y="5311775"/>
            <a:ext cx="0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9746" name="Rectangle 19"/>
          <p:cNvSpPr>
            <a:spLocks noChangeArrowheads="1"/>
          </p:cNvSpPr>
          <p:nvPr/>
        </p:nvSpPr>
        <p:spPr bwMode="auto">
          <a:xfrm>
            <a:off x="1027113" y="104775"/>
            <a:ext cx="6900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>
                <a:solidFill>
                  <a:srgbClr val="CCECFF"/>
                </a:solidFill>
                <a:cs typeface="Titr" pitchFamily="2" charset="-78"/>
              </a:rPr>
              <a:t>شاخه کرم های گرد ( نماتودها )</a:t>
            </a:r>
            <a:endParaRPr lang="en-US" sz="2800">
              <a:solidFill>
                <a:srgbClr val="CCECFF"/>
              </a:solidFill>
              <a:cs typeface="Titr" pitchFamily="2" charset="-78"/>
            </a:endParaRPr>
          </a:p>
        </p:txBody>
      </p:sp>
      <p:sp>
        <p:nvSpPr>
          <p:cNvPr id="329747" name="Text Box 20"/>
          <p:cNvSpPr txBox="1">
            <a:spLocks noChangeArrowheads="1"/>
          </p:cNvSpPr>
          <p:nvPr/>
        </p:nvSpPr>
        <p:spPr bwMode="auto">
          <a:xfrm>
            <a:off x="323850" y="6237288"/>
            <a:ext cx="8210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a-IR" sz="2800">
                <a:solidFill>
                  <a:srgbClr val="990000"/>
                </a:solidFill>
                <a:cs typeface="Titr" pitchFamily="2" charset="-78"/>
              </a:rPr>
              <a:t>دستگاه گوارش در کرم های گرد  </a:t>
            </a:r>
            <a:endParaRPr lang="en-US" sz="2800">
              <a:solidFill>
                <a:srgbClr val="990000"/>
              </a:solidFill>
              <a:cs typeface="Titr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161" y="1446810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کپسول دهانی از کوتیکول پوشیده شده است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88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077200" cy="4572000"/>
          </a:xfrm>
        </p:spPr>
        <p:txBody>
          <a:bodyPr/>
          <a:lstStyle/>
          <a:p>
            <a:pPr algn="r" rtl="1"/>
            <a:r>
              <a:rPr lang="fa-IR" sz="2400" dirty="0" smtClean="0"/>
              <a:t>جانور با تقارن دو طرفی</a:t>
            </a:r>
          </a:p>
          <a:p>
            <a:pPr algn="r" rtl="1"/>
            <a:r>
              <a:rPr lang="fa-IR" sz="2400" dirty="0" smtClean="0"/>
              <a:t>در دو انتها باریک</a:t>
            </a:r>
          </a:p>
          <a:p>
            <a:pPr algn="r" rtl="1"/>
            <a:r>
              <a:rPr lang="fa-IR" sz="2400" dirty="0" smtClean="0"/>
              <a:t>بدن پوشیده با کوتیکول سخت و قابل انعطاف و غیر زنده</a:t>
            </a:r>
          </a:p>
          <a:p>
            <a:pPr algn="r" rtl="1"/>
            <a:r>
              <a:rPr lang="fa-IR" sz="2400" dirty="0" smtClean="0"/>
              <a:t>جانور مجهز به دستگاه گوارش کامل</a:t>
            </a:r>
          </a:p>
          <a:p>
            <a:pPr algn="r" rtl="1"/>
            <a:r>
              <a:rPr lang="fa-IR" sz="2400" dirty="0" smtClean="0"/>
              <a:t>بین دیواره بدن و روده سلوم کاذب وجود دارد</a:t>
            </a:r>
          </a:p>
          <a:p>
            <a:pPr algn="r" rtl="1"/>
            <a:r>
              <a:rPr lang="fa-IR" sz="2400" dirty="0" smtClean="0"/>
              <a:t>تریپلوبلاستیک</a:t>
            </a:r>
          </a:p>
          <a:p>
            <a:pPr algn="r" rtl="1"/>
            <a:r>
              <a:rPr lang="fa-IR" sz="2400" dirty="0" smtClean="0"/>
              <a:t>فاقد مژه و بند</a:t>
            </a:r>
          </a:p>
          <a:p>
            <a:pPr algn="r" rtl="1"/>
            <a:r>
              <a:rPr lang="fa-IR" sz="2400" dirty="0" smtClean="0"/>
              <a:t>دیواره عضلات بدن فقط از نوع طولی</a:t>
            </a:r>
          </a:p>
          <a:p>
            <a:pPr algn="r" rtl="1"/>
            <a:endParaRPr lang="fa-IR" sz="2400" dirty="0" smtClean="0"/>
          </a:p>
          <a:p>
            <a:pPr algn="r" rtl="1"/>
            <a:endParaRPr lang="fa-IR" sz="2400" dirty="0" smtClean="0"/>
          </a:p>
          <a:p>
            <a:pPr algn="r" rtl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323850"/>
            <a:ext cx="2590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3845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88420"/>
            <a:ext cx="2824163" cy="1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Biology of Zoology 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936</Words>
  <Application>Microsoft Office PowerPoint</Application>
  <PresentationFormat>On-screen Show (4:3)</PresentationFormat>
  <Paragraphs>108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Arial Black</vt:lpstr>
      <vt:lpstr>Arial Narrow</vt:lpstr>
      <vt:lpstr>B Lotus</vt:lpstr>
      <vt:lpstr>B Nazanin</vt:lpstr>
      <vt:lpstr>Calibri</vt:lpstr>
      <vt:lpstr>Courier New</vt:lpstr>
      <vt:lpstr>Times New Roman</vt:lpstr>
      <vt:lpstr>Titr</vt:lpstr>
      <vt:lpstr>Wingdings</vt:lpstr>
      <vt:lpstr>Wingdings 2</vt:lpstr>
      <vt:lpstr>Layers</vt:lpstr>
      <vt:lpstr>Office Theme</vt:lpstr>
      <vt:lpstr>1_Radial</vt:lpstr>
      <vt:lpstr>Biology of Zoology 02</vt:lpstr>
      <vt:lpstr>1_Biology of Zoology 02</vt:lpstr>
      <vt:lpstr>2_Biology of Zoology 02</vt:lpstr>
      <vt:lpstr>3_Biology of Zoology 02</vt:lpstr>
      <vt:lpstr>5_Biology of Zoology 02</vt:lpstr>
      <vt:lpstr>6_Biology of Zoology 02</vt:lpstr>
      <vt:lpstr>7_Biology of Zoology 02</vt:lpstr>
      <vt:lpstr>3_Radial</vt:lpstr>
      <vt:lpstr>کلاد Ecdysozoa</vt:lpstr>
      <vt:lpstr>Phylum Nematoda</vt:lpstr>
      <vt:lpstr>PowerPoint Presentation</vt:lpstr>
      <vt:lpstr>شاخه کرم های گرد ( نماتودها )</vt:lpstr>
      <vt:lpstr>PowerPoint Presentation</vt:lpstr>
      <vt:lpstr>PowerPoint Presentation</vt:lpstr>
      <vt:lpstr>Phylum Nematoda:  Roundworms</vt:lpstr>
      <vt:lpstr> Phylum Nematoda (Roundworms )</vt:lpstr>
      <vt:lpstr>PowerPoint Presentation</vt:lpstr>
      <vt:lpstr>PowerPoint Presentation</vt:lpstr>
      <vt:lpstr>شاخه کرم های گرد ( نماتودها )</vt:lpstr>
      <vt:lpstr>PowerPoint Presentation</vt:lpstr>
      <vt:lpstr>Roundworm anatomy</vt:lpstr>
      <vt:lpstr>شاخه کرم های گرد ( نماتودها )</vt:lpstr>
      <vt:lpstr>آسکاریس: کرم لوله ای بزرگ انسان </vt:lpstr>
      <vt:lpstr>PowerPoint Presentation</vt:lpstr>
      <vt:lpstr>شاخه کرم های گرد ( نماتودها 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Nematoda</dc:title>
  <dc:creator>loghman</dc:creator>
  <cp:lastModifiedBy>Windows User</cp:lastModifiedBy>
  <cp:revision>53</cp:revision>
  <dcterms:created xsi:type="dcterms:W3CDTF">2013-04-06T12:44:05Z</dcterms:created>
  <dcterms:modified xsi:type="dcterms:W3CDTF">2017-12-03T06:00:45Z</dcterms:modified>
</cp:coreProperties>
</file>