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5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6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7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8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9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0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  <p:sldMasterId id="2147483703" r:id="rId3"/>
    <p:sldMasterId id="2147483717" r:id="rId4"/>
    <p:sldMasterId id="2147483734" r:id="rId5"/>
    <p:sldMasterId id="2147483751" r:id="rId6"/>
    <p:sldMasterId id="2147483768" r:id="rId7"/>
    <p:sldMasterId id="2147483830" r:id="rId8"/>
    <p:sldMasterId id="2147483847" r:id="rId9"/>
    <p:sldMasterId id="2147483864" r:id="rId10"/>
    <p:sldMasterId id="2147483910" r:id="rId11"/>
  </p:sldMasterIdLst>
  <p:notesMasterIdLst>
    <p:notesMasterId r:id="rId30"/>
  </p:notesMasterIdLst>
  <p:sldIdLst>
    <p:sldId id="302" r:id="rId12"/>
    <p:sldId id="257" r:id="rId13"/>
    <p:sldId id="258" r:id="rId14"/>
    <p:sldId id="263" r:id="rId15"/>
    <p:sldId id="259" r:id="rId16"/>
    <p:sldId id="306" r:id="rId17"/>
    <p:sldId id="261" r:id="rId18"/>
    <p:sldId id="265" r:id="rId19"/>
    <p:sldId id="262" r:id="rId20"/>
    <p:sldId id="271" r:id="rId21"/>
    <p:sldId id="267" r:id="rId22"/>
    <p:sldId id="273" r:id="rId23"/>
    <p:sldId id="266" r:id="rId24"/>
    <p:sldId id="275" r:id="rId25"/>
    <p:sldId id="308" r:id="rId26"/>
    <p:sldId id="310" r:id="rId27"/>
    <p:sldId id="277" r:id="rId28"/>
    <p:sldId id="278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421EB2-F523-4CE0-B6CB-0D1B4C7CD30B}" type="datetimeFigureOut">
              <a:rPr lang="en-US" smtClean="0"/>
              <a:t>12/3/2017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E0ACD4-7068-4288-AB7B-1419671FF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69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0008C66-E1EE-42FC-BF3E-15E6FE9B39F0}" type="slidenum">
              <a:rPr lang="ar-SA">
                <a:solidFill>
                  <a:prstClr val="black"/>
                </a:solidFill>
              </a:rPr>
              <a:pPr eaLnBrk="1" hangingPunct="1"/>
              <a:t>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04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1200" y="533400"/>
            <a:ext cx="2895600" cy="2171700"/>
          </a:xfrm>
          <a:ln/>
        </p:spPr>
      </p:sp>
      <p:sp>
        <p:nvSpPr>
          <p:cNvPr id="804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819400"/>
            <a:ext cx="6400800" cy="5638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(c) Annelids have a true coelom.</a:t>
            </a:r>
          </a:p>
        </p:txBody>
      </p:sp>
    </p:spTree>
    <p:extLst>
      <p:ext uri="{BB962C8B-B14F-4D97-AF65-F5344CB8AC3E}">
        <p14:creationId xmlns:p14="http://schemas.microsoft.com/office/powerpoint/2010/main" val="800334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E14E62B-E8C0-491A-A53B-B99490640210}" type="slidenum">
              <a:rPr lang="ar-SA">
                <a:solidFill>
                  <a:prstClr val="black"/>
                </a:solidFill>
              </a:rPr>
              <a:pPr eaLnBrk="1" hangingPunct="1"/>
              <a:t>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0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69295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0ACD4-7068-4288-AB7B-1419671FFDB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743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695C366-0ED1-48FB-A41F-9E52DE088964}" type="slidenum">
              <a:rPr lang="ar-SA">
                <a:solidFill>
                  <a:prstClr val="black"/>
                </a:solidFill>
              </a:rPr>
              <a:pPr eaLnBrk="1" hangingPunct="1"/>
              <a:t>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0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6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b="1" smtClean="0"/>
              <a:t>a. </a:t>
            </a:r>
            <a:r>
              <a:rPr lang="en-US" smtClean="0"/>
              <a:t>The roundworm </a:t>
            </a:r>
            <a:r>
              <a:rPr lang="en-US" i="1" smtClean="0"/>
              <a:t>Ascaris.</a:t>
            </a:r>
            <a:endParaRPr lang="en-US" b="1" smtClean="0"/>
          </a:p>
          <a:p>
            <a:pPr eaLnBrk="1" hangingPunct="1"/>
            <a:r>
              <a:rPr lang="en-US" b="1" smtClean="0"/>
              <a:t>b. </a:t>
            </a:r>
            <a:r>
              <a:rPr lang="en-US" smtClean="0"/>
              <a:t>Roundworms such as </a:t>
            </a:r>
            <a:r>
              <a:rPr lang="en-US" i="1" smtClean="0"/>
              <a:t>Ascaris</a:t>
            </a:r>
            <a:r>
              <a:rPr lang="en-US" smtClean="0"/>
              <a:t> have a pseudocoelom and a complete digestive tract with a mouth and an anus. Therefore, roundworms have a tube-within-a-tube body plan. The sexes are separate; this is a male roundworm. </a:t>
            </a:r>
            <a:endParaRPr lang="en-US" b="1" smtClean="0"/>
          </a:p>
          <a:p>
            <a:pPr eaLnBrk="1" hangingPunct="1"/>
            <a:r>
              <a:rPr lang="en-US" b="1" smtClean="0"/>
              <a:t>c. </a:t>
            </a:r>
            <a:r>
              <a:rPr lang="en-US" smtClean="0"/>
              <a:t>The larvae of the roundworm </a:t>
            </a:r>
            <a:r>
              <a:rPr lang="en-US" i="1" smtClean="0"/>
              <a:t>Trichinella</a:t>
            </a:r>
            <a:r>
              <a:rPr lang="en-US" smtClean="0"/>
              <a:t> penetrate striated muscle fibers, where they coil in a sheath formed from the muscle fiber.</a:t>
            </a:r>
            <a:endParaRPr lang="en-US" b="1" smtClean="0"/>
          </a:p>
        </p:txBody>
      </p:sp>
    </p:spTree>
    <p:extLst>
      <p:ext uri="{BB962C8B-B14F-4D97-AF65-F5344CB8AC3E}">
        <p14:creationId xmlns:p14="http://schemas.microsoft.com/office/powerpoint/2010/main" val="710556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A08C891-048F-45F7-8314-870AC762CF72}" type="slidenum">
              <a:rPr lang="ar-SA">
                <a:solidFill>
                  <a:prstClr val="black"/>
                </a:solidFill>
              </a:rPr>
              <a:pPr eaLnBrk="1" hangingPunct="1"/>
              <a:t>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1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3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66118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9933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934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08FA0-C75B-45BC-A9C9-AA08687F9E2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745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C5827-1111-46C5-933C-F275209755D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65358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A2E56F-26D0-4131-9AB5-0C0B653B5D1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869319"/>
      </p:ext>
    </p:extLst>
  </p:cSld>
  <p:clrMapOvr>
    <a:masterClrMapping/>
  </p:clrMapOvr>
  <p:transition>
    <p:random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E9D9D-3D8F-4E3D-B17D-689A07A5B2D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38275"/>
      </p:ext>
    </p:extLst>
  </p:cSld>
  <p:clrMapOvr>
    <a:masterClrMapping/>
  </p:clrMapOvr>
  <p:transition>
    <p:random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BCBA5-8F3F-4AF9-B821-63ED6A1AD37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727222"/>
      </p:ext>
    </p:extLst>
  </p:cSld>
  <p:clrMapOvr>
    <a:masterClrMapping/>
  </p:clrMapOvr>
  <p:transition>
    <p:random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B38C0-12B4-41CD-9B60-1471855F63B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073682"/>
      </p:ext>
    </p:extLst>
  </p:cSld>
  <p:clrMapOvr>
    <a:masterClrMapping/>
  </p:clrMapOvr>
  <p:transition>
    <p:random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6C363B-9434-4F83-808D-E9D91653E8B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027344"/>
      </p:ext>
    </p:extLst>
  </p:cSld>
  <p:clrMapOvr>
    <a:masterClrMapping/>
  </p:clrMapOvr>
  <p:transition>
    <p:random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53F4D-E12D-4CEB-A319-A942C0DDD02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402295"/>
      </p:ext>
    </p:extLst>
  </p:cSld>
  <p:clrMapOvr>
    <a:masterClrMapping/>
  </p:clrMapOvr>
  <p:transition>
    <p:random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C805B-B180-44BB-9023-5A6ED24ADB3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010889"/>
      </p:ext>
    </p:extLst>
  </p:cSld>
  <p:clrMapOvr>
    <a:masterClrMapping/>
  </p:clrMapOvr>
  <p:transition>
    <p:random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277A0-30EF-4DAC-ABE6-0F1DDE6606A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69716"/>
      </p:ext>
    </p:extLst>
  </p:cSld>
  <p:clrMapOvr>
    <a:masterClrMapping/>
  </p:clrMapOvr>
  <p:transition>
    <p:random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179C9-80A3-4E19-9F6C-3DE22C6F901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549352"/>
      </p:ext>
    </p:extLst>
  </p:cSld>
  <p:clrMapOvr>
    <a:masterClrMapping/>
  </p:clrMapOvr>
  <p:transition>
    <p:random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DA4A1-0C03-4D8C-8EE7-4389D770AD2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647394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441E11-706D-437B-A959-C97AB4FC0C0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77592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4FFBE-0709-490A-AE93-9EB4E4F03C5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357214"/>
      </p:ext>
    </p:extLst>
  </p:cSld>
  <p:clrMapOvr>
    <a:masterClrMapping/>
  </p:clrMapOvr>
  <p:transition>
    <p:random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5BA1A-3701-45A9-9993-24AE14F98DA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144738"/>
      </p:ext>
    </p:extLst>
  </p:cSld>
  <p:clrMapOvr>
    <a:masterClrMapping/>
  </p:clrMapOvr>
  <p:transition>
    <p:random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08FB5-2571-492E-A0DE-8596431B318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626622"/>
      </p:ext>
    </p:extLst>
  </p:cSld>
  <p:clrMapOvr>
    <a:masterClrMapping/>
  </p:clrMapOvr>
  <p:transition>
    <p:random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9C66A-35DC-4DDC-B991-0AA75117482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079023"/>
      </p:ext>
    </p:extLst>
  </p:cSld>
  <p:clrMapOvr>
    <a:masterClrMapping/>
  </p:clrMapOvr>
  <p:transition>
    <p:random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15A877-F945-4421-A1B8-DABF22F8E2F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625342"/>
      </p:ext>
    </p:extLst>
  </p:cSld>
  <p:clrMapOvr>
    <a:masterClrMapping/>
  </p:clrMapOvr>
  <p:transition>
    <p:random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8C42D-0CDE-4DF1-B1A7-E3B140D52AB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886111"/>
      </p:ext>
    </p:extLst>
  </p:cSld>
  <p:clrMapOvr>
    <a:masterClrMapping/>
  </p:clrMapOvr>
  <p:transition>
    <p:random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A2E56F-26D0-4131-9AB5-0C0B653B5D1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278985"/>
      </p:ext>
    </p:extLst>
  </p:cSld>
  <p:clrMapOvr>
    <a:masterClrMapping/>
  </p:clrMapOvr>
  <p:transition>
    <p:random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E9D9D-3D8F-4E3D-B17D-689A07A5B2D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610881"/>
      </p:ext>
    </p:extLst>
  </p:cSld>
  <p:clrMapOvr>
    <a:masterClrMapping/>
  </p:clrMapOvr>
  <p:transition>
    <p:random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BCBA5-8F3F-4AF9-B821-63ED6A1AD37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53254"/>
      </p:ext>
    </p:extLst>
  </p:cSld>
  <p:clrMapOvr>
    <a:masterClrMapping/>
  </p:clrMapOvr>
  <p:transition>
    <p:random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B38C0-12B4-41CD-9B60-1471855F63B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48991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38100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6800" y="1600200"/>
            <a:ext cx="38100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914400" y="3941763"/>
            <a:ext cx="38100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592AE-18AE-4660-A900-C51431AC86A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51592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6C363B-9434-4F83-808D-E9D91653E8B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944612"/>
      </p:ext>
    </p:extLst>
  </p:cSld>
  <p:clrMapOvr>
    <a:masterClrMapping/>
  </p:clrMapOvr>
  <p:transition>
    <p:random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53F4D-E12D-4CEB-A319-A942C0DDD02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157011"/>
      </p:ext>
    </p:extLst>
  </p:cSld>
  <p:clrMapOvr>
    <a:masterClrMapping/>
  </p:clrMapOvr>
  <p:transition>
    <p:random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C805B-B180-44BB-9023-5A6ED24ADB3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574501"/>
      </p:ext>
    </p:extLst>
  </p:cSld>
  <p:clrMapOvr>
    <a:masterClrMapping/>
  </p:clrMapOvr>
  <p:transition>
    <p:random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277A0-30EF-4DAC-ABE6-0F1DDE6606A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830123"/>
      </p:ext>
    </p:extLst>
  </p:cSld>
  <p:clrMapOvr>
    <a:masterClrMapping/>
  </p:clrMapOvr>
  <p:transition>
    <p:random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179C9-80A3-4E19-9F6C-3DE22C6F901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133660"/>
      </p:ext>
    </p:extLst>
  </p:cSld>
  <p:clrMapOvr>
    <a:masterClrMapping/>
  </p:clrMapOvr>
  <p:transition>
    <p:random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DA4A1-0C03-4D8C-8EE7-4389D770AD2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85060"/>
      </p:ext>
    </p:extLst>
  </p:cSld>
  <p:clrMapOvr>
    <a:masterClrMapping/>
  </p:clrMapOvr>
  <p:transition>
    <p:random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4FFBE-0709-490A-AE93-9EB4E4F03C5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883116"/>
      </p:ext>
    </p:extLst>
  </p:cSld>
  <p:clrMapOvr>
    <a:masterClrMapping/>
  </p:clrMapOvr>
  <p:transition>
    <p:random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5BA1A-3701-45A9-9993-24AE14F98DA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330758"/>
      </p:ext>
    </p:extLst>
  </p:cSld>
  <p:clrMapOvr>
    <a:masterClrMapping/>
  </p:clrMapOvr>
  <p:transition>
    <p:random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08FB5-2571-492E-A0DE-8596431B318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329912"/>
      </p:ext>
    </p:extLst>
  </p:cSld>
  <p:clrMapOvr>
    <a:masterClrMapping/>
  </p:clrMapOvr>
  <p:transition>
    <p:random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9C66A-35DC-4DDC-B991-0AA75117482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224269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D1558-7CD9-4AF7-97A7-3DFCD83923A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68450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15A877-F945-4421-A1B8-DABF22F8E2F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194097"/>
      </p:ext>
    </p:extLst>
  </p:cSld>
  <p:clrMapOvr>
    <a:masterClrMapping/>
  </p:clrMapOvr>
  <p:transition>
    <p:random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8C42D-0CDE-4DF1-B1A7-E3B140D52AB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870327"/>
      </p:ext>
    </p:extLst>
  </p:cSld>
  <p:clrMapOvr>
    <a:masterClrMapping/>
  </p:clrMapOvr>
  <p:transition>
    <p:random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A2E56F-26D0-4131-9AB5-0C0B653B5D1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036855"/>
      </p:ext>
    </p:extLst>
  </p:cSld>
  <p:clrMapOvr>
    <a:masterClrMapping/>
  </p:clrMapOvr>
  <p:transition>
    <p:random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E9D9D-3D8F-4E3D-B17D-689A07A5B2D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568144"/>
      </p:ext>
    </p:extLst>
  </p:cSld>
  <p:clrMapOvr>
    <a:masterClrMapping/>
  </p:clrMapOvr>
  <p:transition>
    <p:random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BCBA5-8F3F-4AF9-B821-63ED6A1AD37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122733"/>
      </p:ext>
    </p:extLst>
  </p:cSld>
  <p:clrMapOvr>
    <a:masterClrMapping/>
  </p:clrMapOvr>
  <p:transition>
    <p:random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B38C0-12B4-41CD-9B60-1471855F63B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361057"/>
      </p:ext>
    </p:extLst>
  </p:cSld>
  <p:clrMapOvr>
    <a:masterClrMapping/>
  </p:clrMapOvr>
  <p:transition>
    <p:random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6C363B-9434-4F83-808D-E9D91653E8B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441507"/>
      </p:ext>
    </p:extLst>
  </p:cSld>
  <p:clrMapOvr>
    <a:masterClrMapping/>
  </p:clrMapOvr>
  <p:transition>
    <p:random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53F4D-E12D-4CEB-A319-A942C0DDD02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58939"/>
      </p:ext>
    </p:extLst>
  </p:cSld>
  <p:clrMapOvr>
    <a:masterClrMapping/>
  </p:clrMapOvr>
  <p:transition>
    <p:random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C805B-B180-44BB-9023-5A6ED24ADB3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442957"/>
      </p:ext>
    </p:extLst>
  </p:cSld>
  <p:clrMapOvr>
    <a:masterClrMapping/>
  </p:clrMapOvr>
  <p:transition>
    <p:random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277A0-30EF-4DAC-ABE6-0F1DDE6606A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111572"/>
      </p:ext>
    </p:extLst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CB8F2-50E5-44EB-83EC-A488646625F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78162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179C9-80A3-4E19-9F6C-3DE22C6F901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525470"/>
      </p:ext>
    </p:extLst>
  </p:cSld>
  <p:clrMapOvr>
    <a:masterClrMapping/>
  </p:clrMapOvr>
  <p:transition>
    <p:random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DA4A1-0C03-4D8C-8EE7-4389D770AD2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851866"/>
      </p:ext>
    </p:extLst>
  </p:cSld>
  <p:clrMapOvr>
    <a:masterClrMapping/>
  </p:clrMapOvr>
  <p:transition>
    <p:random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4FFBE-0709-490A-AE93-9EB4E4F03C5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37769"/>
      </p:ext>
    </p:extLst>
  </p:cSld>
  <p:clrMapOvr>
    <a:masterClrMapping/>
  </p:clrMapOvr>
  <p:transition>
    <p:random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5BA1A-3701-45A9-9993-24AE14F98DA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780612"/>
      </p:ext>
    </p:extLst>
  </p:cSld>
  <p:clrMapOvr>
    <a:masterClrMapping/>
  </p:clrMapOvr>
  <p:transition>
    <p:random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08FB5-2571-492E-A0DE-8596431B318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830670"/>
      </p:ext>
    </p:extLst>
  </p:cSld>
  <p:clrMapOvr>
    <a:masterClrMapping/>
  </p:clrMapOvr>
  <p:transition>
    <p:random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9C66A-35DC-4DDC-B991-0AA75117482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901860"/>
      </p:ext>
    </p:extLst>
  </p:cSld>
  <p:clrMapOvr>
    <a:masterClrMapping/>
  </p:clrMapOvr>
  <p:transition>
    <p:random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15A877-F945-4421-A1B8-DABF22F8E2F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415317"/>
      </p:ext>
    </p:extLst>
  </p:cSld>
  <p:clrMapOvr>
    <a:masterClrMapping/>
  </p:clrMapOvr>
  <p:transition>
    <p:random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8C42D-0CDE-4DF1-B1A7-E3B140D52AB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371066"/>
      </p:ext>
    </p:extLst>
  </p:cSld>
  <p:clrMapOvr>
    <a:masterClrMapping/>
  </p:clrMapOvr>
  <p:transition>
    <p:random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A2E56F-26D0-4131-9AB5-0C0B653B5D1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452340"/>
      </p:ext>
    </p:extLst>
  </p:cSld>
  <p:clrMapOvr>
    <a:masterClrMapping/>
  </p:clrMapOvr>
  <p:transition>
    <p:random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E9D9D-3D8F-4E3D-B17D-689A07A5B2D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619680"/>
      </p:ext>
    </p:extLst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6800" y="1600200"/>
            <a:ext cx="38100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D97553-A7E6-4788-A099-A24FCBC06D3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9062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BCBA5-8F3F-4AF9-B821-63ED6A1AD37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928942"/>
      </p:ext>
    </p:extLst>
  </p:cSld>
  <p:clrMapOvr>
    <a:masterClrMapping/>
  </p:clrMapOvr>
  <p:transition>
    <p:random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B38C0-12B4-41CD-9B60-1471855F63B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007798"/>
      </p:ext>
    </p:extLst>
  </p:cSld>
  <p:clrMapOvr>
    <a:masterClrMapping/>
  </p:clrMapOvr>
  <p:transition>
    <p:random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6C363B-9434-4F83-808D-E9D91653E8B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034264"/>
      </p:ext>
    </p:extLst>
  </p:cSld>
  <p:clrMapOvr>
    <a:masterClrMapping/>
  </p:clrMapOvr>
  <p:transition>
    <p:random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T0" fmla="*/ 0 w 4917"/>
                <a:gd name="T1" fmla="*/ 0 h 1000"/>
                <a:gd name="T2" fmla="*/ 28812 w 4917"/>
                <a:gd name="T3" fmla="*/ 0 h 1000"/>
                <a:gd name="T4" fmla="*/ 32081 w 4917"/>
                <a:gd name="T5" fmla="*/ 664 h 1000"/>
                <a:gd name="T6" fmla="*/ 28819 w 4917"/>
                <a:gd name="T7" fmla="*/ 1327 h 1000"/>
                <a:gd name="T8" fmla="*/ 0 w 4917"/>
                <a:gd name="T9" fmla="*/ 1327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17"/>
                <a:gd name="T16" fmla="*/ 0 h 1000"/>
                <a:gd name="T17" fmla="*/ 2459 w 4917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51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fld id="{C9C6526A-C1A5-4B49-9201-DCCB02A1B62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4163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15E414-037A-4D1D-A34A-B23102E9BA0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52913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BEBE98-C9D8-4656-9F0D-2EA453A36AA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62261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6E88B9-0CCA-4BD0-92BE-14DA3642610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46117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5F3368-D0AF-4821-8C2F-4C2D6551113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0525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EF7E9E-1023-4ED4-9E0A-13DE2C6C1D6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44746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71DB12-5F8A-4899-BE60-8DF1DAB9E14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59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97697-3755-4D5A-852D-8C51C115CAC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41266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12CCEC-DC57-4A91-8F42-0F163E9748C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35324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301546-9C4A-42F7-819E-C57B2AC7426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62393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E3DD3F-B176-4A48-864A-B6722C07F0A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69097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34E3B8-F616-4F37-A9AF-9A38A7F51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64584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2D0819-0F61-4EA2-9584-6BA78386F3B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46138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2762E3-140C-47C8-AD71-753CE2242659}" type="slidenum">
              <a:rPr lang="fa-IR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143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22211-C3C7-43D0-9CDE-4C1606F00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415D8-7F1A-47E5-BF5A-FD3069FC02F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3414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22211-C3C7-43D0-9CDE-4C1606F00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415D8-7F1A-47E5-BF5A-FD3069FC02F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7156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22211-C3C7-43D0-9CDE-4C1606F00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415D8-7F1A-47E5-BF5A-FD3069FC02F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799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05364-E2F7-4980-914A-510CC987B61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152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22211-C3C7-43D0-9CDE-4C1606F00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415D8-7F1A-47E5-BF5A-FD3069FC02F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774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22211-C3C7-43D0-9CDE-4C1606F00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415D8-7F1A-47E5-BF5A-FD3069FC02F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871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22211-C3C7-43D0-9CDE-4C1606F00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415D8-7F1A-47E5-BF5A-FD3069FC02F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945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22211-C3C7-43D0-9CDE-4C1606F00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415D8-7F1A-47E5-BF5A-FD3069FC02F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4735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22211-C3C7-43D0-9CDE-4C1606F00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415D8-7F1A-47E5-BF5A-FD3069FC02F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0876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22211-C3C7-43D0-9CDE-4C1606F00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415D8-7F1A-47E5-BF5A-FD3069FC02F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092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22211-C3C7-43D0-9CDE-4C1606F00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415D8-7F1A-47E5-BF5A-FD3069FC02F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527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22211-C3C7-43D0-9CDE-4C1606F00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415D8-7F1A-47E5-BF5A-FD3069FC02F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5074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T0" fmla="*/ 0 w 4917"/>
                <a:gd name="T1" fmla="*/ 0 h 1000"/>
                <a:gd name="T2" fmla="*/ 25012 w 4917"/>
                <a:gd name="T3" fmla="*/ 0 h 1000"/>
                <a:gd name="T4" fmla="*/ 27850 w 4917"/>
                <a:gd name="T5" fmla="*/ 576 h 1000"/>
                <a:gd name="T6" fmla="*/ 25018 w 4917"/>
                <a:gd name="T7" fmla="*/ 1152 h 1000"/>
                <a:gd name="T8" fmla="*/ 0 w 4917"/>
                <a:gd name="T9" fmla="*/ 1152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17"/>
                <a:gd name="T16" fmla="*/ 0 h 1000"/>
                <a:gd name="T17" fmla="*/ 2459 w 4917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51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CF67BD-A746-4194-856C-B384D60FB97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3653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5A64A0-C4E8-428E-A78E-B3F15A3CFAA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241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F33D3-1582-440E-B65C-F463ABE918E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9138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4061A-9A91-4318-845C-092B0F227F5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8566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2EAB6A-500C-4E73-8DAB-C6E5FC8E5A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7431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A49CB-EDF9-4EE9-A2DB-82D4C1C60AF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0966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6539F-BB22-423A-8F2E-B51126E5A3D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6535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655161-D7C9-4B39-8569-4188BC866E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9142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1C007-922B-466C-86C7-231814AC257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5952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5DFF2-D247-4FDD-86E1-8353610A11E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1742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287392-B8CB-4863-AEF4-A18BA7E83C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0291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09A0D-F3BE-4AD2-BEEB-56EDBF3F83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3662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953E6-E5C1-4A8F-AFAD-9F94A712171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58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EDD33-67A9-42B1-9F4F-422E8EFE154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1246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DA37C-5701-4F7F-8802-94F7B2CAA6C4}" type="slidenum">
              <a:rPr lang="fa-I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1959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53F4D-E12D-4CEB-A319-A942C0DDD02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687185"/>
      </p:ext>
    </p:extLst>
  </p:cSld>
  <p:clrMapOvr>
    <a:masterClrMapping/>
  </p:clrMapOvr>
  <p:transition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C805B-B180-44BB-9023-5A6ED24ADB3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609818"/>
      </p:ext>
    </p:extLst>
  </p:cSld>
  <p:clrMapOvr>
    <a:masterClrMapping/>
  </p:clrMapOvr>
  <p:transition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277A0-30EF-4DAC-ABE6-0F1DDE6606A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150348"/>
      </p:ext>
    </p:extLst>
  </p:cSld>
  <p:clrMapOvr>
    <a:masterClrMapping/>
  </p:clrMapOvr>
  <p:transition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179C9-80A3-4E19-9F6C-3DE22C6F901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653274"/>
      </p:ext>
    </p:extLst>
  </p:cSld>
  <p:clrMapOvr>
    <a:masterClrMapping/>
  </p:clrMapOvr>
  <p:transition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DA4A1-0C03-4D8C-8EE7-4389D770AD2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481335"/>
      </p:ext>
    </p:extLst>
  </p:cSld>
  <p:clrMapOvr>
    <a:masterClrMapping/>
  </p:clrMapOvr>
  <p:transition>
    <p:rand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4FFBE-0709-490A-AE93-9EB4E4F03C5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527796"/>
      </p:ext>
    </p:extLst>
  </p:cSld>
  <p:clrMapOvr>
    <a:masterClrMapping/>
  </p:clrMapOvr>
  <p:transition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5BA1A-3701-45A9-9993-24AE14F98DA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410323"/>
      </p:ext>
    </p:extLst>
  </p:cSld>
  <p:clrMapOvr>
    <a:masterClrMapping/>
  </p:clrMapOvr>
  <p:transition>
    <p:rand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08FB5-2571-492E-A0DE-8596431B318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801618"/>
      </p:ext>
    </p:extLst>
  </p:cSld>
  <p:clrMapOvr>
    <a:masterClrMapping/>
  </p:clrMapOvr>
  <p:transition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9C66A-35DC-4DDC-B991-0AA75117482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20389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0B21A-8FC7-4F88-8237-9FEE236F595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74534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15A877-F945-4421-A1B8-DABF22F8E2F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739198"/>
      </p:ext>
    </p:extLst>
  </p:cSld>
  <p:clrMapOvr>
    <a:masterClrMapping/>
  </p:clrMapOvr>
  <p:transition>
    <p:rand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8C42D-0CDE-4DF1-B1A7-E3B140D52AB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181262"/>
      </p:ext>
    </p:extLst>
  </p:cSld>
  <p:clrMapOvr>
    <a:masterClrMapping/>
  </p:clrMapOvr>
  <p:transition>
    <p:rand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A2E56F-26D0-4131-9AB5-0C0B653B5D1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009910"/>
      </p:ext>
    </p:extLst>
  </p:cSld>
  <p:clrMapOvr>
    <a:masterClrMapping/>
  </p:clrMapOvr>
  <p:transition>
    <p:rand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E9D9D-3D8F-4E3D-B17D-689A07A5B2D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217411"/>
      </p:ext>
    </p:extLst>
  </p:cSld>
  <p:clrMapOvr>
    <a:masterClrMapping/>
  </p:clrMapOvr>
  <p:transition>
    <p:rand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BCBA5-8F3F-4AF9-B821-63ED6A1AD37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169143"/>
      </p:ext>
    </p:extLst>
  </p:cSld>
  <p:clrMapOvr>
    <a:masterClrMapping/>
  </p:clrMapOvr>
  <p:transition>
    <p:rand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B38C0-12B4-41CD-9B60-1471855F63B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1184"/>
      </p:ext>
    </p:extLst>
  </p:cSld>
  <p:clrMapOvr>
    <a:masterClrMapping/>
  </p:clrMapOvr>
  <p:transition>
    <p:rand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6C363B-9434-4F83-808D-E9D91653E8B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228454"/>
      </p:ext>
    </p:extLst>
  </p:cSld>
  <p:clrMapOvr>
    <a:masterClrMapping/>
  </p:clrMapOvr>
  <p:transition>
    <p:rand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53F4D-E12D-4CEB-A319-A942C0DDD02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779936"/>
      </p:ext>
    </p:extLst>
  </p:cSld>
  <p:clrMapOvr>
    <a:masterClrMapping/>
  </p:clrMapOvr>
  <p:transition>
    <p:rand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C805B-B180-44BB-9023-5A6ED24ADB3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166622"/>
      </p:ext>
    </p:extLst>
  </p:cSld>
  <p:clrMapOvr>
    <a:masterClrMapping/>
  </p:clrMapOvr>
  <p:transition>
    <p:rand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277A0-30EF-4DAC-ABE6-0F1DDE6606A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602799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8825C-F92C-4812-981F-39EC9DEED4E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56097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179C9-80A3-4E19-9F6C-3DE22C6F901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73922"/>
      </p:ext>
    </p:extLst>
  </p:cSld>
  <p:clrMapOvr>
    <a:masterClrMapping/>
  </p:clrMapOvr>
  <p:transition>
    <p:rand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DA4A1-0C03-4D8C-8EE7-4389D770AD2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424026"/>
      </p:ext>
    </p:extLst>
  </p:cSld>
  <p:clrMapOvr>
    <a:masterClrMapping/>
  </p:clrMapOvr>
  <p:transition>
    <p:rand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4FFBE-0709-490A-AE93-9EB4E4F03C5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397907"/>
      </p:ext>
    </p:extLst>
  </p:cSld>
  <p:clrMapOvr>
    <a:masterClrMapping/>
  </p:clrMapOvr>
  <p:transition>
    <p:rand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5BA1A-3701-45A9-9993-24AE14F98DA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299537"/>
      </p:ext>
    </p:extLst>
  </p:cSld>
  <p:clrMapOvr>
    <a:masterClrMapping/>
  </p:clrMapOvr>
  <p:transition>
    <p:rand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08FB5-2571-492E-A0DE-8596431B318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246428"/>
      </p:ext>
    </p:extLst>
  </p:cSld>
  <p:clrMapOvr>
    <a:masterClrMapping/>
  </p:clrMapOvr>
  <p:transition>
    <p:rand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9C66A-35DC-4DDC-B991-0AA75117482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348664"/>
      </p:ext>
    </p:extLst>
  </p:cSld>
  <p:clrMapOvr>
    <a:masterClrMapping/>
  </p:clrMapOvr>
  <p:transition>
    <p:rand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15A877-F945-4421-A1B8-DABF22F8E2F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52529"/>
      </p:ext>
    </p:extLst>
  </p:cSld>
  <p:clrMapOvr>
    <a:masterClrMapping/>
  </p:clrMapOvr>
  <p:transition>
    <p:rand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8C42D-0CDE-4DF1-B1A7-E3B140D52AB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118003"/>
      </p:ext>
    </p:extLst>
  </p:cSld>
  <p:clrMapOvr>
    <a:masterClrMapping/>
  </p:clrMapOvr>
  <p:transition>
    <p:rand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A2E56F-26D0-4131-9AB5-0C0B653B5D1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474195"/>
      </p:ext>
    </p:extLst>
  </p:cSld>
  <p:clrMapOvr>
    <a:masterClrMapping/>
  </p:clrMapOvr>
  <p:transition>
    <p:rand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E9D9D-3D8F-4E3D-B17D-689A07A5B2D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67690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D05AD-EC24-4560-BF79-AC38B3CBE2B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09273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BCBA5-8F3F-4AF9-B821-63ED6A1AD37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710"/>
      </p:ext>
    </p:extLst>
  </p:cSld>
  <p:clrMapOvr>
    <a:masterClrMapping/>
  </p:clrMapOvr>
  <p:transition>
    <p:rand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B38C0-12B4-41CD-9B60-1471855F63B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432763"/>
      </p:ext>
    </p:extLst>
  </p:cSld>
  <p:clrMapOvr>
    <a:masterClrMapping/>
  </p:clrMapOvr>
  <p:transition>
    <p:rand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6C363B-9434-4F83-808D-E9D91653E8B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646438"/>
      </p:ext>
    </p:extLst>
  </p:cSld>
  <p:clrMapOvr>
    <a:masterClrMapping/>
  </p:clrMapOvr>
  <p:transition>
    <p:rand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53F4D-E12D-4CEB-A319-A942C0DDD02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055355"/>
      </p:ext>
    </p:extLst>
  </p:cSld>
  <p:clrMapOvr>
    <a:masterClrMapping/>
  </p:clrMapOvr>
  <p:transition>
    <p:rand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C805B-B180-44BB-9023-5A6ED24ADB3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412705"/>
      </p:ext>
    </p:extLst>
  </p:cSld>
  <p:clrMapOvr>
    <a:masterClrMapping/>
  </p:clrMapOvr>
  <p:transition>
    <p:random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277A0-30EF-4DAC-ABE6-0F1DDE6606A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932384"/>
      </p:ext>
    </p:extLst>
  </p:cSld>
  <p:clrMapOvr>
    <a:masterClrMapping/>
  </p:clrMapOvr>
  <p:transition>
    <p:rand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179C9-80A3-4E19-9F6C-3DE22C6F901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932263"/>
      </p:ext>
    </p:extLst>
  </p:cSld>
  <p:clrMapOvr>
    <a:masterClrMapping/>
  </p:clrMapOvr>
  <p:transition>
    <p:rand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DA4A1-0C03-4D8C-8EE7-4389D770AD2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186155"/>
      </p:ext>
    </p:extLst>
  </p:cSld>
  <p:clrMapOvr>
    <a:masterClrMapping/>
  </p:clrMapOvr>
  <p:transition>
    <p:random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4FFBE-0709-490A-AE93-9EB4E4F03C5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995175"/>
      </p:ext>
    </p:extLst>
  </p:cSld>
  <p:clrMapOvr>
    <a:masterClrMapping/>
  </p:clrMapOvr>
  <p:transition>
    <p:random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5BA1A-3701-45A9-9993-24AE14F98DA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346291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BFFD8D-4675-41E6-96C2-E1A1E1CAC34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3285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08FB5-2571-492E-A0DE-8596431B318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24545"/>
      </p:ext>
    </p:extLst>
  </p:cSld>
  <p:clrMapOvr>
    <a:masterClrMapping/>
  </p:clrMapOvr>
  <p:transition>
    <p:random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9C66A-35DC-4DDC-B991-0AA75117482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137363"/>
      </p:ext>
    </p:extLst>
  </p:cSld>
  <p:clrMapOvr>
    <a:masterClrMapping/>
  </p:clrMapOvr>
  <p:transition>
    <p:random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15A877-F945-4421-A1B8-DABF22F8E2F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005646"/>
      </p:ext>
    </p:extLst>
  </p:cSld>
  <p:clrMapOvr>
    <a:masterClrMapping/>
  </p:clrMapOvr>
  <p:transition>
    <p:random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8C42D-0CDE-4DF1-B1A7-E3B140D52AB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138286"/>
      </p:ext>
    </p:extLst>
  </p:cSld>
  <p:clrMapOvr>
    <a:masterClrMapping/>
  </p:clrMapOvr>
  <p:transition>
    <p:random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A2E56F-26D0-4131-9AB5-0C0B653B5D1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694801"/>
      </p:ext>
    </p:extLst>
  </p:cSld>
  <p:clrMapOvr>
    <a:masterClrMapping/>
  </p:clrMapOvr>
  <p:transition>
    <p:random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E9D9D-3D8F-4E3D-B17D-689A07A5B2D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925470"/>
      </p:ext>
    </p:extLst>
  </p:cSld>
  <p:clrMapOvr>
    <a:masterClrMapping/>
  </p:clrMapOvr>
  <p:transition>
    <p:random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BCBA5-8F3F-4AF9-B821-63ED6A1AD37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810599"/>
      </p:ext>
    </p:extLst>
  </p:cSld>
  <p:clrMapOvr>
    <a:masterClrMapping/>
  </p:clrMapOvr>
  <p:transition>
    <p:random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B38C0-12B4-41CD-9B60-1471855F63B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167918"/>
      </p:ext>
    </p:extLst>
  </p:cSld>
  <p:clrMapOvr>
    <a:masterClrMapping/>
  </p:clrMapOvr>
  <p:transition>
    <p:random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6C363B-9434-4F83-808D-E9D91653E8B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3260"/>
      </p:ext>
    </p:extLst>
  </p:cSld>
  <p:clrMapOvr>
    <a:masterClrMapping/>
  </p:clrMapOvr>
  <p:transition>
    <p:random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53F4D-E12D-4CEB-A319-A942C0DDD02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506084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3AC4F1-AB3D-4557-B3DD-34E2355F100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77498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C805B-B180-44BB-9023-5A6ED24ADB3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321622"/>
      </p:ext>
    </p:extLst>
  </p:cSld>
  <p:clrMapOvr>
    <a:masterClrMapping/>
  </p:clrMapOvr>
  <p:transition>
    <p:random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277A0-30EF-4DAC-ABE6-0F1DDE6606A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025708"/>
      </p:ext>
    </p:extLst>
  </p:cSld>
  <p:clrMapOvr>
    <a:masterClrMapping/>
  </p:clrMapOvr>
  <p:transition>
    <p:random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179C9-80A3-4E19-9F6C-3DE22C6F901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442639"/>
      </p:ext>
    </p:extLst>
  </p:cSld>
  <p:clrMapOvr>
    <a:masterClrMapping/>
  </p:clrMapOvr>
  <p:transition>
    <p:random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DA4A1-0C03-4D8C-8EE7-4389D770AD2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70653"/>
      </p:ext>
    </p:extLst>
  </p:cSld>
  <p:clrMapOvr>
    <a:masterClrMapping/>
  </p:clrMapOvr>
  <p:transition>
    <p:random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4FFBE-0709-490A-AE93-9EB4E4F03C5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718441"/>
      </p:ext>
    </p:extLst>
  </p:cSld>
  <p:clrMapOvr>
    <a:masterClrMapping/>
  </p:clrMapOvr>
  <p:transition>
    <p:random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5BA1A-3701-45A9-9993-24AE14F98DA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578097"/>
      </p:ext>
    </p:extLst>
  </p:cSld>
  <p:clrMapOvr>
    <a:masterClrMapping/>
  </p:clrMapOvr>
  <p:transition>
    <p:random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08FB5-2571-492E-A0DE-8596431B318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14129"/>
      </p:ext>
    </p:extLst>
  </p:cSld>
  <p:clrMapOvr>
    <a:masterClrMapping/>
  </p:clrMapOvr>
  <p:transition>
    <p:random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9C66A-35DC-4DDC-B991-0AA75117482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231829"/>
      </p:ext>
    </p:extLst>
  </p:cSld>
  <p:clrMapOvr>
    <a:masterClrMapping/>
  </p:clrMapOvr>
  <p:transition>
    <p:random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15A877-F945-4421-A1B8-DABF22F8E2F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314489"/>
      </p:ext>
    </p:extLst>
  </p:cSld>
  <p:clrMapOvr>
    <a:masterClrMapping/>
  </p:clrMapOvr>
  <p:transition>
    <p:random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8C42D-0CDE-4DF1-B1A7-E3B140D52AB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348345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13" Type="http://schemas.openxmlformats.org/officeDocument/2006/relationships/slideLayout" Target="../slideLayouts/slideLayout14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39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43.xml"/><Relationship Id="rId12" Type="http://schemas.openxmlformats.org/officeDocument/2006/relationships/slideLayout" Target="../slideLayouts/slideLayout148.xml"/><Relationship Id="rId17" Type="http://schemas.openxmlformats.org/officeDocument/2006/relationships/theme" Target="../theme/theme10.xml"/><Relationship Id="rId2" Type="http://schemas.openxmlformats.org/officeDocument/2006/relationships/slideLayout" Target="../slideLayouts/slideLayout138.xml"/><Relationship Id="rId16" Type="http://schemas.openxmlformats.org/officeDocument/2006/relationships/slideLayout" Target="../slideLayouts/slideLayout152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5" Type="http://schemas.openxmlformats.org/officeDocument/2006/relationships/slideLayout" Target="../slideLayouts/slideLayout151.xml"/><Relationship Id="rId10" Type="http://schemas.openxmlformats.org/officeDocument/2006/relationships/slideLayout" Target="../slideLayouts/slideLayout14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Relationship Id="rId14" Type="http://schemas.openxmlformats.org/officeDocument/2006/relationships/slideLayout" Target="../slideLayouts/slideLayout150.xml"/><Relationship Id="rId22" Type="http://schemas.openxmlformats.org/officeDocument/2006/relationships/image" Target="../media/image5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Relationship Id="rId14" Type="http://schemas.openxmlformats.org/officeDocument/2006/relationships/theme" Target="../theme/theme1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4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59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Relationship Id="rId22" Type="http://schemas.openxmlformats.org/officeDocument/2006/relationships/image" Target="../media/image5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75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Relationship Id="rId22" Type="http://schemas.openxmlformats.org/officeDocument/2006/relationships/image" Target="../media/image5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91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90.xml"/><Relationship Id="rId16" Type="http://schemas.openxmlformats.org/officeDocument/2006/relationships/slideLayout" Target="../slideLayouts/slideLayout104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98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102.xml"/><Relationship Id="rId22" Type="http://schemas.openxmlformats.org/officeDocument/2006/relationships/image" Target="../media/image5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07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06.xml"/><Relationship Id="rId16" Type="http://schemas.openxmlformats.org/officeDocument/2006/relationships/slideLayout" Target="../slideLayouts/slideLayout120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14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slideLayout" Target="../slideLayouts/slideLayout118.xml"/><Relationship Id="rId22" Type="http://schemas.openxmlformats.org/officeDocument/2006/relationships/image" Target="../media/image5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2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3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831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831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i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831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i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B5BE17-08D5-46F9-8332-13ECD3B1FB7D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79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84AE10-378C-4AE2-B872-ADF42B812D5F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134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</p:sldLayoutIdLst>
  <p:transition>
    <p:random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9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0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1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1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T0" fmla="*/ 0 w 7000"/>
                <a:gd name="T1" fmla="*/ 0 h 1000"/>
                <a:gd name="T2" fmla="*/ 26833 w 7000"/>
                <a:gd name="T3" fmla="*/ 0 h 1000"/>
                <a:gd name="T4" fmla="*/ 28901 w 7000"/>
                <a:gd name="T5" fmla="*/ 295 h 1000"/>
                <a:gd name="T6" fmla="*/ 26837 w 7000"/>
                <a:gd name="T7" fmla="*/ 590 h 1000"/>
                <a:gd name="T8" fmla="*/ 0 w 7000"/>
                <a:gd name="T9" fmla="*/ 590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00"/>
                <a:gd name="T16" fmla="*/ 0 h 1000"/>
                <a:gd name="T17" fmla="*/ 3500 w 7000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anose="020B0A040201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6469897-C5BA-417F-99BF-D737D7E0DB82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812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  <p:sldLayoutId id="2147483922" r:id="rId12"/>
    <p:sldLayoutId id="2147483923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D22211-C3C7-43D0-9CDE-4C1606F00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415D8-7F1A-47E5-BF5A-FD3069FC02F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031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T0" fmla="*/ 0 w 7000"/>
                <a:gd name="T1" fmla="*/ 0 h 1000"/>
                <a:gd name="T2" fmla="*/ 34939 w 7000"/>
                <a:gd name="T3" fmla="*/ 0 h 1000"/>
                <a:gd name="T4" fmla="*/ 37632 w 7000"/>
                <a:gd name="T5" fmla="*/ 384 h 1000"/>
                <a:gd name="T6" fmla="*/ 34944 w 7000"/>
                <a:gd name="T7" fmla="*/ 768 h 1000"/>
                <a:gd name="T8" fmla="*/ 0 w 7000"/>
                <a:gd name="T9" fmla="*/ 768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00"/>
                <a:gd name="T16" fmla="*/ 0 h 1000"/>
                <a:gd name="T17" fmla="*/ 3500 w 7000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4099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DB88878-81D3-4B1A-929F-249C36603091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178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84AE10-378C-4AE2-B872-ADF42B812D5F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035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</p:sldLayoutIdLst>
  <p:transition>
    <p:random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9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0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1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1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84AE10-378C-4AE2-B872-ADF42B812D5F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149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</p:sldLayoutIdLst>
  <p:transition>
    <p:random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9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0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1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1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84AE10-378C-4AE2-B872-ADF42B812D5F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305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  <p:sldLayoutId id="2147483765" r:id="rId14"/>
    <p:sldLayoutId id="2147483766" r:id="rId15"/>
    <p:sldLayoutId id="2147483767" r:id="rId16"/>
  </p:sldLayoutIdLst>
  <p:transition>
    <p:random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9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0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1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1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84AE10-378C-4AE2-B872-ADF42B812D5F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071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</p:sldLayoutIdLst>
  <p:transition>
    <p:random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9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0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1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1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84AE10-378C-4AE2-B872-ADF42B812D5F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81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  <p:sldLayoutId id="2147483843" r:id="rId13"/>
    <p:sldLayoutId id="2147483844" r:id="rId14"/>
    <p:sldLayoutId id="2147483845" r:id="rId15"/>
    <p:sldLayoutId id="2147483846" r:id="rId16"/>
  </p:sldLayoutIdLst>
  <p:transition>
    <p:random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9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0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1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1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84AE10-378C-4AE2-B872-ADF42B812D5F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15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</p:sldLayoutIdLst>
  <p:transition>
    <p:random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9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0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1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1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8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کلاد </a:t>
            </a:r>
            <a:r>
              <a:rPr lang="en-US" dirty="0" err="1" smtClean="0"/>
              <a:t>Ecdysozoa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sz="2400" dirty="0" smtClean="0"/>
              <a:t>کلاد </a:t>
            </a:r>
            <a:r>
              <a:rPr lang="en-US" sz="2400" dirty="0" err="1" smtClean="0"/>
              <a:t>Ecdysozoa</a:t>
            </a:r>
            <a:r>
              <a:rPr lang="fa-IR" sz="2400" dirty="0" smtClean="0"/>
              <a:t> (پوست اندازان) همراه با </a:t>
            </a:r>
            <a:r>
              <a:rPr lang="en-US" sz="2400" dirty="0" err="1" smtClean="0"/>
              <a:t>Lophotrochozoa</a:t>
            </a:r>
            <a:r>
              <a:rPr lang="fa-IR" sz="2400" dirty="0" smtClean="0"/>
              <a:t> متعلق به دهان اولیه ها بوده</a:t>
            </a:r>
          </a:p>
          <a:p>
            <a:pPr algn="r" rtl="1"/>
            <a:r>
              <a:rPr lang="fa-IR" sz="2400" dirty="0" smtClean="0"/>
              <a:t>فرایند پوست اندازی توسط هورمون اکدیزون در تمام گروههای پوست اندازان وجود دارد.</a:t>
            </a:r>
          </a:p>
          <a:p>
            <a:pPr algn="r" rt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7713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057400"/>
            <a:ext cx="370575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7254" y="914400"/>
            <a:ext cx="8796960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 rtl="1">
              <a:buFont typeface="Courier New" pitchFamily="49" charset="0"/>
              <a:buChar char="o"/>
            </a:pPr>
            <a:r>
              <a:rPr lang="fa-IR" sz="2000" dirty="0" smtClean="0"/>
              <a:t>اپیدرم زیر کوتیکول و دارای تو رفتگیهایی به داخل سلوم در خط پشتی و شکمی و کناری</a:t>
            </a:r>
          </a:p>
          <a:p>
            <a:pPr marL="285750" indent="-285750" algn="ctr" rtl="1">
              <a:buFont typeface="Courier New" pitchFamily="49" charset="0"/>
              <a:buChar char="o"/>
            </a:pPr>
            <a:r>
              <a:rPr lang="fa-IR" sz="2000" dirty="0" smtClean="0"/>
              <a:t>دستگاه عصبی متشکل از حلقه و عقده های عصبی دور مری و طناب عصبی پشتی و شکمی</a:t>
            </a:r>
          </a:p>
          <a:p>
            <a:pPr marL="542925" indent="-285750" algn="ctr" rtl="1">
              <a:buFont typeface="Courier New" pitchFamily="49" charset="0"/>
              <a:buChar char="o"/>
            </a:pPr>
            <a:r>
              <a:rPr lang="fa-IR" sz="2000" dirty="0" smtClean="0"/>
              <a:t>حرکت به وسیله تارهای عضلات طولی و اسکلت هیدروستاتیکی سلومی و خاصیت ارتجاعی کوتیکول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3492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6613"/>
            <a:ext cx="8532813" cy="60213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لوله گوارشی نماتودها شامل دهان ، يک حلق عضلانی ، روده طويل غير عضلانی ، راست روده کوتاه و مخرج انتهايي است . 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بسياری از نماتودهای انگلی بالغ انرژی خود را از طريق متابوليسم بی هوازی تهيه مي نمايند. 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 </a:t>
            </a:r>
            <a:r>
              <a:rPr lang="fa-IR" sz="2400" dirty="0" smtClean="0"/>
              <a:t>نماتودهای با زندگی آزاد و انگل ها در مراحل زندگی آزاد خود هوازی اجباری هستند. 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 در اطراف حلق يک حلقه بافت عصبی و عقده های عصبی وجود دارد . 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 زوائد حسی در اطراف سر و دم متمرکز شده است . 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آمفيد ها يک زوج اندام بسيار پيچيده حسی هستند که در طرفين سرباز مي شوند .  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بسياری از نماتودها جداجنس هستند . نرها کوچکتر از ماده ها بوده و انتهای خلفی خمیده بوده و در انتهای خلفی خود يک زوج اندام جفتگيری (اسپيکول ) دارند . 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لقاح داخلی است و تخم ها معمولا در رحم تا زمان دفع از بدن نگهداری مي شوند . 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چهار مرحله نوزادی (لاروی ) به وسيله پوست اندازی پوسته کوتيکلولی از همديگر تفکيک مي شوند . </a:t>
            </a:r>
          </a:p>
        </p:txBody>
      </p:sp>
      <p:sp>
        <p:nvSpPr>
          <p:cNvPr id="331779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fa-IR" sz="2800" smtClean="0"/>
              <a:t>شاخه کرم های گرد ( نماتودها )</a:t>
            </a:r>
            <a:endParaRPr lang="en-US" sz="2800" smtClean="0"/>
          </a:p>
        </p:txBody>
      </p:sp>
    </p:spTree>
    <p:extLst>
      <p:ext uri="{BB962C8B-B14F-4D97-AF65-F5344CB8AC3E}">
        <p14:creationId xmlns:p14="http://schemas.microsoft.com/office/powerpoint/2010/main" val="66970165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6927" y="1066800"/>
            <a:ext cx="8532813" cy="4525963"/>
          </a:xfrm>
        </p:spPr>
        <p:txBody>
          <a:bodyPr/>
          <a:lstStyle/>
          <a:p>
            <a:r>
              <a:rPr lang="fa-IR" sz="2400" dirty="0" smtClean="0"/>
              <a:t>جدا جنس هستند. لقاح داخلی، </a:t>
            </a:r>
          </a:p>
          <a:p>
            <a:r>
              <a:rPr lang="fa-IR" sz="2400" dirty="0" smtClean="0"/>
              <a:t>دستگاه تناسلی ماده شامل یک جفت تخمدان مستقیم، منتهی به اویداکت، رحم و واژن</a:t>
            </a:r>
          </a:p>
          <a:p>
            <a:r>
              <a:rPr lang="fa-IR" sz="2400" dirty="0" smtClean="0"/>
              <a:t>منفذ تناسلی در بخش میانی شکمی،</a:t>
            </a:r>
          </a:p>
          <a:p>
            <a:pPr lvl="0"/>
            <a:r>
              <a:rPr lang="fa-IR" sz="2400" dirty="0">
                <a:solidFill>
                  <a:srgbClr val="333399"/>
                </a:solidFill>
              </a:rPr>
              <a:t>کرمهای گرد فاقد پروتونفریدی بوده، </a:t>
            </a:r>
          </a:p>
          <a:p>
            <a:pPr lvl="0"/>
            <a:r>
              <a:rPr lang="fa-IR" sz="2400" dirty="0">
                <a:solidFill>
                  <a:srgbClr val="333399"/>
                </a:solidFill>
              </a:rPr>
              <a:t>شامل سلولهای غده ای بوده، تنظیم فشار اسمزی مایعات بدن (سلولهای </a:t>
            </a:r>
            <a:r>
              <a:rPr lang="fa-IR" sz="2400" dirty="0" err="1">
                <a:solidFill>
                  <a:srgbClr val="333399"/>
                </a:solidFill>
              </a:rPr>
              <a:t>رنتی</a:t>
            </a:r>
            <a:r>
              <a:rPr lang="fa-IR" sz="2400" dirty="0" smtClean="0">
                <a:solidFill>
                  <a:srgbClr val="333399"/>
                </a:solidFill>
              </a:rPr>
              <a:t>)</a:t>
            </a:r>
            <a:endParaRPr lang="fa-IR" sz="240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87150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Roundworm anatomy</a:t>
            </a:r>
          </a:p>
        </p:txBody>
      </p:sp>
      <p:pic>
        <p:nvPicPr>
          <p:cNvPr id="330755" name="Picture 3" descr="30_09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4"/>
          <a:stretch>
            <a:fillRect/>
          </a:stretch>
        </p:blipFill>
        <p:spPr>
          <a:xfrm>
            <a:off x="466725" y="966788"/>
            <a:ext cx="7458075" cy="5411787"/>
          </a:xfrm>
          <a:noFill/>
        </p:spPr>
      </p:pic>
      <p:sp>
        <p:nvSpPr>
          <p:cNvPr id="330756" name="Text Box 4"/>
          <p:cNvSpPr txBox="1">
            <a:spLocks noChangeArrowheads="1"/>
          </p:cNvSpPr>
          <p:nvPr/>
        </p:nvSpPr>
        <p:spPr bwMode="auto">
          <a:xfrm>
            <a:off x="323850" y="6237288"/>
            <a:ext cx="82105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800">
                <a:solidFill>
                  <a:srgbClr val="990000"/>
                </a:solidFill>
                <a:cs typeface="Titr" pitchFamily="2" charset="-78"/>
              </a:rPr>
              <a:t>آناتومی کرم آسکاريس  </a:t>
            </a:r>
            <a:endParaRPr lang="en-US" sz="2800">
              <a:solidFill>
                <a:srgbClr val="990000"/>
              </a:solidFill>
              <a:cs typeface="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56949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628775"/>
            <a:ext cx="8604250" cy="5229225"/>
          </a:xfrm>
        </p:spPr>
        <p:txBody>
          <a:bodyPr/>
          <a:lstStyle/>
          <a:p>
            <a:pPr eaLnBrk="1" hangingPunct="1"/>
            <a:r>
              <a:rPr lang="fa-IR" sz="2000" dirty="0" smtClean="0"/>
              <a:t>انگل های دستگاه گوارش مهره داران محسوب مي شوند .</a:t>
            </a:r>
          </a:p>
          <a:p>
            <a:pPr eaLnBrk="1" hangingPunct="1"/>
            <a:r>
              <a:rPr lang="fa-IR" sz="2000" dirty="0" smtClean="0"/>
              <a:t>در بر گيرنده کرم های قلاب دار نيز مي باشند . </a:t>
            </a:r>
          </a:p>
          <a:p>
            <a:pPr eaLnBrk="1" hangingPunct="1"/>
            <a:r>
              <a:rPr lang="fa-IR" sz="2000" dirty="0" smtClean="0"/>
              <a:t> ناحيه دهانی معمولا به صفحات برنده ، قلاب ، دندان و يا ترکيبی از اينها مجهز مي باشند، اتلاف خون میزبان</a:t>
            </a:r>
          </a:p>
          <a:p>
            <a:pPr eaLnBrk="1" hangingPunct="1"/>
            <a:r>
              <a:rPr lang="fa-IR" sz="2000" dirty="0" smtClean="0"/>
              <a:t>چرخه زندگی :</a:t>
            </a:r>
          </a:p>
          <a:p>
            <a:pPr lvl="1" eaLnBrk="1" hangingPunct="1"/>
            <a:r>
              <a:rPr lang="fa-IR" sz="2000" dirty="0" smtClean="0"/>
              <a:t>تخم خارج شده از طريق مدفوع ميزبان ، در خارج از بدن ميزبان تفريخ مي شود . </a:t>
            </a:r>
          </a:p>
          <a:p>
            <a:pPr lvl="1" eaLnBrk="1" hangingPunct="1"/>
            <a:r>
              <a:rPr lang="fa-IR" sz="2000" dirty="0" smtClean="0"/>
              <a:t>لارو دوباره با سوراخ کردن پوست وارد ميزبان مي شود و از طريق خون به ريه مي رسد . </a:t>
            </a:r>
          </a:p>
          <a:p>
            <a:pPr lvl="1" eaLnBrk="1" hangingPunct="1"/>
            <a:r>
              <a:rPr lang="fa-IR" sz="2000" dirty="0" smtClean="0"/>
              <a:t>سپس از ريه به مری مهاجرت کرده و پس از بلعيده شدن به رودها مي رسد .   </a:t>
            </a:r>
          </a:p>
          <a:p>
            <a:pPr lvl="1" eaLnBrk="1" hangingPunct="1"/>
            <a:r>
              <a:rPr lang="fa-IR" sz="2000" dirty="0" smtClean="0"/>
              <a:t>در داخل روده توليد مثل انجام شده و تخم توليد مي شود . </a:t>
            </a:r>
            <a:endParaRPr lang="en-US" sz="2000" dirty="0" smtClean="0"/>
          </a:p>
        </p:txBody>
      </p:sp>
      <p:sp>
        <p:nvSpPr>
          <p:cNvPr id="338947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fa-IR" smtClean="0"/>
              <a:t>شاخه کرم های گرد ( نماتودها )</a:t>
            </a:r>
            <a:endParaRPr lang="en-US" smtClean="0"/>
          </a:p>
        </p:txBody>
      </p:sp>
      <p:sp>
        <p:nvSpPr>
          <p:cNvPr id="338948" name="Text Box 4"/>
          <p:cNvSpPr txBox="1">
            <a:spLocks noChangeArrowheads="1"/>
          </p:cNvSpPr>
          <p:nvPr/>
        </p:nvSpPr>
        <p:spPr bwMode="auto">
          <a:xfrm>
            <a:off x="2051050" y="866775"/>
            <a:ext cx="50419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dirty="0" smtClean="0">
                <a:solidFill>
                  <a:srgbClr val="990000"/>
                </a:solidFill>
                <a:cs typeface="Titr" pitchFamily="2" charset="-78"/>
              </a:rPr>
              <a:t>hook </a:t>
            </a:r>
            <a:r>
              <a:rPr lang="en-US" sz="3200" dirty="0">
                <a:solidFill>
                  <a:srgbClr val="990000"/>
                </a:solidFill>
                <a:cs typeface="Titr" pitchFamily="2" charset="-78"/>
              </a:rPr>
              <a:t>worm</a:t>
            </a:r>
          </a:p>
        </p:txBody>
      </p:sp>
      <p:pic>
        <p:nvPicPr>
          <p:cNvPr id="5" name="Picture 5" descr="15_06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9" b="5000"/>
          <a:stretch>
            <a:fillRect/>
          </a:stretch>
        </p:blipFill>
        <p:spPr bwMode="auto">
          <a:xfrm>
            <a:off x="304800" y="4495800"/>
            <a:ext cx="1912938" cy="277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081457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آسکاریس: کرم لوله ای بزرگ انسان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i="1" dirty="0" err="1" smtClean="0"/>
              <a:t>Ascaris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lumbercoides</a:t>
            </a:r>
            <a:r>
              <a:rPr lang="fa-IR" sz="2400" i="1" dirty="0" smtClean="0"/>
              <a:t> </a:t>
            </a:r>
            <a:r>
              <a:rPr lang="fa-IR" sz="2400" dirty="0" smtClean="0"/>
              <a:t>کرم لوله بزرگ در انسان</a:t>
            </a:r>
          </a:p>
          <a:p>
            <a:r>
              <a:rPr lang="fa-IR" sz="2400" dirty="0" smtClean="0"/>
              <a:t>½ میلیارد نفر در دنیا آلوده</a:t>
            </a:r>
          </a:p>
          <a:p>
            <a:r>
              <a:rPr lang="fa-IR" sz="2400" dirty="0" smtClean="0"/>
              <a:t>تولید روزانه 200 هزار تخم</a:t>
            </a:r>
          </a:p>
          <a:p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076746"/>
            <a:ext cx="4304149" cy="508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586948"/>
      </p:ext>
    </p:extLst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 descr="X2604-A-6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8" y="0"/>
            <a:ext cx="66865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3495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205038"/>
            <a:ext cx="8604250" cy="4464050"/>
          </a:xfrm>
        </p:spPr>
        <p:txBody>
          <a:bodyPr/>
          <a:lstStyle/>
          <a:p>
            <a:pPr eaLnBrk="1" hangingPunct="1"/>
            <a:r>
              <a:rPr lang="fa-IR" sz="2400" dirty="0" smtClean="0"/>
              <a:t>کرم های نخی شکل هستند .</a:t>
            </a:r>
          </a:p>
          <a:p>
            <a:pPr eaLnBrk="1" hangingPunct="1"/>
            <a:r>
              <a:rPr lang="fa-IR" sz="2400" dirty="0" smtClean="0"/>
              <a:t>ساکن غدد لنفاوی و سلوم ميزبان های مهره دار بويژه پرندگان و پستاندارن مي باشند . </a:t>
            </a:r>
          </a:p>
          <a:p>
            <a:pPr eaLnBrk="1" hangingPunct="1"/>
            <a:r>
              <a:rPr lang="fa-IR" sz="2400" dirty="0" smtClean="0"/>
              <a:t>کرم های ماده تخم گذار زنده زا هستند . </a:t>
            </a:r>
          </a:p>
          <a:p>
            <a:pPr eaLnBrk="1" hangingPunct="1"/>
            <a:r>
              <a:rPr lang="fa-IR" sz="2400" dirty="0" smtClean="0"/>
              <a:t>لارو آنها ميکروفيلاريا ناميده مي شود. </a:t>
            </a:r>
          </a:p>
          <a:p>
            <a:pPr eaLnBrk="1" hangingPunct="1"/>
            <a:r>
              <a:rPr lang="fa-IR" sz="2400" dirty="0" smtClean="0"/>
              <a:t>ميزبان های واسط حشرات خون خوار نظير کک ها ، برخی مگس ها و بخصوص پشه ها مي باشند . مکیدن خون توسط حشرات</a:t>
            </a:r>
          </a:p>
          <a:p>
            <a:pPr eaLnBrk="1" hangingPunct="1"/>
            <a:r>
              <a:rPr lang="fa-IR" sz="2400" dirty="0" smtClean="0"/>
              <a:t>از نمونه های معروف اين گروه مي توان به </a:t>
            </a:r>
            <a:r>
              <a:rPr lang="en-US" sz="2400" b="1" i="1" dirty="0" err="1" smtClean="0">
                <a:solidFill>
                  <a:srgbClr val="3333FF"/>
                </a:solidFill>
                <a:latin typeface="Times New Roman" pitchFamily="18" charset="0"/>
              </a:rPr>
              <a:t>Wuchereria</a:t>
            </a:r>
            <a:r>
              <a:rPr lang="en-US" sz="2400" b="1" i="1" dirty="0" smtClean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3333FF"/>
                </a:solidFill>
                <a:latin typeface="Times New Roman" pitchFamily="18" charset="0"/>
              </a:rPr>
              <a:t>bancrofti</a:t>
            </a:r>
            <a:endParaRPr lang="en-US" sz="2400" b="1" i="1" dirty="0" smtClean="0">
              <a:solidFill>
                <a:srgbClr val="3333FF"/>
              </a:solidFill>
              <a:latin typeface="Times New Roman" pitchFamily="18" charset="0"/>
            </a:endParaRPr>
          </a:p>
          <a:p>
            <a:pPr marL="0" indent="0" eaLnBrk="1" hangingPunct="1">
              <a:buNone/>
            </a:pPr>
            <a:r>
              <a:rPr lang="fa-IR" sz="2400" dirty="0" smtClean="0"/>
              <a:t>اشاره کرد . </a:t>
            </a:r>
          </a:p>
          <a:p>
            <a:pPr marL="0" indent="0" eaLnBrk="1" hangingPunct="1">
              <a:buNone/>
            </a:pPr>
            <a:endParaRPr lang="fa-IR" sz="2400" dirty="0" smtClean="0"/>
          </a:p>
          <a:p>
            <a:pPr eaLnBrk="1" hangingPunct="1">
              <a:buFont typeface="Wingdings 2" pitchFamily="18" charset="2"/>
              <a:buNone/>
            </a:pPr>
            <a:endParaRPr lang="en-US" sz="2800" dirty="0" smtClean="0"/>
          </a:p>
        </p:txBody>
      </p:sp>
      <p:sp>
        <p:nvSpPr>
          <p:cNvPr id="342019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fa-IR" smtClean="0"/>
              <a:t>شاخه کرم های گرد ( نماتودها )</a:t>
            </a:r>
            <a:endParaRPr lang="en-US" smtClean="0"/>
          </a:p>
        </p:txBody>
      </p:sp>
      <p:sp>
        <p:nvSpPr>
          <p:cNvPr id="342020" name="Text Box 4"/>
          <p:cNvSpPr txBox="1">
            <a:spLocks noChangeArrowheads="1"/>
          </p:cNvSpPr>
          <p:nvPr/>
        </p:nvSpPr>
        <p:spPr bwMode="auto">
          <a:xfrm>
            <a:off x="1187450" y="866775"/>
            <a:ext cx="64087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400" dirty="0">
                <a:solidFill>
                  <a:srgbClr val="990000"/>
                </a:solidFill>
                <a:cs typeface="Titr" pitchFamily="2" charset="-78"/>
              </a:rPr>
              <a:t>Filarial worms</a:t>
            </a:r>
            <a:r>
              <a:rPr lang="fa-IR" sz="4400" dirty="0">
                <a:solidFill>
                  <a:srgbClr val="990000"/>
                </a:solidFill>
                <a:cs typeface="Titr" pitchFamily="2" charset="-78"/>
              </a:rPr>
              <a:t> </a:t>
            </a:r>
            <a:endParaRPr lang="en-US" sz="4400" dirty="0">
              <a:solidFill>
                <a:srgbClr val="990000"/>
              </a:solidFill>
              <a:cs typeface="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4931968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Text Box 3"/>
          <p:cNvSpPr txBox="1">
            <a:spLocks noChangeArrowheads="1"/>
          </p:cNvSpPr>
          <p:nvPr/>
        </p:nvSpPr>
        <p:spPr bwMode="auto">
          <a:xfrm>
            <a:off x="1628775" y="5665788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400" b="1">
              <a:solidFill>
                <a:srgbClr val="808080"/>
              </a:solidFill>
            </a:endParaRPr>
          </a:p>
        </p:txBody>
      </p:sp>
      <p:pic>
        <p:nvPicPr>
          <p:cNvPr id="343043" name="Picture 4" descr="Wuchereria bancrofti - roundworm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908050"/>
            <a:ext cx="3282950" cy="215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3044" name="Picture 5" descr="foo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908050"/>
            <a:ext cx="2911475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3045" name="Picture 6" descr="page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750" y="908050"/>
            <a:ext cx="1752600" cy="215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3046" name="Text Box 7"/>
          <p:cNvSpPr txBox="1">
            <a:spLocks noChangeArrowheads="1"/>
          </p:cNvSpPr>
          <p:nvPr/>
        </p:nvSpPr>
        <p:spPr bwMode="auto">
          <a:xfrm>
            <a:off x="0" y="3101975"/>
            <a:ext cx="4724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b="1" i="1" dirty="0" err="1">
                <a:solidFill>
                  <a:srgbClr val="3333FF"/>
                </a:solidFill>
                <a:latin typeface="Times New Roman" pitchFamily="18" charset="0"/>
              </a:rPr>
              <a:t>Wuchereria</a:t>
            </a:r>
            <a:r>
              <a:rPr lang="en-US" sz="3200" b="1" i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3333FF"/>
                </a:solidFill>
                <a:latin typeface="Times New Roman" pitchFamily="18" charset="0"/>
              </a:rPr>
              <a:t>bancrofti</a:t>
            </a:r>
            <a:endParaRPr lang="en-US" sz="3200" b="1" i="1" dirty="0">
              <a:solidFill>
                <a:srgbClr val="3333FF"/>
              </a:solidFill>
              <a:latin typeface="Times New Roman" pitchFamily="18" charset="0"/>
            </a:endParaRPr>
          </a:p>
        </p:txBody>
      </p:sp>
      <p:sp>
        <p:nvSpPr>
          <p:cNvPr id="343047" name="Text Box 8"/>
          <p:cNvSpPr txBox="1">
            <a:spLocks noChangeArrowheads="1"/>
          </p:cNvSpPr>
          <p:nvPr/>
        </p:nvSpPr>
        <p:spPr bwMode="auto">
          <a:xfrm>
            <a:off x="171450" y="3681413"/>
            <a:ext cx="3657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</a:rPr>
              <a:t>Elephantiasis</a:t>
            </a:r>
          </a:p>
        </p:txBody>
      </p:sp>
      <p:sp>
        <p:nvSpPr>
          <p:cNvPr id="343048" name="Rectangle 9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800">
                <a:solidFill>
                  <a:srgbClr val="CCECFF"/>
                </a:solidFill>
                <a:cs typeface="Titr" pitchFamily="2" charset="-78"/>
              </a:rPr>
              <a:t>شاخه کرم های گرد ( نماتودها )</a:t>
            </a:r>
            <a:endParaRPr lang="en-US" sz="2800">
              <a:solidFill>
                <a:srgbClr val="CCECFF"/>
              </a:solidFill>
              <a:cs typeface="Titr" pitchFamily="2" charset="-78"/>
            </a:endParaRPr>
          </a:p>
        </p:txBody>
      </p:sp>
      <p:pic>
        <p:nvPicPr>
          <p:cNvPr id="343050" name="Picture 12" descr="elephantiasi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0"/>
          <a:stretch>
            <a:fillRect/>
          </a:stretch>
        </p:blipFill>
        <p:spPr bwMode="auto">
          <a:xfrm>
            <a:off x="5259388" y="3101975"/>
            <a:ext cx="3128962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674601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6629400" cy="2209800"/>
          </a:xfrm>
        </p:spPr>
        <p:txBody>
          <a:bodyPr/>
          <a:lstStyle/>
          <a:p>
            <a:pPr eaLnBrk="1" hangingPunct="1"/>
            <a:r>
              <a:rPr lang="en-US" dirty="0" smtClean="0"/>
              <a:t>Phylum </a:t>
            </a:r>
            <a:r>
              <a:rPr lang="en-US" dirty="0" err="1" smtClean="0"/>
              <a:t>Nematoda</a:t>
            </a:r>
            <a:endParaRPr lang="en-US" dirty="0" smtClean="0"/>
          </a:p>
        </p:txBody>
      </p:sp>
      <p:sp>
        <p:nvSpPr>
          <p:cNvPr id="12185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900113" y="3573463"/>
            <a:ext cx="3671887" cy="881062"/>
          </a:xfrm>
        </p:spPr>
        <p:txBody>
          <a:bodyPr/>
          <a:lstStyle/>
          <a:p>
            <a:pPr eaLnBrk="1" hangingPunct="1"/>
            <a:r>
              <a:rPr lang="en-US" smtClean="0"/>
              <a:t>Roundworms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086600" y="1905000"/>
            <a:ext cx="17764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400" dirty="0" smtClean="0"/>
              <a:t>شاخه نماتودها</a:t>
            </a:r>
          </a:p>
          <a:p>
            <a:r>
              <a:rPr lang="fa-IR" sz="2400" dirty="0" smtClean="0"/>
              <a:t>کرمهای لوله ای</a:t>
            </a:r>
          </a:p>
          <a:p>
            <a:r>
              <a:rPr lang="fa-IR" sz="2400" dirty="0" smtClean="0"/>
              <a:t>کرمهای گرد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8026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00"/>
            <a:ext cx="9067800" cy="5199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6"/>
          <p:cNvSpPr>
            <a:spLocks noChangeShapeType="1"/>
          </p:cNvSpPr>
          <p:nvPr/>
        </p:nvSpPr>
        <p:spPr bwMode="auto">
          <a:xfrm flipH="1" flipV="1">
            <a:off x="5857081" y="1676400"/>
            <a:ext cx="173037" cy="24384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81800" y="4876800"/>
            <a:ext cx="21568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a-IR" dirty="0" smtClean="0"/>
              <a:t>متعلق به</a:t>
            </a:r>
          </a:p>
          <a:p>
            <a:pPr algn="r"/>
            <a:r>
              <a:rPr lang="en-US" dirty="0" err="1" smtClean="0"/>
              <a:t>Ecdysozoa</a:t>
            </a:r>
            <a:endParaRPr lang="en-US" dirty="0" smtClean="0"/>
          </a:p>
          <a:p>
            <a:pPr algn="r"/>
            <a:r>
              <a:rPr lang="fa-IR" dirty="0" smtClean="0"/>
              <a:t>دهان اولیه </a:t>
            </a:r>
            <a:r>
              <a:rPr lang="en-US" dirty="0" err="1" smtClean="0"/>
              <a:t>protostomia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8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82" name="Picture 2"/>
          <p:cNvPicPr>
            <a:picLocks noChangeAspect="1" noChangeArrowheads="1"/>
          </p:cNvPicPr>
          <p:nvPr/>
        </p:nvPicPr>
        <p:blipFill>
          <a:blip r:embed="rId3">
            <a:lum bright="-22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13" t="31870" r="4034" b="29550"/>
          <a:stretch>
            <a:fillRect/>
          </a:stretch>
        </p:blipFill>
        <p:spPr bwMode="auto">
          <a:xfrm>
            <a:off x="1841500" y="2574925"/>
            <a:ext cx="2732088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683" name="Picture 3"/>
          <p:cNvPicPr>
            <a:picLocks noChangeAspect="1" noChangeArrowheads="1"/>
          </p:cNvPicPr>
          <p:nvPr/>
        </p:nvPicPr>
        <p:blipFill>
          <a:blip r:embed="rId3">
            <a:lum bright="-1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2" r="56247" b="12776"/>
          <a:stretch>
            <a:fillRect/>
          </a:stretch>
        </p:blipFill>
        <p:spPr bwMode="auto">
          <a:xfrm>
            <a:off x="0" y="1341438"/>
            <a:ext cx="1412875" cy="551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41093" name="Rectangle 5"/>
          <p:cNvSpPr>
            <a:spLocks noChangeArrowheads="1"/>
          </p:cNvSpPr>
          <p:nvPr/>
        </p:nvSpPr>
        <p:spPr bwMode="auto">
          <a:xfrm>
            <a:off x="6240463" y="3230563"/>
            <a:ext cx="2305050" cy="4175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 lIns="27432" tIns="27432" rIns="27432" bIns="27432" anchor="ctr">
            <a:spAutoFit/>
          </a:bodyPr>
          <a:lstStyle/>
          <a:p>
            <a:pPr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8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Digestive Cavity</a:t>
            </a:r>
          </a:p>
        </p:txBody>
      </p:sp>
      <p:sp>
        <p:nvSpPr>
          <p:cNvPr id="327685" name="Line 6"/>
          <p:cNvSpPr>
            <a:spLocks noChangeShapeType="1"/>
          </p:cNvSpPr>
          <p:nvPr/>
        </p:nvSpPr>
        <p:spPr bwMode="auto">
          <a:xfrm flipV="1">
            <a:off x="3225800" y="3468688"/>
            <a:ext cx="2963863" cy="66675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 type="diamond" w="med" len="med"/>
            <a:tailEnd/>
          </a:ln>
          <a:effectLst>
            <a:prstShdw prst="shdw17" dist="17961" dir="13500000">
              <a:schemeClr val="tx2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641095" name="Rectangle 7"/>
          <p:cNvSpPr>
            <a:spLocks noChangeArrowheads="1"/>
          </p:cNvSpPr>
          <p:nvPr/>
        </p:nvSpPr>
        <p:spPr bwMode="auto">
          <a:xfrm>
            <a:off x="6240463" y="3992563"/>
            <a:ext cx="2141537" cy="4175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 lIns="27432" tIns="27432" rIns="27432" bIns="27432" anchor="ctr">
            <a:spAutoFit/>
          </a:bodyPr>
          <a:lstStyle/>
          <a:p>
            <a:pPr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8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Digestive Tract</a:t>
            </a:r>
          </a:p>
        </p:txBody>
      </p:sp>
      <p:sp>
        <p:nvSpPr>
          <p:cNvPr id="327687" name="Line 8"/>
          <p:cNvSpPr>
            <a:spLocks noChangeShapeType="1"/>
          </p:cNvSpPr>
          <p:nvPr/>
        </p:nvSpPr>
        <p:spPr bwMode="auto">
          <a:xfrm>
            <a:off x="3419475" y="4211638"/>
            <a:ext cx="2770188" cy="39687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 type="triangle" w="med" len="med"/>
            <a:tailEnd/>
          </a:ln>
          <a:effectLst>
            <a:prstShdw prst="shdw17" dist="17961" dir="13500000">
              <a:schemeClr val="tx2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641097" name="Rectangle 9"/>
          <p:cNvSpPr>
            <a:spLocks noChangeArrowheads="1"/>
          </p:cNvSpPr>
          <p:nvPr/>
        </p:nvSpPr>
        <p:spPr bwMode="auto">
          <a:xfrm>
            <a:off x="6240463" y="4754563"/>
            <a:ext cx="2359025" cy="4175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27432" tIns="27432" rIns="27432" bIns="27432" anchor="ctr">
            <a:spAutoFit/>
          </a:bodyPr>
          <a:lstStyle/>
          <a:p>
            <a:pPr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8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Pseudocoelom</a:t>
            </a:r>
          </a:p>
        </p:txBody>
      </p:sp>
      <p:sp>
        <p:nvSpPr>
          <p:cNvPr id="327689" name="Line 10"/>
          <p:cNvSpPr>
            <a:spLocks noChangeShapeType="1"/>
          </p:cNvSpPr>
          <p:nvPr/>
        </p:nvSpPr>
        <p:spPr bwMode="auto">
          <a:xfrm>
            <a:off x="3640138" y="4319588"/>
            <a:ext cx="2540000" cy="64452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 type="diamond" w="med" len="med"/>
            <a:tailEnd/>
          </a:ln>
          <a:effectLst>
            <a:prstShdw prst="shdw17" dist="17961" dir="13500000">
              <a:schemeClr val="tx2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641099" name="Rectangle 11"/>
          <p:cNvSpPr>
            <a:spLocks noChangeArrowheads="1"/>
          </p:cNvSpPr>
          <p:nvPr/>
        </p:nvSpPr>
        <p:spPr bwMode="auto">
          <a:xfrm>
            <a:off x="6240463" y="6278563"/>
            <a:ext cx="1857375" cy="4175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27432" tIns="27432" rIns="27432" bIns="27432" anchor="ctr">
            <a:spAutoFit/>
          </a:bodyPr>
          <a:lstStyle/>
          <a:p>
            <a:pPr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8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Body Wall</a:t>
            </a:r>
          </a:p>
        </p:txBody>
      </p:sp>
      <p:sp>
        <p:nvSpPr>
          <p:cNvPr id="7641100" name="AutoShape 12"/>
          <p:cNvSpPr>
            <a:spLocks noChangeArrowheads="1"/>
          </p:cNvSpPr>
          <p:nvPr/>
        </p:nvSpPr>
        <p:spPr bwMode="auto">
          <a:xfrm>
            <a:off x="5707063" y="1281113"/>
            <a:ext cx="2846387" cy="1147762"/>
          </a:xfrm>
          <a:prstGeom prst="wedgeRectCallout">
            <a:avLst>
              <a:gd name="adj1" fmla="val -109787"/>
              <a:gd name="adj2" fmla="val 161065"/>
            </a:avLst>
          </a:prstGeom>
          <a:solidFill>
            <a:srgbClr val="FFFFFF">
              <a:alpha val="50000"/>
            </a:srgbClr>
          </a:soli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lIns="27432" tIns="27432" rIns="27432" bIns="27432" anchor="ctr">
            <a:spAutoFit/>
          </a:bodyPr>
          <a:lstStyle/>
          <a:p>
            <a:pPr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8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Body cavity partially lined with mesoderm</a:t>
            </a:r>
          </a:p>
        </p:txBody>
      </p:sp>
      <p:grpSp>
        <p:nvGrpSpPr>
          <p:cNvPr id="327692" name="Group 13"/>
          <p:cNvGrpSpPr>
            <a:grpSpLocks/>
          </p:cNvGrpSpPr>
          <p:nvPr/>
        </p:nvGrpSpPr>
        <p:grpSpPr bwMode="auto">
          <a:xfrm>
            <a:off x="463550" y="2735263"/>
            <a:ext cx="2586038" cy="2727325"/>
            <a:chOff x="635" y="1723"/>
            <a:chExt cx="1629" cy="1718"/>
          </a:xfrm>
        </p:grpSpPr>
        <p:sp>
          <p:nvSpPr>
            <p:cNvPr id="327699" name="Line 14"/>
            <p:cNvSpPr>
              <a:spLocks noChangeShapeType="1"/>
            </p:cNvSpPr>
            <p:nvPr/>
          </p:nvSpPr>
          <p:spPr bwMode="auto">
            <a:xfrm flipV="1">
              <a:off x="635" y="1723"/>
              <a:ext cx="1323" cy="1177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prstDash val="sysDot"/>
              <a:round/>
              <a:headEnd/>
              <a:tailEnd/>
            </a:ln>
            <a:effectLst>
              <a:prstShdw prst="shdw17" dist="17961" dir="13500000">
                <a:schemeClr val="tx2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27432" tIns="27432" rIns="27432" bIns="27432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27700" name="Line 15"/>
            <p:cNvSpPr>
              <a:spLocks noChangeShapeType="1"/>
            </p:cNvSpPr>
            <p:nvPr/>
          </p:nvSpPr>
          <p:spPr bwMode="auto">
            <a:xfrm>
              <a:off x="703" y="3080"/>
              <a:ext cx="1561" cy="361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prstDash val="sysDot"/>
              <a:round/>
              <a:headEnd/>
              <a:tailEnd/>
            </a:ln>
            <a:effectLst>
              <a:prstShdw prst="shdw17" dist="17961" dir="13500000">
                <a:schemeClr val="tx2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27432" tIns="27432" rIns="27432" bIns="27432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327693" name="Oval 16"/>
          <p:cNvSpPr>
            <a:spLocks noChangeArrowheads="1"/>
          </p:cNvSpPr>
          <p:nvPr/>
        </p:nvSpPr>
        <p:spPr bwMode="auto">
          <a:xfrm>
            <a:off x="950913" y="4549775"/>
            <a:ext cx="450850" cy="346075"/>
          </a:xfrm>
          <a:prstGeom prst="ellips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27694" name="AutoShape 17"/>
          <p:cNvSpPr>
            <a:spLocks/>
          </p:cNvSpPr>
          <p:nvPr/>
        </p:nvSpPr>
        <p:spPr bwMode="auto">
          <a:xfrm>
            <a:off x="3370263" y="4991100"/>
            <a:ext cx="254000" cy="468313"/>
          </a:xfrm>
          <a:prstGeom prst="rightBrace">
            <a:avLst>
              <a:gd name="adj1" fmla="val 15365"/>
              <a:gd name="adj2" fmla="val 50000"/>
            </a:avLst>
          </a:prstGeom>
          <a:noFill/>
          <a:ln w="28575">
            <a:solidFill>
              <a:schemeClr val="bg2"/>
            </a:solidFill>
            <a:round/>
            <a:headEnd/>
            <a:tailEnd/>
          </a:ln>
          <a:effectLst>
            <a:prstShdw prst="shdw17" dist="17961" dir="13500000">
              <a:schemeClr val="tx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27695" name="Line 18"/>
          <p:cNvSpPr>
            <a:spLocks noChangeShapeType="1"/>
          </p:cNvSpPr>
          <p:nvPr/>
        </p:nvSpPr>
        <p:spPr bwMode="auto">
          <a:xfrm>
            <a:off x="3663950" y="5226050"/>
            <a:ext cx="2544763" cy="1201738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>
            <a:prstShdw prst="shdw17" dist="12700" dir="16200000">
              <a:schemeClr val="tx2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27697" name="Text Box 20"/>
          <p:cNvSpPr txBox="1">
            <a:spLocks noChangeArrowheads="1"/>
          </p:cNvSpPr>
          <p:nvPr/>
        </p:nvSpPr>
        <p:spPr bwMode="auto">
          <a:xfrm>
            <a:off x="463550" y="6427788"/>
            <a:ext cx="72723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000">
                <a:solidFill>
                  <a:srgbClr val="990000"/>
                </a:solidFill>
                <a:cs typeface="Titr" pitchFamily="2" charset="-78"/>
              </a:rPr>
              <a:t>مقطع بدن در کرم های گرد دارای سلوم کاذب </a:t>
            </a:r>
            <a:endParaRPr lang="en-US" sz="2000">
              <a:solidFill>
                <a:srgbClr val="990000"/>
              </a:solidFill>
              <a:cs typeface="Titr" pitchFamily="2" charset="-78"/>
            </a:endParaRPr>
          </a:p>
        </p:txBody>
      </p:sp>
      <p:sp>
        <p:nvSpPr>
          <p:cNvPr id="327698" name="Rectangle 2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fa-IR" smtClean="0"/>
              <a:t>شاخه کرم های گرد ( نماتودها )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0078246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400" dirty="0" smtClean="0"/>
              <a:t>در همه محیط ها بوده و فراوان ترین جانوران زنده بوده</a:t>
            </a:r>
          </a:p>
          <a:p>
            <a:pPr algn="r" rtl="1"/>
            <a:r>
              <a:rPr lang="fa-IR" sz="2400" dirty="0" smtClean="0"/>
              <a:t>از آب شیرین تا دریا و به ازای یک میلیون در متر مربع یافت شده</a:t>
            </a:r>
          </a:p>
          <a:p>
            <a:pPr algn="r" rtl="1"/>
            <a:r>
              <a:rPr lang="fa-IR" sz="2400" dirty="0" smtClean="0"/>
              <a:t>تا 9 میلیارد عدد در یک زمین زراعی خوب</a:t>
            </a:r>
          </a:p>
          <a:p>
            <a:pPr algn="r" rtl="1"/>
            <a:r>
              <a:rPr lang="fa-IR" sz="2400" dirty="0" smtClean="0"/>
              <a:t>دارای فرمهای آزادزی که از باکتریها، جلبکها، قارچها و مخمر ها تغذیه کرده</a:t>
            </a:r>
          </a:p>
          <a:p>
            <a:pPr lvl="0" algn="r" rtl="1" fontAlgn="base">
              <a:spcAft>
                <a:spcPct val="0"/>
              </a:spcAft>
              <a:buClr>
                <a:srgbClr val="996666"/>
              </a:buClr>
              <a:buSzPct val="80000"/>
              <a:buFont typeface="Wingdings" pitchFamily="2" charset="2"/>
              <a:buChar char="l"/>
            </a:pPr>
            <a:r>
              <a:rPr lang="fa-IR" sz="2400" kern="0" dirty="0">
                <a:solidFill>
                  <a:srgbClr val="000000"/>
                </a:solidFill>
                <a:latin typeface="Arial"/>
              </a:rPr>
              <a:t>فرم های شکارچی از روتیفرا، تاردیگرادها برخی آنلیدا و سایر نماتودا تغذیه می کنند</a:t>
            </a:r>
            <a:r>
              <a:rPr lang="fa-IR" sz="2400" kern="0" dirty="0" smtClean="0">
                <a:solidFill>
                  <a:srgbClr val="000000"/>
                </a:solidFill>
                <a:latin typeface="Arial"/>
              </a:rPr>
              <a:t>.</a:t>
            </a:r>
          </a:p>
          <a:p>
            <a:pPr lvl="0" algn="r" rtl="1" fontAlgn="base">
              <a:spcAft>
                <a:spcPct val="0"/>
              </a:spcAft>
              <a:buClr>
                <a:srgbClr val="996666"/>
              </a:buClr>
              <a:buSzPct val="80000"/>
              <a:buFont typeface="Wingdings" pitchFamily="2" charset="2"/>
              <a:buChar char="l"/>
            </a:pPr>
            <a:r>
              <a:rPr lang="fa-IR" sz="2400" kern="0" dirty="0" smtClean="0">
                <a:solidFill>
                  <a:srgbClr val="000000"/>
                </a:solidFill>
                <a:latin typeface="Arial"/>
              </a:rPr>
              <a:t>برخی گونه ها انگل های مهم جانوران و گیاهان می باشد، و تقریبا در همه گیاهان و جانوران یافت شده </a:t>
            </a:r>
          </a:p>
          <a:p>
            <a:pPr lvl="0" algn="r" rtl="1" fontAlgn="base">
              <a:spcAft>
                <a:spcPct val="0"/>
              </a:spcAft>
              <a:buClr>
                <a:srgbClr val="996666"/>
              </a:buClr>
              <a:buSzPct val="80000"/>
              <a:buFont typeface="Wingdings" pitchFamily="2" charset="2"/>
              <a:buChar char="l"/>
            </a:pPr>
            <a:r>
              <a:rPr lang="fa-IR" sz="2400" kern="0" dirty="0">
                <a:solidFill>
                  <a:srgbClr val="000000"/>
                </a:solidFill>
                <a:latin typeface="Arial"/>
              </a:rPr>
              <a:t>منبع غذایی مهم برای کنه </a:t>
            </a:r>
            <a:r>
              <a:rPr lang="fa-IR" sz="2400" kern="0" dirty="0" smtClean="0">
                <a:solidFill>
                  <a:srgbClr val="000000"/>
                </a:solidFill>
                <a:latin typeface="Arial"/>
              </a:rPr>
              <a:t>ها، </a:t>
            </a:r>
            <a:r>
              <a:rPr lang="fa-IR" sz="2400" kern="0" dirty="0">
                <a:solidFill>
                  <a:srgbClr val="000000"/>
                </a:solidFill>
                <a:latin typeface="Arial"/>
              </a:rPr>
              <a:t>حشرات و لارو جانوران هستند.</a:t>
            </a:r>
          </a:p>
          <a:p>
            <a:pPr lvl="0" algn="r" rtl="1" fontAlgn="base">
              <a:spcAft>
                <a:spcPct val="0"/>
              </a:spcAft>
              <a:buClr>
                <a:srgbClr val="996666"/>
              </a:buClr>
              <a:buSzPct val="80000"/>
              <a:buFont typeface="Wingdings" pitchFamily="2" charset="2"/>
              <a:buChar char="l"/>
            </a:pPr>
            <a:endParaRPr lang="fa-IR" sz="2400" kern="0" dirty="0">
              <a:solidFill>
                <a:srgbClr val="000000"/>
              </a:solidFill>
              <a:latin typeface="Arial"/>
            </a:endParaRPr>
          </a:p>
          <a:p>
            <a:pPr algn="r" rtl="1"/>
            <a:endParaRPr lang="fa-IR" sz="2400" dirty="0" smtClean="0"/>
          </a:p>
          <a:p>
            <a:pPr algn="r" rtl="1"/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14300" y="228600"/>
            <a:ext cx="86487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Phylum</a:t>
            </a:r>
            <a:r>
              <a:rPr lang="en-US" sz="4200" kern="0" dirty="0" smtClean="0">
                <a:solidFill>
                  <a:srgbClr val="FF0000"/>
                </a:solidFill>
                <a:latin typeface="Arial"/>
                <a:ea typeface="+mj-ea"/>
                <a:cs typeface="+mj-cs"/>
              </a:rPr>
              <a:t>Phylum </a:t>
            </a:r>
            <a:r>
              <a:rPr lang="en-US" sz="4200" kern="0" dirty="0" err="1" smtClean="0">
                <a:solidFill>
                  <a:srgbClr val="FF0000"/>
                </a:solidFill>
                <a:latin typeface="Arial"/>
                <a:ea typeface="+mj-ea"/>
                <a:cs typeface="+mj-cs"/>
              </a:rPr>
              <a:t>Nematoda</a:t>
            </a:r>
            <a:r>
              <a:rPr kumimoji="0" lang="en-US" sz="4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en-US" sz="4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Nematoda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7240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400" dirty="0" smtClean="0">
                <a:cs typeface="B Nazanin" panose="00000400000000000000" pitchFamily="2" charset="-78"/>
              </a:rPr>
              <a:t>فاقد </a:t>
            </a:r>
            <a:r>
              <a:rPr lang="fa-IR" sz="2400" dirty="0" err="1" smtClean="0">
                <a:cs typeface="B Nazanin" panose="00000400000000000000" pitchFamily="2" charset="-78"/>
              </a:rPr>
              <a:t>پروتونفریدی</a:t>
            </a:r>
            <a:r>
              <a:rPr lang="fa-IR" sz="2400" dirty="0" smtClean="0">
                <a:cs typeface="B Nazanin" panose="00000400000000000000" pitchFamily="2" charset="-78"/>
              </a:rPr>
              <a:t> هستند. دستگاه دفعی شامل یک یا تعدادی سلول غده ای بوده</a:t>
            </a:r>
          </a:p>
          <a:p>
            <a:pPr algn="r" rtl="1"/>
            <a:r>
              <a:rPr lang="fa-IR" sz="2400" dirty="0" err="1" smtClean="0">
                <a:cs typeface="B Nazanin" panose="00000400000000000000" pitchFamily="2" charset="-78"/>
              </a:rPr>
              <a:t>اپیدرم</a:t>
            </a:r>
            <a:r>
              <a:rPr lang="fa-IR" sz="2400" dirty="0" smtClean="0">
                <a:cs typeface="B Nazanin" panose="00000400000000000000" pitchFamily="2" charset="-78"/>
              </a:rPr>
              <a:t> </a:t>
            </a:r>
            <a:r>
              <a:rPr lang="fa-IR" sz="2400" dirty="0" err="1" smtClean="0">
                <a:cs typeface="B Nazanin" panose="00000400000000000000" pitchFamily="2" charset="-78"/>
              </a:rPr>
              <a:t>کوتیکول</a:t>
            </a:r>
            <a:r>
              <a:rPr lang="fa-IR" sz="2400" dirty="0" smtClean="0">
                <a:cs typeface="B Nazanin" panose="00000400000000000000" pitchFamily="2" charset="-78"/>
              </a:rPr>
              <a:t> را ترشح کرده و حالت </a:t>
            </a:r>
            <a:r>
              <a:rPr lang="fa-IR" sz="2400" dirty="0" err="1" smtClean="0">
                <a:cs typeface="B Nazanin" panose="00000400000000000000" pitchFamily="2" charset="-78"/>
              </a:rPr>
              <a:t>سنسیتیالی</a:t>
            </a:r>
            <a:r>
              <a:rPr lang="fa-IR" sz="2400" dirty="0" smtClean="0">
                <a:cs typeface="B Nazanin" panose="00000400000000000000" pitchFamily="2" charset="-78"/>
              </a:rPr>
              <a:t> داشته. طناب های </a:t>
            </a:r>
            <a:r>
              <a:rPr lang="fa-IR" sz="2400" dirty="0" err="1" smtClean="0">
                <a:cs typeface="B Nazanin" panose="00000400000000000000" pitchFamily="2" charset="-78"/>
              </a:rPr>
              <a:t>هیپودرمی</a:t>
            </a:r>
            <a:r>
              <a:rPr lang="fa-IR" sz="2400" dirty="0" smtClean="0">
                <a:cs typeface="B Nazanin" panose="00000400000000000000" pitchFamily="2" charset="-78"/>
              </a:rPr>
              <a:t> به سمت داخل </a:t>
            </a:r>
            <a:r>
              <a:rPr lang="fa-IR" sz="2400" dirty="0" err="1" smtClean="0">
                <a:cs typeface="B Nazanin" panose="00000400000000000000" pitchFamily="2" charset="-78"/>
              </a:rPr>
              <a:t>تورفتگی</a:t>
            </a:r>
            <a:r>
              <a:rPr lang="fa-IR" sz="2400" dirty="0" smtClean="0">
                <a:cs typeface="B Nazanin" panose="00000400000000000000" pitchFamily="2" charset="-78"/>
              </a:rPr>
              <a:t> پیدا کرده</a:t>
            </a:r>
          </a:p>
          <a:p>
            <a:pPr algn="r" rtl="1"/>
            <a:r>
              <a:rPr lang="fa-IR" sz="2400" dirty="0" err="1" smtClean="0">
                <a:cs typeface="B Nazanin" panose="00000400000000000000" pitchFamily="2" charset="-78"/>
              </a:rPr>
              <a:t>کوتیکول</a:t>
            </a:r>
            <a:r>
              <a:rPr lang="fa-IR" sz="2400" dirty="0" smtClean="0">
                <a:cs typeface="B Nazanin" panose="00000400000000000000" pitchFamily="2" charset="-78"/>
              </a:rPr>
              <a:t> نقش حفاظتی داشته و دارای چهار لایه است. </a:t>
            </a:r>
          </a:p>
          <a:p>
            <a:pPr algn="r" rtl="1"/>
            <a:r>
              <a:rPr lang="fa-IR" sz="2400" dirty="0" smtClean="0">
                <a:cs typeface="B Nazanin" panose="00000400000000000000" pitchFamily="2" charset="-78"/>
              </a:rPr>
              <a:t>مایع </a:t>
            </a:r>
            <a:r>
              <a:rPr lang="fa-IR" sz="2400" dirty="0" err="1" smtClean="0">
                <a:cs typeface="B Nazanin" panose="00000400000000000000" pitchFamily="2" charset="-78"/>
              </a:rPr>
              <a:t>سلومی</a:t>
            </a:r>
            <a:r>
              <a:rPr lang="fa-IR" sz="2400" dirty="0" smtClean="0">
                <a:cs typeface="B Nazanin" panose="00000400000000000000" pitchFamily="2" charset="-78"/>
              </a:rPr>
              <a:t> نقش اسکلت </a:t>
            </a:r>
            <a:r>
              <a:rPr lang="fa-IR" sz="2400" dirty="0" err="1" smtClean="0">
                <a:cs typeface="B Nazanin" panose="00000400000000000000" pitchFamily="2" charset="-78"/>
              </a:rPr>
              <a:t>هیدروستاتیک</a:t>
            </a:r>
            <a:r>
              <a:rPr lang="fa-IR" sz="2400" dirty="0" smtClean="0">
                <a:cs typeface="B Nazanin" panose="00000400000000000000" pitchFamily="2" charset="-78"/>
              </a:rPr>
              <a:t> دارد</a:t>
            </a:r>
          </a:p>
          <a:p>
            <a:pPr algn="r" rtl="1"/>
            <a:endParaRPr lang="en-US" sz="24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910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Phylum Nematoda:  Roundworms</a:t>
            </a:r>
          </a:p>
        </p:txBody>
      </p:sp>
      <p:sp>
        <p:nvSpPr>
          <p:cNvPr id="10243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i="1" dirty="0" err="1" smtClean="0"/>
              <a:t>Caenorhabditis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elegans</a:t>
            </a:r>
            <a:r>
              <a:rPr lang="en-US" sz="2800" dirty="0" smtClean="0"/>
              <a:t> is an important model for studies of genomics and cell development and differentiation.</a:t>
            </a:r>
          </a:p>
        </p:txBody>
      </p:sp>
      <p:pic>
        <p:nvPicPr>
          <p:cNvPr id="10244" name="Picture 8" descr="wor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1905000"/>
            <a:ext cx="4762500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842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924175"/>
            <a:ext cx="7772400" cy="11430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rgbClr val="FF0000"/>
                </a:solidFill>
              </a:rPr>
              <a:t> Phylum Nematoda</a:t>
            </a:r>
            <a:br>
              <a:rPr lang="en-US" sz="2800" b="1" smtClean="0">
                <a:solidFill>
                  <a:srgbClr val="FF0000"/>
                </a:solidFill>
              </a:rPr>
            </a:br>
            <a:r>
              <a:rPr lang="en-US" sz="2800" b="1" smtClean="0">
                <a:solidFill>
                  <a:srgbClr val="FF0000"/>
                </a:solidFill>
              </a:rPr>
              <a:t>(Roundworms )</a:t>
            </a:r>
          </a:p>
        </p:txBody>
      </p:sp>
      <p:pic>
        <p:nvPicPr>
          <p:cNvPr id="32973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7" t="19958" r="4671"/>
          <a:stretch>
            <a:fillRect/>
          </a:stretch>
        </p:blipFill>
        <p:spPr bwMode="auto">
          <a:xfrm>
            <a:off x="184150" y="4384675"/>
            <a:ext cx="8348663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9732" name="Text Box 5"/>
          <p:cNvSpPr txBox="1">
            <a:spLocks noChangeArrowheads="1"/>
          </p:cNvSpPr>
          <p:nvPr/>
        </p:nvSpPr>
        <p:spPr bwMode="auto">
          <a:xfrm>
            <a:off x="5772150" y="4384675"/>
            <a:ext cx="7143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808080"/>
                </a:solidFill>
              </a:rPr>
              <a:t>gonad</a:t>
            </a:r>
          </a:p>
        </p:txBody>
      </p:sp>
      <p:sp>
        <p:nvSpPr>
          <p:cNvPr id="329733" name="Text Box 6"/>
          <p:cNvSpPr txBox="1">
            <a:spLocks noChangeArrowheads="1"/>
          </p:cNvSpPr>
          <p:nvPr/>
        </p:nvSpPr>
        <p:spPr bwMode="auto">
          <a:xfrm>
            <a:off x="320675" y="4384675"/>
            <a:ext cx="8731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808080"/>
                </a:solidFill>
              </a:rPr>
              <a:t>pharynx</a:t>
            </a:r>
          </a:p>
        </p:txBody>
      </p:sp>
      <p:sp>
        <p:nvSpPr>
          <p:cNvPr id="329734" name="Text Box 7"/>
          <p:cNvSpPr txBox="1">
            <a:spLocks noChangeArrowheads="1"/>
          </p:cNvSpPr>
          <p:nvPr/>
        </p:nvSpPr>
        <p:spPr bwMode="auto">
          <a:xfrm>
            <a:off x="2098675" y="4384675"/>
            <a:ext cx="9112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808080"/>
                </a:solidFill>
              </a:rPr>
              <a:t>intestine</a:t>
            </a:r>
          </a:p>
        </p:txBody>
      </p:sp>
      <p:sp>
        <p:nvSpPr>
          <p:cNvPr id="329735" name="Text Box 8"/>
          <p:cNvSpPr txBox="1">
            <a:spLocks noChangeArrowheads="1"/>
          </p:cNvSpPr>
          <p:nvPr/>
        </p:nvSpPr>
        <p:spPr bwMode="auto">
          <a:xfrm>
            <a:off x="1628775" y="5665788"/>
            <a:ext cx="1257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808080"/>
                </a:solidFill>
              </a:rPr>
              <a:t>false coelom</a:t>
            </a:r>
          </a:p>
        </p:txBody>
      </p:sp>
      <p:sp>
        <p:nvSpPr>
          <p:cNvPr id="329736" name="Text Box 9"/>
          <p:cNvSpPr txBox="1">
            <a:spLocks noChangeArrowheads="1"/>
          </p:cNvSpPr>
          <p:nvPr/>
        </p:nvSpPr>
        <p:spPr bwMode="auto">
          <a:xfrm>
            <a:off x="3965575" y="4384675"/>
            <a:ext cx="13938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808080"/>
                </a:solidFill>
              </a:rPr>
              <a:t>eggs in uterus</a:t>
            </a:r>
          </a:p>
        </p:txBody>
      </p:sp>
      <p:sp>
        <p:nvSpPr>
          <p:cNvPr id="329737" name="Text Box 10"/>
          <p:cNvSpPr txBox="1">
            <a:spLocks noChangeArrowheads="1"/>
          </p:cNvSpPr>
          <p:nvPr/>
        </p:nvSpPr>
        <p:spPr bwMode="auto">
          <a:xfrm>
            <a:off x="7242175" y="4384675"/>
            <a:ext cx="5969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808080"/>
                </a:solidFill>
              </a:rPr>
              <a:t>anus</a:t>
            </a:r>
          </a:p>
        </p:txBody>
      </p:sp>
      <p:sp>
        <p:nvSpPr>
          <p:cNvPr id="329738" name="Text Box 11"/>
          <p:cNvSpPr txBox="1">
            <a:spLocks noChangeArrowheads="1"/>
          </p:cNvSpPr>
          <p:nvPr/>
        </p:nvSpPr>
        <p:spPr bwMode="auto">
          <a:xfrm>
            <a:off x="5591175" y="5665788"/>
            <a:ext cx="21732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808080"/>
                </a:solidFill>
              </a:rPr>
              <a:t>muscularized body wall</a:t>
            </a:r>
          </a:p>
        </p:txBody>
      </p:sp>
      <p:sp>
        <p:nvSpPr>
          <p:cNvPr id="329739" name="Line 12"/>
          <p:cNvSpPr>
            <a:spLocks noChangeShapeType="1"/>
          </p:cNvSpPr>
          <p:nvPr/>
        </p:nvSpPr>
        <p:spPr bwMode="auto">
          <a:xfrm flipV="1">
            <a:off x="755650" y="4651375"/>
            <a:ext cx="0" cy="3302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29740" name="Line 13"/>
          <p:cNvSpPr>
            <a:spLocks noChangeShapeType="1"/>
          </p:cNvSpPr>
          <p:nvPr/>
        </p:nvSpPr>
        <p:spPr bwMode="auto">
          <a:xfrm flipV="1">
            <a:off x="2559050" y="4651375"/>
            <a:ext cx="0" cy="5080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29741" name="Line 14"/>
          <p:cNvSpPr>
            <a:spLocks noChangeShapeType="1"/>
          </p:cNvSpPr>
          <p:nvPr/>
        </p:nvSpPr>
        <p:spPr bwMode="auto">
          <a:xfrm flipV="1">
            <a:off x="4667250" y="4651375"/>
            <a:ext cx="0" cy="5715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29742" name="Line 15"/>
          <p:cNvSpPr>
            <a:spLocks noChangeShapeType="1"/>
          </p:cNvSpPr>
          <p:nvPr/>
        </p:nvSpPr>
        <p:spPr bwMode="auto">
          <a:xfrm flipV="1">
            <a:off x="6127750" y="4651375"/>
            <a:ext cx="0" cy="4445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29743" name="Line 16"/>
          <p:cNvSpPr>
            <a:spLocks noChangeShapeType="1"/>
          </p:cNvSpPr>
          <p:nvPr/>
        </p:nvSpPr>
        <p:spPr bwMode="auto">
          <a:xfrm flipV="1">
            <a:off x="7537450" y="4651375"/>
            <a:ext cx="0" cy="4699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29744" name="Line 17"/>
          <p:cNvSpPr>
            <a:spLocks noChangeShapeType="1"/>
          </p:cNvSpPr>
          <p:nvPr/>
        </p:nvSpPr>
        <p:spPr bwMode="auto">
          <a:xfrm>
            <a:off x="2254250" y="5032375"/>
            <a:ext cx="0" cy="6858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29745" name="Line 18"/>
          <p:cNvSpPr>
            <a:spLocks noChangeShapeType="1"/>
          </p:cNvSpPr>
          <p:nvPr/>
        </p:nvSpPr>
        <p:spPr bwMode="auto">
          <a:xfrm>
            <a:off x="6673850" y="5311775"/>
            <a:ext cx="0" cy="4318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29746" name="Rectangle 19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800">
                <a:solidFill>
                  <a:srgbClr val="CCECFF"/>
                </a:solidFill>
                <a:cs typeface="Titr" pitchFamily="2" charset="-78"/>
              </a:rPr>
              <a:t>شاخه کرم های گرد ( نماتودها )</a:t>
            </a:r>
            <a:endParaRPr lang="en-US" sz="2800">
              <a:solidFill>
                <a:srgbClr val="CCECFF"/>
              </a:solidFill>
              <a:cs typeface="Titr" pitchFamily="2" charset="-78"/>
            </a:endParaRPr>
          </a:p>
        </p:txBody>
      </p:sp>
      <p:sp>
        <p:nvSpPr>
          <p:cNvPr id="329747" name="Text Box 20"/>
          <p:cNvSpPr txBox="1">
            <a:spLocks noChangeArrowheads="1"/>
          </p:cNvSpPr>
          <p:nvPr/>
        </p:nvSpPr>
        <p:spPr bwMode="auto">
          <a:xfrm>
            <a:off x="323850" y="6237288"/>
            <a:ext cx="82105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800">
                <a:solidFill>
                  <a:srgbClr val="990000"/>
                </a:solidFill>
                <a:cs typeface="Titr" pitchFamily="2" charset="-78"/>
              </a:rPr>
              <a:t>دستگاه گوارش در کرم های گرد  </a:t>
            </a:r>
            <a:endParaRPr lang="en-US" sz="2800">
              <a:solidFill>
                <a:srgbClr val="990000"/>
              </a:solidFill>
              <a:cs typeface="Titr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95161" y="1446810"/>
            <a:ext cx="32704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dirty="0" smtClean="0"/>
              <a:t>کپسول دهانی از کوتیکول پوشیده شده است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2881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47800"/>
            <a:ext cx="8077200" cy="4572000"/>
          </a:xfrm>
        </p:spPr>
        <p:txBody>
          <a:bodyPr/>
          <a:lstStyle/>
          <a:p>
            <a:pPr algn="r" rtl="1"/>
            <a:r>
              <a:rPr lang="fa-IR" sz="2400" dirty="0" smtClean="0"/>
              <a:t>جانور با تقارن دو طرفی</a:t>
            </a:r>
          </a:p>
          <a:p>
            <a:pPr algn="r" rtl="1"/>
            <a:r>
              <a:rPr lang="fa-IR" sz="2400" dirty="0" smtClean="0"/>
              <a:t>در دو انتها باریک</a:t>
            </a:r>
          </a:p>
          <a:p>
            <a:pPr algn="r" rtl="1"/>
            <a:r>
              <a:rPr lang="fa-IR" sz="2400" dirty="0" smtClean="0"/>
              <a:t>بدن پوشیده با کوتیکول سخت و قابل انعطاف و غیر زنده</a:t>
            </a:r>
          </a:p>
          <a:p>
            <a:pPr algn="r" rtl="1"/>
            <a:r>
              <a:rPr lang="fa-IR" sz="2400" dirty="0" smtClean="0"/>
              <a:t>جانور مجهز به دستگاه گوارش کامل</a:t>
            </a:r>
          </a:p>
          <a:p>
            <a:pPr algn="r" rtl="1"/>
            <a:r>
              <a:rPr lang="fa-IR" sz="2400" dirty="0" smtClean="0"/>
              <a:t>بین دیواره بدن و روده سلوم کاذب وجود دارد</a:t>
            </a:r>
          </a:p>
          <a:p>
            <a:pPr algn="r" rtl="1"/>
            <a:r>
              <a:rPr lang="fa-IR" sz="2400" dirty="0" smtClean="0"/>
              <a:t>تریپلوبلاستیک</a:t>
            </a:r>
          </a:p>
          <a:p>
            <a:pPr algn="r" rtl="1"/>
            <a:r>
              <a:rPr lang="fa-IR" sz="2400" dirty="0" smtClean="0"/>
              <a:t>فاقد مژه و بند</a:t>
            </a:r>
          </a:p>
          <a:p>
            <a:pPr algn="r" rtl="1"/>
            <a:r>
              <a:rPr lang="fa-IR" sz="2400" dirty="0" smtClean="0"/>
              <a:t>دیواره عضلات بدن فقط از نوع طولی</a:t>
            </a:r>
          </a:p>
          <a:p>
            <a:pPr algn="r" rtl="1"/>
            <a:endParaRPr lang="fa-IR" sz="2400" dirty="0" smtClean="0"/>
          </a:p>
          <a:p>
            <a:pPr algn="r" rtl="1"/>
            <a:endParaRPr lang="fa-IR" sz="2400" dirty="0" smtClean="0"/>
          </a:p>
          <a:p>
            <a:pPr algn="r" rtl="1"/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38" y="323850"/>
            <a:ext cx="2590800" cy="1943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838450"/>
            <a:ext cx="2857500" cy="1600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988420"/>
            <a:ext cx="2824163" cy="158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45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yers">
  <a:themeElements>
    <a:clrScheme name="Layers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Layers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7_Biology of Zoology 0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3_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Biology of Zoology 0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Biology of Zoology 0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Biology of Zoology 0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Biology of Zoology 0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5_Biology of Zoology 0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6_Biology of Zoology 0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</TotalTime>
  <Words>936</Words>
  <Application>Microsoft Office PowerPoint</Application>
  <PresentationFormat>On-screen Show (4:3)</PresentationFormat>
  <Paragraphs>108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18</vt:i4>
      </vt:variant>
    </vt:vector>
  </HeadingPairs>
  <TitlesOfParts>
    <vt:vector size="40" baseType="lpstr">
      <vt:lpstr>Arial</vt:lpstr>
      <vt:lpstr>Arial Black</vt:lpstr>
      <vt:lpstr>Arial Narrow</vt:lpstr>
      <vt:lpstr>B Lotus</vt:lpstr>
      <vt:lpstr>B Nazanin</vt:lpstr>
      <vt:lpstr>Calibri</vt:lpstr>
      <vt:lpstr>Courier New</vt:lpstr>
      <vt:lpstr>Times New Roman</vt:lpstr>
      <vt:lpstr>Titr</vt:lpstr>
      <vt:lpstr>Wingdings</vt:lpstr>
      <vt:lpstr>Wingdings 2</vt:lpstr>
      <vt:lpstr>Layers</vt:lpstr>
      <vt:lpstr>Office Theme</vt:lpstr>
      <vt:lpstr>1_Radial</vt:lpstr>
      <vt:lpstr>Biology of Zoology 02</vt:lpstr>
      <vt:lpstr>1_Biology of Zoology 02</vt:lpstr>
      <vt:lpstr>2_Biology of Zoology 02</vt:lpstr>
      <vt:lpstr>3_Biology of Zoology 02</vt:lpstr>
      <vt:lpstr>5_Biology of Zoology 02</vt:lpstr>
      <vt:lpstr>6_Biology of Zoology 02</vt:lpstr>
      <vt:lpstr>7_Biology of Zoology 02</vt:lpstr>
      <vt:lpstr>3_Radial</vt:lpstr>
      <vt:lpstr>کلاد Ecdysozoa</vt:lpstr>
      <vt:lpstr>Phylum Nematoda</vt:lpstr>
      <vt:lpstr>PowerPoint Presentation</vt:lpstr>
      <vt:lpstr>شاخه کرم های گرد ( نماتودها )</vt:lpstr>
      <vt:lpstr>PowerPoint Presentation</vt:lpstr>
      <vt:lpstr>PowerPoint Presentation</vt:lpstr>
      <vt:lpstr>Phylum Nematoda:  Roundworms</vt:lpstr>
      <vt:lpstr> Phylum Nematoda (Roundworms )</vt:lpstr>
      <vt:lpstr>PowerPoint Presentation</vt:lpstr>
      <vt:lpstr>PowerPoint Presentation</vt:lpstr>
      <vt:lpstr>شاخه کرم های گرد ( نماتودها )</vt:lpstr>
      <vt:lpstr>PowerPoint Presentation</vt:lpstr>
      <vt:lpstr>Roundworm anatomy</vt:lpstr>
      <vt:lpstr>شاخه کرم های گرد ( نماتودها )</vt:lpstr>
      <vt:lpstr>آسکاریس: کرم لوله ای بزرگ انسان </vt:lpstr>
      <vt:lpstr>PowerPoint Presentation</vt:lpstr>
      <vt:lpstr>شاخه کرم های گرد ( نماتودها )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Phylum Nematoda</dc:title>
  <dc:creator>loghman</dc:creator>
  <cp:lastModifiedBy>Windows User</cp:lastModifiedBy>
  <cp:revision>53</cp:revision>
  <dcterms:created xsi:type="dcterms:W3CDTF">2013-04-06T12:44:05Z</dcterms:created>
  <dcterms:modified xsi:type="dcterms:W3CDTF">2017-12-03T06:00:45Z</dcterms:modified>
</cp:coreProperties>
</file>