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6" r:id="rId2"/>
    <p:sldMasterId id="2147483698" r:id="rId3"/>
    <p:sldMasterId id="2147483712" r:id="rId4"/>
  </p:sldMasterIdLst>
  <p:notesMasterIdLst>
    <p:notesMasterId r:id="rId21"/>
  </p:notesMasterIdLst>
  <p:sldIdLst>
    <p:sldId id="276" r:id="rId5"/>
    <p:sldId id="277" r:id="rId6"/>
    <p:sldId id="278" r:id="rId7"/>
    <p:sldId id="270" r:id="rId8"/>
    <p:sldId id="271" r:id="rId9"/>
    <p:sldId id="285" r:id="rId10"/>
    <p:sldId id="282" r:id="rId11"/>
    <p:sldId id="279" r:id="rId12"/>
    <p:sldId id="283" r:id="rId13"/>
    <p:sldId id="286" r:id="rId14"/>
    <p:sldId id="284" r:id="rId15"/>
    <p:sldId id="273" r:id="rId16"/>
    <p:sldId id="274" r:id="rId17"/>
    <p:sldId id="280" r:id="rId18"/>
    <p:sldId id="272" r:id="rId19"/>
    <p:sldId id="275" r:id="rId2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E0502C-6060-4ED7-BAE7-F10F73A3C306}" type="datetimeFigureOut">
              <a:rPr lang="fa-IR" smtClean="0"/>
              <a:t>02/17/1440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9EDFAE7-D6A5-4038-A95F-CAAEA9394FF1}" type="slidenum">
              <a:rPr lang="fa-IR" smtClean="0"/>
              <a:t>‹#›</a:t>
            </a:fld>
            <a:endParaRPr lang="fa-IR"/>
          </a:p>
        </p:txBody>
      </p:sp>
    </p:spTree>
    <p:extLst>
      <p:ext uri="{BB962C8B-B14F-4D97-AF65-F5344CB8AC3E}">
        <p14:creationId xmlns:p14="http://schemas.microsoft.com/office/powerpoint/2010/main" val="2956194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7B3E4B3-993F-4F45-81FA-8E74B9D0A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35487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7587535-686D-4526-8054-C75EC247756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14431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D894799-6198-443C-83F0-0A8FE87E9FD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89788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A6EE62C-282F-409E-A7C2-8B62218A65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39690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17C86DB-EE75-4C45-8DCA-D1DDDB346C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07626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0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30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9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71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62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3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C6D2513-D457-4178-BC56-1ACFAA64D2D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3553480"/>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32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9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7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DC98-78E1-45CB-B121-DCAE33296B3B}" type="datetimeFigureOut">
              <a:rPr lang="en-US" smtClean="0">
                <a:solidFill>
                  <a:prstClr val="black">
                    <a:tint val="75000"/>
                  </a:prstClr>
                </a:solidFill>
              </a:rPr>
              <a:pPr/>
              <a:t>10/27/2018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C556F7-1710-4EF0-AB54-0F285DD98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02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F38BCDE-FBB8-463C-AE69-D8EBD83889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631733"/>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32C815B-B29C-4604-9ADE-09A91A508E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86013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94DE0AA-8F6E-412A-AFA4-A3F882322B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62221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12C33B7-E117-4B33-869D-AE2F3D658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50692"/>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94D9478D-E548-4ED0-8BDF-76368289938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80457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45E7A1-CFA0-4A7F-AFC2-C7911DD364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302874"/>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271C567B-2ECB-4F0B-B8A4-89FACAF08D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203268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B14D7FF4-44E6-4DAC-A9CD-E62AECFA6F1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50531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534F1A6-7465-4F0A-B305-DD4E8474A3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2713779"/>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5560092-722A-49FE-94EB-1914614DC2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39944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B542D7B-A46F-4A56-AA6E-E1B1BEDF54D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564404"/>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43E6659-5B1A-407B-8A69-1909AA82877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952299"/>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655A2E2-9C0C-45B8-BF2D-6D523ECC17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118688"/>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94112BB-9761-4127-951F-C37A26C592E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16610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7B3E4B3-993F-4F45-81FA-8E74B9D0A65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187324"/>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C6D2513-D457-4178-BC56-1ACFAA64D2D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64281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CAEE3F5-ACD5-42C7-A6FC-947B91A39E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1706554"/>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45E7A1-CFA0-4A7F-AFC2-C7911DD364F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1829045"/>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9084" y="1628776"/>
            <a:ext cx="558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CAEE3F5-ACD5-42C7-A6FC-947B91A39E9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468138"/>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CD3FE3C-853B-40AC-BC17-B254277B76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8766366"/>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ACEFB31C-F9BF-4F3E-914D-91F95F55FA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675435"/>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E70C300-7DA5-4989-B414-645F3FF4A2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70968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3814503-C84A-43DF-8229-ABD28C835A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0397622"/>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202AAB6-9F15-4C00-933F-EAA1367ADF6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7321722"/>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7587535-686D-4526-8054-C75EC247756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454692"/>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1" y="104776"/>
            <a:ext cx="2842684"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6"/>
            <a:ext cx="833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D894799-6198-443C-83F0-0A8FE87E9FD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6506057"/>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628776"/>
            <a:ext cx="55858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89084" y="1628776"/>
            <a:ext cx="558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A6EE62C-282F-409E-A7C2-8B62218A65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666070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4CD3FE3C-853B-40AC-BC17-B254277B76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821525"/>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69484" y="104775"/>
            <a:ext cx="9201149" cy="482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 y="1628776"/>
            <a:ext cx="11377084" cy="4525963"/>
          </a:xfrm>
        </p:spPr>
        <p:txBody>
          <a:bodyPr/>
          <a:lstStyle/>
          <a:p>
            <a:pPr lvl="0"/>
            <a:r>
              <a:rPr lang="en-US" noProof="0" smtClean="0"/>
              <a:t>Click icon to add SmartArt graphic</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17C86DB-EE75-4C45-8DCA-D1DDDB346C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03657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ACEFB31C-F9BF-4F3E-914D-91F95F55FA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61217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E70C300-7DA5-4989-B414-645F3FF4A2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970324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3814503-C84A-43DF-8229-ABD28C835A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97072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202AAB6-9F15-4C00-933F-EAA1367ADF6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31020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3.png"/><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19" Type="http://schemas.openxmlformats.org/officeDocument/2006/relationships/image" Target="../media/image5.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a:solidFill>
                <a:srgbClr val="000000"/>
              </a:solidFill>
              <a:cs typeface="Arial" charset="0"/>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a:solidFill>
                <a:srgbClr val="000000"/>
              </a:solidFill>
              <a:cs typeface="Arial" charset="0"/>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0D09AFDD-3529-43B1-AAA9-8AE00DF87DBC}"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a:solidFill>
                <a:srgbClr val="000000"/>
              </a:solidFill>
              <a:cs typeface="Arial" charset="0"/>
            </a:endParaRPr>
          </a:p>
        </p:txBody>
      </p:sp>
    </p:spTree>
    <p:extLst>
      <p:ext uri="{BB962C8B-B14F-4D97-AF65-F5344CB8AC3E}">
        <p14:creationId xmlns:p14="http://schemas.microsoft.com/office/powerpoint/2010/main" val="606334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E95DC98-78E1-45CB-B121-DCAE33296B3B}" type="datetimeFigureOut">
              <a:rPr lang="en-US" smtClean="0">
                <a:solidFill>
                  <a:prstClr val="black">
                    <a:tint val="75000"/>
                  </a:prstClr>
                </a:solidFill>
              </a:rPr>
              <a:pPr rtl="0"/>
              <a:t>10/27/2018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9C556F7-1710-4EF0-AB54-0F285DD98FB6}"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398597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l" rtl="0" fontAlgn="base">
              <a:spcBef>
                <a:spcPct val="0"/>
              </a:spcBef>
              <a:spcAft>
                <a:spcPct val="0"/>
              </a:spcAft>
              <a:defRPr/>
            </a:pPr>
            <a:endParaRPr lang="en-US">
              <a:solidFill>
                <a:srgbClr val="000000"/>
              </a:solidFill>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rtl="0" fontAlgn="base">
              <a:spcBef>
                <a:spcPct val="0"/>
              </a:spcBef>
              <a:spcAft>
                <a:spcPct val="0"/>
              </a:spcAft>
              <a:defRPr/>
            </a:pPr>
            <a:endParaRPr lang="en-US">
              <a:solidFill>
                <a:srgbClr val="000000"/>
              </a:solidFill>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rtl="0" fontAlgn="base">
              <a:spcBef>
                <a:spcPct val="0"/>
              </a:spcBef>
              <a:spcAft>
                <a:spcPct val="0"/>
              </a:spcAft>
              <a:defRPr/>
            </a:pPr>
            <a:fld id="{CC254649-F547-4F79-A31C-4DE42B45052B}" type="slidenum">
              <a:rPr lang="ar-SA">
                <a:solidFill>
                  <a:srgbClr val="000000"/>
                </a:solidFill>
              </a:rPr>
              <a:pPr rtl="0" fontAlgn="base">
                <a:spcBef>
                  <a:spcPct val="0"/>
                </a:spcBef>
                <a:spcAft>
                  <a:spcPct val="0"/>
                </a:spcAft>
                <a:defRPr/>
              </a:pPr>
              <a:t>‹#›</a:t>
            </a:fld>
            <a:endParaRPr lang="en-US">
              <a:solidFill>
                <a:srgbClr val="000000"/>
              </a:solidFill>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Tree>
    <p:extLst>
      <p:ext uri="{BB962C8B-B14F-4D97-AF65-F5344CB8AC3E}">
        <p14:creationId xmlns:p14="http://schemas.microsoft.com/office/powerpoint/2010/main" val="23041248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AutoShape 2"/>
          <p:cNvSpPr>
            <a:spLocks noChangeArrowheads="1"/>
          </p:cNvSpPr>
          <p:nvPr/>
        </p:nvSpPr>
        <p:spPr bwMode="auto">
          <a:xfrm>
            <a:off x="118534" y="15875"/>
            <a:ext cx="11307233"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55" name="Rectangle 3"/>
          <p:cNvSpPr>
            <a:spLocks noChangeArrowheads="1"/>
          </p:cNvSpPr>
          <p:nvPr/>
        </p:nvSpPr>
        <p:spPr bwMode="auto">
          <a:xfrm>
            <a:off x="927100" y="638176"/>
            <a:ext cx="9662584" cy="358775"/>
          </a:xfrm>
          <a:prstGeom prst="rect">
            <a:avLst/>
          </a:prstGeom>
          <a:solidFill>
            <a:schemeClr val="bg1"/>
          </a:soli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2052" name="Rectangle 4"/>
          <p:cNvSpPr>
            <a:spLocks noGrp="1" noChangeArrowheads="1"/>
          </p:cNvSpPr>
          <p:nvPr>
            <p:ph type="title"/>
          </p:nvPr>
        </p:nvSpPr>
        <p:spPr bwMode="auto">
          <a:xfrm>
            <a:off x="1369484" y="104775"/>
            <a:ext cx="92011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1" y="1628776"/>
            <a:ext cx="113770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155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defRPr/>
            </a:pPr>
            <a:endParaRPr lang="en-US">
              <a:solidFill>
                <a:srgbClr val="000000"/>
              </a:solidFill>
              <a:cs typeface="Arial" charset="0"/>
            </a:endParaRPr>
          </a:p>
        </p:txBody>
      </p:sp>
      <p:sp>
        <p:nvSpPr>
          <p:cNvPr id="79155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en-US">
              <a:solidFill>
                <a:srgbClr val="000000"/>
              </a:solidFill>
              <a:cs typeface="Arial" charset="0"/>
            </a:endParaRPr>
          </a:p>
        </p:txBody>
      </p:sp>
      <p:sp>
        <p:nvSpPr>
          <p:cNvPr id="79156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0D09AFDD-3529-43B1-AAA9-8AE00DF87DBC}" type="slidenum">
              <a:rPr lang="ar-SA">
                <a:solidFill>
                  <a:srgbClr val="000000"/>
                </a:solidFill>
                <a:cs typeface="Arial" charset="0"/>
              </a:rPr>
              <a:pPr rtl="0" fontAlgn="base">
                <a:spcBef>
                  <a:spcPct val="0"/>
                </a:spcBef>
                <a:spcAft>
                  <a:spcPct val="0"/>
                </a:spcAft>
                <a:defRPr/>
              </a:pPr>
              <a:t>‹#›</a:t>
            </a:fld>
            <a:endParaRPr lang="en-US">
              <a:solidFill>
                <a:srgbClr val="000000"/>
              </a:solidFill>
              <a:cs typeface="Arial" charset="0"/>
            </a:endParaRPr>
          </a:p>
        </p:txBody>
      </p:sp>
      <p:pic>
        <p:nvPicPr>
          <p:cNvPr id="2057" name="Picture 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763"/>
            <a:ext cx="814916"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2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21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73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781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97790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1652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3652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5621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7573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19510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2147889"/>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3368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5368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7336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29289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1226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3319464"/>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5551" y="351313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7068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3903663"/>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0989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2926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44894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6751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48752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07206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26732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4610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83434" y="5657851"/>
            <a:ext cx="81491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5845176"/>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04520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242051"/>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437314"/>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p:cNvPicPr>
            <a:picLocks noChangeAspect="1" noChangeArrowheads="1"/>
          </p:cNvPicPr>
          <p:nvPr/>
        </p:nvPicPr>
        <p:blipFill>
          <a:blip r:embed="rId15">
            <a:extLst>
              <a:ext uri="{28A0092B-C50C-407E-A947-70E740481C1C}">
                <a14:useLocalDpi xmlns:a14="http://schemas.microsoft.com/office/drawing/2010/main" val="0"/>
              </a:ext>
            </a:extLst>
          </a:blip>
          <a:srcRect l="90971" t="9334" r="-47" b="69666"/>
          <a:stretch>
            <a:fillRect/>
          </a:stretch>
        </p:blipFill>
        <p:spPr bwMode="auto">
          <a:xfrm>
            <a:off x="11377085" y="6630989"/>
            <a:ext cx="81491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96" name="Rectangle 44"/>
          <p:cNvSpPr>
            <a:spLocks noChangeArrowheads="1"/>
          </p:cNvSpPr>
          <p:nvPr/>
        </p:nvSpPr>
        <p:spPr bwMode="auto">
          <a:xfrm>
            <a:off x="503767" y="53975"/>
            <a:ext cx="10485967"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093" name="Group 45"/>
          <p:cNvGrpSpPr>
            <a:grpSpLocks/>
          </p:cNvGrpSpPr>
          <p:nvPr/>
        </p:nvGrpSpPr>
        <p:grpSpPr bwMode="auto">
          <a:xfrm>
            <a:off x="552451" y="600075"/>
            <a:ext cx="10437283" cy="179388"/>
            <a:chOff x="254" y="463"/>
            <a:chExt cx="5208" cy="113"/>
          </a:xfrm>
        </p:grpSpPr>
        <p:sp>
          <p:nvSpPr>
            <p:cNvPr id="791598" name="Freeform 46"/>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599" name="Freeform 47"/>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41" name="Group 48"/>
            <p:cNvGrpSpPr>
              <a:grpSpLocks/>
            </p:cNvGrpSpPr>
            <p:nvPr/>
          </p:nvGrpSpPr>
          <p:grpSpPr bwMode="auto">
            <a:xfrm>
              <a:off x="450" y="463"/>
              <a:ext cx="4812" cy="113"/>
              <a:chOff x="450" y="463"/>
              <a:chExt cx="4812" cy="113"/>
            </a:xfrm>
          </p:grpSpPr>
          <p:grpSp>
            <p:nvGrpSpPr>
              <p:cNvPr id="2142" name="Group 49"/>
              <p:cNvGrpSpPr>
                <a:grpSpLocks/>
              </p:cNvGrpSpPr>
              <p:nvPr/>
            </p:nvGrpSpPr>
            <p:grpSpPr bwMode="auto">
              <a:xfrm>
                <a:off x="450" y="464"/>
                <a:ext cx="2928" cy="112"/>
                <a:chOff x="0" y="283"/>
                <a:chExt cx="5760" cy="220"/>
              </a:xfrm>
            </p:grpSpPr>
            <p:grpSp>
              <p:nvGrpSpPr>
                <p:cNvPr id="2156" name="Group 50"/>
                <p:cNvGrpSpPr>
                  <a:grpSpLocks/>
                </p:cNvGrpSpPr>
                <p:nvPr/>
              </p:nvGrpSpPr>
              <p:grpSpPr bwMode="auto">
                <a:xfrm>
                  <a:off x="0" y="283"/>
                  <a:ext cx="823" cy="220"/>
                  <a:chOff x="240" y="720"/>
                  <a:chExt cx="3980" cy="1064"/>
                </a:xfrm>
              </p:grpSpPr>
              <p:sp>
                <p:nvSpPr>
                  <p:cNvPr id="791603" name="Freeform 5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4" name="Freeform 52"/>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7" name="Group 53"/>
                <p:cNvGrpSpPr>
                  <a:grpSpLocks/>
                </p:cNvGrpSpPr>
                <p:nvPr/>
              </p:nvGrpSpPr>
              <p:grpSpPr bwMode="auto">
                <a:xfrm>
                  <a:off x="823" y="283"/>
                  <a:ext cx="823" cy="220"/>
                  <a:chOff x="240" y="720"/>
                  <a:chExt cx="3980" cy="1064"/>
                </a:xfrm>
              </p:grpSpPr>
              <p:sp>
                <p:nvSpPr>
                  <p:cNvPr id="791606" name="Freeform 5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07" name="Freeform 55"/>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8" name="Group 56"/>
                <p:cNvGrpSpPr>
                  <a:grpSpLocks/>
                </p:cNvGrpSpPr>
                <p:nvPr/>
              </p:nvGrpSpPr>
              <p:grpSpPr bwMode="auto">
                <a:xfrm>
                  <a:off x="1646" y="283"/>
                  <a:ext cx="823" cy="220"/>
                  <a:chOff x="1646" y="283"/>
                  <a:chExt cx="823" cy="220"/>
                </a:xfrm>
              </p:grpSpPr>
              <p:sp>
                <p:nvSpPr>
                  <p:cNvPr id="791609" name="Freeform 57"/>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0" name="Freeform 58"/>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59" name="Group 59"/>
                <p:cNvGrpSpPr>
                  <a:grpSpLocks/>
                </p:cNvGrpSpPr>
                <p:nvPr/>
              </p:nvGrpSpPr>
              <p:grpSpPr bwMode="auto">
                <a:xfrm>
                  <a:off x="2469" y="283"/>
                  <a:ext cx="822" cy="220"/>
                  <a:chOff x="240" y="720"/>
                  <a:chExt cx="3980" cy="1064"/>
                </a:xfrm>
              </p:grpSpPr>
              <p:sp>
                <p:nvSpPr>
                  <p:cNvPr id="791612" name="Freeform 60"/>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3" name="Freeform 61"/>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0" name="Group 62"/>
                <p:cNvGrpSpPr>
                  <a:grpSpLocks/>
                </p:cNvGrpSpPr>
                <p:nvPr/>
              </p:nvGrpSpPr>
              <p:grpSpPr bwMode="auto">
                <a:xfrm>
                  <a:off x="3291" y="283"/>
                  <a:ext cx="823" cy="220"/>
                  <a:chOff x="240" y="720"/>
                  <a:chExt cx="3980" cy="1064"/>
                </a:xfrm>
              </p:grpSpPr>
              <p:sp>
                <p:nvSpPr>
                  <p:cNvPr id="791615" name="Freeform 63"/>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6" name="Freeform 64"/>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1" name="Group 65"/>
                <p:cNvGrpSpPr>
                  <a:grpSpLocks/>
                </p:cNvGrpSpPr>
                <p:nvPr/>
              </p:nvGrpSpPr>
              <p:grpSpPr bwMode="auto">
                <a:xfrm>
                  <a:off x="4114" y="283"/>
                  <a:ext cx="823" cy="220"/>
                  <a:chOff x="240" y="720"/>
                  <a:chExt cx="3980" cy="1064"/>
                </a:xfrm>
              </p:grpSpPr>
              <p:sp>
                <p:nvSpPr>
                  <p:cNvPr id="791618" name="Freeform 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19" name="Freeform 67"/>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62" name="Group 68"/>
                <p:cNvGrpSpPr>
                  <a:grpSpLocks/>
                </p:cNvGrpSpPr>
                <p:nvPr/>
              </p:nvGrpSpPr>
              <p:grpSpPr bwMode="auto">
                <a:xfrm>
                  <a:off x="4937" y="283"/>
                  <a:ext cx="823" cy="220"/>
                  <a:chOff x="240" y="720"/>
                  <a:chExt cx="3980" cy="1064"/>
                </a:xfrm>
              </p:grpSpPr>
              <p:sp>
                <p:nvSpPr>
                  <p:cNvPr id="791621" name="Freeform 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2" name="Freeform 70"/>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43" name="Group 71"/>
              <p:cNvGrpSpPr>
                <a:grpSpLocks/>
              </p:cNvGrpSpPr>
              <p:nvPr/>
            </p:nvGrpSpPr>
            <p:grpSpPr bwMode="auto">
              <a:xfrm>
                <a:off x="3378" y="463"/>
                <a:ext cx="418" cy="112"/>
                <a:chOff x="240" y="720"/>
                <a:chExt cx="3980" cy="1064"/>
              </a:xfrm>
            </p:grpSpPr>
            <p:sp>
              <p:nvSpPr>
                <p:cNvPr id="791624" name="Freeform 72"/>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5" name="Freeform 73"/>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4" name="Group 74"/>
              <p:cNvGrpSpPr>
                <a:grpSpLocks/>
              </p:cNvGrpSpPr>
              <p:nvPr/>
            </p:nvGrpSpPr>
            <p:grpSpPr bwMode="auto">
              <a:xfrm>
                <a:off x="3796" y="463"/>
                <a:ext cx="419" cy="112"/>
                <a:chOff x="240" y="720"/>
                <a:chExt cx="3980" cy="1064"/>
              </a:xfrm>
            </p:grpSpPr>
            <p:sp>
              <p:nvSpPr>
                <p:cNvPr id="791627" name="Freeform 75"/>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28" name="Freeform 76"/>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5" name="Group 77"/>
              <p:cNvGrpSpPr>
                <a:grpSpLocks/>
              </p:cNvGrpSpPr>
              <p:nvPr/>
            </p:nvGrpSpPr>
            <p:grpSpPr bwMode="auto">
              <a:xfrm>
                <a:off x="4215" y="463"/>
                <a:ext cx="418" cy="112"/>
                <a:chOff x="1646" y="283"/>
                <a:chExt cx="823" cy="220"/>
              </a:xfrm>
            </p:grpSpPr>
            <p:sp>
              <p:nvSpPr>
                <p:cNvPr id="791630" name="Freeform 78"/>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1" name="Freeform 79"/>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46" name="Group 80"/>
              <p:cNvGrpSpPr>
                <a:grpSpLocks/>
              </p:cNvGrpSpPr>
              <p:nvPr/>
            </p:nvGrpSpPr>
            <p:grpSpPr bwMode="auto">
              <a:xfrm>
                <a:off x="4633" y="463"/>
                <a:ext cx="418" cy="112"/>
                <a:chOff x="240" y="720"/>
                <a:chExt cx="3980" cy="1064"/>
              </a:xfrm>
            </p:grpSpPr>
            <p:sp>
              <p:nvSpPr>
                <p:cNvPr id="791633" name="Freeform 81"/>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4" name="Freeform 82"/>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35" name="Freeform 83"/>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4" name="Group 84"/>
          <p:cNvGrpSpPr>
            <a:grpSpLocks/>
          </p:cNvGrpSpPr>
          <p:nvPr/>
        </p:nvGrpSpPr>
        <p:grpSpPr bwMode="auto">
          <a:xfrm>
            <a:off x="533401" y="598489"/>
            <a:ext cx="10437284" cy="179387"/>
            <a:chOff x="254" y="463"/>
            <a:chExt cx="5208" cy="113"/>
          </a:xfrm>
        </p:grpSpPr>
        <p:sp>
          <p:nvSpPr>
            <p:cNvPr id="791637" name="Freeform 85"/>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38" name="Freeform 86"/>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nvGrpSpPr>
            <p:cNvPr id="2103" name="Group 87"/>
            <p:cNvGrpSpPr>
              <a:grpSpLocks/>
            </p:cNvGrpSpPr>
            <p:nvPr/>
          </p:nvGrpSpPr>
          <p:grpSpPr bwMode="auto">
            <a:xfrm>
              <a:off x="450" y="463"/>
              <a:ext cx="4812" cy="113"/>
              <a:chOff x="450" y="463"/>
              <a:chExt cx="4812" cy="113"/>
            </a:xfrm>
          </p:grpSpPr>
          <p:grpSp>
            <p:nvGrpSpPr>
              <p:cNvPr id="2104" name="Group 88"/>
              <p:cNvGrpSpPr>
                <a:grpSpLocks/>
              </p:cNvGrpSpPr>
              <p:nvPr/>
            </p:nvGrpSpPr>
            <p:grpSpPr bwMode="auto">
              <a:xfrm>
                <a:off x="450" y="464"/>
                <a:ext cx="2928" cy="112"/>
                <a:chOff x="0" y="283"/>
                <a:chExt cx="5760" cy="220"/>
              </a:xfrm>
            </p:grpSpPr>
            <p:grpSp>
              <p:nvGrpSpPr>
                <p:cNvPr id="2118" name="Group 89"/>
                <p:cNvGrpSpPr>
                  <a:grpSpLocks/>
                </p:cNvGrpSpPr>
                <p:nvPr/>
              </p:nvGrpSpPr>
              <p:grpSpPr bwMode="auto">
                <a:xfrm>
                  <a:off x="0" y="283"/>
                  <a:ext cx="823" cy="220"/>
                  <a:chOff x="240" y="720"/>
                  <a:chExt cx="3980" cy="1064"/>
                </a:xfrm>
              </p:grpSpPr>
              <p:sp>
                <p:nvSpPr>
                  <p:cNvPr id="791642" name="Freeform 90"/>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3" name="Freeform 91"/>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19" name="Group 92"/>
                <p:cNvGrpSpPr>
                  <a:grpSpLocks/>
                </p:cNvGrpSpPr>
                <p:nvPr/>
              </p:nvGrpSpPr>
              <p:grpSpPr bwMode="auto">
                <a:xfrm>
                  <a:off x="823" y="283"/>
                  <a:ext cx="823" cy="220"/>
                  <a:chOff x="240" y="720"/>
                  <a:chExt cx="3980" cy="1064"/>
                </a:xfrm>
              </p:grpSpPr>
              <p:sp>
                <p:nvSpPr>
                  <p:cNvPr id="791645" name="Freeform 93"/>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6" name="Freeform 94"/>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0" name="Group 95"/>
                <p:cNvGrpSpPr>
                  <a:grpSpLocks/>
                </p:cNvGrpSpPr>
                <p:nvPr/>
              </p:nvGrpSpPr>
              <p:grpSpPr bwMode="auto">
                <a:xfrm>
                  <a:off x="1646" y="283"/>
                  <a:ext cx="823" cy="220"/>
                  <a:chOff x="1646" y="283"/>
                  <a:chExt cx="823" cy="220"/>
                </a:xfrm>
              </p:grpSpPr>
              <p:sp>
                <p:nvSpPr>
                  <p:cNvPr id="791648" name="Freeform 96"/>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49" name="Freeform 97"/>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1" name="Group 98"/>
                <p:cNvGrpSpPr>
                  <a:grpSpLocks/>
                </p:cNvGrpSpPr>
                <p:nvPr/>
              </p:nvGrpSpPr>
              <p:grpSpPr bwMode="auto">
                <a:xfrm>
                  <a:off x="2469" y="283"/>
                  <a:ext cx="822" cy="220"/>
                  <a:chOff x="240" y="720"/>
                  <a:chExt cx="3980" cy="1064"/>
                </a:xfrm>
              </p:grpSpPr>
              <p:sp>
                <p:nvSpPr>
                  <p:cNvPr id="791651" name="Freeform 99"/>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2" name="Freeform 100"/>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2" name="Group 101"/>
                <p:cNvGrpSpPr>
                  <a:grpSpLocks/>
                </p:cNvGrpSpPr>
                <p:nvPr/>
              </p:nvGrpSpPr>
              <p:grpSpPr bwMode="auto">
                <a:xfrm>
                  <a:off x="3291" y="283"/>
                  <a:ext cx="823" cy="220"/>
                  <a:chOff x="240" y="720"/>
                  <a:chExt cx="3980" cy="1064"/>
                </a:xfrm>
              </p:grpSpPr>
              <p:sp>
                <p:nvSpPr>
                  <p:cNvPr id="791654" name="Freeform 102"/>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5" name="Freeform 103"/>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3" name="Group 104"/>
                <p:cNvGrpSpPr>
                  <a:grpSpLocks/>
                </p:cNvGrpSpPr>
                <p:nvPr/>
              </p:nvGrpSpPr>
              <p:grpSpPr bwMode="auto">
                <a:xfrm>
                  <a:off x="4114" y="283"/>
                  <a:ext cx="823" cy="220"/>
                  <a:chOff x="240" y="720"/>
                  <a:chExt cx="3980" cy="1064"/>
                </a:xfrm>
              </p:grpSpPr>
              <p:sp>
                <p:nvSpPr>
                  <p:cNvPr id="791657" name="Freeform 105"/>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58" name="Freeform 106"/>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24" name="Group 107"/>
                <p:cNvGrpSpPr>
                  <a:grpSpLocks/>
                </p:cNvGrpSpPr>
                <p:nvPr/>
              </p:nvGrpSpPr>
              <p:grpSpPr bwMode="auto">
                <a:xfrm>
                  <a:off x="4937" y="283"/>
                  <a:ext cx="823" cy="220"/>
                  <a:chOff x="240" y="720"/>
                  <a:chExt cx="3980" cy="1064"/>
                </a:xfrm>
              </p:grpSpPr>
              <p:sp>
                <p:nvSpPr>
                  <p:cNvPr id="791660" name="Freeform 108"/>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1" name="Freeform 109"/>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105" name="Group 110"/>
              <p:cNvGrpSpPr>
                <a:grpSpLocks/>
              </p:cNvGrpSpPr>
              <p:nvPr/>
            </p:nvGrpSpPr>
            <p:grpSpPr bwMode="auto">
              <a:xfrm>
                <a:off x="3378" y="463"/>
                <a:ext cx="418" cy="112"/>
                <a:chOff x="240" y="720"/>
                <a:chExt cx="3980" cy="1064"/>
              </a:xfrm>
            </p:grpSpPr>
            <p:sp>
              <p:nvSpPr>
                <p:cNvPr id="791663" name="Freeform 111"/>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4" name="Freeform 112"/>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6" name="Group 113"/>
              <p:cNvGrpSpPr>
                <a:grpSpLocks/>
              </p:cNvGrpSpPr>
              <p:nvPr/>
            </p:nvGrpSpPr>
            <p:grpSpPr bwMode="auto">
              <a:xfrm>
                <a:off x="3796" y="463"/>
                <a:ext cx="419" cy="112"/>
                <a:chOff x="240" y="720"/>
                <a:chExt cx="3980" cy="1064"/>
              </a:xfrm>
            </p:grpSpPr>
            <p:sp>
              <p:nvSpPr>
                <p:cNvPr id="791666" name="Freeform 114"/>
                <p:cNvSpPr>
                  <a:spLocks/>
                </p:cNvSpPr>
                <p:nvPr/>
              </p:nvSpPr>
              <p:spPr bwMode="auto">
                <a:xfrm>
                  <a:off x="244"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67" name="Freeform 115"/>
                <p:cNvSpPr>
                  <a:spLocks/>
                </p:cNvSpPr>
                <p:nvPr/>
              </p:nvSpPr>
              <p:spPr bwMode="auto">
                <a:xfrm>
                  <a:off x="2220" y="720"/>
                  <a:ext cx="201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7" name="Group 116"/>
              <p:cNvGrpSpPr>
                <a:grpSpLocks/>
              </p:cNvGrpSpPr>
              <p:nvPr/>
            </p:nvGrpSpPr>
            <p:grpSpPr bwMode="auto">
              <a:xfrm>
                <a:off x="4215" y="463"/>
                <a:ext cx="418" cy="112"/>
                <a:chOff x="1646" y="283"/>
                <a:chExt cx="823" cy="220"/>
              </a:xfrm>
            </p:grpSpPr>
            <p:sp>
              <p:nvSpPr>
                <p:cNvPr id="791669" name="Freeform 117"/>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0" name="Freeform 118"/>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nvGrpSpPr>
              <p:cNvPr id="2108" name="Group 119"/>
              <p:cNvGrpSpPr>
                <a:grpSpLocks/>
              </p:cNvGrpSpPr>
              <p:nvPr/>
            </p:nvGrpSpPr>
            <p:grpSpPr bwMode="auto">
              <a:xfrm>
                <a:off x="4633" y="463"/>
                <a:ext cx="418" cy="112"/>
                <a:chOff x="240" y="720"/>
                <a:chExt cx="3980" cy="1064"/>
              </a:xfrm>
            </p:grpSpPr>
            <p:sp>
              <p:nvSpPr>
                <p:cNvPr id="791672" name="Freeform 120"/>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3" name="Freeform 121"/>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4" name="Freeform 122"/>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grpSp>
      <p:grpSp>
        <p:nvGrpSpPr>
          <p:cNvPr id="2095" name="Group 123"/>
          <p:cNvGrpSpPr>
            <a:grpSpLocks/>
          </p:cNvGrpSpPr>
          <p:nvPr/>
        </p:nvGrpSpPr>
        <p:grpSpPr bwMode="auto">
          <a:xfrm>
            <a:off x="23285" y="15875"/>
            <a:ext cx="1138767" cy="965200"/>
            <a:chOff x="8" y="32"/>
            <a:chExt cx="568" cy="608"/>
          </a:xfrm>
        </p:grpSpPr>
        <p:sp>
          <p:nvSpPr>
            <p:cNvPr id="791676" name="Freeform 124"/>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7" name="Freeform 125"/>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grpSp>
      <p:sp>
        <p:nvSpPr>
          <p:cNvPr id="791678" name="Freeform 126"/>
          <p:cNvSpPr>
            <a:spLocks/>
          </p:cNvSpPr>
          <p:nvPr/>
        </p:nvSpPr>
        <p:spPr bwMode="auto">
          <a:xfrm flipH="1">
            <a:off x="10382251" y="50800"/>
            <a:ext cx="1113367"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79" name="Freeform 127"/>
          <p:cNvSpPr>
            <a:spLocks/>
          </p:cNvSpPr>
          <p:nvPr/>
        </p:nvSpPr>
        <p:spPr bwMode="auto">
          <a:xfrm flipH="1">
            <a:off x="10356851" y="15875"/>
            <a:ext cx="1115483"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
        <p:nvSpPr>
          <p:cNvPr id="791680" name="Rectangle 128"/>
          <p:cNvSpPr>
            <a:spLocks noChangeArrowheads="1"/>
          </p:cNvSpPr>
          <p:nvPr/>
        </p:nvSpPr>
        <p:spPr bwMode="auto">
          <a:xfrm>
            <a:off x="503767" y="15875"/>
            <a:ext cx="10485967"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l" rtl="0" fontAlgn="base">
              <a:spcBef>
                <a:spcPct val="0"/>
              </a:spcBef>
              <a:spcAft>
                <a:spcPct val="0"/>
              </a:spcAft>
              <a:defRPr/>
            </a:pPr>
            <a:endParaRPr lang="en-US" sz="1800">
              <a:solidFill>
                <a:srgbClr val="000000"/>
              </a:solidFill>
              <a:cs typeface="Arial" charset="0"/>
            </a:endParaRPr>
          </a:p>
        </p:txBody>
      </p:sp>
    </p:spTree>
    <p:extLst>
      <p:ext uri="{BB962C8B-B14F-4D97-AF65-F5344CB8AC3E}">
        <p14:creationId xmlns:p14="http://schemas.microsoft.com/office/powerpoint/2010/main" val="32465536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random/>
  </p:transition>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16"/>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17"/>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18"/>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18"/>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19"/>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4458" y="2847976"/>
            <a:ext cx="11377084" cy="4525963"/>
          </a:xfrm>
        </p:spPr>
        <p:txBody>
          <a:bodyPr/>
          <a:lstStyle/>
          <a:p>
            <a:pPr marL="0" indent="0" algn="ctr">
              <a:buNone/>
            </a:pPr>
            <a:r>
              <a:rPr lang="fa-IR" sz="7200" b="1" dirty="0" smtClean="0"/>
              <a:t>فیلوژنی و طبقه بندی</a:t>
            </a:r>
            <a:endParaRPr lang="fa-IR" sz="7200" b="1" dirty="0"/>
          </a:p>
        </p:txBody>
      </p:sp>
    </p:spTree>
    <p:extLst>
      <p:ext uri="{BB962C8B-B14F-4D97-AF65-F5344CB8AC3E}">
        <p14:creationId xmlns:p14="http://schemas.microsoft.com/office/powerpoint/2010/main" val="4056444248"/>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0" y="1"/>
            <a:ext cx="691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370" y="833438"/>
            <a:ext cx="7451376" cy="5191125"/>
          </a:xfrm>
          <a:prstGeom prst="rect">
            <a:avLst/>
          </a:prstGeom>
        </p:spPr>
      </p:pic>
    </p:spTree>
    <p:extLst>
      <p:ext uri="{BB962C8B-B14F-4D97-AF65-F5344CB8AC3E}">
        <p14:creationId xmlns:p14="http://schemas.microsoft.com/office/powerpoint/2010/main" val="1760394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51788" y="874058"/>
            <a:ext cx="6436540" cy="3744399"/>
          </a:xfrm>
          <a:prstGeom prst="rect">
            <a:avLst/>
          </a:prstGeom>
        </p:spPr>
      </p:pic>
    </p:spTree>
    <p:extLst>
      <p:ext uri="{BB962C8B-B14F-4D97-AF65-F5344CB8AC3E}">
        <p14:creationId xmlns:p14="http://schemas.microsoft.com/office/powerpoint/2010/main" val="167866911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r>
              <a:rPr lang="fa-IR" dirty="0" smtClean="0"/>
              <a:t>انواع گروه های فیلوژنی</a:t>
            </a:r>
            <a:endParaRPr lang="en-US" dirty="0" smtClean="0"/>
          </a:p>
        </p:txBody>
      </p:sp>
      <p:sp>
        <p:nvSpPr>
          <p:cNvPr id="350211" name="Rectangle 3"/>
          <p:cNvSpPr>
            <a:spLocks noGrp="1" noChangeArrowheads="1"/>
          </p:cNvSpPr>
          <p:nvPr>
            <p:ph type="body" idx="1"/>
          </p:nvPr>
        </p:nvSpPr>
        <p:spPr>
          <a:xfrm>
            <a:off x="1524001" y="1143001"/>
            <a:ext cx="8532813" cy="4525963"/>
          </a:xfrm>
        </p:spPr>
        <p:txBody>
          <a:bodyPr/>
          <a:lstStyle/>
          <a:p>
            <a:pPr eaLnBrk="1" hangingPunct="1"/>
            <a:r>
              <a:rPr lang="fa-IR" sz="2400" dirty="0" smtClean="0">
                <a:latin typeface="Times New Roman"/>
                <a:ea typeface="Times New Roman"/>
                <a:cs typeface="B Nazanin"/>
              </a:rPr>
              <a:t>تاکسونی </a:t>
            </a:r>
            <a:r>
              <a:rPr lang="fa-IR" sz="2400" dirty="0">
                <a:latin typeface="Times New Roman"/>
                <a:ea typeface="Times New Roman"/>
                <a:cs typeface="B Nazanin"/>
              </a:rPr>
              <a:t>تک </a:t>
            </a:r>
            <a:r>
              <a:rPr lang="fa-IR" sz="2400" dirty="0" smtClean="0">
                <a:latin typeface="Times New Roman"/>
                <a:ea typeface="Times New Roman"/>
                <a:cs typeface="B Nazanin"/>
              </a:rPr>
              <a:t>نیا</a:t>
            </a:r>
            <a:r>
              <a:rPr lang="en-US" sz="2400" dirty="0" smtClean="0">
                <a:latin typeface="Times New Roman"/>
                <a:ea typeface="Times New Roman"/>
                <a:cs typeface="B Nazanin"/>
              </a:rPr>
              <a:t>(monophyletic) </a:t>
            </a:r>
            <a:r>
              <a:rPr lang="fa-IR" sz="2400" dirty="0" smtClean="0">
                <a:latin typeface="Times New Roman"/>
                <a:ea typeface="Times New Roman"/>
                <a:cs typeface="B Nazanin"/>
              </a:rPr>
              <a:t> </a:t>
            </a:r>
            <a:r>
              <a:rPr lang="fa-IR" sz="2400" dirty="0">
                <a:latin typeface="Times New Roman"/>
                <a:ea typeface="Times New Roman"/>
                <a:cs typeface="B Nazanin"/>
              </a:rPr>
              <a:t>است که شامل نزدیکترین جد مشترک و همه فرزندان آن جد مشترک است </a:t>
            </a:r>
          </a:p>
          <a:p>
            <a:pPr eaLnBrk="1" hangingPunct="1"/>
            <a:r>
              <a:rPr lang="fa-IR" sz="2400" dirty="0">
                <a:latin typeface="Times New Roman"/>
                <a:ea typeface="Times New Roman"/>
                <a:cs typeface="B Nazanin"/>
              </a:rPr>
              <a:t>اگر گروهی شامل تمام فرزندان یک جد مشترک نبود این گروه </a:t>
            </a:r>
            <a:r>
              <a:rPr lang="fa-IR" sz="2400" dirty="0" smtClean="0">
                <a:latin typeface="Times New Roman"/>
                <a:ea typeface="Times New Roman"/>
                <a:cs typeface="B Nazanin"/>
              </a:rPr>
              <a:t>پارافیلتیک</a:t>
            </a:r>
            <a:r>
              <a:rPr lang="en-US" sz="2400" dirty="0" smtClean="0">
                <a:latin typeface="Times New Roman"/>
                <a:ea typeface="Times New Roman"/>
                <a:cs typeface="B Nazanin"/>
              </a:rPr>
              <a:t>(paraphyletic) </a:t>
            </a:r>
            <a:r>
              <a:rPr lang="fa-IR" sz="2400" dirty="0" smtClean="0">
                <a:latin typeface="Times New Roman"/>
                <a:ea typeface="Times New Roman"/>
                <a:cs typeface="B Nazanin"/>
              </a:rPr>
              <a:t> </a:t>
            </a:r>
            <a:r>
              <a:rPr lang="fa-IR" sz="2400" dirty="0">
                <a:latin typeface="Times New Roman"/>
                <a:ea typeface="Times New Roman"/>
                <a:cs typeface="B Nazanin"/>
              </a:rPr>
              <a:t>است</a:t>
            </a:r>
          </a:p>
          <a:p>
            <a:pPr eaLnBrk="1" hangingPunct="1"/>
            <a:endParaRPr lang="fa-IR" sz="2400" dirty="0">
              <a:latin typeface="Times New Roman"/>
              <a:cs typeface="B Nazanin"/>
            </a:endParaRPr>
          </a:p>
          <a:p>
            <a:pPr eaLnBrk="1" hangingPunct="1"/>
            <a:r>
              <a:rPr lang="fa-IR" sz="2400" dirty="0">
                <a:latin typeface="Times New Roman"/>
                <a:ea typeface="Times New Roman"/>
                <a:cs typeface="B Nazanin"/>
              </a:rPr>
              <a:t>اعضای یک گروه دارای چند جد مشترک هستند را پلی </a:t>
            </a:r>
            <a:r>
              <a:rPr lang="fa-IR" sz="2400" dirty="0" smtClean="0">
                <a:latin typeface="Times New Roman"/>
                <a:ea typeface="Times New Roman"/>
                <a:cs typeface="B Nazanin"/>
              </a:rPr>
              <a:t>فیلتیک</a:t>
            </a:r>
            <a:r>
              <a:rPr lang="en-US" sz="2400" dirty="0" smtClean="0">
                <a:latin typeface="Times New Roman"/>
                <a:ea typeface="Times New Roman"/>
                <a:cs typeface="B Nazanin"/>
              </a:rPr>
              <a:t>(polyphyletic) </a:t>
            </a:r>
            <a:r>
              <a:rPr lang="fa-IR" sz="2400" dirty="0" smtClean="0">
                <a:latin typeface="Times New Roman"/>
                <a:ea typeface="Times New Roman"/>
                <a:cs typeface="B Nazanin"/>
              </a:rPr>
              <a:t> </a:t>
            </a:r>
            <a:r>
              <a:rPr lang="fa-IR" sz="2400" dirty="0">
                <a:latin typeface="Times New Roman"/>
                <a:ea typeface="Times New Roman"/>
                <a:cs typeface="B Nazanin"/>
              </a:rPr>
              <a:t>یا چند نیا </a:t>
            </a:r>
            <a:endParaRPr lang="en-US" sz="2400" dirty="0"/>
          </a:p>
        </p:txBody>
      </p:sp>
    </p:spTree>
    <p:extLst>
      <p:ext uri="{BB962C8B-B14F-4D97-AF65-F5344CB8AC3E}">
        <p14:creationId xmlns:p14="http://schemas.microsoft.com/office/powerpoint/2010/main" val="4191664846"/>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ImageLibrary18-28\25-PhylogenyAndSystematics\25-09-CladisticAnalysis-L.gif"/>
          <p:cNvPicPr>
            <a:picLocks noChangeAspect="1" noChangeArrowheads="1"/>
          </p:cNvPicPr>
          <p:nvPr/>
        </p:nvPicPr>
        <p:blipFill>
          <a:blip r:embed="rId2" cstate="print"/>
          <a:srcRect/>
          <a:stretch>
            <a:fillRect/>
          </a:stretch>
        </p:blipFill>
        <p:spPr bwMode="auto">
          <a:xfrm>
            <a:off x="1524000" y="1800225"/>
            <a:ext cx="9144000" cy="3257550"/>
          </a:xfrm>
          <a:prstGeom prst="rect">
            <a:avLst/>
          </a:prstGeom>
          <a:noFill/>
        </p:spPr>
      </p:pic>
    </p:spTree>
    <p:extLst>
      <p:ext uri="{BB962C8B-B14F-4D97-AF65-F5344CB8AC3E}">
        <p14:creationId xmlns:p14="http://schemas.microsoft.com/office/powerpoint/2010/main" val="242905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mn-cs"/>
              </a:rPr>
              <a:t>آنالیز فیلوژنی</a:t>
            </a:r>
            <a:endParaRPr lang="en-US" b="1" dirty="0">
              <a:cs typeface="+mn-cs"/>
            </a:endParaRPr>
          </a:p>
        </p:txBody>
      </p:sp>
      <p:sp>
        <p:nvSpPr>
          <p:cNvPr id="3" name="Content Placeholder 2"/>
          <p:cNvSpPr>
            <a:spLocks noGrp="1"/>
          </p:cNvSpPr>
          <p:nvPr>
            <p:ph idx="1"/>
          </p:nvPr>
        </p:nvSpPr>
        <p:spPr/>
        <p:txBody>
          <a:bodyPr/>
          <a:lstStyle/>
          <a:p>
            <a:pPr marL="0" indent="0">
              <a:buNone/>
            </a:pPr>
            <a:r>
              <a:rPr lang="fa-IR" sz="2000" dirty="0" smtClean="0"/>
              <a:t>تعریف گره: محل انشعاب شاخه ها در در کلادوگرام را گره می گویند ( گره = تبار مشترک)</a:t>
            </a:r>
          </a:p>
          <a:p>
            <a:pPr marL="0" indent="0">
              <a:buNone/>
            </a:pPr>
            <a:r>
              <a:rPr lang="fa-IR" sz="2000" dirty="0" smtClean="0"/>
              <a:t>رابطه خواهری: رابطه بین دو شاخه که از یک گره منشعب شده اند. </a:t>
            </a:r>
            <a:endParaRPr lang="fa-IR" sz="2000" dirty="0"/>
          </a:p>
        </p:txBody>
      </p:sp>
      <p:pic>
        <p:nvPicPr>
          <p:cNvPr id="4" name="Picture 3"/>
          <p:cNvPicPr>
            <a:picLocks noChangeAspect="1"/>
          </p:cNvPicPr>
          <p:nvPr/>
        </p:nvPicPr>
        <p:blipFill>
          <a:blip r:embed="rId2"/>
          <a:stretch>
            <a:fillRect/>
          </a:stretch>
        </p:blipFill>
        <p:spPr>
          <a:xfrm>
            <a:off x="2109354" y="2329252"/>
            <a:ext cx="3373582" cy="2347451"/>
          </a:xfrm>
          <a:prstGeom prst="rect">
            <a:avLst/>
          </a:prstGeom>
        </p:spPr>
      </p:pic>
    </p:spTree>
    <p:extLst>
      <p:ext uri="{BB962C8B-B14F-4D97-AF65-F5344CB8AC3E}">
        <p14:creationId xmlns:p14="http://schemas.microsoft.com/office/powerpoint/2010/main" val="232243658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طریقه ایجاد درخت فیلوژنتیکی</a:t>
            </a:r>
            <a:endParaRPr lang="en-US" dirty="0"/>
          </a:p>
        </p:txBody>
      </p:sp>
      <p:sp>
        <p:nvSpPr>
          <p:cNvPr id="3" name="Content Placeholder 2"/>
          <p:cNvSpPr>
            <a:spLocks noGrp="1"/>
          </p:cNvSpPr>
          <p:nvPr>
            <p:ph idx="1"/>
          </p:nvPr>
        </p:nvSpPr>
        <p:spPr/>
        <p:txBody>
          <a:bodyPr/>
          <a:lstStyle/>
          <a:p>
            <a:r>
              <a:rPr lang="fa-IR" sz="2400" dirty="0"/>
              <a:t>برای ایجاد درخت در مرحله اول باید تعیین شود کدام صفت حالت اجدادی دارد یعنی در همه اعضای گروه هست که آن را حالت اجدادی می گویند</a:t>
            </a:r>
          </a:p>
          <a:p>
            <a:r>
              <a:rPr lang="fa-IR" sz="2400" dirty="0"/>
              <a:t>صفات دیگر که بعدا در گروه ایجاد شده اند را اشتقاق یافته می گویند.</a:t>
            </a:r>
          </a:p>
          <a:p>
            <a:r>
              <a:rPr lang="fa-IR" sz="2400" dirty="0"/>
              <a:t>اولین مرحله در ساختن درخت تعیین حالت اجدادی و اشتقاق یافته هر صفت می باشد (آپومورفی در مقابل پلیزیومورفی).</a:t>
            </a:r>
          </a:p>
          <a:p>
            <a:r>
              <a:rPr lang="fa-IR" sz="2400" dirty="0"/>
              <a:t>تعیین قطبیت یا </a:t>
            </a:r>
            <a:r>
              <a:rPr lang="en-US" sz="2400" dirty="0"/>
              <a:t>polarity</a:t>
            </a:r>
            <a:r>
              <a:rPr lang="fa-IR" sz="2400" dirty="0"/>
              <a:t> : کدام صفت اجدادی و کدام جدید است.</a:t>
            </a:r>
          </a:p>
          <a:p>
            <a:r>
              <a:rPr lang="fa-IR" sz="2400" dirty="0"/>
              <a:t>دو روش تعیین قطبیت:</a:t>
            </a:r>
          </a:p>
          <a:p>
            <a:pPr marL="514350" indent="-514350">
              <a:buFont typeface="+mj-lt"/>
              <a:buAutoNum type="arabicPeriod"/>
            </a:pPr>
            <a:r>
              <a:rPr lang="fa-IR" sz="2400" dirty="0"/>
              <a:t> مقایسه با برون گروه یا </a:t>
            </a:r>
            <a:r>
              <a:rPr lang="en-US" sz="2400" dirty="0" err="1"/>
              <a:t>outgroup</a:t>
            </a:r>
            <a:endParaRPr lang="fa-IR" sz="2400" dirty="0"/>
          </a:p>
          <a:p>
            <a:pPr marL="514350" indent="-514350">
              <a:buFont typeface="+mj-lt"/>
              <a:buAutoNum type="arabicPeriod"/>
            </a:pPr>
            <a:r>
              <a:rPr lang="fa-IR" sz="2400" dirty="0"/>
              <a:t>مقایسه با فسیل </a:t>
            </a:r>
            <a:endParaRPr lang="en-US" sz="2400" dirty="0"/>
          </a:p>
        </p:txBody>
      </p:sp>
      <p:pic>
        <p:nvPicPr>
          <p:cNvPr id="4" name="Picture 3"/>
          <p:cNvPicPr>
            <a:picLocks noChangeAspect="1"/>
          </p:cNvPicPr>
          <p:nvPr/>
        </p:nvPicPr>
        <p:blipFill>
          <a:blip r:embed="rId2"/>
          <a:stretch>
            <a:fillRect/>
          </a:stretch>
        </p:blipFill>
        <p:spPr>
          <a:xfrm>
            <a:off x="1752600" y="4114801"/>
            <a:ext cx="4221579" cy="2452884"/>
          </a:xfrm>
          <a:prstGeom prst="rect">
            <a:avLst/>
          </a:prstGeom>
        </p:spPr>
      </p:pic>
    </p:spTree>
    <p:extLst>
      <p:ext uri="{BB962C8B-B14F-4D97-AF65-F5344CB8AC3E}">
        <p14:creationId xmlns:p14="http://schemas.microsoft.com/office/powerpoint/2010/main" val="288610976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342900" algn="r" rtl="1">
              <a:lnSpc>
                <a:spcPct val="115000"/>
              </a:lnSpc>
              <a:spcBef>
                <a:spcPts val="0"/>
              </a:spcBef>
              <a:spcAft>
                <a:spcPts val="1000"/>
              </a:spcAft>
            </a:pPr>
            <a:r>
              <a:rPr lang="fa-IR" sz="2400" b="1">
                <a:solidFill>
                  <a:prstClr val="black"/>
                </a:solidFill>
                <a:latin typeface="Times New Roman"/>
                <a:ea typeface="Calibri"/>
                <a:cs typeface="B Nazanin"/>
              </a:rPr>
              <a:t>رده </a:t>
            </a:r>
            <a:r>
              <a:rPr lang="fa-IR" sz="2400" b="1" smtClean="0">
                <a:solidFill>
                  <a:prstClr val="black"/>
                </a:solidFill>
                <a:latin typeface="Times New Roman"/>
                <a:ea typeface="Calibri"/>
                <a:cs typeface="B Nazanin"/>
              </a:rPr>
              <a:t>بندی و منطق </a:t>
            </a:r>
            <a:r>
              <a:rPr lang="fa-IR" sz="2400" b="1" dirty="0">
                <a:solidFill>
                  <a:prstClr val="black"/>
                </a:solidFill>
                <a:latin typeface="Times New Roman"/>
                <a:ea typeface="Calibri"/>
                <a:cs typeface="B Nazanin"/>
              </a:rPr>
              <a:t>کلادیستیک </a:t>
            </a:r>
            <a:r>
              <a:rPr lang="en-US" sz="2400" b="1" dirty="0">
                <a:solidFill>
                  <a:prstClr val="black"/>
                </a:solidFill>
                <a:latin typeface="Times New Roman"/>
                <a:ea typeface="Calibri"/>
                <a:cs typeface="B Nazanin"/>
              </a:rPr>
              <a:t>Cladistics</a:t>
            </a:r>
            <a:r>
              <a:rPr lang="en-US" sz="2400" dirty="0">
                <a:solidFill>
                  <a:prstClr val="black"/>
                </a:solidFill>
                <a:ea typeface="Calibri"/>
                <a:cs typeface="Arial"/>
              </a:rPr>
              <a:t/>
            </a:r>
            <a:br>
              <a:rPr lang="en-US" sz="2400" dirty="0">
                <a:solidFill>
                  <a:prstClr val="black"/>
                </a:solidFill>
                <a:ea typeface="Calibri"/>
                <a:cs typeface="Arial"/>
              </a:rPr>
            </a:br>
            <a:endParaRPr lang="en-US" sz="2400" dirty="0"/>
          </a:p>
        </p:txBody>
      </p:sp>
      <p:sp>
        <p:nvSpPr>
          <p:cNvPr id="3" name="Content Placeholder 2"/>
          <p:cNvSpPr>
            <a:spLocks noGrp="1"/>
          </p:cNvSpPr>
          <p:nvPr>
            <p:ph idx="1"/>
          </p:nvPr>
        </p:nvSpPr>
        <p:spPr/>
        <p:txBody>
          <a:bodyPr>
            <a:normAutofit fontScale="92500" lnSpcReduction="10000"/>
          </a:bodyPr>
          <a:lstStyle/>
          <a:p>
            <a:pPr marL="0" algn="just" rtl="1">
              <a:lnSpc>
                <a:spcPct val="115000"/>
              </a:lnSpc>
              <a:spcBef>
                <a:spcPts val="0"/>
              </a:spcBef>
              <a:spcAft>
                <a:spcPts val="1000"/>
              </a:spcAft>
            </a:pPr>
            <a:r>
              <a:rPr lang="fa-IR" dirty="0" smtClean="0">
                <a:latin typeface="Times New Roman"/>
                <a:ea typeface="Calibri"/>
                <a:cs typeface="B Nazanin"/>
              </a:rPr>
              <a:t>یکی </a:t>
            </a:r>
            <a:r>
              <a:rPr lang="fa-IR" dirty="0">
                <a:latin typeface="Times New Roman"/>
                <a:ea typeface="Calibri"/>
                <a:cs typeface="B Nazanin"/>
              </a:rPr>
              <a:t>از تئوری های تاکسونومی بوده که </a:t>
            </a:r>
            <a:r>
              <a:rPr lang="en-US" dirty="0">
                <a:latin typeface="Times New Roman"/>
                <a:ea typeface="Calibri"/>
                <a:cs typeface="B Nazanin"/>
              </a:rPr>
              <a:t>phylogenetic systematics </a:t>
            </a:r>
            <a:r>
              <a:rPr lang="fa-IR" dirty="0">
                <a:latin typeface="Times New Roman"/>
                <a:ea typeface="Calibri"/>
                <a:cs typeface="B Nazanin"/>
              </a:rPr>
              <a:t> یا </a:t>
            </a:r>
            <a:r>
              <a:rPr lang="en-US" dirty="0">
                <a:latin typeface="Times New Roman"/>
                <a:ea typeface="Calibri"/>
                <a:cs typeface="B Nazanin"/>
              </a:rPr>
              <a:t>cladistics</a:t>
            </a:r>
            <a:r>
              <a:rPr lang="fa-IR" dirty="0">
                <a:latin typeface="Times New Roman"/>
                <a:ea typeface="Calibri"/>
                <a:cs typeface="B Nazanin"/>
              </a:rPr>
              <a:t> نامیده می­شود. این روش از رده بندی جانوران روی جد مشترک </a:t>
            </a:r>
            <a:r>
              <a:rPr lang="en-US" dirty="0">
                <a:latin typeface="Times New Roman"/>
                <a:ea typeface="Calibri"/>
                <a:cs typeface="B Nazanin"/>
              </a:rPr>
              <a:t>(common descent)</a:t>
            </a:r>
            <a:r>
              <a:rPr lang="fa-IR" dirty="0">
                <a:latin typeface="Times New Roman"/>
                <a:ea typeface="Calibri"/>
                <a:cs typeface="B Nazanin"/>
              </a:rPr>
              <a:t> تاکید می­کند و طرح شاخه زایی سلسله مراتبی کلادهای آشیانه ای آن را کلادوگرام</a:t>
            </a:r>
            <a:r>
              <a:rPr lang="en-US" dirty="0">
                <a:latin typeface="Times New Roman"/>
                <a:ea typeface="Calibri"/>
                <a:cs typeface="B Nazanin"/>
              </a:rPr>
              <a:t>(</a:t>
            </a:r>
            <a:r>
              <a:rPr lang="en-US" dirty="0" err="1">
                <a:latin typeface="Times New Roman"/>
                <a:ea typeface="Calibri"/>
                <a:cs typeface="B Nazanin"/>
              </a:rPr>
              <a:t>cladogram</a:t>
            </a:r>
            <a:r>
              <a:rPr lang="en-US" dirty="0">
                <a:latin typeface="Times New Roman"/>
                <a:ea typeface="Calibri"/>
                <a:cs typeface="B Nazanin"/>
              </a:rPr>
              <a:t>) </a:t>
            </a:r>
            <a:r>
              <a:rPr lang="fa-IR" dirty="0">
                <a:latin typeface="Times New Roman"/>
                <a:ea typeface="Calibri"/>
                <a:cs typeface="B Nazanin"/>
              </a:rPr>
              <a:t> می­گویند</a:t>
            </a:r>
            <a:r>
              <a:rPr lang="fa-IR" dirty="0" smtClean="0">
                <a:latin typeface="Times New Roman"/>
                <a:ea typeface="Calibri"/>
                <a:cs typeface="B Nazanin"/>
              </a:rPr>
              <a:t>.</a:t>
            </a:r>
          </a:p>
          <a:p>
            <a:pPr marL="0" algn="just" rtl="1">
              <a:lnSpc>
                <a:spcPct val="115000"/>
              </a:lnSpc>
              <a:spcBef>
                <a:spcPts val="0"/>
              </a:spcBef>
              <a:spcAft>
                <a:spcPts val="1000"/>
              </a:spcAft>
            </a:pPr>
            <a:r>
              <a:rPr lang="fa-IR" dirty="0" smtClean="0">
                <a:latin typeface="Times New Roman"/>
                <a:ea typeface="Calibri"/>
                <a:cs typeface="B Nazanin"/>
              </a:rPr>
              <a:t> </a:t>
            </a:r>
            <a:r>
              <a:rPr lang="fa-IR" dirty="0">
                <a:latin typeface="Times New Roman"/>
                <a:ea typeface="Calibri"/>
                <a:cs typeface="B Nazanin"/>
              </a:rPr>
              <a:t>این روش تاکسونومی اولین در سال 1950 توسط حشره شناس آلمانی </a:t>
            </a:r>
            <a:r>
              <a:rPr lang="en-US" dirty="0" err="1">
                <a:latin typeface="Times New Roman"/>
                <a:ea typeface="Calibri"/>
                <a:cs typeface="B Nazanin"/>
              </a:rPr>
              <a:t>Willi</a:t>
            </a:r>
            <a:r>
              <a:rPr lang="en-US" dirty="0">
                <a:latin typeface="Times New Roman"/>
                <a:ea typeface="Calibri"/>
                <a:cs typeface="B Nazanin"/>
              </a:rPr>
              <a:t> </a:t>
            </a:r>
            <a:r>
              <a:rPr lang="en-US" dirty="0" err="1">
                <a:latin typeface="Times New Roman"/>
                <a:ea typeface="Calibri"/>
                <a:cs typeface="B Nazanin"/>
              </a:rPr>
              <a:t>Hennig</a:t>
            </a:r>
            <a:r>
              <a:rPr lang="fa-IR" dirty="0">
                <a:latin typeface="Times New Roman"/>
                <a:ea typeface="Calibri"/>
                <a:cs typeface="B Nazanin"/>
              </a:rPr>
              <a:t> پیشنهاد شد</a:t>
            </a:r>
            <a:r>
              <a:rPr lang="fa-IR" dirty="0" smtClean="0">
                <a:latin typeface="Times New Roman"/>
                <a:ea typeface="Calibri"/>
                <a:cs typeface="B Nazanin"/>
              </a:rPr>
              <a:t>.</a:t>
            </a:r>
          </a:p>
          <a:p>
            <a:pPr marL="0" algn="just" rtl="1">
              <a:lnSpc>
                <a:spcPct val="115000"/>
              </a:lnSpc>
              <a:spcBef>
                <a:spcPts val="0"/>
              </a:spcBef>
              <a:spcAft>
                <a:spcPts val="1000"/>
              </a:spcAft>
            </a:pPr>
            <a:r>
              <a:rPr lang="fa-IR" dirty="0" smtClean="0">
                <a:latin typeface="Times New Roman"/>
                <a:ea typeface="Calibri"/>
                <a:cs typeface="B Nazanin"/>
              </a:rPr>
              <a:t> </a:t>
            </a:r>
            <a:r>
              <a:rPr lang="fa-IR" dirty="0">
                <a:latin typeface="Times New Roman"/>
                <a:ea typeface="Calibri"/>
                <a:cs typeface="B Nazanin"/>
              </a:rPr>
              <a:t>همه تاکسون­ها بر اساس این روش باید تک نیا </a:t>
            </a:r>
            <a:r>
              <a:rPr lang="en-US" dirty="0">
                <a:latin typeface="Times New Roman"/>
                <a:ea typeface="Calibri"/>
                <a:cs typeface="B Nazanin"/>
              </a:rPr>
              <a:t>(monophyletic)</a:t>
            </a:r>
            <a:r>
              <a:rPr lang="fa-IR" dirty="0">
                <a:latin typeface="Times New Roman"/>
                <a:ea typeface="Calibri"/>
                <a:cs typeface="B Nazanin"/>
              </a:rPr>
              <a:t> باشند </a:t>
            </a:r>
            <a:endParaRPr lang="fa-IR" dirty="0" smtClean="0">
              <a:latin typeface="Times New Roman"/>
              <a:ea typeface="Calibri"/>
              <a:cs typeface="B Nazanin"/>
            </a:endParaRPr>
          </a:p>
          <a:p>
            <a:pPr marL="0" algn="just" rtl="1">
              <a:lnSpc>
                <a:spcPct val="115000"/>
              </a:lnSpc>
              <a:spcBef>
                <a:spcPts val="0"/>
              </a:spcBef>
              <a:spcAft>
                <a:spcPts val="1000"/>
              </a:spcAft>
            </a:pPr>
            <a:r>
              <a:rPr lang="fa-IR" dirty="0" smtClean="0">
                <a:latin typeface="Times New Roman"/>
                <a:ea typeface="Calibri"/>
                <a:cs typeface="B Nazanin"/>
              </a:rPr>
              <a:t>تشخیص </a:t>
            </a:r>
            <a:r>
              <a:rPr lang="fa-IR" dirty="0">
                <a:latin typeface="Times New Roman"/>
                <a:ea typeface="Calibri"/>
                <a:cs typeface="B Nazanin"/>
              </a:rPr>
              <a:t>کلاد ها بر اساس داشتن صفات استقاق یافته </a:t>
            </a:r>
            <a:r>
              <a:rPr lang="en-US" dirty="0" err="1">
                <a:latin typeface="Times New Roman"/>
                <a:ea typeface="Calibri"/>
                <a:cs typeface="B Nazanin"/>
              </a:rPr>
              <a:t>synapomorphy</a:t>
            </a:r>
            <a:r>
              <a:rPr lang="fa-IR" dirty="0">
                <a:latin typeface="Times New Roman"/>
                <a:ea typeface="Calibri"/>
                <a:cs typeface="B Nazanin"/>
              </a:rPr>
              <a:t> صورت می­گیرد.</a:t>
            </a:r>
            <a:endParaRPr lang="en-US" sz="2400" dirty="0">
              <a:ea typeface="Calibri"/>
              <a:cs typeface="Arial"/>
            </a:endParaRPr>
          </a:p>
          <a:p>
            <a:pPr algn="r" rtl="1"/>
            <a:endParaRPr lang="en-US" dirty="0"/>
          </a:p>
        </p:txBody>
      </p:sp>
    </p:spTree>
    <p:extLst>
      <p:ext uri="{BB962C8B-B14F-4D97-AF65-F5344CB8AC3E}">
        <p14:creationId xmlns:p14="http://schemas.microsoft.com/office/powerpoint/2010/main" val="281246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همه جانوران کره زمین خویشاوند یکدیگرند.</a:t>
            </a:r>
          </a:p>
          <a:p>
            <a:r>
              <a:rPr lang="fa-IR" dirty="0" smtClean="0"/>
              <a:t>فرایند تکامل به صورت شاخه شاخه شدن تدریجی و افزایش تنوع در شاخه ها بوده است (فیلوژنی</a:t>
            </a:r>
            <a:r>
              <a:rPr lang="fa-IR" dirty="0" smtClean="0"/>
              <a:t>): هدف اصلی سیستماتیک ایجاد درخت تبارزایی (فیلوژنی) است.</a:t>
            </a:r>
            <a:endParaRPr lang="fa-IR" dirty="0" smtClean="0"/>
          </a:p>
          <a:p>
            <a:r>
              <a:rPr lang="fa-IR" dirty="0" smtClean="0"/>
              <a:t>همه جانوران روی یک درخت فیلوژنتیک ترسیم می شوند و دارای نیای مشترک هستند.</a:t>
            </a:r>
          </a:p>
          <a:p>
            <a:r>
              <a:rPr lang="fa-IR" dirty="0"/>
              <a:t> </a:t>
            </a:r>
            <a:r>
              <a:rPr lang="fa-IR" dirty="0" smtClean="0"/>
              <a:t>در روی درخت، هر چه جانوران خویشاوندیشان نزدیک تر باشد نیای مشترک جدید تری دارند.</a:t>
            </a:r>
          </a:p>
          <a:p>
            <a:r>
              <a:rPr lang="fa-IR" dirty="0" smtClean="0"/>
              <a:t>امروزه در طبقه بندی جانوران بر اساس خویشاوندی آن ها  عمل می کنند. هر چه دو موجود خویشاوندی نزدیکتری داشته باشند و یا به عبارت دیگر نیای مشترک جدیدتری داشته باشند در طبقه بندی نزدیک هم قرار می گیرند. </a:t>
            </a:r>
          </a:p>
          <a:p>
            <a:endParaRPr lang="fa-IR" dirty="0"/>
          </a:p>
        </p:txBody>
      </p:sp>
    </p:spTree>
    <p:extLst>
      <p:ext uri="{BB962C8B-B14F-4D97-AF65-F5344CB8AC3E}">
        <p14:creationId xmlns:p14="http://schemas.microsoft.com/office/powerpoint/2010/main" val="326393833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استفاده از صفات در فیلوژنی</a:t>
            </a:r>
            <a:endParaRPr lang="fa-IR" dirty="0"/>
          </a:p>
        </p:txBody>
      </p:sp>
      <p:sp>
        <p:nvSpPr>
          <p:cNvPr id="3" name="Content Placeholder 2"/>
          <p:cNvSpPr>
            <a:spLocks noGrp="1"/>
          </p:cNvSpPr>
          <p:nvPr>
            <p:ph idx="1"/>
          </p:nvPr>
        </p:nvSpPr>
        <p:spPr/>
        <p:txBody>
          <a:bodyPr/>
          <a:lstStyle/>
          <a:p>
            <a:r>
              <a:rPr lang="fa-IR" dirty="0" smtClean="0"/>
              <a:t>هرگز نمی توانیم بدانیم که خویشاوندی دقیق موجودات زنده با هم چقدر است اما با تخمین و حدس و گمان می توانیم درخت فیلوژنتیک ترسیم کنیم. این درخت تخمینی از واقعیتی در میلیون ها سال پیش است</a:t>
            </a:r>
            <a:r>
              <a:rPr lang="fa-IR" dirty="0" smtClean="0"/>
              <a:t>.</a:t>
            </a:r>
          </a:p>
          <a:p>
            <a:r>
              <a:rPr lang="fa-IR" dirty="0" smtClean="0"/>
              <a:t> </a:t>
            </a:r>
            <a:endParaRPr lang="fa-IR" dirty="0" smtClean="0"/>
          </a:p>
          <a:p>
            <a:r>
              <a:rPr lang="fa-IR" dirty="0" smtClean="0"/>
              <a:t>آنالیز فیلوژنی یا کلادیستیک روشی محاسبه ای، دقیق و مبتنی بر توصیف مقایسه ای جانداران است</a:t>
            </a:r>
            <a:r>
              <a:rPr lang="fa-IR" dirty="0" smtClean="0"/>
              <a:t>.</a:t>
            </a:r>
            <a:endParaRPr lang="fa-IR" dirty="0" smtClean="0"/>
          </a:p>
        </p:txBody>
      </p:sp>
    </p:spTree>
    <p:extLst>
      <p:ext uri="{BB962C8B-B14F-4D97-AF65-F5344CB8AC3E}">
        <p14:creationId xmlns:p14="http://schemas.microsoft.com/office/powerpoint/2010/main" val="136825741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fa-IR" dirty="0" smtClean="0"/>
              <a:t>هدف اصلی سیستماتیک ایجاد درخت تکاملی یا فیلوژنی بوده که گونه های موجود و منقرض شده را به هم مرتبط کند</a:t>
            </a:r>
          </a:p>
          <a:p>
            <a:pPr algn="r" rtl="1"/>
            <a:r>
              <a:rPr lang="fa-IR" dirty="0" smtClean="0"/>
              <a:t>میلیونها جانور باید در دسته هایی مرتب شوند</a:t>
            </a:r>
          </a:p>
          <a:p>
            <a:pPr algn="r" rtl="1"/>
            <a:r>
              <a:rPr lang="fa-IR" dirty="0" smtClean="0"/>
              <a:t>این بر اساس شباهتها و تفاوتهای تعریف شده بین آنها می باشد</a:t>
            </a:r>
          </a:p>
          <a:p>
            <a:pPr algn="r" rtl="1"/>
            <a:r>
              <a:rPr lang="fa-IR" dirty="0" smtClean="0"/>
              <a:t>بسیاری از این دسته بندی ها مصنوعی می باشند.</a:t>
            </a:r>
          </a:p>
          <a:p>
            <a:pPr algn="r" rtl="1"/>
            <a:r>
              <a:rPr lang="fa-IR" dirty="0" smtClean="0"/>
              <a:t>ساختن فیلوژنی بر اساس ویژگی های قابل شناسایی ارگانیسم ها بوده که صفت یا </a:t>
            </a:r>
            <a:r>
              <a:rPr lang="en-US" dirty="0" smtClean="0"/>
              <a:t>character</a:t>
            </a:r>
            <a:r>
              <a:rPr lang="fa-IR" dirty="0" smtClean="0"/>
              <a:t>‌ نامیده می شوند.</a:t>
            </a:r>
            <a:endParaRPr lang="en-US" dirty="0"/>
          </a:p>
        </p:txBody>
      </p:sp>
    </p:spTree>
    <p:extLst>
      <p:ext uri="{BB962C8B-B14F-4D97-AF65-F5344CB8AC3E}">
        <p14:creationId xmlns:p14="http://schemas.microsoft.com/office/powerpoint/2010/main" val="362780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طریقه ایجاد درخت فیلوژنتیکی</a:t>
            </a:r>
            <a:endParaRPr lang="en-US" dirty="0"/>
          </a:p>
        </p:txBody>
      </p:sp>
      <p:sp>
        <p:nvSpPr>
          <p:cNvPr id="3" name="Content Placeholder 2"/>
          <p:cNvSpPr>
            <a:spLocks noGrp="1"/>
          </p:cNvSpPr>
          <p:nvPr>
            <p:ph idx="1"/>
          </p:nvPr>
        </p:nvSpPr>
        <p:spPr/>
        <p:txBody>
          <a:bodyPr/>
          <a:lstStyle/>
          <a:p>
            <a:r>
              <a:rPr lang="fa-IR" sz="2800" dirty="0"/>
              <a:t>ایجاد درخت با استفاده از شناسایی اشکال جانوران که صفت یا </a:t>
            </a:r>
            <a:r>
              <a:rPr lang="en-US" sz="2800" dirty="0"/>
              <a:t>character</a:t>
            </a:r>
            <a:r>
              <a:rPr lang="fa-IR" sz="2800" dirty="0"/>
              <a:t> نامیده می شود.</a:t>
            </a:r>
          </a:p>
          <a:p>
            <a:r>
              <a:rPr lang="fa-IR" sz="2800" dirty="0" smtClean="0"/>
              <a:t>صفت: </a:t>
            </a:r>
            <a:r>
              <a:rPr lang="fa-IR" sz="2800" dirty="0"/>
              <a:t>هر شکل و ویژگی از موجود زنده که تاکسونومیست برای مطالعه تغییرات درون و بین گونه ها استفاده می کند. </a:t>
            </a:r>
          </a:p>
          <a:p>
            <a:r>
              <a:rPr lang="fa-IR" sz="2800" dirty="0" smtClean="0"/>
              <a:t>انواع صفات: </a:t>
            </a:r>
            <a:r>
              <a:rPr lang="fa-IR" sz="2800" dirty="0"/>
              <a:t>مورفولوژیکی، مولکولی، کروموزومی، اکولوژی، جنین شناسی، رفتار شناسی و ....</a:t>
            </a:r>
          </a:p>
          <a:p>
            <a:r>
              <a:rPr lang="fa-IR" sz="2800" dirty="0"/>
              <a:t>هدف آنالیز فیلوژنتیکی پیدا کردن صفات مشترکی بین موجودات است که از یک جد مشترک به ارث رسیده باشد. این صفات صفات هومولوگ یا </a:t>
            </a:r>
            <a:r>
              <a:rPr lang="en-US" sz="2800" dirty="0"/>
              <a:t>homology</a:t>
            </a:r>
            <a:r>
              <a:rPr lang="fa-IR" sz="2800" dirty="0"/>
              <a:t> می گویند. </a:t>
            </a:r>
          </a:p>
          <a:p>
            <a:r>
              <a:rPr lang="fa-IR" sz="2800" dirty="0"/>
              <a:t>مشابهت لزوما نتیجه جد مشترک نیست.</a:t>
            </a:r>
          </a:p>
          <a:p>
            <a:r>
              <a:rPr lang="fa-IR" sz="2800" dirty="0"/>
              <a:t>شباهت صفات که ناشی از همولوگ بودن آن ها نباشد را هوموپلازی </a:t>
            </a:r>
            <a:r>
              <a:rPr lang="en-US" sz="2800" dirty="0" err="1"/>
              <a:t>homoplasy</a:t>
            </a:r>
            <a:r>
              <a:rPr lang="fa-IR" sz="2800" dirty="0"/>
              <a:t>  یا آنالوگ می گویند. مانند خون گرم بودن پرندگان و پستانداران</a:t>
            </a:r>
            <a:endParaRPr lang="en-US" sz="2800" dirty="0"/>
          </a:p>
        </p:txBody>
      </p:sp>
    </p:spTree>
    <p:extLst>
      <p:ext uri="{BB962C8B-B14F-4D97-AF65-F5344CB8AC3E}">
        <p14:creationId xmlns:p14="http://schemas.microsoft.com/office/powerpoint/2010/main" val="178398135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6234813" y="1021977"/>
            <a:ext cx="4672454" cy="31093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04" y="1156447"/>
            <a:ext cx="4408656" cy="3159537"/>
          </a:xfrm>
          <a:prstGeom prst="rect">
            <a:avLst/>
          </a:prstGeom>
        </p:spPr>
      </p:pic>
      <p:sp>
        <p:nvSpPr>
          <p:cNvPr id="7" name="TextBox 6"/>
          <p:cNvSpPr txBox="1"/>
          <p:nvPr/>
        </p:nvSpPr>
        <p:spPr>
          <a:xfrm>
            <a:off x="2194192" y="5363143"/>
            <a:ext cx="1127232" cy="523220"/>
          </a:xfrm>
          <a:prstGeom prst="rect">
            <a:avLst/>
          </a:prstGeom>
          <a:noFill/>
        </p:spPr>
        <p:txBody>
          <a:bodyPr wrap="none" rtlCol="1">
            <a:spAutoFit/>
          </a:bodyPr>
          <a:lstStyle/>
          <a:p>
            <a:r>
              <a:rPr lang="fa-IR" sz="2800" dirty="0" smtClean="0"/>
              <a:t>همولوگ</a:t>
            </a:r>
            <a:endParaRPr lang="fa-IR" sz="2800" dirty="0"/>
          </a:p>
        </p:txBody>
      </p:sp>
      <p:sp>
        <p:nvSpPr>
          <p:cNvPr id="8" name="TextBox 7"/>
          <p:cNvSpPr txBox="1"/>
          <p:nvPr/>
        </p:nvSpPr>
        <p:spPr>
          <a:xfrm>
            <a:off x="9014077" y="5132311"/>
            <a:ext cx="1138453" cy="461665"/>
          </a:xfrm>
          <a:prstGeom prst="rect">
            <a:avLst/>
          </a:prstGeom>
          <a:noFill/>
        </p:spPr>
        <p:txBody>
          <a:bodyPr wrap="none" rtlCol="1">
            <a:spAutoFit/>
          </a:bodyPr>
          <a:lstStyle/>
          <a:p>
            <a:r>
              <a:rPr lang="fa-IR" sz="2400" dirty="0" smtClean="0"/>
              <a:t>هموپلازی</a:t>
            </a:r>
            <a:endParaRPr lang="fa-IR" sz="2400" dirty="0"/>
          </a:p>
        </p:txBody>
      </p:sp>
    </p:spTree>
    <p:extLst>
      <p:ext uri="{BB962C8B-B14F-4D97-AF65-F5344CB8AC3E}">
        <p14:creationId xmlns:p14="http://schemas.microsoft.com/office/powerpoint/2010/main" val="24675557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استفاده از «صفات» در فیلوژنی</a:t>
            </a:r>
            <a:endParaRPr lang="fa-IR" dirty="0"/>
          </a:p>
        </p:txBody>
      </p:sp>
      <p:sp>
        <p:nvSpPr>
          <p:cNvPr id="3" name="Content Placeholder 2"/>
          <p:cNvSpPr>
            <a:spLocks noGrp="1"/>
          </p:cNvSpPr>
          <p:nvPr>
            <p:ph idx="1"/>
          </p:nvPr>
        </p:nvSpPr>
        <p:spPr/>
        <p:txBody>
          <a:bodyPr/>
          <a:lstStyle/>
          <a:p>
            <a:r>
              <a:rPr lang="fa-IR" dirty="0" smtClean="0"/>
              <a:t>مشخص کردن حالت صفت در جد مشترک (صفات اجدادی)</a:t>
            </a:r>
          </a:p>
          <a:p>
            <a:r>
              <a:rPr lang="fa-IR" dirty="0" smtClean="0"/>
              <a:t>حالات دیگر صفت اشتقاق یافته بوده</a:t>
            </a:r>
          </a:p>
          <a:p>
            <a:r>
              <a:rPr lang="fa-IR" dirty="0" smtClean="0"/>
              <a:t>صفات دارای قطبیت </a:t>
            </a:r>
          </a:p>
          <a:p>
            <a:r>
              <a:rPr lang="fa-IR" dirty="0" smtClean="0"/>
              <a:t>مثال: صفت وجود دندان در آمنیون داران (وجود دندان در مقابل عدم وجود دندان)</a:t>
            </a:r>
          </a:p>
          <a:p>
            <a:endParaRPr lang="fa-IR" dirty="0"/>
          </a:p>
          <a:p>
            <a:pPr marL="0" indent="0">
              <a:buNone/>
            </a:pPr>
            <a:r>
              <a:rPr lang="fa-IR" dirty="0" smtClean="0"/>
              <a:t>روش آزمون قطبیت صفات: مقایسه با برون گروه</a:t>
            </a:r>
            <a:endParaRPr lang="fa-IR" dirty="0"/>
          </a:p>
        </p:txBody>
      </p:sp>
    </p:spTree>
    <p:extLst>
      <p:ext uri="{BB962C8B-B14F-4D97-AF65-F5344CB8AC3E}">
        <p14:creationId xmlns:p14="http://schemas.microsoft.com/office/powerpoint/2010/main" val="156950462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mn-cs"/>
              </a:rPr>
              <a:t>آنالیز فیلوژنی</a:t>
            </a:r>
            <a:endParaRPr lang="en-US" sz="3600" b="1" dirty="0">
              <a:cs typeface="+mn-cs"/>
            </a:endParaRPr>
          </a:p>
        </p:txBody>
      </p:sp>
      <p:sp>
        <p:nvSpPr>
          <p:cNvPr id="3" name="Content Placeholder 2"/>
          <p:cNvSpPr>
            <a:spLocks noGrp="1"/>
          </p:cNvSpPr>
          <p:nvPr>
            <p:ph idx="1"/>
          </p:nvPr>
        </p:nvSpPr>
        <p:spPr>
          <a:xfrm>
            <a:off x="0" y="1238811"/>
            <a:ext cx="11377084" cy="4525963"/>
          </a:xfrm>
        </p:spPr>
        <p:txBody>
          <a:bodyPr/>
          <a:lstStyle/>
          <a:p>
            <a:r>
              <a:rPr lang="fa-IR" dirty="0"/>
              <a:t>کلاد: </a:t>
            </a:r>
            <a:r>
              <a:rPr lang="fa-IR" dirty="0" smtClean="0"/>
              <a:t>گونه ها یا تاکسون هایی که حالات صفت اشتقاق یافته را دارند تشکیل مجموعه هایی بنام کلاد را می دهند. صفت اشتقاق یافته ای که همه اعضای گروه دارند را صفت سین آپومورفی می گویند. </a:t>
            </a:r>
          </a:p>
          <a:p>
            <a:endParaRPr lang="fa-IR" dirty="0" smtClean="0"/>
          </a:p>
          <a:p>
            <a:pPr lvl="0"/>
            <a:r>
              <a:rPr lang="fa-IR" dirty="0">
                <a:solidFill>
                  <a:srgbClr val="333399"/>
                </a:solidFill>
              </a:rPr>
              <a:t>اما بر اساس منطق کلادیستیک یا فیلوژنتیک گروهی مانند ماهی ها معتبر نیستند  چرا که ماهی ها تبار (کلاد) نیستند. </a:t>
            </a:r>
            <a:endParaRPr lang="en-US" dirty="0">
              <a:solidFill>
                <a:srgbClr val="333399"/>
              </a:solidFill>
            </a:endParaRPr>
          </a:p>
          <a:p>
            <a:endParaRPr lang="fa-IR" dirty="0"/>
          </a:p>
          <a:p>
            <a:endParaRPr lang="fa-IR" dirty="0" smtClean="0"/>
          </a:p>
          <a:p>
            <a:r>
              <a:rPr lang="fa-IR" dirty="0" smtClean="0"/>
              <a:t>در </a:t>
            </a:r>
            <a:r>
              <a:rPr lang="fa-IR" dirty="0" smtClean="0"/>
              <a:t>رده بندی سنتی گروه هایی که « کلاد یا تبار» هم نباشند باز هم معتبر و قابل استناد هستند مانند ماهی ها و </a:t>
            </a:r>
            <a:r>
              <a:rPr lang="fa-IR" dirty="0" smtClean="0"/>
              <a:t>خزندگان</a:t>
            </a:r>
            <a:endParaRPr lang="fa-IR" dirty="0" smtClean="0"/>
          </a:p>
        </p:txBody>
      </p:sp>
    </p:spTree>
    <p:extLst>
      <p:ext uri="{BB962C8B-B14F-4D97-AF65-F5344CB8AC3E}">
        <p14:creationId xmlns:p14="http://schemas.microsoft.com/office/powerpoint/2010/main" val="414072036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306" y="1653381"/>
            <a:ext cx="5715000" cy="4476750"/>
          </a:xfrm>
        </p:spPr>
      </p:pic>
    </p:spTree>
    <p:extLst>
      <p:ext uri="{BB962C8B-B14F-4D97-AF65-F5344CB8AC3E}">
        <p14:creationId xmlns:p14="http://schemas.microsoft.com/office/powerpoint/2010/main" val="340289309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3_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ology of Zoology 0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796</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B Lotus</vt:lpstr>
      <vt:lpstr>B Nazanin</vt:lpstr>
      <vt:lpstr>Calibri</vt:lpstr>
      <vt:lpstr>Times New Roman</vt:lpstr>
      <vt:lpstr>Titr</vt:lpstr>
      <vt:lpstr>Wingdings</vt:lpstr>
      <vt:lpstr>Wingdings 2</vt:lpstr>
      <vt:lpstr>3_Biology of Zoology 01</vt:lpstr>
      <vt:lpstr>2_Office Theme</vt:lpstr>
      <vt:lpstr>Biology of Zoology 01</vt:lpstr>
      <vt:lpstr>1_Biology of Zoology 01</vt:lpstr>
      <vt:lpstr>PowerPoint Presentation</vt:lpstr>
      <vt:lpstr>PowerPoint Presentation</vt:lpstr>
      <vt:lpstr>استفاده از صفات در فیلوژنی</vt:lpstr>
      <vt:lpstr>PowerPoint Presentation</vt:lpstr>
      <vt:lpstr>طریقه ایجاد درخت فیلوژنتیکی</vt:lpstr>
      <vt:lpstr>PowerPoint Presentation</vt:lpstr>
      <vt:lpstr>استفاده از «صفات» در فیلوژنی</vt:lpstr>
      <vt:lpstr>آنالیز فیلوژنی</vt:lpstr>
      <vt:lpstr>PowerPoint Presentation</vt:lpstr>
      <vt:lpstr>PowerPoint Presentation</vt:lpstr>
      <vt:lpstr>PowerPoint Presentation</vt:lpstr>
      <vt:lpstr>انواع گروه های فیلوژنی</vt:lpstr>
      <vt:lpstr>PowerPoint Presentation</vt:lpstr>
      <vt:lpstr>آنالیز فیلوژنی</vt:lpstr>
      <vt:lpstr>طریقه ایجاد درخت فیلوژنتیکی</vt:lpstr>
      <vt:lpstr>رده بندی و منطق کلادیستیک Cladistics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41</cp:revision>
  <dcterms:created xsi:type="dcterms:W3CDTF">2015-10-06T07:56:59Z</dcterms:created>
  <dcterms:modified xsi:type="dcterms:W3CDTF">2018-10-27T10:18:12Z</dcterms:modified>
</cp:coreProperties>
</file>