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89" r:id="rId4"/>
    <p:sldId id="257" r:id="rId5"/>
    <p:sldId id="288" r:id="rId6"/>
    <p:sldId id="258" r:id="rId7"/>
    <p:sldId id="262" r:id="rId8"/>
    <p:sldId id="259" r:id="rId9"/>
    <p:sldId id="263" r:id="rId10"/>
    <p:sldId id="260" r:id="rId11"/>
    <p:sldId id="261" r:id="rId12"/>
    <p:sldId id="266" r:id="rId13"/>
    <p:sldId id="267" r:id="rId14"/>
    <p:sldId id="268" r:id="rId15"/>
    <p:sldId id="269" r:id="rId16"/>
    <p:sldId id="272" r:id="rId17"/>
    <p:sldId id="273" r:id="rId18"/>
    <p:sldId id="275" r:id="rId19"/>
    <p:sldId id="274" r:id="rId20"/>
    <p:sldId id="276" r:id="rId21"/>
    <p:sldId id="277" r:id="rId22"/>
    <p:sldId id="278" r:id="rId23"/>
    <p:sldId id="281" r:id="rId24"/>
    <p:sldId id="282" r:id="rId25"/>
    <p:sldId id="283" r:id="rId26"/>
    <p:sldId id="285" r:id="rId27"/>
    <p:sldId id="28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8258" autoAdjust="0"/>
  </p:normalViewPr>
  <p:slideViewPr>
    <p:cSldViewPr snapToGrid="0">
      <p:cViewPr varScale="1">
        <p:scale>
          <a:sx n="51" d="100"/>
          <a:sy n="51" d="100"/>
        </p:scale>
        <p:origin x="77"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10507-7CA6-455F-AD97-F10B4B263710}" type="datetimeFigureOut">
              <a:rPr lang="en-US" smtClean="0"/>
              <a:t>12/29/2019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1A9AA-ADA0-452B-BD5C-530460BDF646}" type="slidenum">
              <a:rPr lang="en-US" smtClean="0"/>
              <a:t>‹#›</a:t>
            </a:fld>
            <a:endParaRPr lang="en-US"/>
          </a:p>
        </p:txBody>
      </p:sp>
    </p:spTree>
    <p:extLst>
      <p:ext uri="{BB962C8B-B14F-4D97-AF65-F5344CB8AC3E}">
        <p14:creationId xmlns:p14="http://schemas.microsoft.com/office/powerpoint/2010/main" val="3055889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A1A9AA-ADA0-452B-BD5C-530460BDF646}" type="slidenum">
              <a:rPr lang="en-US" smtClean="0"/>
              <a:t>17</a:t>
            </a:fld>
            <a:endParaRPr lang="en-US"/>
          </a:p>
        </p:txBody>
      </p:sp>
    </p:spTree>
    <p:extLst>
      <p:ext uri="{BB962C8B-B14F-4D97-AF65-F5344CB8AC3E}">
        <p14:creationId xmlns:p14="http://schemas.microsoft.com/office/powerpoint/2010/main" val="52361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8B7A2B-741C-422C-81A2-D7A0AADE2C6D}" type="datetime1">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DC39F-82ED-4AA2-840B-3256C4AB9167}" type="slidenum">
              <a:rPr lang="en-US" smtClean="0"/>
              <a:t>‹#›</a:t>
            </a:fld>
            <a:endParaRPr lang="en-US"/>
          </a:p>
        </p:txBody>
      </p:sp>
    </p:spTree>
    <p:extLst>
      <p:ext uri="{BB962C8B-B14F-4D97-AF65-F5344CB8AC3E}">
        <p14:creationId xmlns:p14="http://schemas.microsoft.com/office/powerpoint/2010/main" val="77969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6F184C-C232-41DC-9FC9-7A0DA6B4C87D}" type="datetime1">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DC39F-82ED-4AA2-840B-3256C4AB9167}" type="slidenum">
              <a:rPr lang="en-US" smtClean="0"/>
              <a:t>‹#›</a:t>
            </a:fld>
            <a:endParaRPr lang="en-US"/>
          </a:p>
        </p:txBody>
      </p:sp>
    </p:spTree>
    <p:extLst>
      <p:ext uri="{BB962C8B-B14F-4D97-AF65-F5344CB8AC3E}">
        <p14:creationId xmlns:p14="http://schemas.microsoft.com/office/powerpoint/2010/main" val="184348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0AE82-2229-41C3-B5DF-4660B9D64C3B}" type="datetime1">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DC39F-82ED-4AA2-840B-3256C4AB9167}" type="slidenum">
              <a:rPr lang="en-US" smtClean="0"/>
              <a:t>‹#›</a:t>
            </a:fld>
            <a:endParaRPr lang="en-US"/>
          </a:p>
        </p:txBody>
      </p:sp>
    </p:spTree>
    <p:extLst>
      <p:ext uri="{BB962C8B-B14F-4D97-AF65-F5344CB8AC3E}">
        <p14:creationId xmlns:p14="http://schemas.microsoft.com/office/powerpoint/2010/main" val="190514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C5594F0-06B2-4ECB-8DEE-DEF043453F6A}" type="datetimeFigureOut">
              <a:rPr lang="fa-IR" smtClean="0">
                <a:solidFill>
                  <a:prstClr val="black">
                    <a:tint val="75000"/>
                  </a:prstClr>
                </a:solidFill>
              </a:rPr>
              <a:pPr/>
              <a:t>05/03/1441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66B1842-A85F-4126-A966-A106071EDA15}"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3198154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5594F0-06B2-4ECB-8DEE-DEF043453F6A}" type="datetimeFigureOut">
              <a:rPr lang="fa-IR" smtClean="0">
                <a:solidFill>
                  <a:prstClr val="black">
                    <a:tint val="75000"/>
                  </a:prstClr>
                </a:solidFill>
              </a:rPr>
              <a:pPr/>
              <a:t>05/03/1441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66B1842-A85F-4126-A966-A106071EDA15}"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9272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5594F0-06B2-4ECB-8DEE-DEF043453F6A}" type="datetimeFigureOut">
              <a:rPr lang="fa-IR" smtClean="0">
                <a:solidFill>
                  <a:prstClr val="black">
                    <a:tint val="75000"/>
                  </a:prstClr>
                </a:solidFill>
              </a:rPr>
              <a:pPr/>
              <a:t>05/03/1441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66B1842-A85F-4126-A966-A106071EDA15}"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3533615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C5594F0-06B2-4ECB-8DEE-DEF043453F6A}" type="datetimeFigureOut">
              <a:rPr lang="fa-IR" smtClean="0">
                <a:solidFill>
                  <a:prstClr val="black">
                    <a:tint val="75000"/>
                  </a:prstClr>
                </a:solidFill>
              </a:rPr>
              <a:pPr/>
              <a:t>05/03/1441</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D66B1842-A85F-4126-A966-A106071EDA15}"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763870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C5594F0-06B2-4ECB-8DEE-DEF043453F6A}" type="datetimeFigureOut">
              <a:rPr lang="fa-IR" smtClean="0">
                <a:solidFill>
                  <a:prstClr val="black">
                    <a:tint val="75000"/>
                  </a:prstClr>
                </a:solidFill>
              </a:rPr>
              <a:pPr/>
              <a:t>05/03/1441</a:t>
            </a:fld>
            <a:endParaRPr lang="fa-IR">
              <a:solidFill>
                <a:prstClr val="black">
                  <a:tint val="75000"/>
                </a:prstClr>
              </a:solidFill>
            </a:endParaRPr>
          </a:p>
        </p:txBody>
      </p:sp>
      <p:sp>
        <p:nvSpPr>
          <p:cNvPr id="8" name="Footer Placeholder 7"/>
          <p:cNvSpPr>
            <a:spLocks noGrp="1"/>
          </p:cNvSpPr>
          <p:nvPr>
            <p:ph type="ftr" sz="quarter" idx="11"/>
          </p:nvPr>
        </p:nvSpPr>
        <p:spPr/>
        <p:txBody>
          <a:bodyPr/>
          <a:lstStyle/>
          <a:p>
            <a:endParaRPr lang="fa-IR">
              <a:solidFill>
                <a:prstClr val="black">
                  <a:tint val="75000"/>
                </a:prstClr>
              </a:solidFill>
            </a:endParaRPr>
          </a:p>
        </p:txBody>
      </p:sp>
      <p:sp>
        <p:nvSpPr>
          <p:cNvPr id="9" name="Slide Number Placeholder 8"/>
          <p:cNvSpPr>
            <a:spLocks noGrp="1"/>
          </p:cNvSpPr>
          <p:nvPr>
            <p:ph type="sldNum" sz="quarter" idx="12"/>
          </p:nvPr>
        </p:nvSpPr>
        <p:spPr/>
        <p:txBody>
          <a:bodyPr/>
          <a:lstStyle/>
          <a:p>
            <a:fld id="{D66B1842-A85F-4126-A966-A106071EDA15}"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532480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C5594F0-06B2-4ECB-8DEE-DEF043453F6A}" type="datetimeFigureOut">
              <a:rPr lang="fa-IR" smtClean="0">
                <a:solidFill>
                  <a:prstClr val="black">
                    <a:tint val="75000"/>
                  </a:prstClr>
                </a:solidFill>
              </a:rPr>
              <a:pPr/>
              <a:t>05/03/1441</a:t>
            </a:fld>
            <a:endParaRPr lang="fa-IR">
              <a:solidFill>
                <a:prstClr val="black">
                  <a:tint val="75000"/>
                </a:prstClr>
              </a:solidFill>
            </a:endParaRPr>
          </a:p>
        </p:txBody>
      </p:sp>
      <p:sp>
        <p:nvSpPr>
          <p:cNvPr id="4" name="Footer Placeholder 3"/>
          <p:cNvSpPr>
            <a:spLocks noGrp="1"/>
          </p:cNvSpPr>
          <p:nvPr>
            <p:ph type="ftr" sz="quarter" idx="11"/>
          </p:nvPr>
        </p:nvSpPr>
        <p:spPr/>
        <p:txBody>
          <a:bodyPr/>
          <a:lstStyle/>
          <a:p>
            <a:endParaRPr lang="fa-IR">
              <a:solidFill>
                <a:prstClr val="black">
                  <a:tint val="75000"/>
                </a:prstClr>
              </a:solidFill>
            </a:endParaRPr>
          </a:p>
        </p:txBody>
      </p:sp>
      <p:sp>
        <p:nvSpPr>
          <p:cNvPr id="5" name="Slide Number Placeholder 4"/>
          <p:cNvSpPr>
            <a:spLocks noGrp="1"/>
          </p:cNvSpPr>
          <p:nvPr>
            <p:ph type="sldNum" sz="quarter" idx="12"/>
          </p:nvPr>
        </p:nvSpPr>
        <p:spPr/>
        <p:txBody>
          <a:bodyPr/>
          <a:lstStyle/>
          <a:p>
            <a:fld id="{D66B1842-A85F-4126-A966-A106071EDA15}"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4102095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5594F0-06B2-4ECB-8DEE-DEF043453F6A}" type="datetimeFigureOut">
              <a:rPr lang="fa-IR" smtClean="0">
                <a:solidFill>
                  <a:prstClr val="black">
                    <a:tint val="75000"/>
                  </a:prstClr>
                </a:solidFill>
              </a:rPr>
              <a:pPr/>
              <a:t>05/03/1441</a:t>
            </a:fld>
            <a:endParaRPr lang="fa-IR">
              <a:solidFill>
                <a:prstClr val="black">
                  <a:tint val="75000"/>
                </a:prstClr>
              </a:solidFill>
            </a:endParaRPr>
          </a:p>
        </p:txBody>
      </p:sp>
      <p:sp>
        <p:nvSpPr>
          <p:cNvPr id="3" name="Footer Placeholder 2"/>
          <p:cNvSpPr>
            <a:spLocks noGrp="1"/>
          </p:cNvSpPr>
          <p:nvPr>
            <p:ph type="ftr" sz="quarter" idx="11"/>
          </p:nvPr>
        </p:nvSpPr>
        <p:spPr/>
        <p:txBody>
          <a:bodyPr/>
          <a:lstStyle/>
          <a:p>
            <a:endParaRPr lang="fa-IR">
              <a:solidFill>
                <a:prstClr val="black">
                  <a:tint val="75000"/>
                </a:prstClr>
              </a:solidFill>
            </a:endParaRPr>
          </a:p>
        </p:txBody>
      </p:sp>
      <p:sp>
        <p:nvSpPr>
          <p:cNvPr id="4" name="Slide Number Placeholder 3"/>
          <p:cNvSpPr>
            <a:spLocks noGrp="1"/>
          </p:cNvSpPr>
          <p:nvPr>
            <p:ph type="sldNum" sz="quarter" idx="12"/>
          </p:nvPr>
        </p:nvSpPr>
        <p:spPr/>
        <p:txBody>
          <a:bodyPr/>
          <a:lstStyle/>
          <a:p>
            <a:fld id="{D66B1842-A85F-4126-A966-A106071EDA15}"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926590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594F0-06B2-4ECB-8DEE-DEF043453F6A}" type="datetimeFigureOut">
              <a:rPr lang="fa-IR" smtClean="0">
                <a:solidFill>
                  <a:prstClr val="black">
                    <a:tint val="75000"/>
                  </a:prstClr>
                </a:solidFill>
              </a:rPr>
              <a:pPr/>
              <a:t>05/03/1441</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D66B1842-A85F-4126-A966-A106071EDA15}"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37533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D3DA0C-7724-4DCA-965A-7BA4FE72C6C7}" type="datetime1">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DC39F-82ED-4AA2-840B-3256C4AB9167}" type="slidenum">
              <a:rPr lang="en-US" smtClean="0"/>
              <a:t>‹#›</a:t>
            </a:fld>
            <a:endParaRPr lang="en-US"/>
          </a:p>
        </p:txBody>
      </p:sp>
    </p:spTree>
    <p:extLst>
      <p:ext uri="{BB962C8B-B14F-4D97-AF65-F5344CB8AC3E}">
        <p14:creationId xmlns:p14="http://schemas.microsoft.com/office/powerpoint/2010/main" val="2153553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5594F0-06B2-4ECB-8DEE-DEF043453F6A}" type="datetimeFigureOut">
              <a:rPr lang="fa-IR" smtClean="0">
                <a:solidFill>
                  <a:prstClr val="black">
                    <a:tint val="75000"/>
                  </a:prstClr>
                </a:solidFill>
              </a:rPr>
              <a:pPr/>
              <a:t>05/03/1441</a:t>
            </a:fld>
            <a:endParaRPr lang="fa-IR">
              <a:solidFill>
                <a:prstClr val="black">
                  <a:tint val="75000"/>
                </a:prstClr>
              </a:solidFill>
            </a:endParaRPr>
          </a:p>
        </p:txBody>
      </p:sp>
      <p:sp>
        <p:nvSpPr>
          <p:cNvPr id="6" name="Footer Placeholder 5"/>
          <p:cNvSpPr>
            <a:spLocks noGrp="1"/>
          </p:cNvSpPr>
          <p:nvPr>
            <p:ph type="ftr" sz="quarter" idx="11"/>
          </p:nvPr>
        </p:nvSpPr>
        <p:spPr/>
        <p:txBody>
          <a:bodyPr/>
          <a:lstStyle/>
          <a:p>
            <a:endParaRPr lang="fa-IR">
              <a:solidFill>
                <a:prstClr val="black">
                  <a:tint val="75000"/>
                </a:prstClr>
              </a:solidFill>
            </a:endParaRPr>
          </a:p>
        </p:txBody>
      </p:sp>
      <p:sp>
        <p:nvSpPr>
          <p:cNvPr id="7" name="Slide Number Placeholder 6"/>
          <p:cNvSpPr>
            <a:spLocks noGrp="1"/>
          </p:cNvSpPr>
          <p:nvPr>
            <p:ph type="sldNum" sz="quarter" idx="12"/>
          </p:nvPr>
        </p:nvSpPr>
        <p:spPr/>
        <p:txBody>
          <a:bodyPr/>
          <a:lstStyle/>
          <a:p>
            <a:fld id="{D66B1842-A85F-4126-A966-A106071EDA15}"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943878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5594F0-06B2-4ECB-8DEE-DEF043453F6A}" type="datetimeFigureOut">
              <a:rPr lang="fa-IR" smtClean="0">
                <a:solidFill>
                  <a:prstClr val="black">
                    <a:tint val="75000"/>
                  </a:prstClr>
                </a:solidFill>
              </a:rPr>
              <a:pPr/>
              <a:t>05/03/1441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66B1842-A85F-4126-A966-A106071EDA15}"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141487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C5594F0-06B2-4ECB-8DEE-DEF043453F6A}" type="datetimeFigureOut">
              <a:rPr lang="fa-IR" smtClean="0">
                <a:solidFill>
                  <a:prstClr val="black">
                    <a:tint val="75000"/>
                  </a:prstClr>
                </a:solidFill>
              </a:rPr>
              <a:pPr/>
              <a:t>05/03/1441</a:t>
            </a:fld>
            <a:endParaRPr lang="fa-IR">
              <a:solidFill>
                <a:prstClr val="black">
                  <a:tint val="75000"/>
                </a:prstClr>
              </a:solidFill>
            </a:endParaRPr>
          </a:p>
        </p:txBody>
      </p:sp>
      <p:sp>
        <p:nvSpPr>
          <p:cNvPr id="5" name="Footer Placeholder 4"/>
          <p:cNvSpPr>
            <a:spLocks noGrp="1"/>
          </p:cNvSpPr>
          <p:nvPr>
            <p:ph type="ftr" sz="quarter" idx="11"/>
          </p:nvPr>
        </p:nvSpPr>
        <p:spPr/>
        <p:txBody>
          <a:bodyPr/>
          <a:lstStyle/>
          <a:p>
            <a:endParaRPr lang="fa-IR">
              <a:solidFill>
                <a:prstClr val="black">
                  <a:tint val="75000"/>
                </a:prstClr>
              </a:solidFill>
            </a:endParaRPr>
          </a:p>
        </p:txBody>
      </p:sp>
      <p:sp>
        <p:nvSpPr>
          <p:cNvPr id="6" name="Slide Number Placeholder 5"/>
          <p:cNvSpPr>
            <a:spLocks noGrp="1"/>
          </p:cNvSpPr>
          <p:nvPr>
            <p:ph type="sldNum" sz="quarter" idx="12"/>
          </p:nvPr>
        </p:nvSpPr>
        <p:spPr/>
        <p:txBody>
          <a:bodyPr/>
          <a:lstStyle/>
          <a:p>
            <a:fld id="{D66B1842-A85F-4126-A966-A106071EDA15}" type="slidenum">
              <a:rPr lang="fa-IR" smtClean="0">
                <a:solidFill>
                  <a:prstClr val="black">
                    <a:tint val="75000"/>
                  </a:prstClr>
                </a:solidFill>
              </a:rPr>
              <a:pPr/>
              <a:t>‹#›</a:t>
            </a:fld>
            <a:endParaRPr lang="fa-IR">
              <a:solidFill>
                <a:prstClr val="black">
                  <a:tint val="75000"/>
                </a:prstClr>
              </a:solidFill>
            </a:endParaRPr>
          </a:p>
        </p:txBody>
      </p:sp>
    </p:spTree>
    <p:extLst>
      <p:ext uri="{BB962C8B-B14F-4D97-AF65-F5344CB8AC3E}">
        <p14:creationId xmlns:p14="http://schemas.microsoft.com/office/powerpoint/2010/main" val="280735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1A1CC92-67AF-4248-84B7-609925ED4514}" type="datetime1">
              <a:rPr lang="en-US" smtClean="0"/>
              <a:t>12/29/2019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DC39F-82ED-4AA2-840B-3256C4AB9167}" type="slidenum">
              <a:rPr lang="en-US" smtClean="0"/>
              <a:t>‹#›</a:t>
            </a:fld>
            <a:endParaRPr lang="en-US"/>
          </a:p>
        </p:txBody>
      </p:sp>
    </p:spTree>
    <p:extLst>
      <p:ext uri="{BB962C8B-B14F-4D97-AF65-F5344CB8AC3E}">
        <p14:creationId xmlns:p14="http://schemas.microsoft.com/office/powerpoint/2010/main" val="385967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E25D00-6320-45B6-ACBA-5E8E7F29E81F}" type="datetime1">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DC39F-82ED-4AA2-840B-3256C4AB9167}" type="slidenum">
              <a:rPr lang="en-US" smtClean="0"/>
              <a:t>‹#›</a:t>
            </a:fld>
            <a:endParaRPr lang="en-US"/>
          </a:p>
        </p:txBody>
      </p:sp>
    </p:spTree>
    <p:extLst>
      <p:ext uri="{BB962C8B-B14F-4D97-AF65-F5344CB8AC3E}">
        <p14:creationId xmlns:p14="http://schemas.microsoft.com/office/powerpoint/2010/main" val="152081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7B16C2-33DE-49FA-B972-A67B35E55595}" type="datetime1">
              <a:rPr lang="en-US" smtClean="0"/>
              <a:t>12/29/2019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DC39F-82ED-4AA2-840B-3256C4AB9167}" type="slidenum">
              <a:rPr lang="en-US" smtClean="0"/>
              <a:t>‹#›</a:t>
            </a:fld>
            <a:endParaRPr lang="en-US"/>
          </a:p>
        </p:txBody>
      </p:sp>
    </p:spTree>
    <p:extLst>
      <p:ext uri="{BB962C8B-B14F-4D97-AF65-F5344CB8AC3E}">
        <p14:creationId xmlns:p14="http://schemas.microsoft.com/office/powerpoint/2010/main" val="151871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D8E95D-1464-4419-9C7B-3BAB270FFA73}" type="datetime1">
              <a:rPr lang="en-US" smtClean="0"/>
              <a:t>12/29/2019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DC39F-82ED-4AA2-840B-3256C4AB9167}" type="slidenum">
              <a:rPr lang="en-US" smtClean="0"/>
              <a:t>‹#›</a:t>
            </a:fld>
            <a:endParaRPr lang="en-US"/>
          </a:p>
        </p:txBody>
      </p:sp>
    </p:spTree>
    <p:extLst>
      <p:ext uri="{BB962C8B-B14F-4D97-AF65-F5344CB8AC3E}">
        <p14:creationId xmlns:p14="http://schemas.microsoft.com/office/powerpoint/2010/main" val="521154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931FC-8B2F-4A06-BCB8-DB98BCE43A2C}" type="datetime1">
              <a:rPr lang="en-US" smtClean="0"/>
              <a:t>12/29/2019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DC39F-82ED-4AA2-840B-3256C4AB9167}" type="slidenum">
              <a:rPr lang="en-US" smtClean="0"/>
              <a:t>‹#›</a:t>
            </a:fld>
            <a:endParaRPr lang="en-US"/>
          </a:p>
        </p:txBody>
      </p:sp>
    </p:spTree>
    <p:extLst>
      <p:ext uri="{BB962C8B-B14F-4D97-AF65-F5344CB8AC3E}">
        <p14:creationId xmlns:p14="http://schemas.microsoft.com/office/powerpoint/2010/main" val="2710806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C5A780C-7ABD-43E8-A497-D4FA6FF582C4}" type="datetime1">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DC39F-82ED-4AA2-840B-3256C4AB9167}" type="slidenum">
              <a:rPr lang="en-US" smtClean="0"/>
              <a:t>‹#›</a:t>
            </a:fld>
            <a:endParaRPr lang="en-US"/>
          </a:p>
        </p:txBody>
      </p:sp>
    </p:spTree>
    <p:extLst>
      <p:ext uri="{BB962C8B-B14F-4D97-AF65-F5344CB8AC3E}">
        <p14:creationId xmlns:p14="http://schemas.microsoft.com/office/powerpoint/2010/main" val="4019394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586063-AC46-47C8-907A-B3C37BCC2616}" type="datetime1">
              <a:rPr lang="en-US" smtClean="0"/>
              <a:t>12/29/2019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DC39F-82ED-4AA2-840B-3256C4AB9167}" type="slidenum">
              <a:rPr lang="en-US" smtClean="0"/>
              <a:t>‹#›</a:t>
            </a:fld>
            <a:endParaRPr lang="en-US"/>
          </a:p>
        </p:txBody>
      </p:sp>
    </p:spTree>
    <p:extLst>
      <p:ext uri="{BB962C8B-B14F-4D97-AF65-F5344CB8AC3E}">
        <p14:creationId xmlns:p14="http://schemas.microsoft.com/office/powerpoint/2010/main" val="2742360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B60FB0-DCDC-4F5D-AB28-EF7975D315FC}" type="datetime1">
              <a:rPr lang="en-US" smtClean="0"/>
              <a:t>12/29/2019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DC39F-82ED-4AA2-840B-3256C4AB9167}" type="slidenum">
              <a:rPr lang="en-US" smtClean="0"/>
              <a:t>‹#›</a:t>
            </a:fld>
            <a:endParaRPr lang="en-US"/>
          </a:p>
        </p:txBody>
      </p:sp>
    </p:spTree>
    <p:extLst>
      <p:ext uri="{BB962C8B-B14F-4D97-AF65-F5344CB8AC3E}">
        <p14:creationId xmlns:p14="http://schemas.microsoft.com/office/powerpoint/2010/main" val="1017661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BC5594F0-06B2-4ECB-8DEE-DEF043453F6A}" type="datetimeFigureOut">
              <a:rPr lang="fa-IR" smtClean="0">
                <a:solidFill>
                  <a:prstClr val="black">
                    <a:tint val="75000"/>
                  </a:prstClr>
                </a:solidFill>
              </a:rPr>
              <a:pPr rtl="1"/>
              <a:t>05/03/1441</a:t>
            </a:fld>
            <a:endParaRPr lang="fa-I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fa-IR">
              <a:solidFill>
                <a:prstClr val="black">
                  <a:tint val="75000"/>
                </a:prstClr>
              </a:solidFill>
            </a:endParaRP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D66B1842-A85F-4126-A966-A106071EDA15}" type="slidenum">
              <a:rPr lang="fa-IR" smtClean="0">
                <a:solidFill>
                  <a:prstClr val="black">
                    <a:tint val="75000"/>
                  </a:prstClr>
                </a:solidFill>
              </a:rPr>
              <a:pPr rtl="1"/>
              <a:t>‹#›</a:t>
            </a:fld>
            <a:endParaRPr lang="fa-IR">
              <a:solidFill>
                <a:prstClr val="black">
                  <a:tint val="75000"/>
                </a:prstClr>
              </a:solidFill>
            </a:endParaRPr>
          </a:p>
        </p:txBody>
      </p:sp>
    </p:spTree>
    <p:extLst>
      <p:ext uri="{BB962C8B-B14F-4D97-AF65-F5344CB8AC3E}">
        <p14:creationId xmlns:p14="http://schemas.microsoft.com/office/powerpoint/2010/main" val="2982390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Immunoassays</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(immunochemical tests) </a:t>
            </a:r>
            <a:endParaRPr lang="en-US"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lstStyle/>
          <a:p>
            <a:r>
              <a:rPr lang="fa-IR" dirty="0" smtClean="0"/>
              <a:t>جلسه 5</a:t>
            </a:r>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1</a:t>
            </a:fld>
            <a:endParaRPr lang="en-US"/>
          </a:p>
        </p:txBody>
      </p:sp>
    </p:spTree>
    <p:extLst>
      <p:ext uri="{BB962C8B-B14F-4D97-AF65-F5344CB8AC3E}">
        <p14:creationId xmlns:p14="http://schemas.microsoft.com/office/powerpoint/2010/main" val="4287927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600" b="1" dirty="0" smtClean="0"/>
              <a:t>آنتی بادی مونوکلونال</a:t>
            </a:r>
            <a:endParaRPr lang="en-US" sz="3600" b="1" dirty="0"/>
          </a:p>
        </p:txBody>
      </p:sp>
      <p:sp>
        <p:nvSpPr>
          <p:cNvPr id="3" name="Content Placeholder 2"/>
          <p:cNvSpPr>
            <a:spLocks noGrp="1"/>
          </p:cNvSpPr>
          <p:nvPr>
            <p:ph idx="1"/>
          </p:nvPr>
        </p:nvSpPr>
        <p:spPr>
          <a:xfrm>
            <a:off x="6320118" y="1825625"/>
            <a:ext cx="5033682" cy="4351338"/>
          </a:xfrm>
        </p:spPr>
        <p:txBody>
          <a:bodyPr/>
          <a:lstStyle/>
          <a:p>
            <a:pPr algn="r" rtl="1"/>
            <a:r>
              <a:rPr lang="fa-IR" dirty="0" smtClean="0"/>
              <a:t>ترشح توسط سلول های پستانداران رشد کرده در محیط کشت بافت</a:t>
            </a:r>
          </a:p>
          <a:p>
            <a:pPr algn="r" rtl="1"/>
            <a:r>
              <a:rPr lang="fa-IR" dirty="0" smtClean="0"/>
              <a:t>از لنفوسیت های موش یا رت معمولا استخراج شده</a:t>
            </a:r>
          </a:p>
          <a:p>
            <a:pPr algn="r" rtl="1"/>
            <a:r>
              <a:rPr lang="fa-IR" dirty="0" smtClean="0"/>
              <a:t>تولید با هیبرید لنفوسیت </a:t>
            </a:r>
            <a:r>
              <a:rPr lang="en-US" dirty="0" smtClean="0"/>
              <a:t>B</a:t>
            </a:r>
            <a:r>
              <a:rPr lang="fa-IR" dirty="0" smtClean="0"/>
              <a:t> ترشح کننده آنتی بادی از یک جانور دهنده و لاین سلولی سرطانی</a:t>
            </a:r>
          </a:p>
          <a:p>
            <a:pPr algn="r" rtl="1"/>
            <a:r>
              <a:rPr lang="fa-IR" dirty="0" smtClean="0"/>
              <a:t>ارزشمند تز از پلی کلونال، خیلی تخصصی </a:t>
            </a:r>
          </a:p>
          <a:p>
            <a:pPr algn="r" rtl="1"/>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10</a:t>
            </a:fld>
            <a:endParaRPr lang="en-US"/>
          </a:p>
        </p:txBody>
      </p:sp>
      <p:pic>
        <p:nvPicPr>
          <p:cNvPr id="6" name="Picture 5"/>
          <p:cNvPicPr>
            <a:picLocks noChangeAspect="1"/>
          </p:cNvPicPr>
          <p:nvPr/>
        </p:nvPicPr>
        <p:blipFill>
          <a:blip r:embed="rId2"/>
          <a:stretch>
            <a:fillRect/>
          </a:stretch>
        </p:blipFill>
        <p:spPr>
          <a:xfrm>
            <a:off x="304572" y="1467887"/>
            <a:ext cx="6262935" cy="4258796"/>
          </a:xfrm>
          <a:prstGeom prst="rect">
            <a:avLst/>
          </a:prstGeom>
        </p:spPr>
      </p:pic>
    </p:spTree>
    <p:extLst>
      <p:ext uri="{BB962C8B-B14F-4D97-AF65-F5344CB8AC3E}">
        <p14:creationId xmlns:p14="http://schemas.microsoft.com/office/powerpoint/2010/main" val="2425686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خالص سازی آنتی بادی مونوکلونال</a:t>
            </a:r>
            <a:endParaRPr lang="en-US" dirty="0"/>
          </a:p>
        </p:txBody>
      </p:sp>
      <p:sp>
        <p:nvSpPr>
          <p:cNvPr id="3" name="Content Placeholder 2"/>
          <p:cNvSpPr>
            <a:spLocks noGrp="1"/>
          </p:cNvSpPr>
          <p:nvPr>
            <p:ph idx="1"/>
          </p:nvPr>
        </p:nvSpPr>
        <p:spPr/>
        <p:txBody>
          <a:bodyPr>
            <a:normAutofit fontScale="92500"/>
          </a:bodyPr>
          <a:lstStyle/>
          <a:p>
            <a:pPr marL="514350" indent="-514350" algn="r" rtl="1">
              <a:buFont typeface="+mj-lt"/>
              <a:buAutoNum type="arabicPeriod"/>
            </a:pPr>
            <a:r>
              <a:rPr lang="fa-IR" dirty="0" smtClean="0"/>
              <a:t>خالص کردن پروتئینی که به عنوان آنتی ژن استفاده می شود. آنتی ژن های خالص می تواند روند غربال گری و انتخاب آنتی بادی مونوکلونال را آسانتر کند.</a:t>
            </a:r>
          </a:p>
          <a:p>
            <a:pPr marL="514350" indent="-514350" algn="r" rtl="1">
              <a:buFont typeface="+mj-lt"/>
              <a:buAutoNum type="arabicPeriod"/>
            </a:pPr>
            <a:r>
              <a:rPr lang="en-US" dirty="0" smtClean="0"/>
              <a:t>In vivo</a:t>
            </a:r>
            <a:r>
              <a:rPr lang="en-US" dirty="0"/>
              <a:t> </a:t>
            </a:r>
            <a:r>
              <a:rPr lang="en-US" dirty="0" err="1" smtClean="0"/>
              <a:t>immunisation</a:t>
            </a:r>
            <a:r>
              <a:rPr lang="fa-IR" dirty="0" smtClean="0"/>
              <a:t> موش ها با آنتی ژن اختصاصی</a:t>
            </a:r>
          </a:p>
          <a:p>
            <a:pPr marL="0" indent="0" algn="r" rtl="1">
              <a:buNone/>
            </a:pPr>
            <a:r>
              <a:rPr lang="fa-IR" dirty="0"/>
              <a:t> </a:t>
            </a:r>
            <a:r>
              <a:rPr lang="fa-IR" dirty="0" smtClean="0"/>
              <a:t>  - قرار دادن آنتی ژن خالص شده در </a:t>
            </a:r>
            <a:r>
              <a:rPr lang="en-US" dirty="0" smtClean="0"/>
              <a:t>PBS (phosphate </a:t>
            </a:r>
            <a:r>
              <a:rPr lang="en-US" dirty="0" err="1" smtClean="0"/>
              <a:t>bufferd</a:t>
            </a:r>
            <a:r>
              <a:rPr lang="en-US" dirty="0" smtClean="0"/>
              <a:t> saline)</a:t>
            </a:r>
            <a:r>
              <a:rPr lang="fa-IR" dirty="0" smtClean="0"/>
              <a:t> در یک میکروتیوب استریل</a:t>
            </a:r>
          </a:p>
          <a:p>
            <a:pPr marL="0" indent="0" algn="r" rtl="1">
              <a:buNone/>
            </a:pPr>
            <a:r>
              <a:rPr lang="fa-IR" dirty="0"/>
              <a:t> </a:t>
            </a:r>
            <a:r>
              <a:rPr lang="fa-IR" dirty="0" smtClean="0"/>
              <a:t>  - ترکیب </a:t>
            </a:r>
            <a:r>
              <a:rPr lang="en-US" dirty="0" smtClean="0"/>
              <a:t>100 </a:t>
            </a:r>
            <a:r>
              <a:rPr lang="en-US" dirty="0" err="1" smtClean="0"/>
              <a:t>ul</a:t>
            </a:r>
            <a:r>
              <a:rPr lang="fa-IR" dirty="0" smtClean="0"/>
              <a:t> از نمونه آنتی ژن با حجم برابر از یک </a:t>
            </a:r>
            <a:r>
              <a:rPr lang="en-US" dirty="0" smtClean="0"/>
              <a:t>adjuvant</a:t>
            </a:r>
            <a:r>
              <a:rPr lang="fa-IR" dirty="0" smtClean="0"/>
              <a:t/>
            </a:r>
            <a:br>
              <a:rPr lang="fa-IR" dirty="0" smtClean="0"/>
            </a:br>
            <a:r>
              <a:rPr lang="fa-IR" dirty="0" smtClean="0"/>
              <a:t>    - گرفتن خون قبل از تحریک سیستم ایمنی از سیاهرگ زیر چشمی موش قبل از تزریق، لخته شدن خون با قرار دادن در 4 درجه نزدیک به 30 دقیقه و سانتیفیوژ در 7000 دور برای 10 دقیقق، انتقال سرم به تیوب تازه رقیق کردن به نسبت 1 به 100 در </a:t>
            </a:r>
            <a:r>
              <a:rPr lang="en-US" dirty="0" smtClean="0"/>
              <a:t>PBS</a:t>
            </a:r>
            <a:r>
              <a:rPr lang="fa-IR" dirty="0" smtClean="0"/>
              <a:t> و ذخیره در -20 درجه</a:t>
            </a:r>
          </a:p>
          <a:p>
            <a:pPr marL="0" indent="0" algn="r" rtl="1">
              <a:buNone/>
            </a:pPr>
            <a:r>
              <a:rPr lang="fa-IR" dirty="0"/>
              <a:t> </a:t>
            </a:r>
            <a:r>
              <a:rPr lang="fa-IR" dirty="0" smtClean="0"/>
              <a:t>- </a:t>
            </a:r>
          </a:p>
          <a:p>
            <a:pPr algn="r" rtl="1"/>
            <a:endParaRPr lang="fa-IR" dirty="0" smtClean="0"/>
          </a:p>
          <a:p>
            <a:pPr algn="r" rtl="1"/>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11</a:t>
            </a:fld>
            <a:endParaRPr lang="en-US"/>
          </a:p>
        </p:txBody>
      </p:sp>
    </p:spTree>
    <p:extLst>
      <p:ext uri="{BB962C8B-B14F-4D97-AF65-F5344CB8AC3E}">
        <p14:creationId xmlns:p14="http://schemas.microsoft.com/office/powerpoint/2010/main" val="19354052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1825624"/>
            <a:ext cx="10515600" cy="4530725"/>
          </a:xfrm>
        </p:spPr>
        <p:txBody>
          <a:bodyPr>
            <a:normAutofit lnSpcReduction="10000"/>
          </a:bodyPr>
          <a:lstStyle/>
          <a:p>
            <a:pPr algn="r" rtl="1"/>
            <a:r>
              <a:rPr lang="fa-IR" dirty="0" smtClean="0"/>
              <a:t>تحریک ایمنی دو تا 4 موش با تزیق مخلوط، </a:t>
            </a:r>
          </a:p>
          <a:p>
            <a:pPr algn="r" rtl="1"/>
            <a:r>
              <a:rPr lang="fa-IR" dirty="0"/>
              <a:t> </a:t>
            </a:r>
            <a:r>
              <a:rPr lang="fa-IR" dirty="0" smtClean="0"/>
              <a:t>  تزریق به سیاهرگ دمی (بهترین روش برای تحریک طحال)</a:t>
            </a:r>
          </a:p>
          <a:p>
            <a:pPr algn="r" rtl="1"/>
            <a:r>
              <a:rPr lang="fa-IR" dirty="0"/>
              <a:t> </a:t>
            </a:r>
            <a:r>
              <a:rPr lang="fa-IR" dirty="0" smtClean="0"/>
              <a:t>  تزریق داخل ماهیچه ای به رات</a:t>
            </a:r>
          </a:p>
          <a:p>
            <a:pPr algn="r" rtl="1"/>
            <a:r>
              <a:rPr lang="fa-IR" dirty="0" smtClean="0"/>
              <a:t>-قرار دادن موش در یک قفس</a:t>
            </a:r>
          </a:p>
          <a:p>
            <a:pPr algn="r" rtl="1"/>
            <a:r>
              <a:rPr lang="fa-IR" dirty="0" smtClean="0"/>
              <a:t>- مخلوط کردن 100 میکرولیتر از آنتی ژن با 100 میکرولیتر </a:t>
            </a:r>
            <a:r>
              <a:rPr lang="en-US" dirty="0" err="1" smtClean="0"/>
              <a:t>freuund</a:t>
            </a:r>
            <a:r>
              <a:rPr lang="en-US" dirty="0" smtClean="0"/>
              <a:t> adjuvant</a:t>
            </a:r>
            <a:r>
              <a:rPr lang="fa-IR" dirty="0" smtClean="0"/>
              <a:t> 4 هفته بعد از تزریق اول</a:t>
            </a:r>
          </a:p>
          <a:p>
            <a:pPr algn="r" rtl="1"/>
            <a:r>
              <a:rPr lang="fa-IR" dirty="0" smtClean="0"/>
              <a:t>تکرار تزریق دو تا سه بار در فاصله 4 هفته </a:t>
            </a:r>
          </a:p>
          <a:p>
            <a:pPr algn="r" rtl="1"/>
            <a:r>
              <a:rPr lang="fa-IR" dirty="0" smtClean="0"/>
              <a:t>گرفتن نمونه خونی از موش برای تست ایمنی با کمک تست </a:t>
            </a:r>
            <a:r>
              <a:rPr lang="en-US" dirty="0" smtClean="0"/>
              <a:t>ELISA</a:t>
            </a:r>
            <a:r>
              <a:rPr lang="fa-IR" dirty="0" smtClean="0"/>
              <a:t> و استفاده از سرم ایمنی نشده به عنوان کنترل منفی</a:t>
            </a:r>
          </a:p>
          <a:p>
            <a:pPr algn="r" rtl="1"/>
            <a:r>
              <a:rPr lang="fa-IR" dirty="0" smtClean="0"/>
              <a:t>تزریق آخر 3 تا 4 روز قبل از انجام ترکیب سلول ها </a:t>
            </a:r>
            <a:r>
              <a:rPr lang="en-US" dirty="0" smtClean="0"/>
              <a:t>(cell fusion)</a:t>
            </a:r>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12</a:t>
            </a:fld>
            <a:endParaRPr lang="en-US"/>
          </a:p>
        </p:txBody>
      </p:sp>
    </p:spTree>
    <p:extLst>
      <p:ext uri="{BB962C8B-B14F-4D97-AF65-F5344CB8AC3E}">
        <p14:creationId xmlns:p14="http://schemas.microsoft.com/office/powerpoint/2010/main" val="2984708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تعیین غلظت ایمونوگلوبین موش توسط </a:t>
            </a:r>
            <a:r>
              <a:rPr lang="en-US" dirty="0" smtClean="0"/>
              <a:t>ELISA</a:t>
            </a:r>
            <a:endParaRPr lang="fa-IR" dirty="0" smtClean="0"/>
          </a:p>
          <a:p>
            <a:pPr algn="r" rtl="1"/>
            <a:r>
              <a:rPr lang="fa-IR" dirty="0" smtClean="0"/>
              <a:t>یک </a:t>
            </a:r>
            <a:r>
              <a:rPr lang="en-US" dirty="0" smtClean="0"/>
              <a:t>plate</a:t>
            </a:r>
            <a:r>
              <a:rPr lang="fa-IR" dirty="0" smtClean="0"/>
              <a:t>، 96 چاهکی </a:t>
            </a:r>
            <a:r>
              <a:rPr lang="en-US" dirty="0" smtClean="0"/>
              <a:t>ELISA</a:t>
            </a:r>
            <a:r>
              <a:rPr lang="fa-IR" dirty="0" smtClean="0"/>
              <a:t> طراحی کنید.</a:t>
            </a:r>
          </a:p>
          <a:p>
            <a:pPr algn="r" rtl="1"/>
            <a:r>
              <a:rPr lang="fa-IR" dirty="0" smtClean="0"/>
              <a:t>رقیق کردن آنتی ژن در </a:t>
            </a:r>
            <a:r>
              <a:rPr lang="en-US" dirty="0" smtClean="0"/>
              <a:t>PBS</a:t>
            </a:r>
            <a:r>
              <a:rPr lang="fa-IR" dirty="0" smtClean="0"/>
              <a:t> داخل چاهگ پلیت الیزا با اضافه کردن به چاهک ه</a:t>
            </a:r>
          </a:p>
          <a:p>
            <a:pPr algn="r" rtl="1"/>
            <a:r>
              <a:rPr lang="fa-IR" dirty="0" smtClean="0"/>
              <a:t>تصدیق انتی بادی مونوکلونال  تخصصی با استفاده از</a:t>
            </a:r>
            <a:r>
              <a:rPr lang="en-US" dirty="0" smtClean="0"/>
              <a:t> </a:t>
            </a:r>
            <a:r>
              <a:rPr lang="fa-IR" dirty="0" smtClean="0"/>
              <a:t> وسترن بلات </a:t>
            </a:r>
          </a:p>
          <a:p>
            <a:pPr marL="0" indent="0" algn="r" rtl="1">
              <a:buNone/>
            </a:pPr>
            <a:r>
              <a:rPr lang="en-US" dirty="0" smtClean="0"/>
              <a:t>Fusion</a:t>
            </a:r>
            <a:r>
              <a:rPr lang="fa-IR" dirty="0" smtClean="0"/>
              <a:t> سلول ها با روش سانتیقیوژ کردن در حضور </a:t>
            </a:r>
            <a:r>
              <a:rPr lang="en-US" dirty="0" smtClean="0"/>
              <a:t>PEG (polyethylene glycol) </a:t>
            </a:r>
            <a:r>
              <a:rPr lang="fa-IR" dirty="0" smtClean="0"/>
              <a:t> انجام می شود. </a:t>
            </a:r>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13</a:t>
            </a:fld>
            <a:endParaRPr lang="en-US"/>
          </a:p>
        </p:txBody>
      </p:sp>
    </p:spTree>
    <p:extLst>
      <p:ext uri="{BB962C8B-B14F-4D97-AF65-F5344CB8AC3E}">
        <p14:creationId xmlns:p14="http://schemas.microsoft.com/office/powerpoint/2010/main" val="463102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rtl="1"/>
            <a:r>
              <a:rPr lang="fa-IR" dirty="0" smtClean="0"/>
              <a:t>تکنیک هایی برای پیدا کردن و توزیع مولکول ها در سلول و بافت بر اساس واکنش آنتی بادی-آنتی ژن، </a:t>
            </a:r>
          </a:p>
          <a:p>
            <a:pPr algn="r" rtl="1"/>
            <a:r>
              <a:rPr lang="fa-IR" dirty="0" smtClean="0"/>
              <a:t>آنتی بادی ها ایمونوگلوبین های </a:t>
            </a:r>
            <a:r>
              <a:rPr lang="en-US" dirty="0" smtClean="0"/>
              <a:t>Y</a:t>
            </a:r>
            <a:r>
              <a:rPr lang="fa-IR" dirty="0" smtClean="0"/>
              <a:t> شکل هستند که شامل بخش </a:t>
            </a:r>
            <a:r>
              <a:rPr lang="en-US" dirty="0" err="1" smtClean="0"/>
              <a:t>paratope</a:t>
            </a:r>
            <a:r>
              <a:rPr lang="fa-IR" dirty="0" smtClean="0"/>
              <a:t> اختصاصی برای چسبیدن به اپی توپ (بهش روی آنتی ژن) هستند. </a:t>
            </a:r>
          </a:p>
          <a:p>
            <a:pPr algn="r" rtl="1"/>
            <a:r>
              <a:rPr lang="fa-IR" dirty="0" smtClean="0"/>
              <a:t>چسبیدن تخصصی به علت ساختار شیمیایی خاص آنتی بادی است.</a:t>
            </a:r>
          </a:p>
          <a:p>
            <a:pPr algn="r" rtl="1"/>
            <a:r>
              <a:rPr lang="fa-IR" dirty="0" smtClean="0"/>
              <a:t>برهمکنش آنتی بادی-آنتی ژن (اپی توپ-پاراتوپ) تخصصی شدن آنتی بادی کلید تکنیک های </a:t>
            </a:r>
            <a:r>
              <a:rPr lang="en-US" dirty="0" err="1" smtClean="0"/>
              <a:t>immunolocalization</a:t>
            </a:r>
            <a:r>
              <a:rPr lang="fa-IR" dirty="0" smtClean="0"/>
              <a:t> است. </a:t>
            </a:r>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14</a:t>
            </a:fld>
            <a:endParaRPr lang="en-US"/>
          </a:p>
        </p:txBody>
      </p:sp>
    </p:spTree>
    <p:extLst>
      <p:ext uri="{BB962C8B-B14F-4D97-AF65-F5344CB8AC3E}">
        <p14:creationId xmlns:p14="http://schemas.microsoft.com/office/powerpoint/2010/main" val="90678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روش های ایمنی سلولی</a:t>
            </a:r>
            <a:endParaRPr lang="en-US" dirty="0"/>
          </a:p>
        </p:txBody>
      </p:sp>
      <p:sp>
        <p:nvSpPr>
          <p:cNvPr id="3" name="Content Placeholder 2"/>
          <p:cNvSpPr>
            <a:spLocks noGrp="1"/>
          </p:cNvSpPr>
          <p:nvPr>
            <p:ph idx="1"/>
          </p:nvPr>
        </p:nvSpPr>
        <p:spPr>
          <a:xfrm>
            <a:off x="4955240" y="1825625"/>
            <a:ext cx="6398559" cy="4351338"/>
          </a:xfrm>
        </p:spPr>
        <p:txBody>
          <a:bodyPr/>
          <a:lstStyle/>
          <a:p>
            <a:pPr algn="r" rtl="1"/>
            <a:r>
              <a:rPr lang="fa-IR" b="1" dirty="0" smtClean="0"/>
              <a:t>واکنش اگلوتیناسیون </a:t>
            </a:r>
            <a:r>
              <a:rPr lang="en-US" b="1" dirty="0" smtClean="0"/>
              <a:t>agglutination</a:t>
            </a:r>
            <a:r>
              <a:rPr lang="fa-IR" b="1" dirty="0" smtClean="0"/>
              <a:t>:</a:t>
            </a:r>
          </a:p>
          <a:p>
            <a:pPr algn="r" rtl="1"/>
            <a:r>
              <a:rPr lang="fa-IR" dirty="0" smtClean="0"/>
              <a:t>واکنش بین آنتی بادی و آنتی ژن و تشکیل ژل در یک فاز مایع</a:t>
            </a:r>
          </a:p>
          <a:p>
            <a:pPr algn="r" rtl="1"/>
            <a:r>
              <a:rPr lang="fa-IR" dirty="0" smtClean="0"/>
              <a:t>هر آنتی بادی دارای دو جایگاه اتصال بوده می تواند به آنتی ژن های متفاوتی متصل شود</a:t>
            </a:r>
          </a:p>
          <a:p>
            <a:pPr algn="r" rtl="1"/>
            <a:r>
              <a:rPr lang="fa-IR" dirty="0" smtClean="0"/>
              <a:t>برابر بودن مقدار دقیق آنتی بادی و آنتی ژتن در واکنش</a:t>
            </a:r>
          </a:p>
          <a:p>
            <a:pPr algn="r" rtl="1"/>
            <a:r>
              <a:rPr lang="fa-IR" dirty="0" smtClean="0"/>
              <a:t>ایجاد شبکه توری مانند</a:t>
            </a:r>
          </a:p>
          <a:p>
            <a:pPr algn="r" rtl="1"/>
            <a:r>
              <a:rPr lang="fa-IR" dirty="0" smtClean="0"/>
              <a:t>برای کشف آنتی ژن ویروس در سرم خون</a:t>
            </a:r>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15</a:t>
            </a:fld>
            <a:endParaRPr lang="en-US"/>
          </a:p>
        </p:txBody>
      </p:sp>
      <p:pic>
        <p:nvPicPr>
          <p:cNvPr id="5" name="Picture 4"/>
          <p:cNvPicPr>
            <a:picLocks noChangeAspect="1"/>
          </p:cNvPicPr>
          <p:nvPr/>
        </p:nvPicPr>
        <p:blipFill>
          <a:blip r:embed="rId2"/>
          <a:stretch>
            <a:fillRect/>
          </a:stretch>
        </p:blipFill>
        <p:spPr>
          <a:xfrm>
            <a:off x="0" y="365125"/>
            <a:ext cx="4955241" cy="3716431"/>
          </a:xfrm>
          <a:prstGeom prst="rect">
            <a:avLst/>
          </a:prstGeom>
        </p:spPr>
      </p:pic>
    </p:spTree>
    <p:extLst>
      <p:ext uri="{BB962C8B-B14F-4D97-AF65-F5344CB8AC3E}">
        <p14:creationId xmlns:p14="http://schemas.microsoft.com/office/powerpoint/2010/main" val="3578869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Enzyme immunosorbent assays</a:t>
            </a:r>
          </a:p>
        </p:txBody>
      </p:sp>
      <p:sp>
        <p:nvSpPr>
          <p:cNvPr id="3" name="Content Placeholder 2"/>
          <p:cNvSpPr>
            <a:spLocks noGrp="1"/>
          </p:cNvSpPr>
          <p:nvPr>
            <p:ph idx="1"/>
          </p:nvPr>
        </p:nvSpPr>
        <p:spPr/>
        <p:txBody>
          <a:bodyPr/>
          <a:lstStyle/>
          <a:p>
            <a:pPr algn="r" rtl="1"/>
            <a:r>
              <a:rPr lang="fa-IR" dirty="0" smtClean="0"/>
              <a:t>تشخیص آلودگی از قبیل ویروس ها و دیگر مواد در خون</a:t>
            </a:r>
          </a:p>
          <a:p>
            <a:pPr algn="r" rtl="1"/>
            <a:r>
              <a:rPr lang="fa-IR" dirty="0" smtClean="0"/>
              <a:t>آنتی ژن روی یک فاز جامد بی حرکت شده </a:t>
            </a:r>
          </a:p>
          <a:p>
            <a:pPr algn="r" rtl="1"/>
            <a:r>
              <a:rPr lang="en-US" dirty="0" err="1" smtClean="0"/>
              <a:t>Immobilisation</a:t>
            </a:r>
            <a:r>
              <a:rPr lang="fa-IR" dirty="0" smtClean="0"/>
              <a:t> توسط یک آنتی بادی اتفاق می افتد.</a:t>
            </a:r>
          </a:p>
          <a:p>
            <a:pPr algn="r" rtl="1"/>
            <a:r>
              <a:rPr lang="fa-IR" dirty="0" smtClean="0"/>
              <a:t>آنتی بادی دوم که با یک آنزیم گزارش دهنده لیبل شده به آنتی ژن بی حرکت متصل می شود. سپس سوبسترای آنزیم به کمپلکس آنتی بادی/آنتی ژن/آنزیم متصل شده و سبب تغییر رنگ می شود </a:t>
            </a:r>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16</a:t>
            </a:fld>
            <a:endParaRPr lang="en-US"/>
          </a:p>
        </p:txBody>
      </p:sp>
      <p:pic>
        <p:nvPicPr>
          <p:cNvPr id="5" name="Picture 4"/>
          <p:cNvPicPr>
            <a:picLocks noChangeAspect="1"/>
          </p:cNvPicPr>
          <p:nvPr/>
        </p:nvPicPr>
        <p:blipFill>
          <a:blip r:embed="rId2"/>
          <a:stretch>
            <a:fillRect/>
          </a:stretch>
        </p:blipFill>
        <p:spPr>
          <a:xfrm>
            <a:off x="1605845" y="1456531"/>
            <a:ext cx="7820025" cy="4810125"/>
          </a:xfrm>
          <a:prstGeom prst="rect">
            <a:avLst/>
          </a:prstGeom>
        </p:spPr>
      </p:pic>
    </p:spTree>
    <p:extLst>
      <p:ext uri="{BB962C8B-B14F-4D97-AF65-F5344CB8AC3E}">
        <p14:creationId xmlns:p14="http://schemas.microsoft.com/office/powerpoint/2010/main" val="190994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antibody sandwich ELISA (DAS ELISA)</a:t>
            </a:r>
            <a:endParaRPr lang="en-US" dirty="0"/>
          </a:p>
        </p:txBody>
      </p:sp>
      <p:sp>
        <p:nvSpPr>
          <p:cNvPr id="3" name="Content Placeholder 2"/>
          <p:cNvSpPr>
            <a:spLocks noGrp="1"/>
          </p:cNvSpPr>
          <p:nvPr>
            <p:ph idx="1"/>
          </p:nvPr>
        </p:nvSpPr>
        <p:spPr>
          <a:xfrm>
            <a:off x="5217458" y="1825625"/>
            <a:ext cx="6136341" cy="4351338"/>
          </a:xfrm>
        </p:spPr>
        <p:txBody>
          <a:bodyPr>
            <a:normAutofit lnSpcReduction="10000"/>
          </a:bodyPr>
          <a:lstStyle/>
          <a:p>
            <a:pPr marL="0" indent="0" algn="r" rtl="1">
              <a:buNone/>
            </a:pPr>
            <a:r>
              <a:rPr lang="fa-IR" dirty="0" smtClean="0"/>
              <a:t>متداولترین تکنیک ایمونوسیمیایی در تشخیص</a:t>
            </a:r>
          </a:p>
          <a:p>
            <a:pPr marL="0" indent="0" algn="r" rtl="1">
              <a:buNone/>
            </a:pPr>
            <a:r>
              <a:rPr lang="fa-IR" dirty="0" smtClean="0"/>
              <a:t>سریع، محکم، قابل اعتماد </a:t>
            </a:r>
          </a:p>
          <a:p>
            <a:pPr marL="0" indent="0" algn="r" rtl="1">
              <a:buNone/>
            </a:pPr>
            <a:r>
              <a:rPr lang="fa-IR" dirty="0" smtClean="0"/>
              <a:t>آنتی ژن بی حرکت شده به فاز جامد توسط آنتی بادی اولیه و با آنتی بادی دوم که با مارکر آنزیم لیبل شده کشف می شود.</a:t>
            </a:r>
          </a:p>
          <a:p>
            <a:pPr marL="0" indent="0" algn="r" rtl="1">
              <a:buNone/>
            </a:pPr>
            <a:r>
              <a:rPr lang="fa-IR" dirty="0" smtClean="0"/>
              <a:t>تغییر رنگ توسط سوبسترای </a:t>
            </a:r>
            <a:r>
              <a:rPr lang="en-US" dirty="0" smtClean="0"/>
              <a:t>chromogenic</a:t>
            </a:r>
            <a:r>
              <a:rPr lang="fa-IR" dirty="0" smtClean="0"/>
              <a:t> (تولید رنگ)</a:t>
            </a:r>
          </a:p>
          <a:p>
            <a:pPr marL="0" indent="0" algn="r" rtl="1">
              <a:buNone/>
            </a:pPr>
            <a:r>
              <a:rPr lang="fa-IR" dirty="0" smtClean="0"/>
              <a:t>آنزیم استفاده شده پراکسیداز یا آلکالین فسفاتاز است.</a:t>
            </a:r>
          </a:p>
          <a:p>
            <a:pPr marL="0" indent="0" algn="r" rtl="1">
              <a:buNone/>
            </a:pPr>
            <a:r>
              <a:rPr lang="fa-IR" dirty="0" smtClean="0"/>
              <a:t>ویروس برگ گوجه فرنگی سبب مشکلات جدی در گوجه فرنگی شده  </a:t>
            </a:r>
          </a:p>
          <a:p>
            <a:pPr marL="0" indent="0" algn="r" rtl="1">
              <a:buNone/>
            </a:pPr>
            <a:endParaRPr lang="fa-IR" dirty="0" smtClean="0"/>
          </a:p>
          <a:p>
            <a:pPr marL="0" indent="0" algn="r" rtl="1">
              <a:buNone/>
            </a:pPr>
            <a:endParaRPr lang="en-US" dirty="0" smtClean="0"/>
          </a:p>
          <a:p>
            <a:pPr algn="r" rtl="1"/>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17</a:t>
            </a:fld>
            <a:endParaRPr lang="en-US"/>
          </a:p>
        </p:txBody>
      </p:sp>
      <p:pic>
        <p:nvPicPr>
          <p:cNvPr id="5" name="Picture 4"/>
          <p:cNvPicPr>
            <a:picLocks noChangeAspect="1"/>
          </p:cNvPicPr>
          <p:nvPr/>
        </p:nvPicPr>
        <p:blipFill>
          <a:blip r:embed="rId3"/>
          <a:stretch>
            <a:fillRect/>
          </a:stretch>
        </p:blipFill>
        <p:spPr>
          <a:xfrm>
            <a:off x="0" y="1825625"/>
            <a:ext cx="4802343" cy="3601757"/>
          </a:xfrm>
          <a:prstGeom prst="rect">
            <a:avLst/>
          </a:prstGeom>
        </p:spPr>
      </p:pic>
    </p:spTree>
    <p:extLst>
      <p:ext uri="{BB962C8B-B14F-4D97-AF65-F5344CB8AC3E}">
        <p14:creationId xmlns:p14="http://schemas.microsoft.com/office/powerpoint/2010/main" val="2676366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Triple antibody sandwich ELISA , indirect ELISA</a:t>
            </a:r>
            <a:endParaRPr lang="en-US" sz="4000" dirty="0"/>
          </a:p>
        </p:txBody>
      </p:sp>
      <p:sp>
        <p:nvSpPr>
          <p:cNvPr id="3" name="Content Placeholder 2"/>
          <p:cNvSpPr>
            <a:spLocks noGrp="1"/>
          </p:cNvSpPr>
          <p:nvPr>
            <p:ph idx="1"/>
          </p:nvPr>
        </p:nvSpPr>
        <p:spPr/>
        <p:txBody>
          <a:bodyPr/>
          <a:lstStyle/>
          <a:p>
            <a:pPr algn="r" rtl="1"/>
            <a:r>
              <a:rPr lang="fa-IR" dirty="0" smtClean="0"/>
              <a:t>روشی متداول برای شناسایی آنتی بادی های خون بیمار که ناشی از آلودگی است.</a:t>
            </a:r>
          </a:p>
          <a:p>
            <a:pPr algn="r" rtl="1"/>
            <a:r>
              <a:rPr lang="fa-IR" dirty="0" smtClean="0"/>
              <a:t>ایجاد لایه هایی از واکنش دهنده ها که وابسته به اتصال با لایه قبلی دارد</a:t>
            </a:r>
          </a:p>
          <a:p>
            <a:pPr algn="r" rtl="1"/>
            <a:r>
              <a:rPr lang="fa-IR" dirty="0" smtClean="0"/>
              <a:t>تست حضور آنتی بادی ها عامل هپاتیت </a:t>
            </a:r>
            <a:r>
              <a:rPr lang="en-US" dirty="0" smtClean="0"/>
              <a:t>B</a:t>
            </a:r>
            <a:r>
              <a:rPr lang="fa-IR" dirty="0" smtClean="0"/>
              <a:t> </a:t>
            </a:r>
          </a:p>
          <a:p>
            <a:pPr algn="r" rtl="1"/>
            <a:r>
              <a:rPr lang="fa-IR" dirty="0"/>
              <a:t>غالباً برای جلوگیری از نتایج مثبت کاذب در الیزا٬ پس از مثبت شدن الیزا از تست وسترن </a:t>
            </a:r>
            <a:r>
              <a:rPr lang="fa-IR" dirty="0" smtClean="0"/>
              <a:t>بلات برای </a:t>
            </a:r>
            <a:r>
              <a:rPr lang="fa-IR" dirty="0"/>
              <a:t>تأیید استفاده می‌شود. </a:t>
            </a:r>
          </a:p>
          <a:p>
            <a:pPr algn="r" rtl="1"/>
            <a:endParaRPr lang="fa-IR" dirty="0" smtClean="0"/>
          </a:p>
        </p:txBody>
      </p:sp>
      <p:sp>
        <p:nvSpPr>
          <p:cNvPr id="4" name="Slide Number Placeholder 3"/>
          <p:cNvSpPr>
            <a:spLocks noGrp="1"/>
          </p:cNvSpPr>
          <p:nvPr>
            <p:ph type="sldNum" sz="quarter" idx="12"/>
          </p:nvPr>
        </p:nvSpPr>
        <p:spPr/>
        <p:txBody>
          <a:bodyPr/>
          <a:lstStyle/>
          <a:p>
            <a:fld id="{AECDC39F-82ED-4AA2-840B-3256C4AB9167}" type="slidenum">
              <a:rPr lang="en-US" smtClean="0"/>
              <a:t>18</a:t>
            </a:fld>
            <a:endParaRPr lang="en-US"/>
          </a:p>
        </p:txBody>
      </p:sp>
    </p:spTree>
    <p:extLst>
      <p:ext uri="{BB962C8B-B14F-4D97-AF65-F5344CB8AC3E}">
        <p14:creationId xmlns:p14="http://schemas.microsoft.com/office/powerpoint/2010/main" val="1320314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2156" y="715081"/>
            <a:ext cx="10515600" cy="1325563"/>
          </a:xfrm>
        </p:spPr>
        <p:txBody>
          <a:bodyPr>
            <a:normAutofit/>
          </a:bodyPr>
          <a:lstStyle/>
          <a:p>
            <a:r>
              <a:rPr lang="en-US" sz="3600" b="1" dirty="0" err="1" smtClean="0">
                <a:latin typeface="+mn-lt"/>
              </a:rPr>
              <a:t>Immunofluorescent</a:t>
            </a:r>
            <a:r>
              <a:rPr lang="en-US" sz="3600" b="1" dirty="0" smtClean="0">
                <a:latin typeface="+mn-lt"/>
              </a:rPr>
              <a:t> microscopy</a:t>
            </a:r>
            <a:endParaRPr lang="en-US" sz="3600" b="1" dirty="0">
              <a:latin typeface="+mn-lt"/>
            </a:endParaRPr>
          </a:p>
        </p:txBody>
      </p:sp>
      <p:sp>
        <p:nvSpPr>
          <p:cNvPr id="3" name="Content Placeholder 2"/>
          <p:cNvSpPr>
            <a:spLocks noGrp="1"/>
          </p:cNvSpPr>
          <p:nvPr>
            <p:ph idx="1"/>
          </p:nvPr>
        </p:nvSpPr>
        <p:spPr/>
        <p:txBody>
          <a:bodyPr/>
          <a:lstStyle/>
          <a:p>
            <a:pPr algn="r" rtl="1"/>
            <a:r>
              <a:rPr lang="fa-IR" dirty="0" smtClean="0"/>
              <a:t>استفاده از آنتی بادی های کانژوگه به مارکرهای فلورسنت برای پیدا کردن ساختار خاص روی نمونه و مشاهده آن با استفاده از نور ماوراء البنفش</a:t>
            </a:r>
          </a:p>
          <a:p>
            <a:pPr algn="r" rtl="1"/>
            <a:r>
              <a:rPr lang="fa-IR" dirty="0" smtClean="0"/>
              <a:t>فلورسین (سبز) و رودامین (قرمز) مارکرهای معمول</a:t>
            </a:r>
          </a:p>
          <a:p>
            <a:pPr algn="r" rtl="1"/>
            <a:r>
              <a:rPr lang="en-US" sz="3600" b="1" dirty="0"/>
              <a:t>Immunosorbent electron </a:t>
            </a:r>
            <a:r>
              <a:rPr lang="en-US" sz="3600" b="1" dirty="0" smtClean="0"/>
              <a:t>microscopy</a:t>
            </a:r>
            <a:r>
              <a:rPr lang="fa-IR" sz="3600" b="1" dirty="0" smtClean="0"/>
              <a:t>:</a:t>
            </a:r>
          </a:p>
          <a:p>
            <a:pPr algn="r" rtl="1"/>
            <a:r>
              <a:rPr lang="fa-IR" dirty="0" smtClean="0"/>
              <a:t>تکنیکی تشخیصی در ویروس شناسی</a:t>
            </a:r>
          </a:p>
          <a:p>
            <a:pPr algn="r" rtl="1"/>
            <a:r>
              <a:rPr lang="fa-IR" dirty="0" smtClean="0"/>
              <a:t>آنتی بادی های مخصوص ویروس با ذرات طلا کانژوگه شده </a:t>
            </a:r>
          </a:p>
          <a:p>
            <a:pPr algn="r" rtl="1"/>
            <a:r>
              <a:rPr lang="fa-IR" dirty="0" smtClean="0"/>
              <a:t>مشاهده ذرات ویروس با میکروسکوپ الکترونی</a:t>
            </a:r>
          </a:p>
          <a:p>
            <a:pPr algn="r" rtl="1"/>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19</a:t>
            </a:fld>
            <a:endParaRPr lang="en-US"/>
          </a:p>
        </p:txBody>
      </p:sp>
    </p:spTree>
    <p:extLst>
      <p:ext uri="{BB962C8B-B14F-4D97-AF65-F5344CB8AC3E}">
        <p14:creationId xmlns:p14="http://schemas.microsoft.com/office/powerpoint/2010/main" val="3845712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r" rtl="1"/>
            <a:r>
              <a:rPr lang="en-US" dirty="0" smtClean="0">
                <a:cs typeface="B Mitra" panose="00000400000000000000" pitchFamily="2" charset="-78"/>
              </a:rPr>
              <a:t>ICC</a:t>
            </a:r>
            <a:r>
              <a:rPr lang="fa-IR" dirty="0" smtClean="0">
                <a:cs typeface="B Mitra" panose="00000400000000000000" pitchFamily="2" charset="-78"/>
              </a:rPr>
              <a:t> روشی برای شناسایی و تشخیص پروتئین ها و پپتیدها در سلول ها است که با استفاده از آنتی بادی ها انجام می شود. پروتئین ها در زیر میکروسکوپ با اتصال آنتی بادی ثانویه دارای آنزیم یا فلوروفور قابل مشاهده هستند. یکی از تکنیک های مهم در پاتولوژی است.</a:t>
            </a:r>
          </a:p>
          <a:p>
            <a:pPr algn="r" rtl="1"/>
            <a:r>
              <a:rPr lang="fa-IR" dirty="0" smtClean="0">
                <a:cs typeface="B Mitra" panose="00000400000000000000" pitchFamily="2" charset="-78"/>
              </a:rPr>
              <a:t>مراحل کار:</a:t>
            </a:r>
          </a:p>
          <a:p>
            <a:pPr algn="r" rtl="1"/>
            <a:r>
              <a:rPr lang="fa-IR" dirty="0" smtClean="0">
                <a:cs typeface="B Mitra" panose="00000400000000000000" pitchFamily="2" charset="-78"/>
              </a:rPr>
              <a:t>قرار دادن سلول ها روی یک پایه جامد مانند پلیت های 96 چاهکی با کف شیشه ای و انکوباسیون آن ها</a:t>
            </a:r>
          </a:p>
          <a:p>
            <a:pPr algn="r" rtl="1"/>
            <a:r>
              <a:rPr lang="fa-IR" dirty="0" smtClean="0">
                <a:cs typeface="B Mitra" panose="00000400000000000000" pitchFamily="2" charset="-78"/>
              </a:rPr>
              <a:t>رنگ آمیزی سول ها با تکنیک ایمونو. سلول ها فیکس و نفوذ پذیر شده و با آنتی بادی ها رنگ آمیزی می شوند. نفوذ پذیری سلول ها با استفاده از حلال ها یا دترجنت ها و آنتی بادی ها اجازه می دهد که از غشا عبور کنند. </a:t>
            </a:r>
            <a:endParaRPr lang="en-US"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AECDC39F-82ED-4AA2-840B-3256C4AB9167}" type="slidenum">
              <a:rPr lang="en-US" smtClean="0"/>
              <a:t>2</a:t>
            </a:fld>
            <a:endParaRPr lang="en-US"/>
          </a:p>
        </p:txBody>
      </p:sp>
    </p:spTree>
    <p:extLst>
      <p:ext uri="{BB962C8B-B14F-4D97-AF65-F5344CB8AC3E}">
        <p14:creationId xmlns:p14="http://schemas.microsoft.com/office/powerpoint/2010/main" val="49528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Immunobloting</a:t>
            </a:r>
            <a:r>
              <a:rPr lang="en-US" dirty="0" smtClean="0"/>
              <a:t> , western blotting</a:t>
            </a:r>
            <a:endParaRPr lang="en-US" dirty="0"/>
          </a:p>
        </p:txBody>
      </p:sp>
      <p:sp>
        <p:nvSpPr>
          <p:cNvPr id="3" name="Content Placeholder 2"/>
          <p:cNvSpPr>
            <a:spLocks noGrp="1"/>
          </p:cNvSpPr>
          <p:nvPr>
            <p:ph idx="1"/>
          </p:nvPr>
        </p:nvSpPr>
        <p:spPr/>
        <p:txBody>
          <a:bodyPr/>
          <a:lstStyle/>
          <a:p>
            <a:pPr algn="r" rtl="1"/>
            <a:r>
              <a:rPr lang="fa-IR" dirty="0" smtClean="0"/>
              <a:t>کشف و شناسایی پروتئین ها از نمونه ها بعد از الکتروفورز و تشخیص بیماری ها</a:t>
            </a:r>
          </a:p>
          <a:p>
            <a:pPr algn="r" rtl="1"/>
            <a:r>
              <a:rPr lang="fa-IR" dirty="0" smtClean="0"/>
              <a:t>رنگ آمیزی با رنگ کننده پروتئین </a:t>
            </a:r>
          </a:p>
          <a:p>
            <a:pPr algn="r" rtl="1"/>
            <a:r>
              <a:rPr lang="fa-IR" dirty="0" smtClean="0"/>
              <a:t>انتقال پروتئین جداکننده به غشای نیتروسلولزی یا پلی وینیلی</a:t>
            </a:r>
          </a:p>
          <a:p>
            <a:pPr algn="r" rtl="1"/>
            <a:r>
              <a:rPr lang="fa-IR" dirty="0" smtClean="0"/>
              <a:t>محلول پروتئین مسدود کننده برای ممانعت از اتصال غیر اختصاصی آنتی بادی به غشا</a:t>
            </a:r>
          </a:p>
          <a:p>
            <a:pPr algn="r" rtl="1"/>
            <a:r>
              <a:rPr lang="fa-IR" dirty="0" smtClean="0"/>
              <a:t>انکوبه کردن غشا در آنتی بادی</a:t>
            </a:r>
          </a:p>
          <a:p>
            <a:pPr algn="r" rtl="1"/>
            <a:r>
              <a:rPr lang="fa-IR" dirty="0" smtClean="0"/>
              <a:t>انکوبه کردن غشا با آنتی بادی ثانویه کانوگه شده به آنزیم (پراکسیداز و آلکالین فسفاتاز)</a:t>
            </a:r>
          </a:p>
          <a:p>
            <a:pPr algn="r" rtl="1"/>
            <a:r>
              <a:rPr lang="fa-IR" dirty="0" smtClean="0"/>
              <a:t> </a:t>
            </a:r>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20</a:t>
            </a:fld>
            <a:endParaRPr lang="en-US"/>
          </a:p>
        </p:txBody>
      </p:sp>
    </p:spTree>
    <p:extLst>
      <p:ext uri="{BB962C8B-B14F-4D97-AF65-F5344CB8AC3E}">
        <p14:creationId xmlns:p14="http://schemas.microsoft.com/office/powerpoint/2010/main" val="2046560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Immunocytochemistry (ICC)</a:t>
            </a:r>
            <a:endParaRPr lang="en-US" dirty="0"/>
          </a:p>
        </p:txBody>
      </p:sp>
      <p:sp>
        <p:nvSpPr>
          <p:cNvPr id="3" name="Content Placeholder 2"/>
          <p:cNvSpPr>
            <a:spLocks noGrp="1"/>
          </p:cNvSpPr>
          <p:nvPr>
            <p:ph idx="1"/>
          </p:nvPr>
        </p:nvSpPr>
        <p:spPr>
          <a:xfrm>
            <a:off x="838199" y="1422213"/>
            <a:ext cx="10515600" cy="4351338"/>
          </a:xfrm>
        </p:spPr>
        <p:txBody>
          <a:bodyPr/>
          <a:lstStyle/>
          <a:p>
            <a:pPr algn="r" rtl="1"/>
            <a:r>
              <a:rPr lang="fa-IR" dirty="0" smtClean="0"/>
              <a:t>رنگ آمیزی ایمنی سلول های کشت شده </a:t>
            </a:r>
          </a:p>
          <a:p>
            <a:pPr algn="r" rtl="1"/>
            <a:r>
              <a:rPr lang="fa-IR" dirty="0" smtClean="0"/>
              <a:t>روشی نیمه کمی آنالیز فراوانی نسبی، شکل و محل ساختارهای زیر سلولی از آنتی ژن هدف</a:t>
            </a:r>
          </a:p>
          <a:p>
            <a:pPr algn="r" rtl="1"/>
            <a:r>
              <a:rPr lang="fa-IR" dirty="0" smtClean="0"/>
              <a:t>در نوعی ایمونوسیتوشیمی بنام ایمونوفلورسنت، آنتی ژن های سلولی با استفاده از آنتی بادی های کانژوگه با فلورروکروم (کشف مستقیم) و یا روش دو مرحله ای (کشف غیرمستقیم) که در آن آنتی بادی لیبل شده با فلوروکروم به آنتی بادی بدون لیبل اولیه متصل می شود.</a:t>
            </a:r>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21</a:t>
            </a:fld>
            <a:endParaRPr lang="en-US"/>
          </a:p>
        </p:txBody>
      </p:sp>
      <p:pic>
        <p:nvPicPr>
          <p:cNvPr id="5" name="Picture 4"/>
          <p:cNvPicPr>
            <a:picLocks noChangeAspect="1"/>
          </p:cNvPicPr>
          <p:nvPr/>
        </p:nvPicPr>
        <p:blipFill>
          <a:blip r:embed="rId2"/>
          <a:stretch>
            <a:fillRect/>
          </a:stretch>
        </p:blipFill>
        <p:spPr>
          <a:xfrm>
            <a:off x="547687" y="4540064"/>
            <a:ext cx="11096625" cy="2466975"/>
          </a:xfrm>
          <a:prstGeom prst="rect">
            <a:avLst/>
          </a:prstGeom>
        </p:spPr>
      </p:pic>
    </p:spTree>
    <p:extLst>
      <p:ext uri="{BB962C8B-B14F-4D97-AF65-F5344CB8AC3E}">
        <p14:creationId xmlns:p14="http://schemas.microsoft.com/office/powerpoint/2010/main" val="3158326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Immunohistochemistry (IHC)</a:t>
            </a:r>
            <a:endParaRPr lang="fa-IR" dirty="0"/>
          </a:p>
        </p:txBody>
      </p:sp>
      <p:sp>
        <p:nvSpPr>
          <p:cNvPr id="3" name="Content Placeholder 2"/>
          <p:cNvSpPr>
            <a:spLocks noGrp="1"/>
          </p:cNvSpPr>
          <p:nvPr>
            <p:ph idx="1"/>
          </p:nvPr>
        </p:nvSpPr>
        <p:spPr/>
        <p:txBody>
          <a:bodyPr>
            <a:normAutofit/>
          </a:bodyPr>
          <a:lstStyle/>
          <a:p>
            <a:r>
              <a:rPr lang="fa-IR" dirty="0" smtClean="0"/>
              <a:t>روش کشف آنتی ِنن در سلول های یک بافت با استفاده از اصول اتصال تخصصی آنتی بادی به آنتی ژن در بافت های زیستی</a:t>
            </a:r>
          </a:p>
          <a:p>
            <a:r>
              <a:rPr lang="fa-IR" dirty="0" smtClean="0"/>
              <a:t>مشاهده کمپلکس آنتی بادی –آنتی ژن: استفاده از آنزیم هایی مانند پراکسیداز یا آلکالین فسفاتاز برای واکنش ایجاد رنگ استفاده می شوند.</a:t>
            </a:r>
          </a:p>
          <a:p>
            <a:r>
              <a:rPr lang="en-US" dirty="0" smtClean="0"/>
              <a:t>direct-labelling</a:t>
            </a:r>
            <a:r>
              <a:rPr lang="fa-IR" dirty="0" smtClean="0"/>
              <a:t>‌یا </a:t>
            </a:r>
            <a:r>
              <a:rPr lang="en-US" dirty="0" smtClean="0"/>
              <a:t>indirect labelling</a:t>
            </a:r>
            <a:r>
              <a:rPr lang="fa-IR" dirty="0" smtClean="0"/>
              <a:t>: رنگ آمیزی می توان از </a:t>
            </a:r>
            <a:r>
              <a:rPr lang="en-US" dirty="0" smtClean="0"/>
              <a:t>immunofluorescence</a:t>
            </a:r>
            <a:r>
              <a:rPr lang="fa-IR" dirty="0" smtClean="0"/>
              <a:t>‌و از </a:t>
            </a:r>
            <a:r>
              <a:rPr lang="en-US" dirty="0" err="1" smtClean="0"/>
              <a:t>immunoperoxidase</a:t>
            </a:r>
            <a:r>
              <a:rPr lang="fa-IR" dirty="0" smtClean="0"/>
              <a:t> استفاده کرد برای شناسایی پروتئین ها و دیگر مولکول ها در سلول.</a:t>
            </a:r>
          </a:p>
          <a:p>
            <a:r>
              <a:rPr lang="fa-IR" dirty="0" smtClean="0"/>
              <a:t>نشان دادن یک مکان خاص به شما</a:t>
            </a:r>
          </a:p>
          <a:p>
            <a:r>
              <a:rPr lang="fa-IR" dirty="0" smtClean="0"/>
              <a:t>پیدا کردن یک سلول ها و یا پروتئین های خاص </a:t>
            </a:r>
          </a:p>
          <a:p>
            <a:endParaRPr lang="fa-IR" dirty="0"/>
          </a:p>
        </p:txBody>
      </p:sp>
    </p:spTree>
    <p:extLst>
      <p:ext uri="{BB962C8B-B14F-4D97-AF65-F5344CB8AC3E}">
        <p14:creationId xmlns:p14="http://schemas.microsoft.com/office/powerpoint/2010/main" val="2672254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dirty="0" smtClean="0"/>
              <a:t>در زمینه کشف و شناسایی  تومورها آنتی بادی هایی انتخاب می شود که اختصاصی بوده و فقط با تومور واکنش می دهند. </a:t>
            </a:r>
          </a:p>
          <a:p>
            <a:r>
              <a:rPr lang="fa-IR" dirty="0" smtClean="0"/>
              <a:t>آنتی بادی های کونژوگه با آنتی ژن های مقطع بافتی واکنش می دهد. در این روش از یک نوع آنتی بادی استفاده می شود که نتیجه سریع است ولی حساسیت کافی در جهت تشخیص اکثر آنتی ژن ها را ندارد. روش غیر مستقیم: یک واکنش رنگ آمیزی ایمونوهیستوشیمایی دو مرحل ه ای است. استفاده از لیبل ها مثل پراکسیداز در حضور آنتی بادی اولیه سبب افزایش شدت واکنش می شود. </a:t>
            </a:r>
          </a:p>
          <a:p>
            <a:endParaRPr lang="fa-IR" dirty="0"/>
          </a:p>
        </p:txBody>
      </p:sp>
    </p:spTree>
    <p:extLst>
      <p:ext uri="{BB962C8B-B14F-4D97-AF65-F5344CB8AC3E}">
        <p14:creationId xmlns:p14="http://schemas.microsoft.com/office/powerpoint/2010/main" val="818487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fa-IR" dirty="0" smtClean="0"/>
              <a:t>آنتی بادی مونوکلونال: </a:t>
            </a:r>
          </a:p>
          <a:p>
            <a:r>
              <a:rPr lang="fa-IR" dirty="0" smtClean="0"/>
              <a:t>مونوکلونل: عمدتا در موش ها، تزریق موش با ایمونوژن خالص، بعد از پاسخ ایمنی، لنفوسیت </a:t>
            </a:r>
            <a:r>
              <a:rPr lang="en-US" dirty="0" smtClean="0"/>
              <a:t>B</a:t>
            </a:r>
            <a:r>
              <a:rPr lang="fa-IR" dirty="0" smtClean="0"/>
              <a:t> از طحال گرفته شده، چون سلول های </a:t>
            </a:r>
            <a:r>
              <a:rPr lang="en-US" dirty="0" smtClean="0"/>
              <a:t>B</a:t>
            </a:r>
            <a:r>
              <a:rPr lang="fa-IR" dirty="0" smtClean="0"/>
              <a:t> جداشده طول عمر محدودی دارند، با سلول های </a:t>
            </a:r>
            <a:r>
              <a:rPr lang="en-US" dirty="0" smtClean="0"/>
              <a:t>myeloma</a:t>
            </a:r>
            <a:r>
              <a:rPr lang="fa-IR" dirty="0" smtClean="0"/>
              <a:t> ادغام می شوند. سلول های هیبریدی </a:t>
            </a:r>
            <a:r>
              <a:rPr lang="en-US" dirty="0" smtClean="0"/>
              <a:t>(</a:t>
            </a:r>
            <a:r>
              <a:rPr lang="en-US" dirty="0" err="1" smtClean="0"/>
              <a:t>hybridoma</a:t>
            </a:r>
            <a:r>
              <a:rPr lang="en-US" dirty="0" smtClean="0"/>
              <a:t>)</a:t>
            </a:r>
            <a:r>
              <a:rPr lang="fa-IR" dirty="0" smtClean="0"/>
              <a:t> نامیرا هستند که می توانند ایمونوگلوبین تخصصی برای یک اپی توپ تولید کنند. </a:t>
            </a:r>
          </a:p>
          <a:p>
            <a:r>
              <a:rPr lang="fa-IR" dirty="0" smtClean="0"/>
              <a:t>آنتی بادی های تولید شده به یک اپی توپ روی آنتی ژن متصل می شوند. </a:t>
            </a:r>
          </a:p>
          <a:p>
            <a:r>
              <a:rPr lang="fa-IR" dirty="0" smtClean="0"/>
              <a:t>پلی کلونال در چند گونه جانوری تولید می شوند مانند خرگوش، اسب، بز و جوجه</a:t>
            </a:r>
          </a:p>
          <a:p>
            <a:r>
              <a:rPr lang="fa-IR" dirty="0" smtClean="0"/>
              <a:t>تمایل بالایی داشته و واکنش پذیری وسیعی دارند. اما کمتر تخصصی هستند.</a:t>
            </a:r>
          </a:p>
          <a:p>
            <a:r>
              <a:rPr lang="fa-IR" dirty="0" smtClean="0"/>
              <a:t>ایمنی کردن بدن با یک آنتی ژن بدن تولید آنتی بادی کرده که توسط خون گیری از سرم جدا می شود.این آنتی بادی ها چندین ایزوفرم پروتئین هدف را شناسایی می کنند.</a:t>
            </a:r>
            <a:endParaRPr lang="en-US" dirty="0"/>
          </a:p>
        </p:txBody>
      </p:sp>
    </p:spTree>
    <p:extLst>
      <p:ext uri="{BB962C8B-B14F-4D97-AF65-F5344CB8AC3E}">
        <p14:creationId xmlns:p14="http://schemas.microsoft.com/office/powerpoint/2010/main" val="1492062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fa-IR" dirty="0" smtClean="0"/>
              <a:t>برای مطالعه </a:t>
            </a:r>
            <a:r>
              <a:rPr lang="en-US" dirty="0" smtClean="0"/>
              <a:t>IHC</a:t>
            </a:r>
            <a:r>
              <a:rPr lang="fa-IR" dirty="0" smtClean="0"/>
              <a:t>، فیکس کردن بافت لازم است که معمولا در فرمالین انجام می شود.</a:t>
            </a:r>
          </a:p>
          <a:p>
            <a:r>
              <a:rPr lang="fa-IR" dirty="0" smtClean="0"/>
              <a:t>فیکساتیوهای انعقادی </a:t>
            </a:r>
            <a:r>
              <a:rPr lang="en-US" dirty="0" smtClean="0"/>
              <a:t>coagulative</a:t>
            </a:r>
            <a:r>
              <a:rPr lang="fa-IR" dirty="0" smtClean="0"/>
              <a:t>: این تثیبت کننده ها پروتئین ها را منعقد و غیرمحلول کرده این فیکساتیو ها از ساختار بافت حفاظت می کنند اما نتایج در سیتوپلاسم ضعیف است. انواع متداول فیکساتیوهای منعقد کننده شامل الکل و استون و اسیدهایی مانند اسید پیکریک است.</a:t>
            </a:r>
          </a:p>
          <a:p>
            <a:r>
              <a:rPr lang="fa-IR" dirty="0" smtClean="0"/>
              <a:t>فیکساتیوهای اتصال متقابل: اتصال بین پروتئین ها درون و بین اسیدهای نوکلئیمک و اسیدهای نوکلئیک با پروتیئن ها و پروتئین ها با هم متداولترین این تثبیت کننده ها آلدئیدها مانند فرمالین، گلوتارآلدئید، </a:t>
            </a:r>
            <a:r>
              <a:rPr lang="en-US" dirty="0" err="1" smtClean="0"/>
              <a:t>glyoxal</a:t>
            </a:r>
            <a:endParaRPr lang="en-US" dirty="0" smtClean="0"/>
          </a:p>
          <a:p>
            <a:r>
              <a:rPr lang="fa-IR" dirty="0" smtClean="0"/>
              <a:t>روشهای ایمونوهیستوشیمایی:</a:t>
            </a:r>
          </a:p>
          <a:p>
            <a:r>
              <a:rPr lang="fa-IR" dirty="0" smtClean="0"/>
              <a:t>شامل مراحل زیر است:</a:t>
            </a:r>
          </a:p>
          <a:p>
            <a:endParaRPr lang="en-US" dirty="0"/>
          </a:p>
        </p:txBody>
      </p:sp>
    </p:spTree>
    <p:extLst>
      <p:ext uri="{BB962C8B-B14F-4D97-AF65-F5344CB8AC3E}">
        <p14:creationId xmlns:p14="http://schemas.microsoft.com/office/powerpoint/2010/main" val="3414807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fa-IR" dirty="0" smtClean="0"/>
              <a:t>رنگ آمیزی بافت های پارافینه: </a:t>
            </a:r>
          </a:p>
          <a:p>
            <a:r>
              <a:rPr lang="fa-IR" dirty="0" smtClean="0"/>
              <a:t>1- تولید آنتی بادی مناسب اختصاصی آنتی ژن </a:t>
            </a:r>
          </a:p>
          <a:p>
            <a:r>
              <a:rPr lang="fa-IR" dirty="0" smtClean="0"/>
              <a:t>استخراج و فیکس کردن بافت مورد هدف و فیکس کردن آن </a:t>
            </a:r>
          </a:p>
          <a:p>
            <a:r>
              <a:rPr lang="fa-IR" dirty="0" smtClean="0"/>
              <a:t>برش بافت های پارافینی</a:t>
            </a:r>
          </a:p>
          <a:p>
            <a:r>
              <a:rPr lang="fa-IR" dirty="0" smtClean="0"/>
              <a:t>پارافین زدایی</a:t>
            </a:r>
          </a:p>
          <a:p>
            <a:r>
              <a:rPr lang="fa-IR" dirty="0" smtClean="0"/>
              <a:t>تیمار کردن بافت ها با آنتی بادی و آماده سازی معرف رنگ زا</a:t>
            </a:r>
          </a:p>
          <a:p>
            <a:r>
              <a:rPr lang="fa-IR" dirty="0" smtClean="0"/>
              <a:t>بررسی میکروسکوپی لام های رنگ آمیزی شده</a:t>
            </a:r>
          </a:p>
          <a:p>
            <a:r>
              <a:rPr lang="fa-IR" dirty="0" smtClean="0"/>
              <a:t>پروتوکول عمومی ایمونوهیستوشیمی: گرفتن نمونه از بیمار، فیکساسیون (حفظ اجزای سلول، جلوگیری از اتولیز بافت) فرمالین مناسب)، قرار دادن در بافر </a:t>
            </a:r>
            <a:r>
              <a:rPr lang="en-US" dirty="0" smtClean="0"/>
              <a:t>PBS</a:t>
            </a:r>
            <a:r>
              <a:rPr lang="fa-IR" dirty="0" smtClean="0"/>
              <a:t>، برش های بافتی، بازیابی آنتی ژن توسط آنزیم ها یی مانند پروتئاز، تریپسین و پپسین و روش دیگر بازیابی حرارات است، روش های مستقیم، روش غیر مستقیم، فلورسنت،  </a:t>
            </a:r>
            <a:endParaRPr lang="en-US" dirty="0"/>
          </a:p>
        </p:txBody>
      </p:sp>
    </p:spTree>
    <p:extLst>
      <p:ext uri="{BB962C8B-B14F-4D97-AF65-F5344CB8AC3E}">
        <p14:creationId xmlns:p14="http://schemas.microsoft.com/office/powerpoint/2010/main" val="994096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اعتبار سنجی </a:t>
            </a:r>
            <a:endParaRPr lang="en-US" dirty="0"/>
          </a:p>
        </p:txBody>
      </p:sp>
      <p:sp>
        <p:nvSpPr>
          <p:cNvPr id="3" name="Content Placeholder 2"/>
          <p:cNvSpPr>
            <a:spLocks noGrp="1"/>
          </p:cNvSpPr>
          <p:nvPr>
            <p:ph idx="1"/>
          </p:nvPr>
        </p:nvSpPr>
        <p:spPr/>
        <p:txBody>
          <a:bodyPr/>
          <a:lstStyle/>
          <a:p>
            <a:r>
              <a:rPr lang="fa-IR" dirty="0" smtClean="0"/>
              <a:t>با فلورسنت</a:t>
            </a:r>
          </a:p>
          <a:p>
            <a:r>
              <a:rPr lang="fa-IR" dirty="0" smtClean="0"/>
              <a:t>تست الیزا</a:t>
            </a:r>
          </a:p>
          <a:p>
            <a:r>
              <a:rPr lang="en-US" dirty="0" smtClean="0"/>
              <a:t>Direct technique</a:t>
            </a:r>
            <a:r>
              <a:rPr lang="fa-IR" dirty="0" smtClean="0"/>
              <a:t>: آنتی بادی اولیه مستقیما به لیبل متصل می شود. لیبل کامژوگه ممکن است فلورروکروم باشد و یا آنزیم باشد. تکنیک ساده و سریع است اما حساسیت زیادی ندارد.</a:t>
            </a:r>
          </a:p>
          <a:p>
            <a:endParaRPr lang="en-US" dirty="0"/>
          </a:p>
        </p:txBody>
      </p:sp>
    </p:spTree>
    <p:extLst>
      <p:ext uri="{BB962C8B-B14F-4D97-AF65-F5344CB8AC3E}">
        <p14:creationId xmlns:p14="http://schemas.microsoft.com/office/powerpoint/2010/main" val="870890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مقدمه</a:t>
            </a:r>
            <a:endParaRPr lang="en-US" dirty="0"/>
          </a:p>
        </p:txBody>
      </p:sp>
      <p:sp>
        <p:nvSpPr>
          <p:cNvPr id="3" name="Content Placeholder 2"/>
          <p:cNvSpPr>
            <a:spLocks noGrp="1"/>
          </p:cNvSpPr>
          <p:nvPr>
            <p:ph idx="1"/>
          </p:nvPr>
        </p:nvSpPr>
        <p:spPr/>
        <p:txBody>
          <a:bodyPr>
            <a:normAutofit/>
          </a:bodyPr>
          <a:lstStyle/>
          <a:p>
            <a:pPr algn="r" rtl="1"/>
            <a:r>
              <a:rPr lang="fa-IR" dirty="0" smtClean="0">
                <a:cs typeface="B Mitra" panose="00000400000000000000" pitchFamily="2" charset="-78"/>
              </a:rPr>
              <a:t>سیستم ایمنی مانیتور شده توسط سلول های خاصی که از سلول های بنیادی مغز استخوان منشا گرفته اند. ماکروفاژهای متحرک که در بدن حرکت می کنند و دو دومان از لنفوسیت های </a:t>
            </a:r>
            <a:r>
              <a:rPr lang="en-US" dirty="0" smtClean="0">
                <a:cs typeface="B Mitra" panose="00000400000000000000" pitchFamily="2" charset="-78"/>
              </a:rPr>
              <a:t>T</a:t>
            </a:r>
            <a:r>
              <a:rPr lang="fa-IR" dirty="0" smtClean="0">
                <a:cs typeface="B Mitra" panose="00000400000000000000" pitchFamily="2" charset="-78"/>
              </a:rPr>
              <a:t> و </a:t>
            </a:r>
            <a:r>
              <a:rPr lang="en-US" dirty="0" smtClean="0">
                <a:cs typeface="B Mitra" panose="00000400000000000000" pitchFamily="2" charset="-78"/>
              </a:rPr>
              <a:t>B</a:t>
            </a:r>
            <a:r>
              <a:rPr lang="fa-IR" dirty="0">
                <a:cs typeface="B Mitra" panose="00000400000000000000" pitchFamily="2" charset="-78"/>
              </a:rPr>
              <a:t> </a:t>
            </a:r>
            <a:r>
              <a:rPr lang="fa-IR" dirty="0" smtClean="0">
                <a:cs typeface="B Mitra" panose="00000400000000000000" pitchFamily="2" charset="-78"/>
              </a:rPr>
              <a:t>که سبب کشتن آنی و همچنین مکانیسمی برای تولید آنتی بادی فراهم می کند.</a:t>
            </a:r>
          </a:p>
          <a:p>
            <a:pPr algn="r" rtl="1"/>
            <a:r>
              <a:rPr lang="fa-IR" dirty="0" smtClean="0">
                <a:cs typeface="B Mitra" panose="00000400000000000000" pitchFamily="2" charset="-78"/>
              </a:rPr>
              <a:t>هر فردی یک امضای خاص دارد که ناشی از مولکول هایی در سطح هر سلول است. سلول های سیستم ایمنی این کد منحصر به فرد را می خوانند و هر سلولی متفاوت از ورژن خودی بود از طریق سلول های </a:t>
            </a:r>
            <a:r>
              <a:rPr lang="en-US" dirty="0" smtClean="0">
                <a:cs typeface="B Mitra" panose="00000400000000000000" pitchFamily="2" charset="-78"/>
              </a:rPr>
              <a:t>T</a:t>
            </a:r>
            <a:r>
              <a:rPr lang="fa-IR" dirty="0" smtClean="0">
                <a:cs typeface="B Mitra" panose="00000400000000000000" pitchFamily="2" charset="-78"/>
              </a:rPr>
              <a:t> از بین می رود.</a:t>
            </a:r>
          </a:p>
          <a:p>
            <a:pPr algn="r" rtl="1"/>
            <a:r>
              <a:rPr lang="fa-IR" dirty="0" smtClean="0">
                <a:cs typeface="B Mitra" panose="00000400000000000000" pitchFamily="2" charset="-78"/>
              </a:rPr>
              <a:t>آنتی ژن ماده ای است که در پاسخ سیستم ایمنی ایجاد می شود و منجر به تولید آنتی بادی هایی می شود که هدفی برای آنتی بادی ها هستند و به همان ها متصل می شوند.</a:t>
            </a:r>
          </a:p>
          <a:p>
            <a:pPr algn="r" rtl="1"/>
            <a:r>
              <a:rPr lang="fa-IR" dirty="0" smtClean="0">
                <a:cs typeface="B Mitra" panose="00000400000000000000" pitchFamily="2" charset="-78"/>
              </a:rPr>
              <a:t>آنتی بادی ها ویژه ی آنتی ژن هستند و تنها به آنتی ژن هایی متصل می شود که باعث تولیدشان شده اند.</a:t>
            </a:r>
            <a:endParaRPr lang="en-US" dirty="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AECDC39F-82ED-4AA2-840B-3256C4AB9167}" type="slidenum">
              <a:rPr lang="en-US" smtClean="0"/>
              <a:t>3</a:t>
            </a:fld>
            <a:endParaRPr lang="en-US"/>
          </a:p>
        </p:txBody>
      </p:sp>
    </p:spTree>
    <p:extLst>
      <p:ext uri="{BB962C8B-B14F-4D97-AF65-F5344CB8AC3E}">
        <p14:creationId xmlns:p14="http://schemas.microsoft.com/office/powerpoint/2010/main" val="4279826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Mitra" panose="00000400000000000000" pitchFamily="2" charset="-78"/>
              </a:rPr>
              <a:t>کاربرد آنتی بادی ها:</a:t>
            </a:r>
            <a:br>
              <a:rPr lang="fa-IR" b="1" dirty="0" smtClean="0">
                <a:cs typeface="B Mitra" panose="00000400000000000000" pitchFamily="2" charset="-78"/>
              </a:rPr>
            </a:br>
            <a:endParaRPr lang="en-US" b="1" dirty="0">
              <a:cs typeface="B Mitr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marL="0" indent="0" algn="r" rtl="1">
              <a:buNone/>
            </a:pPr>
            <a:r>
              <a:rPr lang="fa-IR" dirty="0" smtClean="0">
                <a:cs typeface="B Mitra" panose="00000400000000000000" pitchFamily="2" charset="-78"/>
              </a:rPr>
              <a:t>آنتی بادی ها پروتئین های کوچکی هستند که در جانوران تولید می شود  و به عنوان نشانگر های مولکولی برای</a:t>
            </a:r>
          </a:p>
          <a:p>
            <a:pPr marL="0" indent="0" algn="r" rtl="1">
              <a:buNone/>
            </a:pPr>
            <a:r>
              <a:rPr lang="fa-IR" dirty="0" smtClean="0">
                <a:cs typeface="B Mitra" panose="00000400000000000000" pitchFamily="2" charset="-78"/>
              </a:rPr>
              <a:t> 1-  کشف، اندازه گیری، خالص سازی مولکول های زیستی مورد نظر استفاده می شوند.</a:t>
            </a:r>
          </a:p>
          <a:p>
            <a:pPr marL="0" indent="0" algn="r" rtl="1">
              <a:buNone/>
            </a:pPr>
            <a:r>
              <a:rPr lang="fa-IR" dirty="0" smtClean="0">
                <a:cs typeface="B Mitra" panose="00000400000000000000" pitchFamily="2" charset="-78"/>
              </a:rPr>
              <a:t>2- </a:t>
            </a:r>
            <a:r>
              <a:rPr lang="en-US" dirty="0" smtClean="0">
                <a:cs typeface="B Mitra" panose="00000400000000000000" pitchFamily="2" charset="-78"/>
              </a:rPr>
              <a:t>in situ </a:t>
            </a:r>
            <a:r>
              <a:rPr lang="en-US" dirty="0" err="1" smtClean="0">
                <a:cs typeface="B Mitra" panose="00000400000000000000" pitchFamily="2" charset="-78"/>
              </a:rPr>
              <a:t>immunocytochemical</a:t>
            </a:r>
            <a:r>
              <a:rPr lang="en-US" dirty="0" smtClean="0">
                <a:cs typeface="B Mitra" panose="00000400000000000000" pitchFamily="2" charset="-78"/>
              </a:rPr>
              <a:t> </a:t>
            </a:r>
            <a:r>
              <a:rPr lang="en-US" dirty="0" err="1" smtClean="0">
                <a:cs typeface="B Mitra" panose="00000400000000000000" pitchFamily="2" charset="-78"/>
              </a:rPr>
              <a:t>localixation</a:t>
            </a:r>
            <a:r>
              <a:rPr lang="fa-IR" dirty="0" smtClean="0">
                <a:cs typeface="B Mitra" panose="00000400000000000000" pitchFamily="2" charset="-78"/>
              </a:rPr>
              <a:t> پروتئین خاص در سلول و بافت مورد استفاده قرار می گیرند.</a:t>
            </a:r>
          </a:p>
          <a:p>
            <a:pPr marL="0" indent="0" algn="r" rtl="1">
              <a:buNone/>
            </a:pPr>
            <a:r>
              <a:rPr lang="fa-IR" dirty="0" smtClean="0">
                <a:cs typeface="B Mitra" panose="00000400000000000000" pitchFamily="2" charset="-78"/>
              </a:rPr>
              <a:t>3- </a:t>
            </a:r>
            <a:r>
              <a:rPr lang="en-US" dirty="0" err="1" smtClean="0">
                <a:cs typeface="B Mitra" panose="00000400000000000000" pitchFamily="2" charset="-78"/>
              </a:rPr>
              <a:t>immunoscreening</a:t>
            </a:r>
            <a:r>
              <a:rPr lang="fa-IR" dirty="0">
                <a:cs typeface="B Mitra" panose="00000400000000000000" pitchFamily="2" charset="-78"/>
              </a:rPr>
              <a:t> </a:t>
            </a:r>
            <a:r>
              <a:rPr lang="en-US" dirty="0" smtClean="0">
                <a:cs typeface="B Mitra" panose="00000400000000000000" pitchFamily="2" charset="-78"/>
              </a:rPr>
              <a:t>cDNA</a:t>
            </a:r>
            <a:r>
              <a:rPr lang="fa-IR" dirty="0" smtClean="0">
                <a:cs typeface="B Mitra" panose="00000400000000000000" pitchFamily="2" charset="-78"/>
              </a:rPr>
              <a:t> کتابخانه برای شناسایی </a:t>
            </a:r>
            <a:r>
              <a:rPr lang="en-US" dirty="0" smtClean="0">
                <a:cs typeface="B Mitra" panose="00000400000000000000" pitchFamily="2" charset="-78"/>
              </a:rPr>
              <a:t>cDNA</a:t>
            </a:r>
            <a:r>
              <a:rPr lang="fa-IR" dirty="0" smtClean="0">
                <a:cs typeface="B Mitra" panose="00000400000000000000" pitchFamily="2" charset="-78"/>
              </a:rPr>
              <a:t> مورد نظر</a:t>
            </a:r>
            <a:endParaRPr lang="en-US" dirty="0" smtClean="0">
              <a:cs typeface="B Mitra" panose="00000400000000000000" pitchFamily="2" charset="-78"/>
            </a:endParaRPr>
          </a:p>
          <a:p>
            <a:pPr marL="0" indent="0" algn="r" rtl="1">
              <a:buNone/>
            </a:pPr>
            <a:r>
              <a:rPr lang="fa-IR" dirty="0" smtClean="0">
                <a:cs typeface="B Mitra" panose="00000400000000000000" pitchFamily="2" charset="-78"/>
              </a:rPr>
              <a:t> 4- برای تشخیص و درمان بیماری های انسانی</a:t>
            </a:r>
          </a:p>
          <a:p>
            <a:pPr marL="0" indent="0" algn="r" rtl="1">
              <a:buNone/>
            </a:pPr>
            <a:r>
              <a:rPr lang="fa-IR" dirty="0" smtClean="0">
                <a:cs typeface="B Mitra" panose="00000400000000000000" pitchFamily="2" charset="-78"/>
              </a:rPr>
              <a:t>تحقیق بیوشیمیایی:</a:t>
            </a:r>
          </a:p>
          <a:p>
            <a:pPr algn="r" rtl="1">
              <a:buFontTx/>
              <a:buChar char="-"/>
            </a:pPr>
            <a:r>
              <a:rPr lang="fa-IR" dirty="0" smtClean="0">
                <a:cs typeface="B Mitra" panose="00000400000000000000" pitchFamily="2" charset="-78"/>
              </a:rPr>
              <a:t>وسترن بلات</a:t>
            </a:r>
          </a:p>
          <a:p>
            <a:pPr algn="r" rtl="1">
              <a:buFontTx/>
              <a:buChar char="-"/>
            </a:pPr>
            <a:r>
              <a:rPr lang="fa-IR" dirty="0" smtClean="0">
                <a:cs typeface="B Mitra" panose="00000400000000000000" pitchFamily="2" charset="-78"/>
              </a:rPr>
              <a:t>تست الیزا</a:t>
            </a:r>
          </a:p>
          <a:p>
            <a:pPr algn="r" rtl="1">
              <a:buFontTx/>
              <a:buChar char="-"/>
            </a:pPr>
            <a:r>
              <a:rPr lang="fa-IR" dirty="0" smtClean="0">
                <a:cs typeface="B Mitra" panose="00000400000000000000" pitchFamily="2" charset="-78"/>
              </a:rPr>
              <a:t>ایمونوسیتوشیمی</a:t>
            </a:r>
          </a:p>
          <a:p>
            <a:pPr algn="r" rtl="1">
              <a:buFontTx/>
              <a:buChar char="-"/>
            </a:pPr>
            <a:r>
              <a:rPr lang="fa-IR" dirty="0" smtClean="0">
                <a:cs typeface="B Mitra" panose="00000400000000000000" pitchFamily="2" charset="-78"/>
              </a:rPr>
              <a:t>فلوسایتومتری</a:t>
            </a:r>
          </a:p>
          <a:p>
            <a:pPr marL="0" indent="0" algn="r" rtl="1">
              <a:buNone/>
            </a:pPr>
            <a:endParaRPr lang="fa-IR" dirty="0" smtClean="0"/>
          </a:p>
          <a:p>
            <a:pPr marL="0" indent="0" algn="r" rtl="1">
              <a:buNone/>
            </a:pPr>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6886347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endParaRPr lang="en-US" dirty="0"/>
          </a:p>
        </p:txBody>
      </p:sp>
      <p:sp>
        <p:nvSpPr>
          <p:cNvPr id="3" name="Content Placeholder 2"/>
          <p:cNvSpPr>
            <a:spLocks noGrp="1"/>
          </p:cNvSpPr>
          <p:nvPr>
            <p:ph idx="1"/>
          </p:nvPr>
        </p:nvSpPr>
        <p:spPr>
          <a:xfrm>
            <a:off x="4652682" y="1736632"/>
            <a:ext cx="7131424" cy="4351338"/>
          </a:xfrm>
        </p:spPr>
        <p:txBody>
          <a:bodyPr>
            <a:normAutofit lnSpcReduction="10000"/>
          </a:bodyPr>
          <a:lstStyle/>
          <a:p>
            <a:pPr algn="r" rtl="1"/>
            <a:r>
              <a:rPr lang="fa-IR" dirty="0" smtClean="0">
                <a:cs typeface="B Mitra" panose="00000400000000000000" pitchFamily="2" charset="-78"/>
              </a:rPr>
              <a:t>سلول های </a:t>
            </a:r>
            <a:r>
              <a:rPr lang="en-US" dirty="0" smtClean="0">
                <a:cs typeface="B Mitra" panose="00000400000000000000" pitchFamily="2" charset="-78"/>
              </a:rPr>
              <a:t>B</a:t>
            </a:r>
            <a:r>
              <a:rPr lang="fa-IR" dirty="0" smtClean="0">
                <a:cs typeface="B Mitra" panose="00000400000000000000" pitchFamily="2" charset="-78"/>
              </a:rPr>
              <a:t> تولید آنتی بادی می کنند.</a:t>
            </a:r>
          </a:p>
          <a:p>
            <a:pPr algn="r" rtl="1"/>
            <a:r>
              <a:rPr lang="fa-IR" dirty="0" smtClean="0">
                <a:cs typeface="B Mitra" panose="00000400000000000000" pitchFamily="2" charset="-78"/>
              </a:rPr>
              <a:t>مهمترین آنتی ژن ها ویروسها، قارچ ها، باکتری ها و انگل ها هستند که یک فرد را آلود می کنند.</a:t>
            </a:r>
          </a:p>
          <a:p>
            <a:pPr algn="r" rtl="1"/>
            <a:r>
              <a:rPr lang="fa-IR" dirty="0" smtClean="0">
                <a:cs typeface="B Mitra" panose="00000400000000000000" pitchFamily="2" charset="-78"/>
              </a:rPr>
              <a:t>ارگانیسم هایی که به بدن فرد حمله می کنند و آن را آلوده می کنند پاتوژن نامیده می شوند و دارای آنتی ژن های زیادی روی سطح خود هستند.</a:t>
            </a:r>
          </a:p>
          <a:p>
            <a:pPr algn="r" rtl="1"/>
            <a:r>
              <a:rPr lang="fa-IR" dirty="0" smtClean="0">
                <a:cs typeface="B Mitra" panose="00000400000000000000" pitchFamily="2" charset="-78"/>
              </a:rPr>
              <a:t>قطعات آنتی ژن شامل </a:t>
            </a:r>
            <a:r>
              <a:rPr lang="en-US" dirty="0" smtClean="0">
                <a:cs typeface="B Mitra" panose="00000400000000000000" pitchFamily="2" charset="-78"/>
              </a:rPr>
              <a:t>epitopes</a:t>
            </a:r>
            <a:r>
              <a:rPr lang="fa-IR" dirty="0" smtClean="0">
                <a:cs typeface="B Mitra" panose="00000400000000000000" pitchFamily="2" charset="-78"/>
              </a:rPr>
              <a:t> با طول حدود 15 اسید آمینه هستند که این منطبق با اندازه آنتی بادی است. هر سلول </a:t>
            </a:r>
            <a:r>
              <a:rPr lang="en-US" dirty="0" smtClean="0">
                <a:cs typeface="B Mitra" panose="00000400000000000000" pitchFamily="2" charset="-78"/>
              </a:rPr>
              <a:t>B</a:t>
            </a:r>
            <a:r>
              <a:rPr lang="fa-IR" dirty="0" smtClean="0">
                <a:cs typeface="B Mitra" panose="00000400000000000000" pitchFamily="2" charset="-78"/>
              </a:rPr>
              <a:t> که توانایی چسبیدن به قطعه آنتی ژن را دارد آن را هضم کرده و یک آنتی بادی به شکل اپی توپ تولید کرده و شروع به ترشح آن به داخل خون می کند.</a:t>
            </a:r>
          </a:p>
          <a:p>
            <a:pPr algn="r" rtl="1"/>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5</a:t>
            </a:fld>
            <a:endParaRPr lang="en-US"/>
          </a:p>
        </p:txBody>
      </p:sp>
      <p:pic>
        <p:nvPicPr>
          <p:cNvPr id="5" name="Picture 4"/>
          <p:cNvPicPr>
            <a:picLocks noChangeAspect="1"/>
          </p:cNvPicPr>
          <p:nvPr/>
        </p:nvPicPr>
        <p:blipFill>
          <a:blip r:embed="rId2"/>
          <a:stretch>
            <a:fillRect/>
          </a:stretch>
        </p:blipFill>
        <p:spPr>
          <a:xfrm>
            <a:off x="0" y="132264"/>
            <a:ext cx="4756144" cy="3208736"/>
          </a:xfrm>
          <a:prstGeom prst="rect">
            <a:avLst/>
          </a:prstGeom>
        </p:spPr>
      </p:pic>
    </p:spTree>
    <p:extLst>
      <p:ext uri="{BB962C8B-B14F-4D97-AF65-F5344CB8AC3E}">
        <p14:creationId xmlns:p14="http://schemas.microsoft.com/office/powerpoint/2010/main" val="1435130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b="1" dirty="0" smtClean="0"/>
              <a:t>ساختار و عملکرد آنتی بادی</a:t>
            </a:r>
            <a:endParaRPr lang="en-US" sz="4000" b="1" dirty="0"/>
          </a:p>
        </p:txBody>
      </p:sp>
      <p:sp>
        <p:nvSpPr>
          <p:cNvPr id="3" name="Content Placeholder 2"/>
          <p:cNvSpPr>
            <a:spLocks noGrp="1"/>
          </p:cNvSpPr>
          <p:nvPr>
            <p:ph idx="1"/>
          </p:nvPr>
        </p:nvSpPr>
        <p:spPr>
          <a:xfrm>
            <a:off x="4074459" y="1516343"/>
            <a:ext cx="7803776" cy="4351338"/>
          </a:xfrm>
        </p:spPr>
        <p:txBody>
          <a:bodyPr>
            <a:normAutofit/>
          </a:bodyPr>
          <a:lstStyle/>
          <a:p>
            <a:pPr algn="r" rtl="1"/>
            <a:r>
              <a:rPr lang="fa-IR" dirty="0" smtClean="0">
                <a:cs typeface="B Mitra" panose="00000400000000000000" pitchFamily="2" charset="-78"/>
              </a:rPr>
              <a:t>به شکل </a:t>
            </a:r>
            <a:r>
              <a:rPr lang="en-US" dirty="0" smtClean="0">
                <a:cs typeface="B Mitra" panose="00000400000000000000" pitchFamily="2" charset="-78"/>
              </a:rPr>
              <a:t>Y</a:t>
            </a:r>
            <a:r>
              <a:rPr lang="fa-IR" dirty="0" smtClean="0">
                <a:cs typeface="B Mitra" panose="00000400000000000000" pitchFamily="2" charset="-78"/>
              </a:rPr>
              <a:t> شامل چهار زنجیره پلی پپتیدی</a:t>
            </a:r>
          </a:p>
          <a:p>
            <a:pPr algn="r" rtl="1"/>
            <a:r>
              <a:rPr lang="fa-IR" dirty="0" smtClean="0">
                <a:cs typeface="B Mitra" panose="00000400000000000000" pitchFamily="2" charset="-78"/>
              </a:rPr>
              <a:t>پایه </a:t>
            </a:r>
            <a:r>
              <a:rPr lang="en-US" dirty="0" smtClean="0">
                <a:cs typeface="B Mitra" panose="00000400000000000000" pitchFamily="2" charset="-78"/>
              </a:rPr>
              <a:t>Y</a:t>
            </a:r>
            <a:r>
              <a:rPr lang="fa-IR" dirty="0" smtClean="0">
                <a:cs typeface="B Mitra" panose="00000400000000000000" pitchFamily="2" charset="-78"/>
              </a:rPr>
              <a:t> منطقه ثابت است و بازوها مناطق متغیر هستند. منطقه ثابت ساختار </a:t>
            </a:r>
            <a:r>
              <a:rPr lang="en-US" dirty="0" smtClean="0">
                <a:cs typeface="B Mitra" panose="00000400000000000000" pitchFamily="2" charset="-78"/>
              </a:rPr>
              <a:t>aa</a:t>
            </a:r>
            <a:r>
              <a:rPr lang="fa-IR" dirty="0" smtClean="0">
                <a:cs typeface="B Mitra" panose="00000400000000000000" pitchFamily="2" charset="-78"/>
              </a:rPr>
              <a:t> شبیه هم است در یک فرد اما بین گونه ها متغیر است. ساختار اسید آمینه در مناطق متغیر شامل 110 تا 130 اسید آمینه بوده و باعث جایگاه های متغیر متفاوت در آنتی بادی شده است.</a:t>
            </a:r>
          </a:p>
          <a:p>
            <a:pPr algn="r" rtl="1"/>
            <a:r>
              <a:rPr lang="fa-IR" dirty="0" smtClean="0">
                <a:cs typeface="B Mitra" panose="00000400000000000000" pitchFamily="2" charset="-78"/>
              </a:rPr>
              <a:t>آنتی بادی ها گاهی توسط مولکول های آنزیمی </a:t>
            </a:r>
            <a:r>
              <a:rPr lang="en-US" dirty="0" smtClean="0">
                <a:cs typeface="B Mitra" panose="00000400000000000000" pitchFamily="2" charset="-78"/>
              </a:rPr>
              <a:t>(papain)</a:t>
            </a:r>
            <a:r>
              <a:rPr lang="fa-IR" dirty="0" smtClean="0">
                <a:cs typeface="B Mitra" panose="00000400000000000000" pitchFamily="2" charset="-78"/>
              </a:rPr>
              <a:t> به قطعاتی شکسته می شود و قطعه محل اتصال آنتی ژن </a:t>
            </a:r>
            <a:r>
              <a:rPr lang="en-US" dirty="0" smtClean="0">
                <a:cs typeface="B Mitra" panose="00000400000000000000" pitchFamily="2" charset="-78"/>
              </a:rPr>
              <a:t>Fab</a:t>
            </a:r>
            <a:r>
              <a:rPr lang="fa-IR" dirty="0" smtClean="0">
                <a:cs typeface="B Mitra" panose="00000400000000000000" pitchFamily="2" charset="-78"/>
              </a:rPr>
              <a:t> می تواند به تنهایی و بدون قطعه ثابت </a:t>
            </a:r>
            <a:r>
              <a:rPr lang="en-US" dirty="0" smtClean="0">
                <a:cs typeface="B Mitra" panose="00000400000000000000" pitchFamily="2" charset="-78"/>
              </a:rPr>
              <a:t>Fc</a:t>
            </a:r>
            <a:r>
              <a:rPr lang="fa-IR" dirty="0" smtClean="0">
                <a:cs typeface="B Mitra" panose="00000400000000000000" pitchFamily="2" charset="-78"/>
              </a:rPr>
              <a:t> کاربردهای ایمونوشیمیایی داشته باشد.</a:t>
            </a:r>
          </a:p>
          <a:p>
            <a:pPr algn="r" rtl="1"/>
            <a:r>
              <a:rPr lang="fa-IR" dirty="0" smtClean="0">
                <a:cs typeface="B Mitra" panose="00000400000000000000" pitchFamily="2" charset="-78"/>
              </a:rPr>
              <a:t>یکی از آنتی بادی های متداول به شکل </a:t>
            </a:r>
            <a:r>
              <a:rPr lang="en-US" dirty="0" smtClean="0">
                <a:cs typeface="B Mitra" panose="00000400000000000000" pitchFamily="2" charset="-78"/>
              </a:rPr>
              <a:t>Y</a:t>
            </a:r>
            <a:r>
              <a:rPr lang="fa-IR" dirty="0" smtClean="0">
                <a:cs typeface="B Mitra" panose="00000400000000000000" pitchFamily="2" charset="-78"/>
              </a:rPr>
              <a:t> ، </a:t>
            </a:r>
            <a:r>
              <a:rPr lang="en-US" dirty="0" smtClean="0">
                <a:cs typeface="B Mitra" panose="00000400000000000000" pitchFamily="2" charset="-78"/>
              </a:rPr>
              <a:t>IgG</a:t>
            </a:r>
            <a:r>
              <a:rPr lang="fa-IR" dirty="0" smtClean="0">
                <a:cs typeface="B Mitra" panose="00000400000000000000" pitchFamily="2" charset="-78"/>
              </a:rPr>
              <a:t> (</a:t>
            </a:r>
            <a:r>
              <a:rPr lang="en-US" dirty="0" smtClean="0">
                <a:cs typeface="B Mitra" panose="00000400000000000000" pitchFamily="2" charset="-78"/>
              </a:rPr>
              <a:t>immunoglobulin G</a:t>
            </a:r>
            <a:r>
              <a:rPr lang="fa-IR" dirty="0" smtClean="0">
                <a:cs typeface="B Mitra" panose="00000400000000000000" pitchFamily="2" charset="-78"/>
              </a:rPr>
              <a:t>) است </a:t>
            </a:r>
            <a:r>
              <a:rPr lang="en-US" dirty="0" smtClean="0">
                <a:cs typeface="B Mitra" panose="00000400000000000000" pitchFamily="2" charset="-78"/>
              </a:rPr>
              <a:t>(M, A, D , F</a:t>
            </a:r>
            <a:r>
              <a:rPr lang="fa-IR" dirty="0" smtClean="0">
                <a:cs typeface="B Mitra" panose="00000400000000000000" pitchFamily="2" charset="-78"/>
              </a:rPr>
              <a:t>)</a:t>
            </a:r>
            <a:r>
              <a:rPr lang="en-US" dirty="0" smtClean="0">
                <a:cs typeface="B Mitra" panose="00000400000000000000" pitchFamily="2" charset="-78"/>
              </a:rPr>
              <a:t>.</a:t>
            </a:r>
          </a:p>
          <a:p>
            <a:pPr algn="r" rtl="1"/>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6</a:t>
            </a:fld>
            <a:endParaRPr lang="en-US"/>
          </a:p>
        </p:txBody>
      </p:sp>
      <p:pic>
        <p:nvPicPr>
          <p:cNvPr id="5" name="Picture 4"/>
          <p:cNvPicPr>
            <a:picLocks noChangeAspect="1"/>
          </p:cNvPicPr>
          <p:nvPr/>
        </p:nvPicPr>
        <p:blipFill>
          <a:blip r:embed="rId2"/>
          <a:stretch>
            <a:fillRect/>
          </a:stretch>
        </p:blipFill>
        <p:spPr>
          <a:xfrm>
            <a:off x="133785" y="569758"/>
            <a:ext cx="3610474" cy="2727089"/>
          </a:xfrm>
          <a:prstGeom prst="rect">
            <a:avLst/>
          </a:prstGeom>
        </p:spPr>
      </p:pic>
    </p:spTree>
    <p:extLst>
      <p:ext uri="{BB962C8B-B14F-4D97-AF65-F5344CB8AC3E}">
        <p14:creationId xmlns:p14="http://schemas.microsoft.com/office/powerpoint/2010/main" val="89950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انواع آنتی بادی: </a:t>
            </a:r>
            <a:endParaRPr lang="en-US" dirty="0"/>
          </a:p>
        </p:txBody>
      </p:sp>
      <p:sp>
        <p:nvSpPr>
          <p:cNvPr id="3" name="Content Placeholder 2"/>
          <p:cNvSpPr>
            <a:spLocks noGrp="1"/>
          </p:cNvSpPr>
          <p:nvPr>
            <p:ph idx="1"/>
          </p:nvPr>
        </p:nvSpPr>
        <p:spPr/>
        <p:txBody>
          <a:bodyPr>
            <a:normAutofit fontScale="92500"/>
          </a:bodyPr>
          <a:lstStyle/>
          <a:p>
            <a:pPr algn="r" rtl="1"/>
            <a:r>
              <a:rPr lang="fa-IR" dirty="0" smtClean="0"/>
              <a:t>دو دسته آنتی بادی در ایمونوسیتوشیمی مورد استفاده قرار می گیرد:</a:t>
            </a:r>
          </a:p>
          <a:p>
            <a:pPr algn="r" rtl="1"/>
            <a:r>
              <a:rPr lang="fa-IR" b="1" dirty="0" smtClean="0"/>
              <a:t>آنتی بادی مونوکلونال و پلی کاونال</a:t>
            </a:r>
          </a:p>
          <a:p>
            <a:pPr algn="r" rtl="1"/>
            <a:r>
              <a:rPr lang="fa-IR" b="1" dirty="0" smtClean="0"/>
              <a:t>آنتی بادی پلی کلونال: </a:t>
            </a:r>
            <a:r>
              <a:rPr lang="fa-IR" dirty="0" smtClean="0"/>
              <a:t>در جانوران با تزریق آنتی ژن و سپس گرفتن آنتی بادی از سرم خون آن ها انجام می شود.این نوع توسط کلون های بسیاری ایجاد شده اند.یعنی سلول های </a:t>
            </a:r>
            <a:r>
              <a:rPr lang="en-US" dirty="0" smtClean="0"/>
              <a:t>B</a:t>
            </a:r>
            <a:r>
              <a:rPr lang="fa-IR" dirty="0" smtClean="0"/>
              <a:t> آنتی بادی برای اپیتوپ های متفاوت روی آنتی ژن تولید می کنند و توسط بسیاری از کلون های سلول </a:t>
            </a:r>
            <a:r>
              <a:rPr lang="en-US" dirty="0" smtClean="0"/>
              <a:t>B</a:t>
            </a:r>
            <a:r>
              <a:rPr lang="fa-IR" dirty="0" smtClean="0"/>
              <a:t> ارشح می شود.</a:t>
            </a:r>
          </a:p>
          <a:p>
            <a:pPr algn="r" rtl="1"/>
            <a:r>
              <a:rPr lang="fa-IR" dirty="0" smtClean="0"/>
              <a:t>آنتی ابادی مونوکلونال توسط سلول های جانوری در محیط کشت بافت به طور مصنوعی تولید می شود و آنتی بادی آن ها منتج از یک کلون سلولی است. سلول هایی که آن ها را می سازند </a:t>
            </a:r>
            <a:r>
              <a:rPr lang="en-US" dirty="0" err="1" smtClean="0"/>
              <a:t>hybridomas</a:t>
            </a:r>
            <a:r>
              <a:rPr lang="fa-IR" dirty="0" smtClean="0"/>
              <a:t> می گویند و حاصل ترکیب سلول سرطانی و سلول </a:t>
            </a:r>
            <a:r>
              <a:rPr lang="en-US" dirty="0" smtClean="0"/>
              <a:t>B</a:t>
            </a:r>
            <a:r>
              <a:rPr lang="fa-IR" dirty="0" smtClean="0"/>
              <a:t> است.</a:t>
            </a:r>
          </a:p>
          <a:p>
            <a:pPr algn="r" rtl="1"/>
            <a:r>
              <a:rPr lang="fa-IR" dirty="0" smtClean="0"/>
              <a:t>آنتی بادی مونوکلونال ویژه اپی توپ هستند در حالیکه پلی کلونال ویژه ی آنتی ژن هستند.</a:t>
            </a:r>
            <a:endParaRPr lang="en-US" dirty="0"/>
          </a:p>
        </p:txBody>
      </p:sp>
      <p:sp>
        <p:nvSpPr>
          <p:cNvPr id="4" name="Slide Number Placeholder 3"/>
          <p:cNvSpPr>
            <a:spLocks noGrp="1"/>
          </p:cNvSpPr>
          <p:nvPr>
            <p:ph type="sldNum" sz="quarter" idx="12"/>
          </p:nvPr>
        </p:nvSpPr>
        <p:spPr/>
        <p:txBody>
          <a:bodyPr/>
          <a:lstStyle/>
          <a:p>
            <a:fld id="{AECDC39F-82ED-4AA2-840B-3256C4AB9167}" type="slidenum">
              <a:rPr lang="en-US" smtClean="0"/>
              <a:t>7</a:t>
            </a:fld>
            <a:endParaRPr lang="en-US"/>
          </a:p>
        </p:txBody>
      </p:sp>
      <p:pic>
        <p:nvPicPr>
          <p:cNvPr id="6" name="Picture 5"/>
          <p:cNvPicPr>
            <a:picLocks noChangeAspect="1"/>
          </p:cNvPicPr>
          <p:nvPr/>
        </p:nvPicPr>
        <p:blipFill>
          <a:blip r:embed="rId2"/>
          <a:stretch>
            <a:fillRect/>
          </a:stretch>
        </p:blipFill>
        <p:spPr>
          <a:xfrm>
            <a:off x="2010836" y="1870075"/>
            <a:ext cx="7390840" cy="3828349"/>
          </a:xfrm>
          <a:prstGeom prst="rect">
            <a:avLst/>
          </a:prstGeom>
        </p:spPr>
      </p:pic>
    </p:spTree>
    <p:extLst>
      <p:ext uri="{BB962C8B-B14F-4D97-AF65-F5344CB8AC3E}">
        <p14:creationId xmlns:p14="http://schemas.microsoft.com/office/powerpoint/2010/main" val="7472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ساختن آنتی بادی</a:t>
            </a:r>
            <a:endParaRPr lang="en-US" dirty="0"/>
          </a:p>
        </p:txBody>
      </p:sp>
      <p:sp>
        <p:nvSpPr>
          <p:cNvPr id="3" name="Content Placeholder 2"/>
          <p:cNvSpPr>
            <a:spLocks noGrp="1"/>
          </p:cNvSpPr>
          <p:nvPr>
            <p:ph idx="1"/>
          </p:nvPr>
        </p:nvSpPr>
        <p:spPr>
          <a:xfrm>
            <a:off x="3291292" y="1825625"/>
            <a:ext cx="8062507" cy="4351338"/>
          </a:xfrm>
        </p:spPr>
        <p:txBody>
          <a:bodyPr>
            <a:normAutofit fontScale="92500" lnSpcReduction="10000"/>
          </a:bodyPr>
          <a:lstStyle/>
          <a:p>
            <a:pPr algn="r" rtl="1"/>
            <a:r>
              <a:rPr lang="fa-IR" dirty="0"/>
              <a:t>ت</a:t>
            </a:r>
            <a:r>
              <a:rPr lang="fa-IR" dirty="0" smtClean="0"/>
              <a:t>ولید آنتی بادی پلی کلونال: از یک جانور اهدا کننده مانند خرگوش، گوسفند و بز بدست می آید.</a:t>
            </a:r>
          </a:p>
          <a:p>
            <a:pPr algn="r" rtl="1"/>
            <a:r>
              <a:rPr lang="fa-IR" dirty="0" smtClean="0"/>
              <a:t>گاهی موش و رت برای مقادیر کم برای تحقیقات</a:t>
            </a:r>
          </a:p>
          <a:p>
            <a:pPr algn="r" rtl="1"/>
            <a:r>
              <a:rPr lang="fa-IR" dirty="0" smtClean="0"/>
              <a:t>معمولا آنتی ژن ها با یک همراه </a:t>
            </a:r>
            <a:r>
              <a:rPr lang="en-US" dirty="0" smtClean="0"/>
              <a:t>adjuvant</a:t>
            </a:r>
            <a:r>
              <a:rPr lang="fa-IR" dirty="0" smtClean="0"/>
              <a:t> قبل از تحریک ایمنی میزبان مخلوط می شوند که تحریک ایمنی را بیشتر کرده و مقدار آنتی ژن کمی نیاز خواهد بود. همراه می تواند یک دترجانت یا روغن باشد. </a:t>
            </a:r>
          </a:p>
          <a:p>
            <a:pPr algn="r" rtl="1"/>
            <a:r>
              <a:rPr lang="fa-IR" dirty="0" smtClean="0"/>
              <a:t>بعد از 10 روز نمونه خون گرفته می شود و سرم برای فعالیت آنتی ژن تست می شود توسط </a:t>
            </a:r>
            <a:r>
              <a:rPr lang="en-US" dirty="0" smtClean="0"/>
              <a:t>ELISA</a:t>
            </a:r>
            <a:r>
              <a:rPr lang="fa-IR" dirty="0" smtClean="0"/>
              <a:t> </a:t>
            </a:r>
            <a:r>
              <a:rPr lang="en-US" dirty="0" smtClean="0"/>
              <a:t>(enzyme-linked immunosorbent assay)</a:t>
            </a:r>
            <a:r>
              <a:rPr lang="fa-IR" dirty="0" smtClean="0"/>
              <a:t/>
            </a:r>
            <a:br>
              <a:rPr lang="fa-IR" dirty="0" smtClean="0"/>
            </a:br>
            <a:r>
              <a:rPr lang="fa-IR" dirty="0" smtClean="0"/>
              <a:t>سرم آن گرفته می شود و در دمای 4 درجه و کمتر نگهداری می شود برای مدت طولانی</a:t>
            </a:r>
          </a:p>
        </p:txBody>
      </p:sp>
      <p:sp>
        <p:nvSpPr>
          <p:cNvPr id="4" name="Slide Number Placeholder 3"/>
          <p:cNvSpPr>
            <a:spLocks noGrp="1"/>
          </p:cNvSpPr>
          <p:nvPr>
            <p:ph type="sldNum" sz="quarter" idx="12"/>
          </p:nvPr>
        </p:nvSpPr>
        <p:spPr/>
        <p:txBody>
          <a:bodyPr/>
          <a:lstStyle/>
          <a:p>
            <a:fld id="{AECDC39F-82ED-4AA2-840B-3256C4AB9167}" type="slidenum">
              <a:rPr lang="en-US" smtClean="0"/>
              <a:t>8</a:t>
            </a:fld>
            <a:endParaRPr lang="en-US"/>
          </a:p>
        </p:txBody>
      </p:sp>
      <p:pic>
        <p:nvPicPr>
          <p:cNvPr id="6" name="Picture 5"/>
          <p:cNvPicPr>
            <a:picLocks noChangeAspect="1"/>
          </p:cNvPicPr>
          <p:nvPr/>
        </p:nvPicPr>
        <p:blipFill>
          <a:blip r:embed="rId2"/>
          <a:stretch>
            <a:fillRect/>
          </a:stretch>
        </p:blipFill>
        <p:spPr>
          <a:xfrm>
            <a:off x="0" y="828068"/>
            <a:ext cx="3291293" cy="2208277"/>
          </a:xfrm>
          <a:prstGeom prst="rect">
            <a:avLst/>
          </a:prstGeom>
        </p:spPr>
      </p:pic>
    </p:spTree>
    <p:extLst>
      <p:ext uri="{BB962C8B-B14F-4D97-AF65-F5344CB8AC3E}">
        <p14:creationId xmlns:p14="http://schemas.microsoft.com/office/powerpoint/2010/main" val="2694341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r" rtl="1"/>
            <a:r>
              <a:rPr lang="fa-IR" dirty="0" smtClean="0"/>
              <a:t>چون پروتئین بسیاری از پستانداران به هم شبیه هستند و بسیار حفاظت شده هستند و در بسیاری از گونه ها شبیه هم هستند. این می تواند منجر به اشکال در تولید آنتی بادی برای تشخیص و اهداف درمانی شود چون سیستم ایمنی نمی تواند به "خودی" پاسخ دهد.</a:t>
            </a:r>
          </a:p>
          <a:p>
            <a:pPr algn="r" rtl="1"/>
            <a:r>
              <a:rPr lang="fa-IR" dirty="0" smtClean="0"/>
              <a:t>آنتی بادی پلی کلونال در تعدادی از گونه های جانوری تولید می شود. آنتی بادی از سرم این جانوران خالص سازی می شود. </a:t>
            </a:r>
            <a:endParaRPr lang="fa-IR" dirty="0"/>
          </a:p>
          <a:p>
            <a:pPr algn="r" rtl="1"/>
            <a:r>
              <a:rPr lang="fa-IR" dirty="0" smtClean="0"/>
              <a:t>آنتی بادی جوجه از تخم بدست می اید.</a:t>
            </a:r>
          </a:p>
          <a:p>
            <a:pPr algn="r" rtl="1"/>
            <a:r>
              <a:rPr lang="fa-IR" b="1" dirty="0" smtClean="0"/>
              <a:t>آنتی بادی پلی کلونال </a:t>
            </a:r>
            <a:r>
              <a:rPr lang="fa-IR" dirty="0" smtClean="0"/>
              <a:t>ارزانترین، اولین آنتی بادی تولیدی و استفاده تشخیصی دارد. استفاده درمانی محدودی دارد.</a:t>
            </a:r>
          </a:p>
          <a:p>
            <a:pPr algn="r" rtl="1"/>
            <a:r>
              <a:rPr lang="fa-IR" dirty="0" smtClean="0"/>
              <a:t>کمتر تخصصی بوده و به مقدار زیادی می تواند تولید شود.</a:t>
            </a:r>
          </a:p>
        </p:txBody>
      </p:sp>
      <p:sp>
        <p:nvSpPr>
          <p:cNvPr id="4" name="Slide Number Placeholder 3"/>
          <p:cNvSpPr>
            <a:spLocks noGrp="1"/>
          </p:cNvSpPr>
          <p:nvPr>
            <p:ph type="sldNum" sz="quarter" idx="12"/>
          </p:nvPr>
        </p:nvSpPr>
        <p:spPr/>
        <p:txBody>
          <a:bodyPr/>
          <a:lstStyle/>
          <a:p>
            <a:fld id="{AECDC39F-82ED-4AA2-840B-3256C4AB9167}" type="slidenum">
              <a:rPr lang="en-US" smtClean="0"/>
              <a:t>9</a:t>
            </a:fld>
            <a:endParaRPr lang="en-US"/>
          </a:p>
        </p:txBody>
      </p:sp>
    </p:spTree>
    <p:extLst>
      <p:ext uri="{BB962C8B-B14F-4D97-AF65-F5344CB8AC3E}">
        <p14:creationId xmlns:p14="http://schemas.microsoft.com/office/powerpoint/2010/main" val="2578565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3806</TotalTime>
  <Words>2466</Words>
  <Application>Microsoft Office PowerPoint</Application>
  <PresentationFormat>Widescreen</PresentationFormat>
  <Paragraphs>172</Paragraphs>
  <Slides>27</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B Mitra</vt:lpstr>
      <vt:lpstr>Calibri</vt:lpstr>
      <vt:lpstr>Calibri Light</vt:lpstr>
      <vt:lpstr>Times New Roman</vt:lpstr>
      <vt:lpstr>Office Theme</vt:lpstr>
      <vt:lpstr>1_Office Theme</vt:lpstr>
      <vt:lpstr>Immunoassays (immunochemical tests) </vt:lpstr>
      <vt:lpstr>PowerPoint Presentation</vt:lpstr>
      <vt:lpstr>مقدمه</vt:lpstr>
      <vt:lpstr>کاربرد آنتی بادی ها: </vt:lpstr>
      <vt:lpstr>PowerPoint Presentation</vt:lpstr>
      <vt:lpstr>ساختار و عملکرد آنتی بادی</vt:lpstr>
      <vt:lpstr>انواع آنتی بادی: </vt:lpstr>
      <vt:lpstr>ساختن آنتی بادی</vt:lpstr>
      <vt:lpstr>PowerPoint Presentation</vt:lpstr>
      <vt:lpstr>آنتی بادی مونوکلونال</vt:lpstr>
      <vt:lpstr>خالص سازی آنتی بادی مونوکلونال</vt:lpstr>
      <vt:lpstr>PowerPoint Presentation</vt:lpstr>
      <vt:lpstr>PowerPoint Presentation</vt:lpstr>
      <vt:lpstr>PowerPoint Presentation</vt:lpstr>
      <vt:lpstr>روش های ایمنی سلولی</vt:lpstr>
      <vt:lpstr>Enzyme immunosorbent assays</vt:lpstr>
      <vt:lpstr>Double antibody sandwich ELISA (DAS ELISA)</vt:lpstr>
      <vt:lpstr>Triple antibody sandwich ELISA , indirect ELISA</vt:lpstr>
      <vt:lpstr>Immunofluorescent microscopy</vt:lpstr>
      <vt:lpstr>Immunobloting , western blotting</vt:lpstr>
      <vt:lpstr>Immunocytochemistry (ICC)</vt:lpstr>
      <vt:lpstr>Immunohistochemistry (IHC)</vt:lpstr>
      <vt:lpstr>PowerPoint Presentation</vt:lpstr>
      <vt:lpstr>PowerPoint Presentation</vt:lpstr>
      <vt:lpstr>PowerPoint Presentation</vt:lpstr>
      <vt:lpstr>PowerPoint Presentation</vt:lpstr>
      <vt:lpstr>اعتبار سنجی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Loghman</dc:creator>
  <cp:lastModifiedBy>Admin</cp:lastModifiedBy>
  <cp:revision>143</cp:revision>
  <dcterms:created xsi:type="dcterms:W3CDTF">2017-12-08T06:46:27Z</dcterms:created>
  <dcterms:modified xsi:type="dcterms:W3CDTF">2019-12-29T05:16:02Z</dcterms:modified>
</cp:coreProperties>
</file>