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62" r:id="rId3"/>
    <p:sldId id="298" r:id="rId4"/>
    <p:sldId id="363" r:id="rId5"/>
    <p:sldId id="387" r:id="rId6"/>
    <p:sldId id="386" r:id="rId7"/>
    <p:sldId id="323" r:id="rId8"/>
    <p:sldId id="38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19/04/2017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19/04/2017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19/04/2017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19/04/2017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19/04/2017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19/04/2017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19/04/2017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19/04/2017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8975"/>
            <a:ext cx="8153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رگلاتورهای خودتنظیم (بخش سوم)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Self Tuning Regulator (Part III)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b="1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2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چرا رگولاتورهای </a:t>
            </a:r>
            <a:r>
              <a:rPr lang="fa-IR" sz="2800" dirty="0">
                <a:latin typeface="Nazanin" panose="00000700000000000000" pitchFamily="2" charset="-78"/>
                <a:cs typeface="B Nazanin" panose="00000400000000000000" pitchFamily="2" charset="-78"/>
              </a:rPr>
              <a:t>خودتنظیم </a:t>
            </a:r>
            <a:r>
              <a:rPr lang="fa-IR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مستقیم</a:t>
            </a:r>
            <a:r>
              <a:rPr lang="fa-IR" sz="2800" dirty="0">
                <a:latin typeface="Nazanin" panose="00000700000000000000" pitchFamily="2" charset="-78"/>
                <a:cs typeface="B Nazanin" panose="00000400000000000000" pitchFamily="2" charset="-78"/>
              </a:rPr>
              <a:t>؟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6494" y="1219200"/>
            <a:ext cx="9017506" cy="4953000"/>
            <a:chOff x="-25906" y="573089"/>
            <a:chExt cx="9017506" cy="4953000"/>
          </a:xfrm>
        </p:grpSpPr>
        <p:grpSp>
          <p:nvGrpSpPr>
            <p:cNvPr id="6" name="Group 5"/>
            <p:cNvGrpSpPr/>
            <p:nvPr/>
          </p:nvGrpSpPr>
          <p:grpSpPr>
            <a:xfrm>
              <a:off x="-25906" y="1537493"/>
              <a:ext cx="9017506" cy="3988596"/>
              <a:chOff x="-25906" y="2223293"/>
              <a:chExt cx="9017506" cy="3988596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-25906" y="2223293"/>
                <a:ext cx="9017506" cy="3988596"/>
                <a:chOff x="-46543" y="2223292"/>
                <a:chExt cx="9017506" cy="3988596"/>
              </a:xfrm>
            </p:grpSpPr>
            <p:grpSp>
              <p:nvGrpSpPr>
                <p:cNvPr id="58409" name="Group 41"/>
                <p:cNvGrpSpPr>
                  <a:grpSpLocks/>
                </p:cNvGrpSpPr>
                <p:nvPr/>
              </p:nvGrpSpPr>
              <p:grpSpPr bwMode="auto">
                <a:xfrm>
                  <a:off x="4292601" y="2236788"/>
                  <a:ext cx="3525838" cy="2733675"/>
                  <a:chOff x="2704" y="1699"/>
                  <a:chExt cx="2221" cy="1722"/>
                </a:xfrm>
              </p:grpSpPr>
              <p:sp>
                <p:nvSpPr>
                  <p:cNvPr id="20494" name="Line 4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704" y="2114"/>
                    <a:ext cx="0" cy="1293"/>
                  </a:xfrm>
                  <a:prstGeom prst="line">
                    <a:avLst/>
                  </a:prstGeom>
                  <a:noFill/>
                  <a:ln w="76200">
                    <a:solidFill>
                      <a:srgbClr val="9966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CA"/>
                  </a:p>
                </p:txBody>
              </p:sp>
              <p:sp>
                <p:nvSpPr>
                  <p:cNvPr id="20495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25" y="1699"/>
                    <a:ext cx="0" cy="1722"/>
                  </a:xfrm>
                  <a:prstGeom prst="line">
                    <a:avLst/>
                  </a:prstGeom>
                  <a:noFill/>
                  <a:ln w="76200">
                    <a:solidFill>
                      <a:srgbClr val="9966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CA"/>
                  </a:p>
                </p:txBody>
              </p:sp>
            </p:grpSp>
            <p:grpSp>
              <p:nvGrpSpPr>
                <p:cNvPr id="3" name="Group 2"/>
                <p:cNvGrpSpPr/>
                <p:nvPr/>
              </p:nvGrpSpPr>
              <p:grpSpPr>
                <a:xfrm>
                  <a:off x="-46543" y="3657600"/>
                  <a:ext cx="9017506" cy="2554288"/>
                  <a:chOff x="-46543" y="3657600"/>
                  <a:chExt cx="9017506" cy="2554288"/>
                </a:xfrm>
              </p:grpSpPr>
              <p:grpSp>
                <p:nvGrpSpPr>
                  <p:cNvPr id="2" name="Group 1"/>
                  <p:cNvGrpSpPr/>
                  <p:nvPr/>
                </p:nvGrpSpPr>
                <p:grpSpPr>
                  <a:xfrm>
                    <a:off x="152400" y="4302125"/>
                    <a:ext cx="8818563" cy="1909763"/>
                    <a:chOff x="152400" y="4302125"/>
                    <a:chExt cx="8818563" cy="1909763"/>
                  </a:xfrm>
                </p:grpSpPr>
                <p:grpSp>
                  <p:nvGrpSpPr>
                    <p:cNvPr id="58407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2400" y="4302125"/>
                      <a:ext cx="8818563" cy="1909763"/>
                      <a:chOff x="96" y="2710"/>
                      <a:chExt cx="5555" cy="1203"/>
                    </a:xfrm>
                  </p:grpSpPr>
                  <p:sp>
                    <p:nvSpPr>
                      <p:cNvPr id="20506" name="Rectangle 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52" y="2953"/>
                        <a:ext cx="1160" cy="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r" rtl="1"/>
                        <a:r>
                          <a:rPr lang="fa-IR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کنترلگر</a:t>
                        </a:r>
                        <a:r>
                          <a:rPr lang="en-US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 STR</a:t>
                        </a:r>
                        <a:endParaRPr lang="en-GB" altLang="en-US" sz="2800" b="0" dirty="0">
                          <a:latin typeface="Century Schoolbook" pitchFamily="18" charset="0"/>
                          <a:cs typeface="B Nazanin" panose="00000400000000000000" pitchFamily="2" charset="-78"/>
                        </a:endParaRPr>
                      </a:p>
                    </p:txBody>
                  </p:sp>
                  <p:sp>
                    <p:nvSpPr>
                      <p:cNvPr id="20507" name="Rectangle 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64" y="2849"/>
                        <a:ext cx="1229" cy="52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n-CA" altLang="en-US"/>
                      </a:p>
                    </p:txBody>
                  </p:sp>
                  <p:sp>
                    <p:nvSpPr>
                      <p:cNvPr id="20508" name="Rectangle 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46" y="2869"/>
                        <a:ext cx="1229" cy="52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n-CA" altLang="en-US"/>
                      </a:p>
                    </p:txBody>
                  </p:sp>
                  <p:sp>
                    <p:nvSpPr>
                      <p:cNvPr id="20509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04" y="2985"/>
                        <a:ext cx="520" cy="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fa-IR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فرایند</a:t>
                        </a:r>
                        <a:endParaRPr lang="en-GB" altLang="en-US" sz="2800" b="0" dirty="0">
                          <a:latin typeface="Century Schoolbook" pitchFamily="18" charset="0"/>
                          <a:cs typeface="B Nazanin" panose="00000400000000000000" pitchFamily="2" charset="-78"/>
                        </a:endParaRPr>
                      </a:p>
                    </p:txBody>
                  </p:sp>
                  <p:sp>
                    <p:nvSpPr>
                      <p:cNvPr id="20510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93" y="3115"/>
                        <a:ext cx="1137" cy="0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1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591" y="3115"/>
                        <a:ext cx="936" cy="0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2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931" y="3116"/>
                        <a:ext cx="0" cy="797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3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466" y="3893"/>
                        <a:ext cx="4478" cy="0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4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72" y="3204"/>
                        <a:ext cx="0" cy="709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5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77" y="3227"/>
                        <a:ext cx="470" cy="0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6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8" y="3043"/>
                        <a:ext cx="759" cy="0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accent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CA"/>
                      </a:p>
                    </p:txBody>
                  </p:sp>
                  <p:sp>
                    <p:nvSpPr>
                      <p:cNvPr id="20517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51" y="3191"/>
                        <a:ext cx="700" cy="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>
                          <a:lnSpc>
                            <a:spcPct val="80000"/>
                          </a:lnSpc>
                        </a:pPr>
                        <a:r>
                          <a:rPr lang="fa-IR" altLang="en-US" sz="2800" b="0" dirty="0" smtClean="0">
                            <a:latin typeface="Century Schoolbook" pitchFamily="18" charset="0"/>
                            <a:cs typeface="B Nazanin" panose="00000400000000000000" pitchFamily="2" charset="-78"/>
                          </a:rPr>
                          <a:t>خروجی </a:t>
                        </a:r>
                        <a:endParaRPr lang="en-GB" altLang="en-US" sz="2800" b="0" dirty="0">
                          <a:latin typeface="Century Schoolbook" pitchFamily="18" charset="0"/>
                          <a:cs typeface="B Nazanin" panose="00000400000000000000" pitchFamily="2" charset="-78"/>
                        </a:endParaRPr>
                      </a:p>
                    </p:txBody>
                  </p:sp>
                  <p:sp>
                    <p:nvSpPr>
                      <p:cNvPr id="20518" name="Rectangle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03" y="2745"/>
                        <a:ext cx="225" cy="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n-GB" altLang="en-US" sz="2800" b="0" i="1">
                            <a:latin typeface="Century Schoolbook" pitchFamily="18" charset="0"/>
                          </a:rPr>
                          <a:t>y</a:t>
                        </a:r>
                      </a:p>
                    </p:txBody>
                  </p:sp>
                  <p:sp>
                    <p:nvSpPr>
                      <p:cNvPr id="20519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77" y="2777"/>
                        <a:ext cx="283" cy="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n-GB" altLang="en-US" sz="2800" b="0" i="1" dirty="0">
                            <a:latin typeface="Century Schoolbook" pitchFamily="18" charset="0"/>
                          </a:rPr>
                          <a:t>u</a:t>
                        </a:r>
                      </a:p>
                    </p:txBody>
                  </p:sp>
                  <p:sp>
                    <p:nvSpPr>
                      <p:cNvPr id="20520" name="Rectangle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6" y="2710"/>
                        <a:ext cx="345" cy="2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90488" tIns="44450" rIns="90488" bIns="44450">
                        <a:spAutoFit/>
                      </a:bodyPr>
                      <a:lstStyle>
                        <a:lvl1pPr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defTabSz="762000"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defTabSz="7620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>
                          <a:lnSpc>
                            <a:spcPct val="80000"/>
                          </a:lnSpc>
                        </a:pPr>
                        <a:r>
                          <a:rPr lang="en-GB" altLang="en-US" sz="2800" b="0" i="1" dirty="0" err="1">
                            <a:latin typeface="Century Schoolbook" pitchFamily="18" charset="0"/>
                          </a:rPr>
                          <a:t>u</a:t>
                        </a:r>
                        <a:r>
                          <a:rPr lang="en-GB" altLang="en-US" sz="2800" b="0" i="1" baseline="-25000" dirty="0" err="1">
                            <a:latin typeface="Century Schoolbook" pitchFamily="18" charset="0"/>
                          </a:rPr>
                          <a:t>c</a:t>
                        </a:r>
                        <a:endParaRPr lang="en-GB" altLang="en-US" sz="2800" b="0" i="1" baseline="-25000" dirty="0">
                          <a:latin typeface="Century Schoolbook" pitchFamily="18" charset="0"/>
                        </a:endParaRPr>
                      </a:p>
                    </p:txBody>
                  </p:sp>
                </p:grpSp>
                <p:sp>
                  <p:nvSpPr>
                    <p:cNvPr id="48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81400" y="5105400"/>
                      <a:ext cx="1670330" cy="4560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90488" tIns="44450" rIns="90488" bIns="44450">
                      <a:spAutoFit/>
                    </a:bodyPr>
                    <a:lstStyle>
                      <a:lvl1pPr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fa-IR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ورودی کنترل</a:t>
                      </a:r>
                      <a:endParaRPr lang="en-GB" altLang="en-US" sz="2800" b="0" dirty="0">
                        <a:latin typeface="Century Schoolbook" pitchFamily="18" charset="0"/>
                        <a:cs typeface="B Nazanin" panose="00000400000000000000" pitchFamily="2" charset="-78"/>
                      </a:endParaRPr>
                    </a:p>
                  </p:txBody>
                </p:sp>
              </p:grpSp>
              <p:sp>
                <p:nvSpPr>
                  <p:cNvPr id="4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-46543" y="3657600"/>
                    <a:ext cx="1037143" cy="8007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>
                    <a:spAutoFit/>
                  </a:bodyPr>
                  <a:lstStyle>
                    <a:lvl1pPr defTabSz="762000"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defTabSz="762000"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defTabSz="762000"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defTabSz="762000"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defTabSz="762000"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defTabSz="7620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defTabSz="7620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defTabSz="7620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defTabSz="7620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r" rtl="1">
                      <a:lnSpc>
                        <a:spcPct val="80000"/>
                      </a:lnSpc>
                    </a:pPr>
                    <a:r>
                      <a:rPr lang="fa-IR" altLang="en-US" sz="2800" b="0" dirty="0" smtClean="0">
                        <a:latin typeface="Century Schoolbook" pitchFamily="18" charset="0"/>
                        <a:cs typeface="B Nazanin" panose="00000400000000000000" pitchFamily="2" charset="-78"/>
                      </a:rPr>
                      <a:t>خروجی</a:t>
                    </a:r>
                  </a:p>
                  <a:p>
                    <a:pPr algn="r" rtl="1">
                      <a:lnSpc>
                        <a:spcPct val="80000"/>
                      </a:lnSpc>
                    </a:pPr>
                    <a:r>
                      <a:rPr lang="fa-IR" altLang="en-US" sz="2800" b="0" dirty="0" smtClean="0">
                        <a:latin typeface="Century Schoolbook" pitchFamily="18" charset="0"/>
                        <a:cs typeface="B Nazanin" panose="00000400000000000000" pitchFamily="2" charset="-78"/>
                      </a:rPr>
                      <a:t> مطلوب</a:t>
                    </a:r>
                    <a:endParaRPr lang="en-GB" altLang="en-US" sz="2800" b="0" dirty="0">
                      <a:latin typeface="Century Schoolbook" pitchFamily="18" charset="0"/>
                      <a:cs typeface="B Nazanin" panose="00000400000000000000" pitchFamily="2" charset="-78"/>
                    </a:endParaRPr>
                  </a:p>
                </p:txBody>
              </p:sp>
            </p:grpSp>
            <p:grpSp>
              <p:nvGrpSpPr>
                <p:cNvPr id="4" name="Group 3"/>
                <p:cNvGrpSpPr/>
                <p:nvPr/>
              </p:nvGrpSpPr>
              <p:grpSpPr>
                <a:xfrm>
                  <a:off x="1359389" y="2223293"/>
                  <a:ext cx="2297533" cy="2293937"/>
                  <a:chOff x="1359389" y="2223293"/>
                  <a:chExt cx="2297533" cy="2293937"/>
                </a:xfrm>
              </p:grpSpPr>
              <p:grpSp>
                <p:nvGrpSpPr>
                  <p:cNvPr id="50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359389" y="3359150"/>
                    <a:ext cx="2297533" cy="831850"/>
                    <a:chOff x="943" y="720"/>
                    <a:chExt cx="1234" cy="524"/>
                  </a:xfrm>
                </p:grpSpPr>
                <p:sp>
                  <p:nvSpPr>
                    <p:cNvPr id="51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47" y="720"/>
                      <a:ext cx="1230" cy="524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n-CA" altLang="en-US"/>
                    </a:p>
                  </p:txBody>
                </p:sp>
                <p:sp>
                  <p:nvSpPr>
                    <p:cNvPr id="52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43" y="839"/>
                      <a:ext cx="1153" cy="32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90488" tIns="44450" rIns="90488" bIns="44450">
                      <a:spAutoFit/>
                    </a:bodyPr>
                    <a:lstStyle>
                      <a:lvl1pPr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defTabSz="762000"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defTabSz="7620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rtl="1"/>
                      <a:r>
                        <a:rPr lang="fa-IR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پارامترهای </a:t>
                      </a:r>
                      <a:r>
                        <a:rPr lang="en-US" altLang="en-US" sz="2800" b="0" dirty="0" smtClean="0">
                          <a:latin typeface="Century Schoolbook" pitchFamily="18" charset="0"/>
                          <a:cs typeface="B Nazanin" panose="00000400000000000000" pitchFamily="2" charset="-78"/>
                        </a:rPr>
                        <a:t>STR</a:t>
                      </a:r>
                      <a:endParaRPr lang="en-GB" altLang="en-US" sz="2800" b="0" dirty="0">
                        <a:latin typeface="Century Schoolbook" pitchFamily="18" charset="0"/>
                        <a:cs typeface="B Nazanin" panose="00000400000000000000" pitchFamily="2" charset="-78"/>
                      </a:endParaRPr>
                    </a:p>
                  </p:txBody>
                </p:sp>
              </p:grpSp>
              <p:sp>
                <p:nvSpPr>
                  <p:cNvPr id="53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500312" y="4190999"/>
                    <a:ext cx="14287" cy="326231"/>
                  </a:xfrm>
                  <a:prstGeom prst="line">
                    <a:avLst/>
                  </a:prstGeom>
                  <a:noFill/>
                  <a:ln w="76200">
                    <a:solidFill>
                      <a:srgbClr val="996600"/>
                    </a:solidFill>
                    <a:prstDash val="dash"/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  <p:sp>
                <p:nvSpPr>
                  <p:cNvPr id="54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570163" y="2223293"/>
                    <a:ext cx="0" cy="1135857"/>
                  </a:xfrm>
                  <a:prstGeom prst="line">
                    <a:avLst/>
                  </a:prstGeom>
                  <a:noFill/>
                  <a:ln w="76200">
                    <a:solidFill>
                      <a:srgbClr val="996600"/>
                    </a:solidFill>
                    <a:prstDash val="dash"/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CA"/>
                  </a:p>
                </p:txBody>
              </p:sp>
            </p:grpSp>
            <p:sp>
              <p:nvSpPr>
                <p:cNvPr id="46" name="Line 48"/>
                <p:cNvSpPr>
                  <a:spLocks noChangeShapeType="1"/>
                </p:cNvSpPr>
                <p:nvPr/>
              </p:nvSpPr>
              <p:spPr bwMode="auto">
                <a:xfrm flipH="1" flipV="1">
                  <a:off x="2570163" y="2223292"/>
                  <a:ext cx="5248276" cy="13495"/>
                </a:xfrm>
                <a:prstGeom prst="line">
                  <a:avLst/>
                </a:prstGeom>
                <a:noFill/>
                <a:ln w="76200">
                  <a:solidFill>
                    <a:srgbClr val="9966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CA"/>
                </a:p>
              </p:txBody>
            </p:sp>
          </p:grpSp>
          <p:sp>
            <p:nvSpPr>
              <p:cNvPr id="39" name="Line 48"/>
              <p:cNvSpPr>
                <a:spLocks noChangeShapeType="1"/>
              </p:cNvSpPr>
              <p:nvPr/>
            </p:nvSpPr>
            <p:spPr bwMode="auto">
              <a:xfrm flipH="1" flipV="1">
                <a:off x="3352799" y="2874170"/>
                <a:ext cx="947739" cy="21430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40" name="Line 50"/>
              <p:cNvSpPr>
                <a:spLocks noChangeShapeType="1"/>
              </p:cNvSpPr>
              <p:nvPr/>
            </p:nvSpPr>
            <p:spPr bwMode="auto">
              <a:xfrm>
                <a:off x="3338513" y="2874170"/>
                <a:ext cx="14287" cy="500061"/>
              </a:xfrm>
              <a:prstGeom prst="line">
                <a:avLst/>
              </a:prstGeom>
              <a:noFill/>
              <a:ln w="76200">
                <a:solidFill>
                  <a:srgbClr val="9966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CA"/>
              </a:p>
            </p:txBody>
          </p:sp>
        </p:grp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1905000" y="1064375"/>
              <a:ext cx="0" cy="1566114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573089"/>
                  <a:ext cx="4231482" cy="520655"/>
                </a:xfrm>
                <a:prstGeom prst="rect">
                  <a:avLst/>
                </a:prstGeom>
                <a:ln/>
                <a:extLst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90488" tIns="44450" rIns="90488" bIns="44450">
                  <a:spAutoFit/>
                </a:bodyPr>
                <a:lstStyle>
                  <a:lvl1pPr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defTabSz="762000"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rtl="1"/>
                  <a:r>
                    <a:rPr lang="fa-IR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پارامترهای طراحی</a:t>
                  </a:r>
                  <a:r>
                    <a:rPr lang="en-US" altLang="en-US" sz="2800" b="0" dirty="0" smtClean="0">
                      <a:latin typeface="Century Schoolbook" pitchFamily="18" charset="0"/>
                      <a:cs typeface="B Nazanin" panose="00000400000000000000" pitchFamily="2" charset="-78"/>
                    </a:rPr>
                    <a:t>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</m:oMath>
                  </a14:m>
                  <a:endParaRPr lang="en-GB" altLang="en-US" sz="2800" b="0" dirty="0">
                    <a:latin typeface="Century Schoolbook" pitchFamily="18" charset="0"/>
                    <a:cs typeface="B Nazanin" panose="000004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43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0" y="573089"/>
                  <a:ext cx="4231482" cy="52065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5618" r="-860" b="-32584"/>
                  </a:stretch>
                </a:blipFill>
                <a:ln/>
                <a:extLst/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5912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33400"/>
                <a:ext cx="8077200" cy="5592763"/>
              </a:xfrm>
            </p:spPr>
            <p:txBody>
              <a:bodyPr>
                <a:normAutofit fontScale="85000" lnSpcReduction="10000"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fa-IR" sz="3200" dirty="0" smtClean="0">
                    <a:cs typeface="B Nazanin" panose="00000400000000000000" pitchFamily="2" charset="-78"/>
                  </a:rPr>
                  <a:t>ایده اصلی: بازنویسی مدل بر حسب پارامترهای کنترلگر</a:t>
                </a:r>
                <a:endParaRPr lang="en-US" sz="3200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3200" dirty="0">
                    <a:cs typeface="B Nazanin" panose="00000400000000000000" pitchFamily="2" charset="-78"/>
                  </a:rPr>
                  <a:t>معادلات </a:t>
                </a:r>
                <a:r>
                  <a:rPr lang="fa-IR" sz="3200" dirty="0" smtClean="0">
                    <a:cs typeface="B Nazanin" panose="00000400000000000000" pitchFamily="2" charset="-78"/>
                  </a:rPr>
                  <a:t>سیستم: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𝐵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3200" dirty="0">
                  <a:cs typeface="B Nazanin" panose="00000400000000000000" pitchFamily="2" charset="-78"/>
                </a:endParaRPr>
              </a:p>
              <a:p>
                <a:pPr algn="r" rtl="1"/>
                <a:r>
                  <a:rPr lang="fa-IR" sz="3200" dirty="0" smtClean="0">
                    <a:cs typeface="B Nazanin" panose="00000400000000000000" pitchFamily="2" charset="-78"/>
                  </a:rPr>
                  <a:t>پاسخ مطلوب حلقه بسته:</a:t>
                </a:r>
                <a:endParaRPr lang="fa-IR" sz="3200" dirty="0">
                  <a:cs typeface="B Nazanin" panose="00000400000000000000" pitchFamily="2" charset="-78"/>
                </a:endParaRP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3200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3200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معادله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Diophantine</a:t>
                </a:r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  <a:r>
                  <a:rPr lang="fa-IR" sz="3200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کاهش </a:t>
                </a:r>
                <a:r>
                  <a:rPr lang="fa-IR" sz="3200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یافته:</a:t>
                </a:r>
                <a:endParaRPr lang="en-US" sz="3200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sz="400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sSup>
                        <m:sSupPr>
                          <m:ctrlPr>
                            <a:rPr lang="fa-IR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32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20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×</m:t>
                          </m:r>
                          <m:r>
                            <m:rPr>
                              <m:brk m:alnAt="2"/>
                            </m:rPr>
                            <a:rPr lang="en-US" sz="32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"/>
                                </m:rPr>
                                <a:rPr lang="en-US" sz="32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groupChr>
                    </m:oMath>
                  </m:oMathPara>
                </a14:m>
                <a:endParaRPr lang="en-US" sz="320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fa-IR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′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𝐴</m:t>
                      </m:r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r>
                        <a:rPr lang="en-US" sz="3200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groupChr>
                        <m:groupChrPr>
                          <m:chr m:val="→"/>
                          <m:vertJc m:val="bot"/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groupChr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𝐵𝑢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𝐴𝑦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groupChr>
                    </m:oMath>
                  </m:oMathPara>
                </a14:m>
                <a:endParaRPr lang="en-US" sz="3200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𝐵𝑢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𝑆𝑦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groupChr>
                        <m:groupChrPr>
                          <m:chr m:val="→"/>
                          <m:vertJc m:val="bot"/>
                          <m:ctrlPr>
                            <a:rPr lang="en-US" sz="32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groupChr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"/>
                                </m:r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𝑅</m:t>
                              </m:r>
                            </m:e>
                            <m:sup>
                              <m:r>
                                <m:rPr>
                                  <m:brk m:alnAt="2"/>
                                </m:r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′</m:t>
                              </m:r>
                            </m:sup>
                          </m:sSup>
                          <m:r>
                            <m:rPr>
                              <m:brk m:alnAt="2"/>
                            </m:r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  <m:r>
                            <m:rPr>
                              <m:brk m:alnAt="2"/>
                            </m:r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=</m:t>
                          </m:r>
                          <m:r>
                            <m:rPr>
                              <m:brk m:alnAt="2"/>
                            </m:rPr>
                            <a:rPr lang="en-US" sz="3200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"/>
                                </m:rP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</m:sup>
                          </m:sSup>
                        </m:e>
                      </m:groupChr>
                    </m:oMath>
                  </m:oMathPara>
                </a14:m>
                <a:endParaRPr lang="en-US" sz="3200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3200" i="1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𝑅𝑢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𝑆𝑦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a-IR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320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</m:acc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acc>
                        <m:accPr>
                          <m:chr m:val="̃"/>
                          <m:ctrlPr>
                            <a:rPr lang="en-US" sz="320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</m:acc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>
                  <a:buNone/>
                </a:pPr>
                <a:endParaRPr lang="fa-IR" sz="3200" dirty="0"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33400"/>
                <a:ext cx="8077200" cy="5592763"/>
              </a:xfrm>
              <a:blipFill rotWithShape="1">
                <a:blip r:embed="rId2"/>
                <a:stretch>
                  <a:fillRect r="-13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31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4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سیستمهای حداقل فاز: حذف تمام صفرها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4"/>
              <p:cNvSpPr txBox="1">
                <a:spLocks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داریم: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solidFill>
                            <a:srgbClr val="00B05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)=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تعریف بردار پارامتر و رگرسیون: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limUpp>
                            <m:limUp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UppPr>
                            <m:e>
                              <m:groupChr>
                                <m:groupChrPr>
                                  <m:chr m:val="⏞"/>
                                  <m:pos m:val="top"/>
                                  <m:vertJc m:val="bot"/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groupChr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…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𝑛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…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𝑛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groupChr>
                            </m:e>
                            <m:lim>
                              <m: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مجهول</m:t>
                              </m:r>
                              <m: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پارامترهای</m:t>
                              </m:r>
                            </m:lim>
                          </m:limUpp>
                        </m:e>
                      </m:d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𝜂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bSup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9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  <a:blipFill rotWithShape="1">
                <a:blip r:embed="rId2"/>
                <a:stretch>
                  <a:fillRect r="-13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5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اصلاح عملکرد: کاهش </a:t>
            </a:r>
            <a:r>
              <a:rPr lang="fa-IR" altLang="en-US" sz="2800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اثر نویز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4"/>
              <p:cNvSpPr txBox="1">
                <a:spLocks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</p:spPr>
            <p:txBody>
              <a:bodyPr>
                <a:normAutofit fontScale="55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𝑅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fa-IR" dirty="0" smtClean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تعریف: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fa-IR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fa-IR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fa-IR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اندازه گیری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𝑓</m:t>
                        </m:r>
                      </m:sub>
                    </m:sSub>
                  </m:oMath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تعریف بردار پارامتر و رگرسیون: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limUpp>
                            <m:limUp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limUppPr>
                            <m:e>
                              <m:groupChr>
                                <m:groupChrPr>
                                  <m:chr m:val="⏞"/>
                                  <m:pos m:val="top"/>
                                  <m:vertJc m:val="bot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groupChr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…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 …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cs typeface="B Nazanin" panose="00000400000000000000" pitchFamily="2" charset="-78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cs typeface="B Nazanin" panose="00000400000000000000" pitchFamily="2" charset="-78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groupChr>
                            </m:e>
                            <m:lim>
                              <m:r>
                                <a:rPr lang="fa-IR" i="1">
                                  <a:latin typeface="Cambria Math"/>
                                  <a:cs typeface="B Nazanin" panose="00000400000000000000" pitchFamily="2" charset="-78"/>
                                </a:rPr>
                                <m:t>مجهول</m:t>
                              </m:r>
                              <m:r>
                                <a:rPr lang="fa-IR" i="1">
                                  <a:latin typeface="Cambria Math"/>
                                  <a:cs typeface="B Nazanin" panose="00000400000000000000" pitchFamily="2" charset="-78"/>
                                </a:rPr>
                                <m:t> </m:t>
                              </m:r>
                              <m:r>
                                <a:rPr lang="fa-IR" i="1">
                                  <a:latin typeface="Cambria Math"/>
                                  <a:cs typeface="B Nazanin" panose="00000400000000000000" pitchFamily="2" charset="-78"/>
                                </a:rPr>
                                <m:t>پارامترهای</m:t>
                              </m:r>
                            </m:lim>
                          </m:limUpp>
                        </m:e>
                      </m:d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a-IR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𝑙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 …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9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  <a:blipFill rotWithShape="1">
                <a:blip r:embed="rId2"/>
                <a:stretch>
                  <a:fillRect r="-52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urved Connector 9"/>
          <p:cNvCxnSpPr/>
          <p:nvPr/>
        </p:nvCxnSpPr>
        <p:spPr>
          <a:xfrm rot="16200000" flipH="1">
            <a:off x="5600700" y="2171700"/>
            <a:ext cx="1676400" cy="381000"/>
          </a:xfrm>
          <a:prstGeom prst="curved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90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6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/>
          <a:lstStyle/>
          <a:p>
            <a:pPr rtl="1"/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الگوریتم </a:t>
            </a:r>
            <a:r>
              <a:rPr lang="en-US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STR</a:t>
            </a:r>
            <a:r>
              <a:rPr lang="fa-IR" alt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مستقیم برای سیستمهای حداقل فاز</a:t>
            </a:r>
            <a:endParaRPr lang="en-GB" altLang="en-US" sz="2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4"/>
              <p:cNvSpPr txBox="1">
                <a:spLocks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</p:spPr>
            <p:txBody>
              <a:bodyPr>
                <a:normAutofit fontScale="4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داده ها: چندجمله ایهای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و مرتبه نسبی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</m:oMath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1: تخمین پارامترهای معادله </a:t>
                </a:r>
                <a:endParaRPr lang="fa-IR" dirty="0" smtClean="0">
                  <a:cs typeface="+mj-cs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∗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𝑅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+…</m:t>
                      </m:r>
                    </m:oMath>
                  </m:oMathPara>
                </a14:m>
                <a:endParaRPr lang="en-US" b="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𝑆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+…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 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2: محاسبه قانون کنترل از رابطه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𝑅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𝑆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???(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𝑞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)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اعمال کنترل بدست آمده در گام 2 تا زمان نمونه برداری بعدی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گام 4: تکرار مراحل فوق </a:t>
                </a:r>
                <a:r>
                  <a:rPr lang="fa-IR" dirty="0" smtClean="0">
                    <a:solidFill>
                      <a:srgbClr val="FF0000"/>
                    </a:solidFill>
                    <a:cs typeface="B Nazanin" panose="00000400000000000000" pitchFamily="2" charset="-78"/>
                  </a:rPr>
                  <a:t>در هر زمان نمونه برداری</a:t>
                </a:r>
              </a:p>
            </p:txBody>
          </p:sp>
        </mc:Choice>
        <mc:Fallback xmlns="">
          <p:sp>
            <p:nvSpPr>
              <p:cNvPr id="39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60437"/>
                <a:ext cx="8077200" cy="5592763"/>
              </a:xfrm>
              <a:prstGeom prst="rect">
                <a:avLst/>
              </a:prstGeom>
              <a:blipFill rotWithShape="1">
                <a:blip r:embed="rId2"/>
                <a:stretch>
                  <a:fillRect r="-30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7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2"/>
          <a:stretch/>
        </p:blipFill>
        <p:spPr bwMode="auto">
          <a:xfrm>
            <a:off x="1373957" y="-17211"/>
            <a:ext cx="6246043" cy="695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 rot="18473809">
                <a:off x="-377252" y="4357965"/>
                <a:ext cx="3254884" cy="122310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</m:d>
                      <m:r>
                        <a:rPr lang="fa-IR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fa-IR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473809">
                <a:off x="-377252" y="4357965"/>
                <a:ext cx="3254884" cy="12231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800"/>
            <a:ext cx="5867400" cy="619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5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13118</TotalTime>
  <Words>944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کنترل تطبیقی  رگلاتورهای خودتنظیم (بخش سوم) Self Tuning Regulator (Part III)</vt:lpstr>
      <vt:lpstr>چرا رگولاتورهای خودتنظیم مستقیم؟</vt:lpstr>
      <vt:lpstr>PowerPoint Presentation</vt:lpstr>
      <vt:lpstr>سیستمهای حداقل فاز: حذف تمام صفرها</vt:lpstr>
      <vt:lpstr>اصلاح عملکرد: کاهش اثر نویز</vt:lpstr>
      <vt:lpstr>الگوریتم STR مستقیم برای سیستمهای حداقل فاز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494</cp:revision>
  <dcterms:created xsi:type="dcterms:W3CDTF">2015-02-03T07:54:58Z</dcterms:created>
  <dcterms:modified xsi:type="dcterms:W3CDTF">2017-04-19T08:47:47Z</dcterms:modified>
</cp:coreProperties>
</file>