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362" r:id="rId3"/>
    <p:sldId id="298" r:id="rId4"/>
    <p:sldId id="363" r:id="rId5"/>
    <p:sldId id="387" r:id="rId6"/>
    <p:sldId id="386" r:id="rId7"/>
    <p:sldId id="323" r:id="rId8"/>
    <p:sldId id="38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560" autoAdjust="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85E182-517C-49F8-A805-9538D9D3AEC1}" type="datetimeFigureOut">
              <a:rPr lang="en-CA" smtClean="0"/>
              <a:t>19/04/2017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0901F8-E3F6-497D-801D-18C9BDD48CA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87926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631DE-C2C7-458E-BD67-BFCDE36627B9}" type="datetime1">
              <a:rPr lang="en-CA" smtClean="0"/>
              <a:t>19/04/2017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87010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AB24B-2B97-4E61-9D65-4200B2AB022A}" type="datetime1">
              <a:rPr lang="en-CA" smtClean="0"/>
              <a:t>19/04/2017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1328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42FD4-7D39-4650-A2EB-570FD8286FA3}" type="datetime1">
              <a:rPr lang="en-CA" smtClean="0"/>
              <a:t>19/04/2017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74834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059B-E9B5-4BAA-9AF2-E7536ED79353}" type="datetime1">
              <a:rPr lang="en-CA" smtClean="0"/>
              <a:t>19/04/2017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13800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33AB5-B8DC-44C1-A506-041B49094755}" type="datetime1">
              <a:rPr lang="en-CA" smtClean="0"/>
              <a:t>19/04/2017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46595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DE46F-8253-49F3-8628-3C68B8CDC7E2}" type="datetime1">
              <a:rPr lang="en-CA" smtClean="0"/>
              <a:t>19/04/2017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53971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31231-DBC6-4EF0-9174-C9A93FBE1AB7}" type="datetime1">
              <a:rPr lang="en-CA" smtClean="0"/>
              <a:t>19/04/2017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89508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F0C07-3AFE-457B-B42A-2E854D196670}" type="datetime1">
              <a:rPr lang="en-CA" smtClean="0"/>
              <a:t>19/04/2017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0779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4687E-E6D6-4705-BB41-EC1F94F37A98}" type="datetime1">
              <a:rPr lang="en-CA" smtClean="0"/>
              <a:t>19/04/2017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6949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CFF7E-470E-4B83-9EC7-F4D5BFD58C09}" type="datetime1">
              <a:rPr lang="en-CA" smtClean="0"/>
              <a:t>19/04/2017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57948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9744F-E363-4C18-A5C5-FCD08A01FD8F}" type="datetime1">
              <a:rPr lang="en-CA" smtClean="0"/>
              <a:t>19/04/2017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7682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BE40A-6E95-41DA-824B-A4B4F9B54AB3}" type="datetime1">
              <a:rPr lang="en-CA" smtClean="0"/>
              <a:t>19/04/2017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27151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958975"/>
            <a:ext cx="8153400" cy="1470025"/>
          </a:xfrm>
        </p:spPr>
        <p:txBody>
          <a:bodyPr>
            <a:normAutofit fontScale="90000"/>
          </a:bodyPr>
          <a:lstStyle/>
          <a:p>
            <a:r>
              <a:rPr lang="fa-IR" sz="5400" u="sng" dirty="0" smtClean="0">
                <a:latin typeface="Nazanin" panose="00000700000000000000" pitchFamily="2" charset="-78"/>
                <a:cs typeface="B Nazanin" panose="00000400000000000000" pitchFamily="2" charset="-78"/>
              </a:rPr>
              <a:t>کنترل تطبیقی</a:t>
            </a:r>
            <a:r>
              <a:rPr lang="en-US" sz="5400" u="sng" dirty="0" smtClean="0">
                <a:latin typeface="Nazanin" panose="00000700000000000000" pitchFamily="2" charset="-78"/>
                <a:cs typeface="B Nazanin" panose="00000400000000000000" pitchFamily="2" charset="-78"/>
              </a:rPr>
              <a:t/>
            </a:r>
            <a:br>
              <a:rPr lang="en-US" sz="5400" u="sng" dirty="0" smtClean="0">
                <a:latin typeface="Nazanin" panose="00000700000000000000" pitchFamily="2" charset="-78"/>
                <a:cs typeface="B Nazanin" panose="00000400000000000000" pitchFamily="2" charset="-78"/>
              </a:rPr>
            </a:br>
            <a:r>
              <a:rPr lang="en-US" sz="1800" u="sng" dirty="0" smtClean="0">
                <a:latin typeface="Nazanin" panose="00000700000000000000" pitchFamily="2" charset="-78"/>
                <a:cs typeface="B Nazanin" panose="00000400000000000000" pitchFamily="2" charset="-78"/>
              </a:rPr>
              <a:t/>
            </a:r>
            <a:br>
              <a:rPr lang="en-US" sz="1800" u="sng" dirty="0" smtClean="0">
                <a:latin typeface="Nazanin" panose="00000700000000000000" pitchFamily="2" charset="-78"/>
                <a:cs typeface="B Nazanin" panose="00000400000000000000" pitchFamily="2" charset="-78"/>
              </a:rPr>
            </a:br>
            <a:r>
              <a:rPr lang="fa-IR" sz="5400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رگلاتورهای خودتنظیم (بخش سوم)</a:t>
            </a:r>
            <a:br>
              <a:rPr lang="fa-IR" sz="5400" dirty="0" smtClean="0">
                <a:latin typeface="Nazanin" panose="00000700000000000000" pitchFamily="2" charset="-78"/>
                <a:cs typeface="B Nazanin" panose="00000400000000000000" pitchFamily="2" charset="-78"/>
              </a:rPr>
            </a:br>
            <a:r>
              <a:rPr lang="en-US" sz="5400" dirty="0" smtClean="0">
                <a:latin typeface="Nazanin" panose="00000700000000000000" pitchFamily="2" charset="-78"/>
                <a:cs typeface="B Nazanin" panose="00000400000000000000" pitchFamily="2" charset="-78"/>
              </a:rPr>
              <a:t>Self Tuning Regulator (Part III)</a:t>
            </a:r>
            <a:endParaRPr lang="en-CA" sz="5400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19600"/>
            <a:ext cx="6400800" cy="1752600"/>
          </a:xfrm>
        </p:spPr>
        <p:txBody>
          <a:bodyPr/>
          <a:lstStyle/>
          <a:p>
            <a:pPr rtl="1"/>
            <a:r>
              <a:rPr lang="fa-IR" b="1" dirty="0" smtClean="0">
                <a:latin typeface="Nazanin" panose="00000700000000000000" pitchFamily="2" charset="-78"/>
                <a:cs typeface="B Nazanin" panose="00000400000000000000" pitchFamily="2" charset="-78"/>
              </a:rPr>
              <a:t>یزدان باتمانی</a:t>
            </a:r>
          </a:p>
          <a:p>
            <a:pPr rtl="1"/>
            <a:r>
              <a:rPr lang="fa-IR" b="1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دانشگاه کردستان</a:t>
            </a:r>
            <a:endParaRPr lang="en-CA" b="1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52400"/>
            <a:ext cx="1295400" cy="10668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58061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913D84A8-662C-4132-8EA9-0409160DF983}" type="slidenum">
              <a:rPr lang="en-GB" altLang="en-US" sz="1400" b="0"/>
              <a:pPr/>
              <a:t>2</a:t>
            </a:fld>
            <a:endParaRPr lang="en-GB" altLang="en-US" sz="1400" b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394493" y="242888"/>
            <a:ext cx="8597107" cy="620712"/>
          </a:xfrm>
        </p:spPr>
        <p:txBody>
          <a:bodyPr/>
          <a:lstStyle/>
          <a:p>
            <a:pPr rtl="1"/>
            <a:r>
              <a:rPr lang="fa-IR" sz="2800" dirty="0" smtClean="0">
                <a:latin typeface="Nazanin" panose="00000700000000000000" pitchFamily="2" charset="-78"/>
                <a:cs typeface="B Nazanin" panose="00000400000000000000" pitchFamily="2" charset="-78"/>
              </a:rPr>
              <a:t>چرا رگولاتورهای </a:t>
            </a:r>
            <a:r>
              <a:rPr lang="fa-IR" sz="2800" dirty="0">
                <a:latin typeface="Nazanin" panose="00000700000000000000" pitchFamily="2" charset="-78"/>
                <a:cs typeface="B Nazanin" panose="00000400000000000000" pitchFamily="2" charset="-78"/>
              </a:rPr>
              <a:t>خودتنظیم </a:t>
            </a:r>
            <a:r>
              <a:rPr lang="fa-IR" sz="2800" dirty="0" smtClean="0">
                <a:latin typeface="Nazanin" panose="00000700000000000000" pitchFamily="2" charset="-78"/>
                <a:cs typeface="B Nazanin" panose="00000400000000000000" pitchFamily="2" charset="-78"/>
              </a:rPr>
              <a:t>مستقیم</a:t>
            </a:r>
            <a:r>
              <a:rPr lang="fa-IR" sz="2800" dirty="0">
                <a:latin typeface="Nazanin" panose="00000700000000000000" pitchFamily="2" charset="-78"/>
                <a:cs typeface="B Nazanin" panose="00000400000000000000" pitchFamily="2" charset="-78"/>
              </a:rPr>
              <a:t>؟</a:t>
            </a:r>
            <a:endParaRPr lang="en-GB" altLang="en-US" sz="2800" b="1" dirty="0" smtClean="0">
              <a:solidFill>
                <a:srgbClr val="FF0000"/>
              </a:solidFill>
              <a:latin typeface="Century Schoolbook" pitchFamily="18" charset="0"/>
              <a:cs typeface="B Nazanin" panose="00000400000000000000" pitchFamily="2" charset="-78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26494" y="1219200"/>
            <a:ext cx="9017506" cy="4953000"/>
            <a:chOff x="-25906" y="573089"/>
            <a:chExt cx="9017506" cy="4953000"/>
          </a:xfrm>
        </p:grpSpPr>
        <p:grpSp>
          <p:nvGrpSpPr>
            <p:cNvPr id="6" name="Group 5"/>
            <p:cNvGrpSpPr/>
            <p:nvPr/>
          </p:nvGrpSpPr>
          <p:grpSpPr>
            <a:xfrm>
              <a:off x="-25906" y="1537493"/>
              <a:ext cx="9017506" cy="3988596"/>
              <a:chOff x="-25906" y="2223293"/>
              <a:chExt cx="9017506" cy="3988596"/>
            </a:xfrm>
          </p:grpSpPr>
          <p:grpSp>
            <p:nvGrpSpPr>
              <p:cNvPr id="5" name="Group 4"/>
              <p:cNvGrpSpPr/>
              <p:nvPr/>
            </p:nvGrpSpPr>
            <p:grpSpPr>
              <a:xfrm>
                <a:off x="-25906" y="2223293"/>
                <a:ext cx="9017506" cy="3988596"/>
                <a:chOff x="-46543" y="2223292"/>
                <a:chExt cx="9017506" cy="3988596"/>
              </a:xfrm>
            </p:grpSpPr>
            <p:grpSp>
              <p:nvGrpSpPr>
                <p:cNvPr id="58409" name="Group 41"/>
                <p:cNvGrpSpPr>
                  <a:grpSpLocks/>
                </p:cNvGrpSpPr>
                <p:nvPr/>
              </p:nvGrpSpPr>
              <p:grpSpPr bwMode="auto">
                <a:xfrm>
                  <a:off x="4292601" y="2236788"/>
                  <a:ext cx="3525838" cy="2733675"/>
                  <a:chOff x="2704" y="1699"/>
                  <a:chExt cx="2221" cy="1722"/>
                </a:xfrm>
              </p:grpSpPr>
              <p:sp>
                <p:nvSpPr>
                  <p:cNvPr id="20494" name="Line 48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2704" y="2114"/>
                    <a:ext cx="0" cy="1293"/>
                  </a:xfrm>
                  <a:prstGeom prst="line">
                    <a:avLst/>
                  </a:prstGeom>
                  <a:noFill/>
                  <a:ln w="76200">
                    <a:solidFill>
                      <a:srgbClr val="996600"/>
                    </a:solidFill>
                    <a:prstDash val="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  <p:sp>
                <p:nvSpPr>
                  <p:cNvPr id="20495" name="Line 4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925" y="1699"/>
                    <a:ext cx="0" cy="1722"/>
                  </a:xfrm>
                  <a:prstGeom prst="line">
                    <a:avLst/>
                  </a:prstGeom>
                  <a:noFill/>
                  <a:ln w="76200">
                    <a:solidFill>
                      <a:srgbClr val="996600"/>
                    </a:solidFill>
                    <a:prstDash val="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CA"/>
                  </a:p>
                </p:txBody>
              </p:sp>
            </p:grpSp>
            <p:grpSp>
              <p:nvGrpSpPr>
                <p:cNvPr id="3" name="Group 2"/>
                <p:cNvGrpSpPr/>
                <p:nvPr/>
              </p:nvGrpSpPr>
              <p:grpSpPr>
                <a:xfrm>
                  <a:off x="-46543" y="3657600"/>
                  <a:ext cx="9017506" cy="2554288"/>
                  <a:chOff x="-46543" y="3657600"/>
                  <a:chExt cx="9017506" cy="2554288"/>
                </a:xfrm>
              </p:grpSpPr>
              <p:grpSp>
                <p:nvGrpSpPr>
                  <p:cNvPr id="2" name="Group 1"/>
                  <p:cNvGrpSpPr/>
                  <p:nvPr/>
                </p:nvGrpSpPr>
                <p:grpSpPr>
                  <a:xfrm>
                    <a:off x="152400" y="4302125"/>
                    <a:ext cx="8818563" cy="1909763"/>
                    <a:chOff x="152400" y="4302125"/>
                    <a:chExt cx="8818563" cy="1909763"/>
                  </a:xfrm>
                </p:grpSpPr>
                <p:grpSp>
                  <p:nvGrpSpPr>
                    <p:cNvPr id="58407" name="Group 3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52400" y="4302125"/>
                      <a:ext cx="8818563" cy="1909763"/>
                      <a:chOff x="96" y="2710"/>
                      <a:chExt cx="5555" cy="1203"/>
                    </a:xfrm>
                  </p:grpSpPr>
                  <p:sp>
                    <p:nvSpPr>
                      <p:cNvPr id="20506" name="Rectangle 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52" y="2953"/>
                        <a:ext cx="1160" cy="3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lIns="90488" tIns="44450" rIns="90488" bIns="44450">
                        <a:spAutoFit/>
                      </a:bodyPr>
                      <a:lstStyle>
                        <a:lvl1pPr defTabSz="7620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 defTabSz="7620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 defTabSz="7620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 defTabSz="7620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 defTabSz="7620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defTabSz="7620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defTabSz="7620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defTabSz="7620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defTabSz="7620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pPr algn="r" rtl="1"/>
                        <a:r>
                          <a:rPr lang="fa-IR" altLang="en-US" sz="2800" b="0" dirty="0" smtClean="0">
                            <a:latin typeface="Century Schoolbook" pitchFamily="18" charset="0"/>
                            <a:cs typeface="B Nazanin" panose="00000400000000000000" pitchFamily="2" charset="-78"/>
                          </a:rPr>
                          <a:t>کنترلگر</a:t>
                        </a:r>
                        <a:r>
                          <a:rPr lang="en-US" altLang="en-US" sz="2800" b="0" dirty="0" smtClean="0">
                            <a:latin typeface="Century Schoolbook" pitchFamily="18" charset="0"/>
                            <a:cs typeface="B Nazanin" panose="00000400000000000000" pitchFamily="2" charset="-78"/>
                          </a:rPr>
                          <a:t> STR</a:t>
                        </a:r>
                        <a:endParaRPr lang="en-GB" altLang="en-US" sz="2800" b="0" dirty="0">
                          <a:latin typeface="Century Schoolbook" pitchFamily="18" charset="0"/>
                          <a:cs typeface="B Nazanin" panose="00000400000000000000" pitchFamily="2" charset="-78"/>
                        </a:endParaRPr>
                      </a:p>
                    </p:txBody>
                  </p:sp>
                  <p:sp>
                    <p:nvSpPr>
                      <p:cNvPr id="20507" name="Rectangle 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64" y="2849"/>
                        <a:ext cx="1229" cy="524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endParaRPr lang="en-CA" altLang="en-US"/>
                      </a:p>
                    </p:txBody>
                  </p:sp>
                  <p:sp>
                    <p:nvSpPr>
                      <p:cNvPr id="20508" name="Rectangle 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46" y="2869"/>
                        <a:ext cx="1229" cy="524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endParaRPr lang="en-CA" altLang="en-US"/>
                      </a:p>
                    </p:txBody>
                  </p:sp>
                  <p:sp>
                    <p:nvSpPr>
                      <p:cNvPr id="20509" name="Rectangle 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704" y="2985"/>
                        <a:ext cx="520" cy="3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lIns="90488" tIns="44450" rIns="90488" bIns="44450">
                        <a:spAutoFit/>
                      </a:bodyPr>
                      <a:lstStyle>
                        <a:lvl1pPr defTabSz="7620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 defTabSz="7620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 defTabSz="7620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 defTabSz="7620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 defTabSz="7620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defTabSz="7620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defTabSz="7620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defTabSz="7620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defTabSz="7620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r>
                          <a:rPr lang="fa-IR" altLang="en-US" sz="2800" b="0" dirty="0" smtClean="0">
                            <a:latin typeface="Century Schoolbook" pitchFamily="18" charset="0"/>
                            <a:cs typeface="B Nazanin" panose="00000400000000000000" pitchFamily="2" charset="-78"/>
                          </a:rPr>
                          <a:t>فرایند</a:t>
                        </a:r>
                        <a:endParaRPr lang="en-GB" altLang="en-US" sz="2800" b="0" dirty="0">
                          <a:latin typeface="Century Schoolbook" pitchFamily="18" charset="0"/>
                          <a:cs typeface="B Nazanin" panose="00000400000000000000" pitchFamily="2" charset="-78"/>
                        </a:endParaRPr>
                      </a:p>
                    </p:txBody>
                  </p:sp>
                  <p:sp>
                    <p:nvSpPr>
                      <p:cNvPr id="20510" name="Line 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193" y="3115"/>
                        <a:ext cx="1137" cy="0"/>
                      </a:xfrm>
                      <a:prstGeom prst="line">
                        <a:avLst/>
                      </a:prstGeom>
                      <a:noFill/>
                      <a:ln w="76200">
                        <a:solidFill>
                          <a:schemeClr val="accent1"/>
                        </a:solidFill>
                        <a:round/>
                        <a:headEnd/>
                        <a:tailEnd type="triangle" w="med" len="med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CA"/>
                      </a:p>
                    </p:txBody>
                  </p:sp>
                  <p:sp>
                    <p:nvSpPr>
                      <p:cNvPr id="20511" name="Line 1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591" y="3115"/>
                        <a:ext cx="936" cy="0"/>
                      </a:xfrm>
                      <a:prstGeom prst="line">
                        <a:avLst/>
                      </a:prstGeom>
                      <a:noFill/>
                      <a:ln w="76200">
                        <a:solidFill>
                          <a:schemeClr val="accent1"/>
                        </a:solidFill>
                        <a:round/>
                        <a:headEnd/>
                        <a:tailEnd type="triangle" w="med" len="med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CA"/>
                      </a:p>
                    </p:txBody>
                  </p:sp>
                  <p:sp>
                    <p:nvSpPr>
                      <p:cNvPr id="20512" name="Line 1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931" y="3116"/>
                        <a:ext cx="0" cy="797"/>
                      </a:xfrm>
                      <a:prstGeom prst="line">
                        <a:avLst/>
                      </a:prstGeom>
                      <a:noFill/>
                      <a:ln w="76200">
                        <a:solidFill>
                          <a:schemeClr val="accent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CA"/>
                      </a:p>
                    </p:txBody>
                  </p:sp>
                  <p:sp>
                    <p:nvSpPr>
                      <p:cNvPr id="20513" name="Line 12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466" y="3893"/>
                        <a:ext cx="4478" cy="0"/>
                      </a:xfrm>
                      <a:prstGeom prst="line">
                        <a:avLst/>
                      </a:prstGeom>
                      <a:noFill/>
                      <a:ln w="76200">
                        <a:solidFill>
                          <a:schemeClr val="accent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CA"/>
                      </a:p>
                    </p:txBody>
                  </p:sp>
                  <p:sp>
                    <p:nvSpPr>
                      <p:cNvPr id="20514" name="Line 13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472" y="3204"/>
                        <a:ext cx="0" cy="709"/>
                      </a:xfrm>
                      <a:prstGeom prst="line">
                        <a:avLst/>
                      </a:prstGeom>
                      <a:noFill/>
                      <a:ln w="76200">
                        <a:solidFill>
                          <a:schemeClr val="accent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CA"/>
                      </a:p>
                    </p:txBody>
                  </p:sp>
                  <p:sp>
                    <p:nvSpPr>
                      <p:cNvPr id="20515" name="Line 1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77" y="3227"/>
                        <a:ext cx="470" cy="0"/>
                      </a:xfrm>
                      <a:prstGeom prst="line">
                        <a:avLst/>
                      </a:prstGeom>
                      <a:noFill/>
                      <a:ln w="76200">
                        <a:solidFill>
                          <a:schemeClr val="accent1"/>
                        </a:solidFill>
                        <a:round/>
                        <a:headEnd/>
                        <a:tailEnd type="triangle" w="med" len="med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CA"/>
                      </a:p>
                    </p:txBody>
                  </p:sp>
                  <p:sp>
                    <p:nvSpPr>
                      <p:cNvPr id="20516" name="Line 1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88" y="3043"/>
                        <a:ext cx="759" cy="0"/>
                      </a:xfrm>
                      <a:prstGeom prst="line">
                        <a:avLst/>
                      </a:prstGeom>
                      <a:noFill/>
                      <a:ln w="76200">
                        <a:solidFill>
                          <a:schemeClr val="accent1"/>
                        </a:solidFill>
                        <a:round/>
                        <a:headEnd/>
                        <a:tailEnd type="triangle" w="med" len="med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CA"/>
                      </a:p>
                    </p:txBody>
                  </p:sp>
                  <p:sp>
                    <p:nvSpPr>
                      <p:cNvPr id="20517" name="Rectangle 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951" y="3191"/>
                        <a:ext cx="700" cy="2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lIns="90488" tIns="44450" rIns="90488" bIns="44450">
                        <a:spAutoFit/>
                      </a:bodyPr>
                      <a:lstStyle>
                        <a:lvl1pPr defTabSz="7620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 defTabSz="7620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 defTabSz="7620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 defTabSz="7620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 defTabSz="7620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defTabSz="7620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defTabSz="7620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defTabSz="7620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defTabSz="7620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pPr>
                          <a:lnSpc>
                            <a:spcPct val="80000"/>
                          </a:lnSpc>
                        </a:pPr>
                        <a:r>
                          <a:rPr lang="fa-IR" altLang="en-US" sz="2800" b="0" dirty="0" smtClean="0">
                            <a:latin typeface="Century Schoolbook" pitchFamily="18" charset="0"/>
                            <a:cs typeface="B Nazanin" panose="00000400000000000000" pitchFamily="2" charset="-78"/>
                          </a:rPr>
                          <a:t>خروجی </a:t>
                        </a:r>
                        <a:endParaRPr lang="en-GB" altLang="en-US" sz="2800" b="0" dirty="0">
                          <a:latin typeface="Century Schoolbook" pitchFamily="18" charset="0"/>
                          <a:cs typeface="B Nazanin" panose="00000400000000000000" pitchFamily="2" charset="-78"/>
                        </a:endParaRPr>
                      </a:p>
                    </p:txBody>
                  </p:sp>
                  <p:sp>
                    <p:nvSpPr>
                      <p:cNvPr id="20518" name="Rectangle 1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303" y="2745"/>
                        <a:ext cx="225" cy="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lIns="90488" tIns="44450" rIns="90488" bIns="44450">
                        <a:spAutoFit/>
                      </a:bodyPr>
                      <a:lstStyle>
                        <a:lvl1pPr defTabSz="7620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 defTabSz="7620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 defTabSz="7620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 defTabSz="7620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 defTabSz="7620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defTabSz="7620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defTabSz="7620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defTabSz="7620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defTabSz="7620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r>
                          <a:rPr lang="en-GB" altLang="en-US" sz="2800" b="0" i="1">
                            <a:latin typeface="Century Schoolbook" pitchFamily="18" charset="0"/>
                          </a:rPr>
                          <a:t>y</a:t>
                        </a:r>
                      </a:p>
                    </p:txBody>
                  </p:sp>
                  <p:sp>
                    <p:nvSpPr>
                      <p:cNvPr id="20519" name="Rectangle 1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77" y="2777"/>
                        <a:ext cx="283" cy="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lIns="90488" tIns="44450" rIns="90488" bIns="44450">
                        <a:spAutoFit/>
                      </a:bodyPr>
                      <a:lstStyle>
                        <a:lvl1pPr defTabSz="7620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 defTabSz="7620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 defTabSz="7620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 defTabSz="7620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 defTabSz="7620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defTabSz="7620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defTabSz="7620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defTabSz="7620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defTabSz="7620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r>
                          <a:rPr lang="en-GB" altLang="en-US" sz="2800" b="0" i="1" dirty="0">
                            <a:latin typeface="Century Schoolbook" pitchFamily="18" charset="0"/>
                          </a:rPr>
                          <a:t>u</a:t>
                        </a:r>
                      </a:p>
                    </p:txBody>
                  </p:sp>
                  <p:sp>
                    <p:nvSpPr>
                      <p:cNvPr id="20520" name="Rectangle 1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6" y="2710"/>
                        <a:ext cx="345" cy="27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lIns="90488" tIns="44450" rIns="90488" bIns="44450">
                        <a:spAutoFit/>
                      </a:bodyPr>
                      <a:lstStyle>
                        <a:lvl1pPr defTabSz="7620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 defTabSz="7620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 defTabSz="7620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 defTabSz="7620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 defTabSz="7620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defTabSz="7620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defTabSz="7620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defTabSz="7620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defTabSz="7620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pPr>
                          <a:lnSpc>
                            <a:spcPct val="80000"/>
                          </a:lnSpc>
                        </a:pPr>
                        <a:r>
                          <a:rPr lang="en-GB" altLang="en-US" sz="2800" b="0" i="1" dirty="0" err="1">
                            <a:latin typeface="Century Schoolbook" pitchFamily="18" charset="0"/>
                          </a:rPr>
                          <a:t>u</a:t>
                        </a:r>
                        <a:r>
                          <a:rPr lang="en-GB" altLang="en-US" sz="2800" b="0" i="1" baseline="-25000" dirty="0" err="1">
                            <a:latin typeface="Century Schoolbook" pitchFamily="18" charset="0"/>
                          </a:rPr>
                          <a:t>c</a:t>
                        </a:r>
                        <a:endParaRPr lang="en-GB" altLang="en-US" sz="2800" b="0" i="1" baseline="-25000" dirty="0">
                          <a:latin typeface="Century Schoolbook" pitchFamily="18" charset="0"/>
                        </a:endParaRPr>
                      </a:p>
                    </p:txBody>
                  </p:sp>
                </p:grpSp>
                <p:sp>
                  <p:nvSpPr>
                    <p:cNvPr id="48" name="Rectangle 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81400" y="5105400"/>
                      <a:ext cx="1670330" cy="45602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90488" tIns="44450" rIns="90488" bIns="44450">
                      <a:spAutoFit/>
                    </a:bodyPr>
                    <a:lstStyle>
                      <a:lvl1pPr defTabSz="762000"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defTabSz="762000"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defTabSz="762000"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defTabSz="762000"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defTabSz="762000"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defTabSz="7620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defTabSz="7620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defTabSz="7620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defTabSz="7620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>
                        <a:lnSpc>
                          <a:spcPct val="80000"/>
                        </a:lnSpc>
                      </a:pPr>
                      <a:r>
                        <a:rPr lang="fa-IR" altLang="en-US" sz="2800" b="0" dirty="0" smtClean="0">
                          <a:latin typeface="Century Schoolbook" pitchFamily="18" charset="0"/>
                          <a:cs typeface="B Nazanin" panose="00000400000000000000" pitchFamily="2" charset="-78"/>
                        </a:rPr>
                        <a:t>ورودی کنترل</a:t>
                      </a:r>
                      <a:endParaRPr lang="en-GB" altLang="en-US" sz="2800" b="0" dirty="0">
                        <a:latin typeface="Century Schoolbook" pitchFamily="18" charset="0"/>
                        <a:cs typeface="B Nazanin" panose="00000400000000000000" pitchFamily="2" charset="-78"/>
                      </a:endParaRPr>
                    </a:p>
                  </p:txBody>
                </p:sp>
              </p:grpSp>
              <p:sp>
                <p:nvSpPr>
                  <p:cNvPr id="49" name="Rectangle 16"/>
                  <p:cNvSpPr>
                    <a:spLocks noChangeArrowheads="1"/>
                  </p:cNvSpPr>
                  <p:nvPr/>
                </p:nvSpPr>
                <p:spPr bwMode="auto">
                  <a:xfrm>
                    <a:off x="-46543" y="3657600"/>
                    <a:ext cx="1037143" cy="80073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90488" tIns="44450" rIns="90488" bIns="44450">
                    <a:spAutoFit/>
                  </a:bodyPr>
                  <a:lstStyle>
                    <a:lvl1pPr defTabSz="762000">
                      <a:defRPr sz="20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defTabSz="762000">
                      <a:defRPr sz="20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defTabSz="762000">
                      <a:defRPr sz="20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defTabSz="762000">
                      <a:defRPr sz="20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defTabSz="762000">
                      <a:defRPr sz="20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defTabSz="7620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defTabSz="7620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defTabSz="7620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defTabSz="7620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r" rtl="1">
                      <a:lnSpc>
                        <a:spcPct val="80000"/>
                      </a:lnSpc>
                    </a:pPr>
                    <a:r>
                      <a:rPr lang="fa-IR" altLang="en-US" sz="2800" b="0" dirty="0" smtClean="0">
                        <a:latin typeface="Century Schoolbook" pitchFamily="18" charset="0"/>
                        <a:cs typeface="B Nazanin" panose="00000400000000000000" pitchFamily="2" charset="-78"/>
                      </a:rPr>
                      <a:t>خروجی</a:t>
                    </a:r>
                  </a:p>
                  <a:p>
                    <a:pPr algn="r" rtl="1">
                      <a:lnSpc>
                        <a:spcPct val="80000"/>
                      </a:lnSpc>
                    </a:pPr>
                    <a:r>
                      <a:rPr lang="fa-IR" altLang="en-US" sz="2800" b="0" dirty="0" smtClean="0">
                        <a:latin typeface="Century Schoolbook" pitchFamily="18" charset="0"/>
                        <a:cs typeface="B Nazanin" panose="00000400000000000000" pitchFamily="2" charset="-78"/>
                      </a:rPr>
                      <a:t> مطلوب</a:t>
                    </a:r>
                    <a:endParaRPr lang="en-GB" altLang="en-US" sz="2800" b="0" dirty="0">
                      <a:latin typeface="Century Schoolbook" pitchFamily="18" charset="0"/>
                      <a:cs typeface="B Nazanin" panose="00000400000000000000" pitchFamily="2" charset="-78"/>
                    </a:endParaRPr>
                  </a:p>
                </p:txBody>
              </p:sp>
            </p:grpSp>
            <p:grpSp>
              <p:nvGrpSpPr>
                <p:cNvPr id="4" name="Group 3"/>
                <p:cNvGrpSpPr/>
                <p:nvPr/>
              </p:nvGrpSpPr>
              <p:grpSpPr>
                <a:xfrm>
                  <a:off x="1359389" y="2223293"/>
                  <a:ext cx="2297533" cy="2293937"/>
                  <a:chOff x="1359389" y="2223293"/>
                  <a:chExt cx="2297533" cy="2293937"/>
                </a:xfrm>
              </p:grpSpPr>
              <p:grpSp>
                <p:nvGrpSpPr>
                  <p:cNvPr id="50" name="Group 40"/>
                  <p:cNvGrpSpPr>
                    <a:grpSpLocks/>
                  </p:cNvGrpSpPr>
                  <p:nvPr/>
                </p:nvGrpSpPr>
                <p:grpSpPr bwMode="auto">
                  <a:xfrm>
                    <a:off x="1359389" y="3359150"/>
                    <a:ext cx="2297533" cy="831850"/>
                    <a:chOff x="943" y="720"/>
                    <a:chExt cx="1234" cy="524"/>
                  </a:xfrm>
                </p:grpSpPr>
                <p:sp>
                  <p:nvSpPr>
                    <p:cNvPr id="51" name="Rectangle 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47" y="720"/>
                      <a:ext cx="1230" cy="524"/>
                    </a:xfrm>
                    <a:prstGeom prst="rect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endParaRPr lang="en-CA" altLang="en-US"/>
                    </a:p>
                  </p:txBody>
                </p:sp>
                <p:sp>
                  <p:nvSpPr>
                    <p:cNvPr id="52" name="Rectangle 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43" y="839"/>
                      <a:ext cx="1153" cy="32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90488" tIns="44450" rIns="90488" bIns="44450">
                      <a:spAutoFit/>
                    </a:bodyPr>
                    <a:lstStyle>
                      <a:lvl1pPr defTabSz="762000"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defTabSz="762000"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defTabSz="762000"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defTabSz="762000"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defTabSz="762000"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defTabSz="7620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defTabSz="7620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defTabSz="7620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defTabSz="7620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r" rtl="1"/>
                      <a:r>
                        <a:rPr lang="fa-IR" altLang="en-US" sz="2800" b="0" dirty="0" smtClean="0">
                          <a:latin typeface="Century Schoolbook" pitchFamily="18" charset="0"/>
                          <a:cs typeface="B Nazanin" panose="00000400000000000000" pitchFamily="2" charset="-78"/>
                        </a:rPr>
                        <a:t>پارامترهای </a:t>
                      </a:r>
                      <a:r>
                        <a:rPr lang="en-US" altLang="en-US" sz="2800" b="0" dirty="0" smtClean="0">
                          <a:latin typeface="Century Schoolbook" pitchFamily="18" charset="0"/>
                          <a:cs typeface="B Nazanin" panose="00000400000000000000" pitchFamily="2" charset="-78"/>
                        </a:rPr>
                        <a:t>STR</a:t>
                      </a:r>
                      <a:endParaRPr lang="en-GB" altLang="en-US" sz="2800" b="0" dirty="0">
                        <a:latin typeface="Century Schoolbook" pitchFamily="18" charset="0"/>
                        <a:cs typeface="B Nazanin" panose="00000400000000000000" pitchFamily="2" charset="-78"/>
                      </a:endParaRPr>
                    </a:p>
                  </p:txBody>
                </p:sp>
              </p:grpSp>
              <p:sp>
                <p:nvSpPr>
                  <p:cNvPr id="53" name="Line 50"/>
                  <p:cNvSpPr>
                    <a:spLocks noChangeShapeType="1"/>
                  </p:cNvSpPr>
                  <p:nvPr/>
                </p:nvSpPr>
                <p:spPr bwMode="auto">
                  <a:xfrm>
                    <a:off x="2500312" y="4190999"/>
                    <a:ext cx="14287" cy="326231"/>
                  </a:xfrm>
                  <a:prstGeom prst="line">
                    <a:avLst/>
                  </a:prstGeom>
                  <a:noFill/>
                  <a:ln w="76200">
                    <a:solidFill>
                      <a:srgbClr val="996600"/>
                    </a:solidFill>
                    <a:prstDash val="dash"/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CA"/>
                  </a:p>
                </p:txBody>
              </p:sp>
              <p:sp>
                <p:nvSpPr>
                  <p:cNvPr id="54" name="Line 50"/>
                  <p:cNvSpPr>
                    <a:spLocks noChangeShapeType="1"/>
                  </p:cNvSpPr>
                  <p:nvPr/>
                </p:nvSpPr>
                <p:spPr bwMode="auto">
                  <a:xfrm>
                    <a:off x="2570163" y="2223293"/>
                    <a:ext cx="0" cy="1135857"/>
                  </a:xfrm>
                  <a:prstGeom prst="line">
                    <a:avLst/>
                  </a:prstGeom>
                  <a:noFill/>
                  <a:ln w="76200">
                    <a:solidFill>
                      <a:srgbClr val="996600"/>
                    </a:solidFill>
                    <a:prstDash val="dash"/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CA"/>
                  </a:p>
                </p:txBody>
              </p:sp>
            </p:grpSp>
            <p:sp>
              <p:nvSpPr>
                <p:cNvPr id="46" name="Line 48"/>
                <p:cNvSpPr>
                  <a:spLocks noChangeShapeType="1"/>
                </p:cNvSpPr>
                <p:nvPr/>
              </p:nvSpPr>
              <p:spPr bwMode="auto">
                <a:xfrm flipH="1" flipV="1">
                  <a:off x="2570163" y="2223292"/>
                  <a:ext cx="5248276" cy="13495"/>
                </a:xfrm>
                <a:prstGeom prst="line">
                  <a:avLst/>
                </a:prstGeom>
                <a:noFill/>
                <a:ln w="76200">
                  <a:solidFill>
                    <a:srgbClr val="996600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</p:grpSp>
          <p:sp>
            <p:nvSpPr>
              <p:cNvPr id="39" name="Line 48"/>
              <p:cNvSpPr>
                <a:spLocks noChangeShapeType="1"/>
              </p:cNvSpPr>
              <p:nvPr/>
            </p:nvSpPr>
            <p:spPr bwMode="auto">
              <a:xfrm flipH="1" flipV="1">
                <a:off x="3352799" y="2874170"/>
                <a:ext cx="947739" cy="21430"/>
              </a:xfrm>
              <a:prstGeom prst="line">
                <a:avLst/>
              </a:prstGeom>
              <a:noFill/>
              <a:ln w="76200">
                <a:solidFill>
                  <a:srgbClr val="9966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40" name="Line 50"/>
              <p:cNvSpPr>
                <a:spLocks noChangeShapeType="1"/>
              </p:cNvSpPr>
              <p:nvPr/>
            </p:nvSpPr>
            <p:spPr bwMode="auto">
              <a:xfrm>
                <a:off x="3338513" y="2874170"/>
                <a:ext cx="14287" cy="500061"/>
              </a:xfrm>
              <a:prstGeom prst="line">
                <a:avLst/>
              </a:prstGeom>
              <a:noFill/>
              <a:ln w="76200">
                <a:solidFill>
                  <a:srgbClr val="996600"/>
                </a:solidFill>
                <a:prstDash val="dash"/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1905000" y="1064375"/>
              <a:ext cx="0" cy="1566114"/>
            </a:xfrm>
            <a:prstGeom prst="line">
              <a:avLst/>
            </a:prstGeom>
            <a:noFill/>
            <a:ln w="76200">
              <a:solidFill>
                <a:srgbClr val="996600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CA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Rectangle 31"/>
                <p:cNvSpPr>
                  <a:spLocks noChangeArrowheads="1"/>
                </p:cNvSpPr>
                <p:nvPr/>
              </p:nvSpPr>
              <p:spPr bwMode="auto">
                <a:xfrm>
                  <a:off x="0" y="573089"/>
                  <a:ext cx="4231482" cy="520655"/>
                </a:xfrm>
                <a:prstGeom prst="rect">
                  <a:avLst/>
                </a:prstGeom>
                <a:ln/>
                <a:extLst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wrap="square" lIns="90488" tIns="44450" rIns="90488" bIns="44450">
                  <a:spAutoFit/>
                </a:bodyPr>
                <a:lstStyle>
                  <a:lvl1pPr defTabSz="762000">
                    <a:defRPr sz="20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defTabSz="762000">
                    <a:defRPr sz="20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defTabSz="762000">
                    <a:defRPr sz="20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defTabSz="762000">
                    <a:defRPr sz="20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defTabSz="762000">
                    <a:defRPr sz="20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defTabSz="762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defTabSz="762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defTabSz="762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defTabSz="762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rtl="1"/>
                  <a:r>
                    <a:rPr lang="fa-IR" altLang="en-US" sz="2800" b="0" dirty="0" smtClean="0">
                      <a:latin typeface="Century Schoolbook" pitchFamily="18" charset="0"/>
                      <a:cs typeface="B Nazanin" panose="00000400000000000000" pitchFamily="2" charset="-78"/>
                    </a:rPr>
                    <a:t>پارامترهای طراحی</a:t>
                  </a:r>
                  <a:r>
                    <a:rPr lang="en-US" altLang="en-US" sz="2800" b="0" dirty="0" smtClean="0">
                      <a:latin typeface="Century Schoolbook" pitchFamily="18" charset="0"/>
                      <a:cs typeface="B Nazanin" panose="00000400000000000000" pitchFamily="2" charset="-78"/>
                    </a:rPr>
                    <a:t>  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altLang="en-US" sz="28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altLang="en-US" sz="28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𝐴</m:t>
                          </m:r>
                        </m:e>
                        <m:sub>
                          <m:r>
                            <a:rPr lang="en-US" altLang="en-US" sz="28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0</m:t>
                          </m:r>
                        </m:sub>
                      </m:sSub>
                      <m:r>
                        <a:rPr lang="en-US" altLang="en-US" sz="2800" b="0" i="1" smtClean="0">
                          <a:latin typeface="Cambria Math"/>
                          <a:cs typeface="B Nazanin" panose="00000400000000000000" pitchFamily="2" charset="-78"/>
                        </a:rPr>
                        <m:t>, </m:t>
                      </m:r>
                      <m:sSub>
                        <m:sSubPr>
                          <m:ctrlPr>
                            <a:rPr lang="en-US" altLang="en-US" sz="28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altLang="en-US" sz="28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𝐴</m:t>
                          </m:r>
                        </m:e>
                        <m:sub>
                          <m:r>
                            <a:rPr lang="en-US" altLang="en-US" sz="28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𝑚</m:t>
                          </m:r>
                        </m:sub>
                      </m:sSub>
                      <m:r>
                        <a:rPr lang="en-US" altLang="en-US" sz="2800" b="0" i="1" smtClean="0">
                          <a:latin typeface="Cambria Math"/>
                          <a:cs typeface="B Nazanin" panose="00000400000000000000" pitchFamily="2" charset="-78"/>
                        </a:rPr>
                        <m:t>, </m:t>
                      </m:r>
                      <m:sSub>
                        <m:sSubPr>
                          <m:ctrlPr>
                            <a:rPr lang="en-US" altLang="en-US" sz="28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altLang="en-US" sz="28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𝐵</m:t>
                          </m:r>
                        </m:e>
                        <m:sub>
                          <m:r>
                            <a:rPr lang="en-US" altLang="en-US" sz="28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𝑚</m:t>
                          </m:r>
                        </m:sub>
                      </m:sSub>
                    </m:oMath>
                  </a14:m>
                  <a:endParaRPr lang="en-GB" altLang="en-US" sz="2800" b="0" dirty="0">
                    <a:latin typeface="Century Schoolbook" pitchFamily="18" charset="0"/>
                    <a:cs typeface="B Nazanin" panose="00000400000000000000" pitchFamily="2" charset="-78"/>
                  </a:endParaRPr>
                </a:p>
              </p:txBody>
            </p:sp>
          </mc:Choice>
          <mc:Fallback xmlns="">
            <p:sp>
              <p:nvSpPr>
                <p:cNvPr id="43" name="Rectangle 3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0" y="573089"/>
                  <a:ext cx="4231482" cy="520655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t="-5618" r="-860" b="-32584"/>
                  </a:stretch>
                </a:blipFill>
                <a:ln/>
                <a:extLst/>
              </p:spPr>
              <p:txBody>
                <a:bodyPr/>
                <a:lstStyle/>
                <a:p>
                  <a:r>
                    <a:rPr lang="en-CA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359123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4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09600" y="533400"/>
                <a:ext cx="8077200" cy="5592763"/>
              </a:xfrm>
            </p:spPr>
            <p:txBody>
              <a:bodyPr>
                <a:normAutofit fontScale="85000" lnSpcReduction="10000"/>
              </a:bodyPr>
              <a:lstStyle/>
              <a:p>
                <a:pPr algn="just" rtl="1">
                  <a:lnSpc>
                    <a:spcPct val="150000"/>
                  </a:lnSpc>
                </a:pPr>
                <a:r>
                  <a:rPr lang="fa-IR" sz="3200" dirty="0" smtClean="0">
                    <a:cs typeface="B Nazanin" panose="00000400000000000000" pitchFamily="2" charset="-78"/>
                  </a:rPr>
                  <a:t>ایده اصلی: بازنویسی مدل بر حسب پارامترهای کنترلگر</a:t>
                </a:r>
                <a:endParaRPr lang="en-US" sz="3200" dirty="0" smtClean="0">
                  <a:cs typeface="B Nazanin" panose="00000400000000000000" pitchFamily="2" charset="-78"/>
                </a:endParaRPr>
              </a:p>
              <a:p>
                <a:pPr algn="just" rtl="1"/>
                <a:r>
                  <a:rPr lang="fa-IR" sz="3200" dirty="0">
                    <a:cs typeface="B Nazanin" panose="00000400000000000000" pitchFamily="2" charset="-78"/>
                  </a:rPr>
                  <a:t>معادلات </a:t>
                </a:r>
                <a:r>
                  <a:rPr lang="fa-IR" sz="3200" dirty="0" smtClean="0">
                    <a:cs typeface="B Nazanin" panose="00000400000000000000" pitchFamily="2" charset="-78"/>
                  </a:rPr>
                  <a:t>سیستم: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  <a:cs typeface="B Nazanin" panose="00000400000000000000" pitchFamily="2" charset="-78"/>
                        </a:rPr>
                        <m:t>𝐴</m:t>
                      </m:r>
                      <m:d>
                        <m:dPr>
                          <m:ctrlP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𝑞</m:t>
                          </m:r>
                        </m:e>
                      </m:d>
                      <m:r>
                        <a:rPr lang="en-US" sz="3200" i="1">
                          <a:latin typeface="Cambria Math"/>
                          <a:cs typeface="B Nazanin" panose="00000400000000000000" pitchFamily="2" charset="-78"/>
                        </a:rPr>
                        <m:t>𝑦</m:t>
                      </m:r>
                      <m:d>
                        <m:dPr>
                          <m:ctrlP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  <m:r>
                        <a:rPr lang="en-US" sz="3200" i="1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r>
                        <a:rPr lang="en-US" sz="3200" i="1">
                          <a:latin typeface="Cambria Math"/>
                          <a:cs typeface="B Nazanin" panose="00000400000000000000" pitchFamily="2" charset="-78"/>
                        </a:rPr>
                        <m:t>𝐵</m:t>
                      </m:r>
                      <m:d>
                        <m:dPr>
                          <m:ctrlP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𝑞</m:t>
                          </m:r>
                        </m:e>
                      </m:d>
                      <m:r>
                        <a:rPr lang="en-US" sz="3200" i="1">
                          <a:latin typeface="Cambria Math"/>
                          <a:cs typeface="B Nazanin" panose="00000400000000000000" pitchFamily="2" charset="-78"/>
                        </a:rPr>
                        <m:t>𝑢</m:t>
                      </m:r>
                      <m:d>
                        <m:dPr>
                          <m:ctrlP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fa-IR" sz="3200" dirty="0">
                  <a:cs typeface="B Nazanin" panose="00000400000000000000" pitchFamily="2" charset="-78"/>
                </a:endParaRPr>
              </a:p>
              <a:p>
                <a:pPr algn="r" rtl="1"/>
                <a:r>
                  <a:rPr lang="fa-IR" sz="3200" dirty="0" smtClean="0">
                    <a:cs typeface="B Nazanin" panose="00000400000000000000" pitchFamily="2" charset="-78"/>
                  </a:rPr>
                  <a:t>پاسخ مطلوب حلقه بسته:</a:t>
                </a:r>
                <a:endParaRPr lang="fa-IR" sz="3200" dirty="0">
                  <a:cs typeface="B Nazanin" panose="00000400000000000000" pitchFamily="2" charset="-78"/>
                </a:endParaRPr>
              </a:p>
              <a:p>
                <a:pPr marL="0" indent="0" algn="l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𝐴</m:t>
                          </m:r>
                        </m:e>
                        <m:sub>
                          <m: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𝑚</m:t>
                          </m:r>
                        </m:sub>
                      </m:sSub>
                      <m:sSub>
                        <m:sSubPr>
                          <m:ctrlP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𝑦</m:t>
                          </m:r>
                        </m:e>
                        <m:sub>
                          <m: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𝑚</m:t>
                          </m:r>
                        </m:sub>
                      </m:sSub>
                      <m:d>
                        <m:dPr>
                          <m:ctrlP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  <m:r>
                        <a:rPr lang="en-US" sz="3200" i="1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sSub>
                        <m:sSubPr>
                          <m:ctrlP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𝐵</m:t>
                          </m:r>
                        </m:e>
                        <m:sub>
                          <m: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𝑚</m:t>
                          </m:r>
                        </m:sub>
                      </m:sSub>
                      <m:sSub>
                        <m:sSubPr>
                          <m:ctrlP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𝑢</m:t>
                          </m:r>
                        </m:e>
                        <m:sub>
                          <m: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fa-IR" sz="3200" dirty="0" smtClean="0">
                  <a:cs typeface="B Nazanin" panose="00000400000000000000" pitchFamily="2" charset="-78"/>
                </a:endParaRPr>
              </a:p>
              <a:p>
                <a:pPr algn="just" rtl="1"/>
                <a:r>
                  <a:rPr lang="fa-IR" sz="3200" dirty="0">
                    <a:latin typeface="Times New Roman" panose="02020603050405020304" pitchFamily="18" charset="0"/>
                    <a:cs typeface="B Nazanin" panose="00000400000000000000" pitchFamily="2" charset="-78"/>
                  </a:rPr>
                  <a:t>معادله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Diophantine</a:t>
                </a:r>
                <a:r>
                  <a:rPr lang="fa-IR" dirty="0">
                    <a:latin typeface="Times New Roman" panose="02020603050405020304" pitchFamily="18" charset="0"/>
                    <a:cs typeface="B Nazanin" panose="00000400000000000000" pitchFamily="2" charset="-78"/>
                  </a:rPr>
                  <a:t> </a:t>
                </a:r>
                <a:r>
                  <a:rPr lang="fa-IR" sz="3200" dirty="0">
                    <a:latin typeface="Times New Roman" panose="02020603050405020304" pitchFamily="18" charset="0"/>
                    <a:cs typeface="B Nazanin" panose="00000400000000000000" pitchFamily="2" charset="-78"/>
                  </a:rPr>
                  <a:t>کاهش </a:t>
                </a:r>
                <a:r>
                  <a:rPr lang="fa-IR" sz="3200" dirty="0" smtClean="0">
                    <a:latin typeface="Times New Roman" panose="02020603050405020304" pitchFamily="18" charset="0"/>
                    <a:cs typeface="B Nazanin" panose="00000400000000000000" pitchFamily="2" charset="-78"/>
                  </a:rPr>
                  <a:t>یافته:</a:t>
                </a:r>
                <a:endParaRPr lang="en-US" sz="3200" dirty="0">
                  <a:latin typeface="Times New Roman" panose="02020603050405020304" pitchFamily="18" charset="0"/>
                  <a:cs typeface="B Nazanin" panose="00000400000000000000" pitchFamily="2" charset="-78"/>
                </a:endParaRPr>
              </a:p>
              <a:p>
                <a:pPr marL="0" indent="0" algn="just" rtl="1">
                  <a:buNone/>
                </a:pPr>
                <a:endParaRPr lang="fa-IR" sz="400" dirty="0">
                  <a:latin typeface="Times New Roman" panose="02020603050405020304" pitchFamily="18" charset="0"/>
                  <a:cs typeface="B Nazanin" panose="00000400000000000000" pitchFamily="2" charset="-78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/>
                          <a:cs typeface="B Nazanin" panose="00000400000000000000" pitchFamily="2" charset="-78"/>
                        </a:rPr>
                        <m:t>𝐴</m:t>
                      </m:r>
                      <m:sSup>
                        <m:sSupPr>
                          <m:ctrlPr>
                            <a:rPr lang="fa-IR" sz="3200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pPr>
                        <m:e>
                          <m: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𝑅</m:t>
                          </m:r>
                        </m:e>
                        <m:sup>
                          <m: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′</m:t>
                          </m:r>
                        </m:sup>
                      </m:sSup>
                      <m:r>
                        <a:rPr lang="en-US" sz="3200" i="1">
                          <a:latin typeface="Cambria Math"/>
                          <a:cs typeface="B Nazanin" panose="00000400000000000000" pitchFamily="2" charset="-78"/>
                        </a:rPr>
                        <m:t>+</m:t>
                      </m:r>
                      <m:sSup>
                        <m:sSupPr>
                          <m:ctrlP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pPr>
                        <m:e>
                          <m: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𝐵</m:t>
                          </m:r>
                        </m:e>
                        <m:sup>
                          <m: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−</m:t>
                          </m:r>
                        </m:sup>
                      </m:sSup>
                      <m:r>
                        <a:rPr lang="en-US" sz="3200" i="1">
                          <a:latin typeface="Cambria Math"/>
                          <a:cs typeface="B Nazanin" panose="00000400000000000000" pitchFamily="2" charset="-78"/>
                        </a:rPr>
                        <m:t>𝑆</m:t>
                      </m:r>
                      <m:r>
                        <a:rPr lang="en-US" sz="3200" i="1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sSub>
                        <m:sSubPr>
                          <m:ctrlP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𝐴</m:t>
                          </m:r>
                        </m:e>
                        <m:sub>
                          <m: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0</m:t>
                          </m:r>
                        </m:sub>
                      </m:sSub>
                      <m:sSub>
                        <m:sSubPr>
                          <m:ctrlP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𝐴</m:t>
                          </m:r>
                        </m:e>
                        <m:sub>
                          <m: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𝑚</m:t>
                          </m:r>
                        </m:sub>
                      </m:sSub>
                      <m:groupChr>
                        <m:groupChrPr>
                          <m:chr m:val="→"/>
                          <m:vertJc m:val="bot"/>
                          <m:ctrlPr>
                            <a:rPr lang="en-US" sz="320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groupChrPr>
                        <m:e>
                          <m:r>
                            <m:rPr>
                              <m:brk m:alnAt="2"/>
                            </m:rPr>
                            <a:rPr lang="en-US" sz="3200" i="1" smtClean="0">
                              <a:latin typeface="Cambria Math"/>
                              <a:ea typeface="Cambria Math"/>
                              <a:cs typeface="B Nazanin" panose="00000400000000000000" pitchFamily="2" charset="-78"/>
                            </a:rPr>
                            <m:t>×</m:t>
                          </m:r>
                          <m:r>
                            <m:rPr>
                              <m:brk m:alnAt="2"/>
                            </m:rPr>
                            <a:rPr lang="en-US" sz="3200" b="0" i="1" smtClean="0">
                              <a:latin typeface="Cambria Math"/>
                              <a:ea typeface="Cambria Math"/>
                              <a:cs typeface="B Nazanin" panose="00000400000000000000" pitchFamily="2" charset="-78"/>
                            </a:rPr>
                            <m:t>𝑦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/>
                                  <a:ea typeface="Cambria Math"/>
                                  <a:cs typeface="B Nazanin" panose="00000400000000000000" pitchFamily="2" charset="-78"/>
                                </a:rPr>
                              </m:ctrlPr>
                            </m:dPr>
                            <m:e>
                              <m:r>
                                <m:rPr>
                                  <m:brk m:alnAt="2"/>
                                </m:rPr>
                                <a:rPr lang="en-US" sz="3200" b="0" i="1" smtClean="0">
                                  <a:latin typeface="Cambria Math"/>
                                  <a:ea typeface="Cambria Math"/>
                                  <a:cs typeface="B Nazanin" panose="00000400000000000000" pitchFamily="2" charset="-78"/>
                                </a:rPr>
                                <m:t>𝑡</m:t>
                              </m:r>
                            </m:e>
                          </m:d>
                        </m:e>
                      </m:groupChr>
                    </m:oMath>
                  </m:oMathPara>
                </a14:m>
                <a:endParaRPr lang="en-US" sz="3200" i="1" dirty="0" smtClean="0">
                  <a:latin typeface="Cambria Math"/>
                  <a:cs typeface="B Nazanin" panose="00000400000000000000" pitchFamily="2" charset="-78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𝐴</m:t>
                          </m:r>
                        </m:e>
                        <m:sub>
                          <m: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0</m:t>
                          </m:r>
                        </m:sub>
                      </m:sSub>
                      <m:sSub>
                        <m:sSubPr>
                          <m:ctrlP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𝐴</m:t>
                          </m:r>
                        </m:e>
                        <m:sub>
                          <m: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𝑚</m:t>
                          </m:r>
                        </m:sub>
                      </m:sSub>
                      <m:r>
                        <a:rPr lang="en-US" sz="3200" b="0" i="1" smtClean="0">
                          <a:latin typeface="Cambria Math"/>
                          <a:cs typeface="B Nazanin" panose="00000400000000000000" pitchFamily="2" charset="-78"/>
                        </a:rPr>
                        <m:t>𝑦</m:t>
                      </m:r>
                      <m:d>
                        <m:dPr>
                          <m:ctrlPr>
                            <a:rPr lang="en-US" sz="32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  <m:r>
                        <a:rPr lang="en-US" sz="3200" b="0" i="1" smtClean="0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sSup>
                        <m:sSupPr>
                          <m:ctrlPr>
                            <a:rPr lang="fa-IR" sz="3200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pPr>
                        <m:e>
                          <m: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𝑅</m:t>
                          </m:r>
                        </m:e>
                        <m:sup>
                          <m: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′</m:t>
                          </m:r>
                        </m:sup>
                      </m:sSup>
                      <m:r>
                        <a:rPr lang="en-US" sz="3200" i="1">
                          <a:latin typeface="Cambria Math"/>
                          <a:cs typeface="B Nazanin" panose="00000400000000000000" pitchFamily="2" charset="-78"/>
                        </a:rPr>
                        <m:t>𝐴</m:t>
                      </m:r>
                      <m:r>
                        <a:rPr lang="en-US" sz="3200" b="0" i="1" smtClean="0">
                          <a:latin typeface="Cambria Math"/>
                          <a:cs typeface="B Nazanin" panose="00000400000000000000" pitchFamily="2" charset="-78"/>
                        </a:rPr>
                        <m:t>𝑦</m:t>
                      </m:r>
                      <m:d>
                        <m:dPr>
                          <m:ctrlPr>
                            <a:rPr lang="en-US" sz="32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  <m:r>
                        <a:rPr lang="en-US" sz="3200" i="1">
                          <a:latin typeface="Cambria Math"/>
                          <a:cs typeface="B Nazanin" panose="00000400000000000000" pitchFamily="2" charset="-78"/>
                        </a:rPr>
                        <m:t>+</m:t>
                      </m:r>
                      <m:sSup>
                        <m:sSupPr>
                          <m:ctrlP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pPr>
                        <m:e>
                          <m: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𝐵</m:t>
                          </m:r>
                        </m:e>
                        <m:sup>
                          <m: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−</m:t>
                          </m:r>
                        </m:sup>
                      </m:sSup>
                      <m:r>
                        <a:rPr lang="en-US" sz="3200" i="1">
                          <a:latin typeface="Cambria Math"/>
                          <a:cs typeface="B Nazanin" panose="00000400000000000000" pitchFamily="2" charset="-78"/>
                        </a:rPr>
                        <m:t>𝑆</m:t>
                      </m:r>
                      <m:r>
                        <a:rPr lang="en-US" sz="3200" b="0" i="1" smtClean="0">
                          <a:latin typeface="Cambria Math"/>
                          <a:cs typeface="B Nazanin" panose="00000400000000000000" pitchFamily="2" charset="-78"/>
                        </a:rPr>
                        <m:t>𝑦</m:t>
                      </m:r>
                      <m:d>
                        <m:dPr>
                          <m:ctrlPr>
                            <a:rPr lang="en-US" sz="32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  <m:groupChr>
                        <m:groupChrPr>
                          <m:chr m:val="→"/>
                          <m:vertJc m:val="bot"/>
                          <m:ctrlPr>
                            <a:rPr lang="en-US" sz="32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groupChrPr>
                        <m:e>
                          <m: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𝐵𝑢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𝑡</m:t>
                              </m:r>
                            </m:e>
                          </m:d>
                          <m: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=</m:t>
                          </m:r>
                          <m: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𝐴𝑦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𝑡</m:t>
                              </m:r>
                            </m:e>
                          </m:d>
                        </m:e>
                      </m:groupChr>
                    </m:oMath>
                  </m:oMathPara>
                </a14:m>
                <a:endParaRPr lang="en-US" sz="3200" b="0" dirty="0" smtClean="0">
                  <a:latin typeface="Times New Roman" panose="02020603050405020304" pitchFamily="18" charset="0"/>
                  <a:cs typeface="B Nazanin" panose="00000400000000000000" pitchFamily="2" charset="-78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𝐴</m:t>
                          </m:r>
                        </m:e>
                        <m:sub>
                          <m: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0</m:t>
                          </m:r>
                        </m:sub>
                      </m:sSub>
                      <m:sSub>
                        <m:sSubPr>
                          <m:ctrlP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𝐴</m:t>
                          </m:r>
                        </m:e>
                        <m:sub>
                          <m: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𝑚</m:t>
                          </m:r>
                        </m:sub>
                      </m:sSub>
                      <m:r>
                        <a:rPr lang="en-US" sz="3200" i="1">
                          <a:latin typeface="Cambria Math"/>
                          <a:cs typeface="B Nazanin" panose="00000400000000000000" pitchFamily="2" charset="-78"/>
                        </a:rPr>
                        <m:t>𝑦</m:t>
                      </m:r>
                      <m:d>
                        <m:dPr>
                          <m:ctrlP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  <m:r>
                        <a:rPr lang="en-US" sz="3200" i="1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d>
                        <m:dPr>
                          <m:ctrlPr>
                            <a:rPr lang="en-US" sz="32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32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𝑅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32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𝐵𝑢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𝑡</m:t>
                              </m:r>
                            </m:e>
                          </m:d>
                          <m: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3200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𝐵</m:t>
                              </m:r>
                            </m:e>
                            <m:sup>
                              <m:r>
                                <a:rPr lang="en-US" sz="3200" i="1">
                                  <a:latin typeface="Cambria Math"/>
                                  <a:cs typeface="B Nazanin" panose="00000400000000000000" pitchFamily="2" charset="-78"/>
                                </a:rPr>
                                <m:t>−</m:t>
                              </m:r>
                            </m:sup>
                          </m:sSup>
                          <m: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𝑆𝑦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𝑡</m:t>
                              </m:r>
                            </m:e>
                          </m:d>
                        </m:e>
                      </m:d>
                      <m:groupChr>
                        <m:groupChrPr>
                          <m:chr m:val="→"/>
                          <m:vertJc m:val="bot"/>
                          <m:ctrlPr>
                            <a:rPr lang="en-US" sz="32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groupChrPr>
                        <m:e>
                          <m:sSup>
                            <m:sSupPr>
                              <m:ctrlPr>
                                <a:rPr lang="en-US" sz="3200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pPr>
                            <m:e>
                              <m:r>
                                <m:rPr>
                                  <m:brk m:alnAt="2"/>
                                </m:rPr>
                                <a:rPr lang="en-US" sz="3200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𝑅</m:t>
                              </m:r>
                            </m:e>
                            <m:sup>
                              <m:r>
                                <m:rPr>
                                  <m:brk m:alnAt="2"/>
                                </m:rPr>
                                <a:rPr lang="en-US" sz="3200" i="1">
                                  <a:latin typeface="Cambria Math"/>
                                  <a:cs typeface="B Nazanin" panose="00000400000000000000" pitchFamily="2" charset="-78"/>
                                </a:rPr>
                                <m:t>′</m:t>
                              </m:r>
                            </m:sup>
                          </m:sSup>
                          <m:r>
                            <m:rPr>
                              <m:brk m:alnAt="2"/>
                            </m:rP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𝐵</m:t>
                          </m:r>
                          <m:r>
                            <m:rPr>
                              <m:brk m:alnAt="2"/>
                            </m:rP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=</m:t>
                          </m:r>
                          <m:r>
                            <m:rPr>
                              <m:brk m:alnAt="2"/>
                            </m:rP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𝑅</m:t>
                          </m:r>
                          <m:sSup>
                            <m:sSupPr>
                              <m:ctrlPr>
                                <a:rPr lang="en-US" sz="3200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pPr>
                            <m:e>
                              <m:r>
                                <m:rPr>
                                  <m:brk m:alnAt="2"/>
                                </m:rPr>
                                <a:rPr lang="en-US" sz="3200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𝐵</m:t>
                              </m:r>
                            </m:e>
                            <m:sup>
                              <m:r>
                                <a:rPr lang="en-US" sz="3200" i="1">
                                  <a:latin typeface="Cambria Math"/>
                                  <a:cs typeface="B Nazanin" panose="00000400000000000000" pitchFamily="2" charset="-78"/>
                                </a:rPr>
                                <m:t>−</m:t>
                              </m:r>
                            </m:sup>
                          </m:sSup>
                        </m:e>
                      </m:groupChr>
                    </m:oMath>
                  </m:oMathPara>
                </a14:m>
                <a:endParaRPr lang="en-US" sz="3200" b="0" dirty="0" smtClean="0">
                  <a:latin typeface="Times New Roman" panose="02020603050405020304" pitchFamily="18" charset="0"/>
                  <a:cs typeface="B Nazanin" panose="00000400000000000000" pitchFamily="2" charset="-78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solidFill>
                                <a:srgbClr val="FF000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  <m:t>𝐴</m:t>
                          </m:r>
                        </m:e>
                        <m:sub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  <m:t>0</m:t>
                          </m:r>
                        </m:sub>
                      </m:sSub>
                      <m:sSub>
                        <m:sSubPr>
                          <m:ctrlPr>
                            <a:rPr lang="en-US" sz="3200" i="1">
                              <a:solidFill>
                                <a:srgbClr val="FF000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  <m:t>𝐴</m:t>
                          </m:r>
                        </m:e>
                        <m:sub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  <m:t>𝑚</m:t>
                          </m:r>
                        </m:sub>
                      </m:sSub>
                      <m:r>
                        <a:rPr lang="en-US" sz="3200" i="1">
                          <a:solidFill>
                            <a:srgbClr val="FF0000"/>
                          </a:solidFill>
                          <a:latin typeface="Cambria Math"/>
                          <a:cs typeface="B Nazanin" panose="00000400000000000000" pitchFamily="2" charset="-78"/>
                        </a:rPr>
                        <m:t>𝑦</m:t>
                      </m:r>
                      <m:d>
                        <m:dPr>
                          <m:ctrlPr>
                            <a:rPr lang="en-US" sz="3200" i="1">
                              <a:solidFill>
                                <a:srgbClr val="FF000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  <m:r>
                        <a:rPr lang="en-US" sz="3200" i="1">
                          <a:solidFill>
                            <a:srgbClr val="FF0000"/>
                          </a:solidFill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sSup>
                        <m:sSupPr>
                          <m:ctrlPr>
                            <a:rPr lang="en-US" sz="3200" i="1">
                              <a:solidFill>
                                <a:srgbClr val="FF000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pPr>
                        <m:e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  <m:t>𝐵</m:t>
                          </m:r>
                        </m:e>
                        <m:sup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  <m:t>−</m:t>
                          </m:r>
                        </m:sup>
                      </m:sSup>
                      <m:d>
                        <m:dPr>
                          <m:ctrlPr>
                            <a:rPr lang="en-US" sz="3200" i="1">
                              <a:solidFill>
                                <a:srgbClr val="FF000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  <m:t>𝑅𝑢</m:t>
                          </m:r>
                          <m:d>
                            <m:dPr>
                              <m:ctrlPr>
                                <a:rPr lang="en-US" sz="3200" i="1">
                                  <a:solidFill>
                                    <a:srgbClr val="FF0000"/>
                                  </a:solidFill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solidFill>
                                    <a:srgbClr val="FF0000"/>
                                  </a:solidFill>
                                  <a:latin typeface="Cambria Math"/>
                                  <a:cs typeface="B Nazanin" panose="00000400000000000000" pitchFamily="2" charset="-78"/>
                                </a:rPr>
                                <m:t>𝑡</m:t>
                              </m:r>
                            </m:e>
                          </m:d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  <m:t>+</m:t>
                          </m:r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  <m:t>𝑆𝑦</m:t>
                          </m:r>
                          <m:d>
                            <m:dPr>
                              <m:ctrlPr>
                                <a:rPr lang="en-US" sz="3200" i="1">
                                  <a:solidFill>
                                    <a:srgbClr val="FF0000"/>
                                  </a:solidFill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solidFill>
                                    <a:srgbClr val="FF0000"/>
                                  </a:solidFill>
                                  <a:latin typeface="Cambria Math"/>
                                  <a:cs typeface="B Nazanin" panose="00000400000000000000" pitchFamily="2" charset="-78"/>
                                </a:rPr>
                                <m:t>𝑡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fa-IR" sz="32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B Nazanin" panose="00000400000000000000" pitchFamily="2" charset="-78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solidFill>
                                <a:srgbClr val="00B05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sz="3200" i="1">
                              <a:solidFill>
                                <a:srgbClr val="00B05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  <m:t>𝐴</m:t>
                          </m:r>
                        </m:e>
                        <m:sub>
                          <m:r>
                            <a:rPr lang="en-US" sz="3200" i="1">
                              <a:solidFill>
                                <a:srgbClr val="00B05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  <m:t>0</m:t>
                          </m:r>
                        </m:sub>
                      </m:sSub>
                      <m:sSub>
                        <m:sSubPr>
                          <m:ctrlPr>
                            <a:rPr lang="en-US" sz="3200" i="1">
                              <a:solidFill>
                                <a:srgbClr val="00B05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sz="3200" i="1">
                              <a:solidFill>
                                <a:srgbClr val="00B05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  <m:t>𝐴</m:t>
                          </m:r>
                        </m:e>
                        <m:sub>
                          <m:r>
                            <a:rPr lang="en-US" sz="3200" i="1">
                              <a:solidFill>
                                <a:srgbClr val="00B05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  <m:t>𝑚</m:t>
                          </m:r>
                        </m:sub>
                      </m:sSub>
                      <m:r>
                        <a:rPr lang="en-US" sz="3200" i="1">
                          <a:solidFill>
                            <a:srgbClr val="00B050"/>
                          </a:solidFill>
                          <a:latin typeface="Cambria Math"/>
                          <a:cs typeface="B Nazanin" panose="00000400000000000000" pitchFamily="2" charset="-78"/>
                        </a:rPr>
                        <m:t>𝑦</m:t>
                      </m:r>
                      <m:d>
                        <m:dPr>
                          <m:ctrlPr>
                            <a:rPr lang="en-US" sz="3200" i="1">
                              <a:solidFill>
                                <a:srgbClr val="00B05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00B05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  <m:r>
                        <a:rPr lang="en-US" sz="3200" i="1">
                          <a:solidFill>
                            <a:srgbClr val="00B050"/>
                          </a:solidFill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acc>
                        <m:accPr>
                          <m:chr m:val="̃"/>
                          <m:ctrlPr>
                            <a:rPr lang="en-US" sz="3200" i="1" smtClean="0">
                              <a:solidFill>
                                <a:srgbClr val="00B05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accPr>
                        <m:e>
                          <m:r>
                            <a:rPr lang="en-US" sz="3200" b="0" i="1" smtClean="0">
                              <a:solidFill>
                                <a:srgbClr val="00B05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  <m:t>𝑅</m:t>
                          </m:r>
                        </m:e>
                      </m:acc>
                      <m:r>
                        <a:rPr lang="en-US" sz="3200" i="1">
                          <a:solidFill>
                            <a:srgbClr val="00B050"/>
                          </a:solidFill>
                          <a:latin typeface="Cambria Math"/>
                          <a:cs typeface="B Nazanin" panose="00000400000000000000" pitchFamily="2" charset="-78"/>
                        </a:rPr>
                        <m:t>𝑢</m:t>
                      </m:r>
                      <m:d>
                        <m:dPr>
                          <m:ctrlPr>
                            <a:rPr lang="en-US" sz="3200" i="1">
                              <a:solidFill>
                                <a:srgbClr val="00B05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00B05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  <m:r>
                        <a:rPr lang="en-US" sz="3200" i="1">
                          <a:solidFill>
                            <a:srgbClr val="00B050"/>
                          </a:solidFill>
                          <a:latin typeface="Cambria Math"/>
                          <a:cs typeface="B Nazanin" panose="00000400000000000000" pitchFamily="2" charset="-78"/>
                        </a:rPr>
                        <m:t>+</m:t>
                      </m:r>
                      <m:acc>
                        <m:accPr>
                          <m:chr m:val="̃"/>
                          <m:ctrlPr>
                            <a:rPr lang="en-US" sz="3200" i="1" smtClean="0">
                              <a:solidFill>
                                <a:srgbClr val="00B05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accPr>
                        <m:e>
                          <m:r>
                            <a:rPr lang="en-US" sz="3200" b="0" i="1" smtClean="0">
                              <a:solidFill>
                                <a:srgbClr val="00B05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  <m:t>𝑆</m:t>
                          </m:r>
                        </m:e>
                      </m:acc>
                      <m:r>
                        <a:rPr lang="en-US" sz="3200" i="1">
                          <a:solidFill>
                            <a:srgbClr val="00B050"/>
                          </a:solidFill>
                          <a:latin typeface="Cambria Math"/>
                          <a:cs typeface="B Nazanin" panose="00000400000000000000" pitchFamily="2" charset="-78"/>
                        </a:rPr>
                        <m:t>𝑦</m:t>
                      </m:r>
                      <m:d>
                        <m:dPr>
                          <m:ctrlPr>
                            <a:rPr lang="en-US" sz="3200" i="1">
                              <a:solidFill>
                                <a:srgbClr val="00B05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00B05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fa-IR" sz="3200" dirty="0">
                  <a:solidFill>
                    <a:srgbClr val="00B050"/>
                  </a:solidFill>
                  <a:latin typeface="Times New Roman" panose="02020603050405020304" pitchFamily="18" charset="0"/>
                  <a:cs typeface="B Nazanin" panose="00000400000000000000" pitchFamily="2" charset="-78"/>
                </a:endParaRPr>
              </a:p>
              <a:p>
                <a:pPr marL="0" indent="0">
                  <a:buNone/>
                </a:pPr>
                <a:endParaRPr lang="fa-IR" sz="3200" dirty="0">
                  <a:cs typeface="B Nazanin" panose="00000400000000000000" pitchFamily="2" charset="-78"/>
                </a:endParaRPr>
              </a:p>
            </p:txBody>
          </p:sp>
        </mc:Choice>
        <mc:Fallback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09600" y="533400"/>
                <a:ext cx="8077200" cy="5592763"/>
              </a:xfrm>
              <a:blipFill rotWithShape="1">
                <a:blip r:embed="rId2"/>
                <a:stretch>
                  <a:fillRect r="-1358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33103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913D84A8-662C-4132-8EA9-0409160DF983}" type="slidenum">
              <a:rPr lang="en-GB" altLang="en-US" sz="1400" b="0"/>
              <a:pPr/>
              <a:t>4</a:t>
            </a:fld>
            <a:endParaRPr lang="en-GB" altLang="en-US" sz="1400" b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394493" y="242888"/>
            <a:ext cx="8597107" cy="620712"/>
          </a:xfrm>
        </p:spPr>
        <p:txBody>
          <a:bodyPr/>
          <a:lstStyle/>
          <a:p>
            <a:pPr rtl="1"/>
            <a:r>
              <a:rPr lang="fa-IR" altLang="en-US" sz="2800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سیستمهای حداقل فاز: حذف تمام صفرها</a:t>
            </a:r>
            <a:endParaRPr lang="en-GB" altLang="en-US" sz="2800" b="1" dirty="0" smtClean="0">
              <a:solidFill>
                <a:srgbClr val="FF0000"/>
              </a:solidFill>
              <a:latin typeface="Century Schoolbook" pitchFamily="18" charset="0"/>
              <a:cs typeface="B Nazanin" panose="00000400000000000000" pitchFamily="2" charset="-7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Content Placeholder 4"/>
              <p:cNvSpPr txBox="1">
                <a:spLocks/>
              </p:cNvSpPr>
              <p:nvPr/>
            </p:nvSpPr>
            <p:spPr>
              <a:xfrm>
                <a:off x="609600" y="960437"/>
                <a:ext cx="8077200" cy="5592763"/>
              </a:xfrm>
              <a:prstGeom prst="rect">
                <a:avLst/>
              </a:prstGeom>
            </p:spPr>
            <p:txBody>
              <a:bodyPr>
                <a:normAutofit fontScale="85000" lnSpcReduction="1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 rtl="1">
                  <a:lnSpc>
                    <a:spcPct val="150000"/>
                  </a:lnSpc>
                </a:pPr>
                <a:r>
                  <a:rPr lang="fa-IR" dirty="0" smtClean="0">
                    <a:cs typeface="B Nazanin" panose="00000400000000000000" pitchFamily="2" charset="-78"/>
                  </a:rPr>
                  <a:t>داریم:</a:t>
                </a:r>
                <a:endParaRPr lang="en-US" dirty="0" smtClean="0">
                  <a:cs typeface="B Nazanin" panose="00000400000000000000" pitchFamily="2" charset="-78"/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00B05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B05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  <m:t>𝐴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B05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  <m:t>0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solidFill>
                                <a:srgbClr val="00B05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B05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  <m:t>𝐴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B05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  <m:t>𝑚</m:t>
                          </m:r>
                        </m:sub>
                      </m:sSub>
                      <m:r>
                        <a:rPr lang="en-US" i="1">
                          <a:solidFill>
                            <a:srgbClr val="00B050"/>
                          </a:solidFill>
                          <a:latin typeface="Cambria Math"/>
                          <a:cs typeface="B Nazanin" panose="00000400000000000000" pitchFamily="2" charset="-78"/>
                        </a:rPr>
                        <m:t>𝑦</m:t>
                      </m:r>
                      <m:d>
                        <m:dPr>
                          <m:ctrlPr>
                            <a:rPr lang="en-US" i="1">
                              <a:solidFill>
                                <a:srgbClr val="00B05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B05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  <m:r>
                        <a:rPr lang="en-US" i="1">
                          <a:solidFill>
                            <a:srgbClr val="00B050"/>
                          </a:solidFill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  <m:t>0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  <m:t>𝑅</m:t>
                          </m:r>
                          <m:r>
                            <a:rPr lang="en-US" i="1">
                              <a:solidFill>
                                <a:srgbClr val="00B05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  <m:t>𝑢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rgbClr val="00B050"/>
                                  </a:solidFill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B050"/>
                                  </a:solidFill>
                                  <a:latin typeface="Cambria Math"/>
                                  <a:cs typeface="B Nazanin" panose="00000400000000000000" pitchFamily="2" charset="-78"/>
                                </a:rPr>
                                <m:t>𝑡</m:t>
                              </m:r>
                            </m:e>
                          </m:d>
                          <m:r>
                            <a:rPr lang="en-US" i="1">
                              <a:solidFill>
                                <a:srgbClr val="00B05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  <m:t>+</m:t>
                          </m:r>
                          <m: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  <m:t>𝑆</m:t>
                          </m:r>
                          <m:r>
                            <a:rPr lang="en-US" i="1">
                              <a:solidFill>
                                <a:srgbClr val="00B05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  <m:t>𝑦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rgbClr val="00B050"/>
                                  </a:solidFill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B050"/>
                                  </a:solidFill>
                                  <a:latin typeface="Cambria Math"/>
                                  <a:cs typeface="B Nazanin" panose="00000400000000000000" pitchFamily="2" charset="-78"/>
                                </a:rPr>
                                <m:t>𝑡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fa-IR" dirty="0" smtClean="0">
                  <a:cs typeface="B Nazanin" panose="00000400000000000000" pitchFamily="2" charset="-78"/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/>
                              <a:ea typeface="Cambria Math"/>
                              <a:cs typeface="B Nazanin" panose="00000400000000000000" pitchFamily="2" charset="-78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  <a:cs typeface="B Nazanin" panose="00000400000000000000" pitchFamily="2" charset="-78"/>
                            </a:rPr>
                            <m:t>𝐴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ea typeface="Cambria Math"/>
                              <a:cs typeface="B Nazanin" panose="00000400000000000000" pitchFamily="2" charset="-78"/>
                            </a:rPr>
                            <m:t>∗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  <a:ea typeface="Cambria Math"/>
                          <a:cs typeface="B Nazanin" panose="00000400000000000000" pitchFamily="2" charset="-78"/>
                        </a:rPr>
                        <m:t>(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  <a:ea typeface="Cambria Math"/>
                              <a:cs typeface="B Nazanin" panose="00000400000000000000" pitchFamily="2" charset="-78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  <a:cs typeface="B Nazanin" panose="00000400000000000000" pitchFamily="2" charset="-78"/>
                            </a:rPr>
                            <m:t>𝑞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ea typeface="Cambria Math"/>
                              <a:cs typeface="B Nazanin" panose="00000400000000000000" pitchFamily="2" charset="-78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  <a:cs typeface="B Nazanin" panose="00000400000000000000" pitchFamily="2" charset="-78"/>
                            </a:rPr>
                            <m:t>1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  <a:ea typeface="Cambria Math"/>
                          <a:cs typeface="B Nazanin" panose="00000400000000000000" pitchFamily="2" charset="-78"/>
                        </a:rPr>
                        <m:t>)=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  <a:ea typeface="Cambria Math"/>
                              <a:cs typeface="B Nazanin" panose="00000400000000000000" pitchFamily="2" charset="-78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  <a:cs typeface="B Nazanin" panose="00000400000000000000" pitchFamily="2" charset="-78"/>
                            </a:rPr>
                            <m:t>𝑞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ea typeface="Cambria Math"/>
                              <a:cs typeface="B Nazanin" panose="00000400000000000000" pitchFamily="2" charset="-78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  <a:cs typeface="B Nazanin" panose="00000400000000000000" pitchFamily="2" charset="-78"/>
                            </a:rPr>
                            <m:t>𝑛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  <a:ea typeface="Cambria Math"/>
                          <a:cs typeface="B Nazanin" panose="00000400000000000000" pitchFamily="2" charset="-78"/>
                        </a:rPr>
                        <m:t>𝐴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  <a:ea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  <a:cs typeface="B Nazanin" panose="00000400000000000000" pitchFamily="2" charset="-78"/>
                            </a:rPr>
                            <m:t>𝑞</m:t>
                          </m:r>
                        </m:e>
                      </m:d>
                    </m:oMath>
                  </m:oMathPara>
                </a14:m>
                <a:endParaRPr lang="en-US" dirty="0" smtClean="0">
                  <a:cs typeface="B Nazanin" panose="00000400000000000000" pitchFamily="2" charset="-78"/>
                </a:endParaRPr>
              </a:p>
              <a:p>
                <a:pPr algn="just" rtl="1">
                  <a:lnSpc>
                    <a:spcPct val="150000"/>
                  </a:lnSpc>
                </a:pPr>
                <a:r>
                  <a:rPr lang="fa-IR" dirty="0" smtClean="0">
                    <a:cs typeface="B Nazanin" panose="00000400000000000000" pitchFamily="2" charset="-78"/>
                  </a:rPr>
                  <a:t>تعریف بردار پارامتر و رگرسیون: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𝜃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limUpp>
                            <m:limUppPr>
                              <m:ctrlP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limUppPr>
                            <m:e>
                              <m:groupChr>
                                <m:groupChrPr>
                                  <m:chr m:val="⏞"/>
                                  <m:pos m:val="top"/>
                                  <m:vertJc m:val="bot"/>
                                  <m:ctrlPr>
                                    <a:rPr lang="en-US" b="0" i="1" smtClean="0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</m:ctrlPr>
                                </m:groupChr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  <a:cs typeface="B Nazanin" panose="00000400000000000000" pitchFamily="2" charset="-78"/>
                                        </a:rPr>
                                      </m:ctrlPr>
                                    </m:sSubPr>
                                    <m:e>
                                      <m:sSub>
                                        <m:sSubPr>
                                          <m:ctrlPr>
                                            <a:rPr lang="en-US" b="0" i="1" smtClean="0">
                                              <a:latin typeface="Cambria Math"/>
                                              <a:cs typeface="B Nazanin" panose="00000400000000000000" pitchFamily="2" charset="-78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b="0" i="1" smtClean="0">
                                              <a:latin typeface="Cambria Math"/>
                                              <a:cs typeface="B Nazanin" panose="00000400000000000000" pitchFamily="2" charset="-78"/>
                                            </a:rPr>
                                            <m:t>𝑏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latin typeface="Cambria Math"/>
                                              <a:cs typeface="B Nazanin" panose="00000400000000000000" pitchFamily="2" charset="-78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  <m:r>
                                        <a:rPr lang="en-US" i="1">
                                          <a:latin typeface="Cambria Math"/>
                                          <a:cs typeface="B Nazanin" panose="00000400000000000000" pitchFamily="2" charset="-78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  <a:cs typeface="B Nazanin" panose="00000400000000000000" pitchFamily="2" charset="-78"/>
                                        </a:rPr>
                                        <m:t>0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 …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  <a:cs typeface="B Nazanin" panose="00000400000000000000" pitchFamily="2" charset="-78"/>
                                        </a:rPr>
                                      </m:ctrlPr>
                                    </m:sSubPr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/>
                                              <a:cs typeface="B Nazanin" panose="00000400000000000000" pitchFamily="2" charset="-78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  <a:cs typeface="B Nazanin" panose="00000400000000000000" pitchFamily="2" charset="-78"/>
                                            </a:rPr>
                                            <m:t>𝑏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/>
                                              <a:cs typeface="B Nazanin" panose="00000400000000000000" pitchFamily="2" charset="-78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  <m:r>
                                        <a:rPr lang="en-US" i="1">
                                          <a:latin typeface="Cambria Math"/>
                                          <a:cs typeface="B Nazanin" panose="00000400000000000000" pitchFamily="2" charset="-78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/>
                                          <a:cs typeface="B Nazanin" panose="00000400000000000000" pitchFamily="2" charset="-78"/>
                                        </a:rPr>
                                        <m:t>𝑛</m:t>
                                      </m:r>
                                      <m:r>
                                        <a:rPr lang="en-US" b="0" i="1" smtClean="0">
                                          <a:latin typeface="Cambria Math"/>
                                          <a:cs typeface="B Nazanin" panose="00000400000000000000" pitchFamily="2" charset="-78"/>
                                        </a:rPr>
                                        <m:t>−</m:t>
                                      </m:r>
                                      <m:r>
                                        <a:rPr lang="en-US" b="0" i="1" smtClean="0">
                                          <a:latin typeface="Cambria Math"/>
                                          <a:cs typeface="B Nazanin" panose="00000400000000000000" pitchFamily="2" charset="-78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  <a:cs typeface="B Nazanin" panose="00000400000000000000" pitchFamily="2" charset="-78"/>
                                        </a:rPr>
                                      </m:ctrlPr>
                                    </m:sSubPr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/>
                                              <a:cs typeface="B Nazanin" panose="00000400000000000000" pitchFamily="2" charset="-78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  <a:cs typeface="B Nazanin" panose="00000400000000000000" pitchFamily="2" charset="-78"/>
                                            </a:rPr>
                                            <m:t>𝑏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/>
                                              <a:cs typeface="B Nazanin" panose="00000400000000000000" pitchFamily="2" charset="-78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  <m:r>
                                        <a:rPr lang="en-US" i="1">
                                          <a:latin typeface="Cambria Math"/>
                                          <a:cs typeface="B Nazanin" panose="00000400000000000000" pitchFamily="2" charset="-78"/>
                                        </a:rPr>
                                        <m:t>𝑠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  <a:cs typeface="B Nazanin" panose="00000400000000000000" pitchFamily="2" charset="-78"/>
                                        </a:rPr>
                                        <m:t>0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 …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  <a:cs typeface="B Nazanin" panose="00000400000000000000" pitchFamily="2" charset="-78"/>
                                        </a:rPr>
                                      </m:ctrlPr>
                                    </m:sSubPr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/>
                                              <a:cs typeface="B Nazanin" panose="00000400000000000000" pitchFamily="2" charset="-78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  <a:cs typeface="B Nazanin" panose="00000400000000000000" pitchFamily="2" charset="-78"/>
                                            </a:rPr>
                                            <m:t>𝑏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/>
                                              <a:cs typeface="B Nazanin" panose="00000400000000000000" pitchFamily="2" charset="-78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  <m:r>
                                        <a:rPr lang="en-US" i="1">
                                          <a:latin typeface="Cambria Math"/>
                                          <a:cs typeface="B Nazanin" panose="00000400000000000000" pitchFamily="2" charset="-78"/>
                                        </a:rPr>
                                        <m:t>𝑠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/>
                                          <a:cs typeface="B Nazanin" panose="00000400000000000000" pitchFamily="2" charset="-78"/>
                                        </a:rPr>
                                        <m:t>𝑛</m:t>
                                      </m:r>
                                      <m:r>
                                        <a:rPr lang="en-US" b="0" i="1" smtClean="0">
                                          <a:latin typeface="Cambria Math"/>
                                          <a:cs typeface="B Nazanin" panose="00000400000000000000" pitchFamily="2" charset="-78"/>
                                        </a:rPr>
                                        <m:t>−</m:t>
                                      </m:r>
                                      <m:r>
                                        <a:rPr lang="en-US" b="0" i="1" smtClean="0">
                                          <a:latin typeface="Cambria Math"/>
                                          <a:cs typeface="B Nazanin" panose="00000400000000000000" pitchFamily="2" charset="-78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groupChr>
                            </m:e>
                            <m:lim>
                              <m:r>
                                <a:rPr lang="fa-IR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مجهول</m:t>
                              </m:r>
                              <m:r>
                                <a:rPr lang="fa-IR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 </m:t>
                              </m:r>
                              <m:r>
                                <a:rPr lang="fa-IR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پارامترهای</m:t>
                              </m:r>
                            </m:lim>
                          </m:limUpp>
                        </m:e>
                      </m:d>
                    </m:oMath>
                  </m:oMathPara>
                </a14:m>
                <a:endParaRPr lang="en-US" dirty="0" smtClean="0">
                  <a:cs typeface="B Nazanin" panose="00000400000000000000" pitchFamily="2" charset="-78"/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𝜙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𝑢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𝑡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 …</m:t>
                          </m:r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𝑢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𝑡</m:t>
                              </m:r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𝑛</m:t>
                                  </m:r>
                                  <m:r>
                                    <a:rPr lang="en-US" b="0" i="1" smtClean="0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−</m:t>
                                  </m:r>
                                  <m:r>
                                    <a:rPr lang="en-US" b="0" i="1" smtClean="0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1</m:t>
                                  </m:r>
                                </m:e>
                              </m:d>
                            </m:e>
                          </m:d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𝑦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𝑡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 …</m:t>
                          </m:r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𝑦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𝑡</m:t>
                              </m:r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𝑛</m:t>
                                  </m:r>
                                  <m:r>
                                    <a:rPr lang="en-US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−</m:t>
                                  </m:r>
                                  <m:r>
                                    <a:rPr lang="en-US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1</m:t>
                                  </m:r>
                                </m:e>
                              </m:d>
                            </m:e>
                          </m:d>
                        </m:e>
                      </m:d>
                    </m:oMath>
                  </m:oMathPara>
                </a14:m>
                <a:endParaRPr lang="fa-IR" dirty="0" smtClean="0">
                  <a:cs typeface="B Nazanin" panose="00000400000000000000" pitchFamily="2" charset="-78"/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  <a:cs typeface="B Nazanin" panose="00000400000000000000" pitchFamily="2" charset="-78"/>
                        </a:rPr>
                        <m:t>𝜂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sSubSup>
                        <m:sSubSup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𝐴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0</m:t>
                          </m:r>
                        </m:sub>
                        <m:sup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∗</m:t>
                          </m:r>
                        </m:sup>
                      </m:sSubSup>
                      <m:sSubSup>
                        <m:sSubSup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𝐴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𝑚</m:t>
                          </m:r>
                        </m:sub>
                        <m:sup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∗</m:t>
                          </m:r>
                        </m:sup>
                      </m:sSubSup>
                      <m:r>
                        <a:rPr lang="en-US" i="1">
                          <a:latin typeface="Cambria Math"/>
                          <a:cs typeface="B Nazanin" panose="00000400000000000000" pitchFamily="2" charset="-78"/>
                        </a:rPr>
                        <m:t>𝑦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𝜙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𝑇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𝜃</m:t>
                      </m:r>
                    </m:oMath>
                  </m:oMathPara>
                </a14:m>
                <a:endParaRPr lang="fa-IR" dirty="0">
                  <a:cs typeface="B Nazanin" panose="00000400000000000000" pitchFamily="2" charset="-78"/>
                </a:endParaRPr>
              </a:p>
              <a:p>
                <a:pPr algn="just" rtl="1">
                  <a:lnSpc>
                    <a:spcPct val="150000"/>
                  </a:lnSpc>
                </a:pPr>
                <a:endParaRPr lang="fa-IR" dirty="0" smtClean="0">
                  <a:cs typeface="B Nazanin" panose="00000400000000000000" pitchFamily="2" charset="-78"/>
                </a:endParaRPr>
              </a:p>
            </p:txBody>
          </p:sp>
        </mc:Choice>
        <mc:Fallback xmlns="">
          <p:sp>
            <p:nvSpPr>
              <p:cNvPr id="39" name="Content Placeholder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960437"/>
                <a:ext cx="8077200" cy="5592763"/>
              </a:xfrm>
              <a:prstGeom prst="rect">
                <a:avLst/>
              </a:prstGeom>
              <a:blipFill rotWithShape="1">
                <a:blip r:embed="rId2"/>
                <a:stretch>
                  <a:fillRect r="-1358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49506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913D84A8-662C-4132-8EA9-0409160DF983}" type="slidenum">
              <a:rPr lang="en-GB" altLang="en-US" sz="1400" b="0"/>
              <a:pPr/>
              <a:t>5</a:t>
            </a:fld>
            <a:endParaRPr lang="en-GB" altLang="en-US" sz="1400" b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394493" y="242888"/>
            <a:ext cx="8597107" cy="620712"/>
          </a:xfrm>
        </p:spPr>
        <p:txBody>
          <a:bodyPr/>
          <a:lstStyle/>
          <a:p>
            <a:pPr rtl="1"/>
            <a:r>
              <a:rPr lang="fa-IR" altLang="en-US" sz="2800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اصلاح عملکرد: کاهش </a:t>
            </a:r>
            <a:r>
              <a:rPr lang="fa-IR" altLang="en-US" sz="2800" dirty="0" smtClean="0">
                <a:solidFill>
                  <a:srgbClr val="FF0000"/>
                </a:solidFill>
                <a:latin typeface="Nazanin" panose="00000700000000000000" pitchFamily="2" charset="-78"/>
                <a:cs typeface="B Nazanin" panose="00000400000000000000" pitchFamily="2" charset="-78"/>
              </a:rPr>
              <a:t>اثر نویز</a:t>
            </a:r>
            <a:endParaRPr lang="en-GB" altLang="en-US" sz="2800" b="1" dirty="0" smtClean="0">
              <a:solidFill>
                <a:srgbClr val="FF0000"/>
              </a:solidFill>
              <a:latin typeface="Century Schoolbook" pitchFamily="18" charset="0"/>
              <a:cs typeface="B Nazanin" panose="00000400000000000000" pitchFamily="2" charset="-7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Content Placeholder 4"/>
              <p:cNvSpPr txBox="1">
                <a:spLocks/>
              </p:cNvSpPr>
              <p:nvPr/>
            </p:nvSpPr>
            <p:spPr>
              <a:xfrm>
                <a:off x="609600" y="960437"/>
                <a:ext cx="8077200" cy="5592763"/>
              </a:xfrm>
              <a:prstGeom prst="rect">
                <a:avLst/>
              </a:prstGeom>
            </p:spPr>
            <p:txBody>
              <a:bodyPr>
                <a:normAutofit fontScale="55000" lnSpcReduction="2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tx1"/>
                          </a:solidFill>
                          <a:latin typeface="Cambria Math"/>
                          <a:cs typeface="B Nazanin" panose="00000400000000000000" pitchFamily="2" charset="-78"/>
                        </a:rPr>
                        <m:t>𝑦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  <m:r>
                        <a:rPr lang="en-US" i="1">
                          <a:solidFill>
                            <a:schemeClr val="tx1"/>
                          </a:solidFill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cs typeface="B Nazanin" panose="00000400000000000000" pitchFamily="2" charset="-78"/>
                        </a:rPr>
                        <m:t>𝑅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  <m:t>𝑢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/>
                                  <a:cs typeface="B Nazanin" panose="00000400000000000000" pitchFamily="2" charset="-78"/>
                                </a:rPr>
                                <m:t>𝑡</m:t>
                              </m:r>
                            </m:e>
                          </m:d>
                        </m:num>
                        <m:den>
                          <m:sSubSup>
                            <m:sSubSupPr>
                              <m:ctrlP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∗</m:t>
                              </m:r>
                            </m:sup>
                          </m:sSubSup>
                          <m:sSubSup>
                            <m:sSubSupPr>
                              <m:ctrlP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𝑚</m:t>
                              </m:r>
                            </m:sub>
                            <m:sup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∗</m:t>
                              </m:r>
                            </m:sup>
                          </m:sSubSup>
                        </m:den>
                      </m:f>
                      <m:r>
                        <a:rPr lang="en-US" i="1">
                          <a:solidFill>
                            <a:schemeClr val="tx1"/>
                          </a:solidFill>
                          <a:latin typeface="Cambria Math"/>
                          <a:cs typeface="B Nazanin" panose="00000400000000000000" pitchFamily="2" charset="-78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cs typeface="B Nazanin" panose="00000400000000000000" pitchFamily="2" charset="-78"/>
                        </a:rPr>
                        <m:t>𝑆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  <m:t>𝑦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/>
                                  <a:cs typeface="B Nazanin" panose="00000400000000000000" pitchFamily="2" charset="-78"/>
                                </a:rPr>
                                <m:t>𝑡</m:t>
                              </m:r>
                            </m:e>
                          </m:d>
                        </m:num>
                        <m:den>
                          <m:sSubSup>
                            <m:sSubSupPr>
                              <m:ctrlP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∗</m:t>
                              </m:r>
                            </m:sup>
                          </m:sSubSup>
                          <m:sSubSup>
                            <m:sSubSupPr>
                              <m:ctrlP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𝑚</m:t>
                              </m:r>
                            </m:sub>
                            <m:sup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∗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fa-IR" dirty="0" smtClean="0">
                  <a:solidFill>
                    <a:schemeClr val="tx1"/>
                  </a:solidFill>
                  <a:cs typeface="B Nazanin" panose="00000400000000000000" pitchFamily="2" charset="-78"/>
                </a:endParaRPr>
              </a:p>
              <a:p>
                <a:pPr algn="just" rtl="1">
                  <a:lnSpc>
                    <a:spcPct val="150000"/>
                  </a:lnSpc>
                </a:pPr>
                <a:r>
                  <a:rPr lang="fa-IR" dirty="0" smtClean="0">
                    <a:cs typeface="B Nazanin" panose="00000400000000000000" pitchFamily="2" charset="-78"/>
                  </a:rPr>
                  <a:t>تعریف: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𝑢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𝑓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  <m:r>
                        <a:rPr lang="fa-IR" b="0" i="1" smtClean="0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𝑢</m:t>
                          </m:r>
                          <m:d>
                            <m:dPr>
                              <m:ctrlP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𝑡</m:t>
                              </m:r>
                            </m:e>
                          </m:d>
                        </m:num>
                        <m:den>
                          <m:sSubSup>
                            <m:sSubSupPr>
                              <m:ctrlP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∗</m:t>
                              </m:r>
                            </m:sup>
                          </m:sSubSup>
                          <m:sSubSup>
                            <m:sSubSupPr>
                              <m:ctrlP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𝑚</m:t>
                              </m:r>
                            </m:sub>
                            <m:sup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∗</m:t>
                              </m:r>
                            </m:sup>
                          </m:sSubSup>
                        </m:den>
                      </m:f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,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𝑦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𝑓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  <m:r>
                        <a:rPr lang="fa-IR" i="1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𝑦</m:t>
                          </m:r>
                          <m:d>
                            <m:dPr>
                              <m:ctrlP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𝑡</m:t>
                              </m:r>
                            </m:e>
                          </m:d>
                        </m:num>
                        <m:den>
                          <m:sSubSup>
                            <m:sSubSupPr>
                              <m:ctrlP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∗</m:t>
                              </m:r>
                            </m:sup>
                          </m:sSubSup>
                          <m:sSubSup>
                            <m:sSubSupPr>
                              <m:ctrlP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𝑚</m:t>
                              </m:r>
                            </m:sub>
                            <m:sup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∗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fa-IR" i="1" dirty="0" smtClean="0">
                  <a:latin typeface="Cambria Math"/>
                  <a:cs typeface="B Nazanin" panose="00000400000000000000" pitchFamily="2" charset="-78"/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  <a:cs typeface="B Nazanin" panose="00000400000000000000" pitchFamily="2" charset="-78"/>
                        </a:rPr>
                        <m:t>𝑦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  <m:r>
                        <a:rPr lang="en-US" i="1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𝑏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0</m:t>
                          </m:r>
                        </m:sub>
                      </m:sSub>
                      <m:sSup>
                        <m:sSup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𝑅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∗</m:t>
                          </m:r>
                        </m:sup>
                      </m:sSup>
                      <m:sSub>
                        <m:sSub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𝑢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𝑓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n-US" i="1">
                          <a:latin typeface="Cambria Math"/>
                          <a:cs typeface="B Nazanin" panose="00000400000000000000" pitchFamily="2" charset="-78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𝑏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0</m:t>
                          </m:r>
                        </m:sub>
                      </m:sSub>
                      <m:sSup>
                        <m:sSup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𝑆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∗</m:t>
                          </m:r>
                        </m:sup>
                      </m:sSup>
                      <m:sSub>
                        <m:sSub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𝑦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𝑓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fa-IR" dirty="0">
                  <a:cs typeface="B Nazanin" panose="00000400000000000000" pitchFamily="2" charset="-78"/>
                </a:endParaRPr>
              </a:p>
              <a:p>
                <a:pPr algn="just" rtl="1">
                  <a:lnSpc>
                    <a:spcPct val="150000"/>
                  </a:lnSpc>
                </a:pPr>
                <a:r>
                  <a:rPr lang="fa-IR" dirty="0" smtClean="0">
                    <a:cs typeface="B Nazanin" panose="00000400000000000000" pitchFamily="2" charset="-78"/>
                  </a:rPr>
                  <a:t>اندازه گیری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  <a:cs typeface="B Nazanin" panose="00000400000000000000" pitchFamily="2" charset="-78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  <a:cs typeface="B Nazanin" panose="00000400000000000000" pitchFamily="2" charset="-78"/>
                          </a:rPr>
                          <m:t>𝑢</m:t>
                        </m:r>
                      </m:e>
                      <m:sub>
                        <m:r>
                          <a:rPr lang="en-US" i="1">
                            <a:latin typeface="Cambria Math"/>
                            <a:cs typeface="B Nazanin" panose="00000400000000000000" pitchFamily="2" charset="-78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fa-IR" dirty="0" smtClean="0">
                    <a:cs typeface="B Nazanin" panose="00000400000000000000" pitchFamily="2" charset="-78"/>
                  </a:rPr>
                  <a:t> و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  <a:cs typeface="B Nazanin" panose="00000400000000000000" pitchFamily="2" charset="-78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cs typeface="B Nazanin" panose="00000400000000000000" pitchFamily="2" charset="-78"/>
                          </a:rPr>
                          <m:t>𝑦</m:t>
                        </m:r>
                      </m:e>
                      <m:sub>
                        <m:r>
                          <a:rPr lang="en-US" i="1">
                            <a:latin typeface="Cambria Math"/>
                            <a:cs typeface="B Nazanin" panose="00000400000000000000" pitchFamily="2" charset="-78"/>
                          </a:rPr>
                          <m:t>𝑓</m:t>
                        </m:r>
                      </m:sub>
                    </m:sSub>
                  </m:oMath>
                </a14:m>
                <a:endParaRPr lang="fa-IR" dirty="0" smtClean="0">
                  <a:cs typeface="B Nazanin" panose="00000400000000000000" pitchFamily="2" charset="-78"/>
                </a:endParaRPr>
              </a:p>
              <a:p>
                <a:pPr algn="just" rtl="1">
                  <a:lnSpc>
                    <a:spcPct val="150000"/>
                  </a:lnSpc>
                </a:pPr>
                <a:r>
                  <a:rPr lang="fa-IR" dirty="0" smtClean="0">
                    <a:cs typeface="B Nazanin" panose="00000400000000000000" pitchFamily="2" charset="-78"/>
                  </a:rPr>
                  <a:t>تعریف بردار پارامتر و رگرسیون: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𝜃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limUpp>
                            <m:limUppPr>
                              <m:ctrlP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limUppPr>
                            <m:e>
                              <m:groupChr>
                                <m:groupChrPr>
                                  <m:chr m:val="⏞"/>
                                  <m:pos m:val="top"/>
                                  <m:vertJc m:val="bot"/>
                                  <m:ctrlPr>
                                    <a:rPr lang="en-US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</m:ctrlPr>
                                </m:groupChr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  <a:cs typeface="B Nazanin" panose="00000400000000000000" pitchFamily="2" charset="-78"/>
                                        </a:rPr>
                                      </m:ctrlPr>
                                    </m:sSubPr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/>
                                              <a:cs typeface="B Nazanin" panose="00000400000000000000" pitchFamily="2" charset="-78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  <a:cs typeface="B Nazanin" panose="00000400000000000000" pitchFamily="2" charset="-78"/>
                                            </a:rPr>
                                            <m:t>𝑏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/>
                                              <a:cs typeface="B Nazanin" panose="00000400000000000000" pitchFamily="2" charset="-78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  <m:r>
                                        <a:rPr lang="en-US" i="1">
                                          <a:latin typeface="Cambria Math"/>
                                          <a:cs typeface="B Nazanin" panose="00000400000000000000" pitchFamily="2" charset="-78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  <a:cs typeface="B Nazanin" panose="00000400000000000000" pitchFamily="2" charset="-78"/>
                                        </a:rPr>
                                        <m:t>0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 …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  <a:cs typeface="B Nazanin" panose="00000400000000000000" pitchFamily="2" charset="-78"/>
                                        </a:rPr>
                                      </m:ctrlPr>
                                    </m:sSubPr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/>
                                              <a:cs typeface="B Nazanin" panose="00000400000000000000" pitchFamily="2" charset="-78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  <a:cs typeface="B Nazanin" panose="00000400000000000000" pitchFamily="2" charset="-78"/>
                                            </a:rPr>
                                            <m:t>𝑏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/>
                                              <a:cs typeface="B Nazanin" panose="00000400000000000000" pitchFamily="2" charset="-78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  <m:r>
                                        <a:rPr lang="en-US" i="1">
                                          <a:latin typeface="Cambria Math"/>
                                          <a:cs typeface="B Nazanin" panose="00000400000000000000" pitchFamily="2" charset="-78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  <a:cs typeface="B Nazanin" panose="00000400000000000000" pitchFamily="2" charset="-78"/>
                                        </a:rPr>
                                        <m:t>𝑛</m:t>
                                      </m:r>
                                      <m:r>
                                        <a:rPr lang="en-US" i="1">
                                          <a:latin typeface="Cambria Math"/>
                                          <a:cs typeface="B Nazanin" panose="00000400000000000000" pitchFamily="2" charset="-78"/>
                                        </a:rPr>
                                        <m:t>−</m:t>
                                      </m:r>
                                      <m:r>
                                        <a:rPr lang="en-US" i="1">
                                          <a:latin typeface="Cambria Math"/>
                                          <a:cs typeface="B Nazanin" panose="00000400000000000000" pitchFamily="2" charset="-78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  <a:cs typeface="B Nazanin" panose="00000400000000000000" pitchFamily="2" charset="-78"/>
                                        </a:rPr>
                                      </m:ctrlPr>
                                    </m:sSubPr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/>
                                              <a:cs typeface="B Nazanin" panose="00000400000000000000" pitchFamily="2" charset="-78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  <a:cs typeface="B Nazanin" panose="00000400000000000000" pitchFamily="2" charset="-78"/>
                                            </a:rPr>
                                            <m:t>𝑏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/>
                                              <a:cs typeface="B Nazanin" panose="00000400000000000000" pitchFamily="2" charset="-78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  <m:r>
                                        <a:rPr lang="en-US" i="1">
                                          <a:latin typeface="Cambria Math"/>
                                          <a:cs typeface="B Nazanin" panose="00000400000000000000" pitchFamily="2" charset="-78"/>
                                        </a:rPr>
                                        <m:t>𝑠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  <a:cs typeface="B Nazanin" panose="00000400000000000000" pitchFamily="2" charset="-78"/>
                                        </a:rPr>
                                        <m:t>0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 …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  <a:cs typeface="B Nazanin" panose="00000400000000000000" pitchFamily="2" charset="-78"/>
                                        </a:rPr>
                                      </m:ctrlPr>
                                    </m:sSubPr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/>
                                              <a:cs typeface="B Nazanin" panose="00000400000000000000" pitchFamily="2" charset="-78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  <a:cs typeface="B Nazanin" panose="00000400000000000000" pitchFamily="2" charset="-78"/>
                                            </a:rPr>
                                            <m:t>𝑏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/>
                                              <a:cs typeface="B Nazanin" panose="00000400000000000000" pitchFamily="2" charset="-78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  <m:r>
                                        <a:rPr lang="en-US" i="1">
                                          <a:latin typeface="Cambria Math"/>
                                          <a:cs typeface="B Nazanin" panose="00000400000000000000" pitchFamily="2" charset="-78"/>
                                        </a:rPr>
                                        <m:t>𝑠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  <a:cs typeface="B Nazanin" panose="00000400000000000000" pitchFamily="2" charset="-78"/>
                                        </a:rPr>
                                        <m:t>𝑛</m:t>
                                      </m:r>
                                      <m:r>
                                        <a:rPr lang="en-US" i="1">
                                          <a:latin typeface="Cambria Math"/>
                                          <a:cs typeface="B Nazanin" panose="00000400000000000000" pitchFamily="2" charset="-78"/>
                                        </a:rPr>
                                        <m:t>−</m:t>
                                      </m:r>
                                      <m:r>
                                        <a:rPr lang="en-US" i="1">
                                          <a:latin typeface="Cambria Math"/>
                                          <a:cs typeface="B Nazanin" panose="00000400000000000000" pitchFamily="2" charset="-78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groupChr>
                            </m:e>
                            <m:lim>
                              <m:r>
                                <a:rPr lang="fa-IR" i="1">
                                  <a:latin typeface="Cambria Math"/>
                                  <a:cs typeface="B Nazanin" panose="00000400000000000000" pitchFamily="2" charset="-78"/>
                                </a:rPr>
                                <m:t>مجهول</m:t>
                              </m:r>
                              <m:r>
                                <a:rPr lang="fa-IR" i="1">
                                  <a:latin typeface="Cambria Math"/>
                                  <a:cs typeface="B Nazanin" panose="00000400000000000000" pitchFamily="2" charset="-78"/>
                                </a:rPr>
                                <m:t> </m:t>
                              </m:r>
                              <m:r>
                                <a:rPr lang="fa-IR" i="1">
                                  <a:latin typeface="Cambria Math"/>
                                  <a:cs typeface="B Nazanin" panose="00000400000000000000" pitchFamily="2" charset="-78"/>
                                </a:rPr>
                                <m:t>پارامترهای</m:t>
                              </m:r>
                            </m:lim>
                          </m:limUpp>
                        </m:e>
                      </m:d>
                    </m:oMath>
                  </m:oMathPara>
                </a14:m>
                <a:endParaRPr lang="en-US" dirty="0" smtClean="0">
                  <a:cs typeface="B Nazanin" panose="00000400000000000000" pitchFamily="2" charset="-78"/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𝜙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fa-IR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𝑓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𝑡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 …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𝑓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𝑡</m:t>
                              </m:r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𝑙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𝑓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𝑡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 …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𝑓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𝑡</m:t>
                              </m:r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𝑙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fa-IR" dirty="0" smtClean="0">
                  <a:cs typeface="B Nazanin" panose="00000400000000000000" pitchFamily="2" charset="-78"/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  <a:cs typeface="B Nazanin" panose="00000400000000000000" pitchFamily="2" charset="-78"/>
                        </a:rPr>
                        <m:t>𝑦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𝜙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𝑇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𝜃</m:t>
                      </m:r>
                    </m:oMath>
                  </m:oMathPara>
                </a14:m>
                <a:endParaRPr lang="fa-IR" dirty="0">
                  <a:cs typeface="B Nazanin" panose="00000400000000000000" pitchFamily="2" charset="-78"/>
                </a:endParaRPr>
              </a:p>
              <a:p>
                <a:pPr algn="just" rtl="1">
                  <a:lnSpc>
                    <a:spcPct val="150000"/>
                  </a:lnSpc>
                </a:pPr>
                <a:endParaRPr lang="fa-IR" dirty="0" smtClean="0">
                  <a:cs typeface="B Nazanin" panose="00000400000000000000" pitchFamily="2" charset="-78"/>
                </a:endParaRPr>
              </a:p>
            </p:txBody>
          </p:sp>
        </mc:Choice>
        <mc:Fallback xmlns="">
          <p:sp>
            <p:nvSpPr>
              <p:cNvPr id="39" name="Content Placeholder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960437"/>
                <a:ext cx="8077200" cy="5592763"/>
              </a:xfrm>
              <a:prstGeom prst="rect">
                <a:avLst/>
              </a:prstGeom>
              <a:blipFill rotWithShape="1">
                <a:blip r:embed="rId2"/>
                <a:stretch>
                  <a:fillRect r="-528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Curved Connector 9"/>
          <p:cNvCxnSpPr/>
          <p:nvPr/>
        </p:nvCxnSpPr>
        <p:spPr>
          <a:xfrm rot="16200000" flipH="1">
            <a:off x="5600700" y="2171700"/>
            <a:ext cx="1676400" cy="381000"/>
          </a:xfrm>
          <a:prstGeom prst="curvedConnector3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6906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913D84A8-662C-4132-8EA9-0409160DF983}" type="slidenum">
              <a:rPr lang="en-GB" altLang="en-US" sz="1400" b="0"/>
              <a:pPr/>
              <a:t>6</a:t>
            </a:fld>
            <a:endParaRPr lang="en-GB" altLang="en-US" sz="1400" b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394493" y="242888"/>
            <a:ext cx="8597107" cy="620712"/>
          </a:xfrm>
        </p:spPr>
        <p:txBody>
          <a:bodyPr/>
          <a:lstStyle/>
          <a:p>
            <a:pPr rtl="1"/>
            <a:r>
              <a:rPr lang="fa-IR" altLang="en-US" sz="2800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الگوریتم </a:t>
            </a:r>
            <a:r>
              <a:rPr lang="en-US" altLang="en-US" sz="2800" dirty="0" smtClean="0">
                <a:latin typeface="Nazanin" panose="00000700000000000000" pitchFamily="2" charset="-78"/>
                <a:cs typeface="B Nazanin" panose="00000400000000000000" pitchFamily="2" charset="-78"/>
              </a:rPr>
              <a:t>STR</a:t>
            </a:r>
            <a:r>
              <a:rPr lang="fa-IR" altLang="en-US" sz="2800" dirty="0" smtClean="0">
                <a:latin typeface="Nazanin" panose="00000700000000000000" pitchFamily="2" charset="-78"/>
                <a:cs typeface="B Nazanin" panose="00000400000000000000" pitchFamily="2" charset="-78"/>
              </a:rPr>
              <a:t> مستقیم برای سیستمهای حداقل فاز</a:t>
            </a:r>
            <a:endParaRPr lang="en-GB" altLang="en-US" sz="2800" b="1" dirty="0" smtClean="0">
              <a:solidFill>
                <a:srgbClr val="FF0000"/>
              </a:solidFill>
              <a:latin typeface="Century Schoolbook" pitchFamily="18" charset="0"/>
              <a:cs typeface="B Nazanin" panose="00000400000000000000" pitchFamily="2" charset="-7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Content Placeholder 4"/>
              <p:cNvSpPr txBox="1">
                <a:spLocks/>
              </p:cNvSpPr>
              <p:nvPr/>
            </p:nvSpPr>
            <p:spPr>
              <a:xfrm>
                <a:off x="609600" y="960437"/>
                <a:ext cx="8077200" cy="5592763"/>
              </a:xfrm>
              <a:prstGeom prst="rect">
                <a:avLst/>
              </a:prstGeom>
            </p:spPr>
            <p:txBody>
              <a:bodyPr>
                <a:normAutofit fontScale="47500" lnSpcReduction="2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 rtl="1">
                  <a:lnSpc>
                    <a:spcPct val="150000"/>
                  </a:lnSpc>
                </a:pPr>
                <a:r>
                  <a:rPr lang="fa-IR" dirty="0" smtClean="0">
                    <a:cs typeface="B Nazanin" panose="00000400000000000000" pitchFamily="2" charset="-78"/>
                  </a:rPr>
                  <a:t>داده ها: چندجمله ایهای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  <a:cs typeface="B Nazanin" panose="00000400000000000000" pitchFamily="2" charset="-78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cs typeface="B Nazanin" panose="00000400000000000000" pitchFamily="2" charset="-78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cs typeface="B Nazanin" panose="00000400000000000000" pitchFamily="2" charset="-78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fa-IR" dirty="0" smtClean="0">
                    <a:cs typeface="B Nazanin" panose="00000400000000000000" pitchFamily="2" charset="-78"/>
                  </a:rPr>
                  <a:t>،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  <a:cs typeface="B Nazanin" panose="00000400000000000000" pitchFamily="2" charset="-78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cs typeface="B Nazanin" panose="00000400000000000000" pitchFamily="2" charset="-78"/>
                          </a:rPr>
                          <m:t>𝐵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cs typeface="B Nazanin" panose="00000400000000000000" pitchFamily="2" charset="-78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fa-IR" dirty="0" smtClean="0">
                    <a:cs typeface="B Nazanin" panose="00000400000000000000" pitchFamily="2" charset="-78"/>
                  </a:rPr>
                  <a:t> و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  <a:cs typeface="B Nazanin" panose="00000400000000000000" pitchFamily="2" charset="-78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cs typeface="B Nazanin" panose="00000400000000000000" pitchFamily="2" charset="-78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cs typeface="B Nazanin" panose="00000400000000000000" pitchFamily="2" charset="-78"/>
                          </a:rPr>
                          <m:t>0</m:t>
                        </m:r>
                      </m:sub>
                    </m:sSub>
                  </m:oMath>
                </a14:m>
                <a:r>
                  <a:rPr lang="fa-IR" dirty="0" smtClean="0">
                    <a:cs typeface="B Nazanin" panose="00000400000000000000" pitchFamily="2" charset="-78"/>
                  </a:rPr>
                  <a:t> و مرتبه نسبی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  <a:cs typeface="B Nazanin" panose="00000400000000000000" pitchFamily="2" charset="-78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cs typeface="B Nazanin" panose="00000400000000000000" pitchFamily="2" charset="-78"/>
                          </a:rPr>
                          <m:t>𝑑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cs typeface="B Nazanin" panose="00000400000000000000" pitchFamily="2" charset="-78"/>
                          </a:rPr>
                          <m:t>0</m:t>
                        </m:r>
                      </m:sub>
                    </m:sSub>
                  </m:oMath>
                </a14:m>
                <a:endParaRPr lang="en-US" dirty="0" smtClean="0">
                  <a:cs typeface="B Nazanin" panose="00000400000000000000" pitchFamily="2" charset="-78"/>
                </a:endParaRPr>
              </a:p>
              <a:p>
                <a:pPr algn="just" rtl="1">
                  <a:lnSpc>
                    <a:spcPct val="150000"/>
                  </a:lnSpc>
                </a:pPr>
                <a:r>
                  <a:rPr lang="fa-IR" dirty="0" smtClean="0">
                    <a:cs typeface="B Nazanin" panose="00000400000000000000" pitchFamily="2" charset="-78"/>
                  </a:rPr>
                  <a:t>گام 1: تخمین پارامترهای معادله </a:t>
                </a:r>
                <a:endParaRPr lang="fa-IR" dirty="0" smtClean="0">
                  <a:cs typeface="+mj-cs"/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  <a:cs typeface="B Nazanin" panose="00000400000000000000" pitchFamily="2" charset="-78"/>
                        </a:rPr>
                        <m:t>𝑦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  <m:r>
                        <a:rPr lang="en-US" i="1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𝑏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0</m:t>
                          </m:r>
                        </m:sub>
                      </m:sSub>
                      <m:sSup>
                        <m:sSup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𝑅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∗</m:t>
                          </m:r>
                        </m:sup>
                      </m:sSup>
                      <m:sSub>
                        <m:sSub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𝑢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𝑓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n-US" i="1">
                          <a:latin typeface="Cambria Math"/>
                          <a:cs typeface="B Nazanin" panose="00000400000000000000" pitchFamily="2" charset="-78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𝑏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0</m:t>
                          </m:r>
                        </m:sub>
                      </m:sSub>
                      <m:sSup>
                        <m:sSup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𝑆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∗</m:t>
                          </m:r>
                        </m:sup>
                      </m:sSup>
                      <m:sSub>
                        <m:sSub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𝑦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𝑓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 smtClean="0">
                  <a:cs typeface="B Nazanin" panose="00000400000000000000" pitchFamily="2" charset="-78"/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𝑅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𝑞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𝑞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1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̂"/>
                                  <m:ctrlPr>
                                    <a:rPr lang="en-US" b="0" i="1" smtClean="0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</m:ctrlPr>
                                </m:accPr>
                                <m:e>
                                  <m:r>
                                    <a:rPr lang="en-US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𝜃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̂"/>
                                  <m:ctrlPr>
                                    <a:rPr lang="en-US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</m:ctrlPr>
                                </m:accPr>
                                <m:e>
                                  <m:r>
                                    <a:rPr lang="en-US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𝜃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sSup>
                        <m:sSup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𝑞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+…</m:t>
                      </m:r>
                    </m:oMath>
                  </m:oMathPara>
                </a14:m>
                <a:endParaRPr lang="en-US" b="0" i="1" dirty="0" smtClean="0">
                  <a:latin typeface="Cambria Math"/>
                  <a:cs typeface="B Nazanin" panose="00000400000000000000" pitchFamily="2" charset="-78"/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𝑆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𝑞</m:t>
                          </m:r>
                        </m:e>
                      </m:d>
                      <m:r>
                        <a:rPr lang="en-US" i="1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̂"/>
                                  <m:ctrlPr>
                                    <a:rPr lang="en-US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</m:ctrlPr>
                                </m:accPr>
                                <m:e>
                                  <m:r>
                                    <a:rPr lang="en-US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𝜃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𝑛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̂"/>
                                  <m:ctrlPr>
                                    <a:rPr lang="en-US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</m:ctrlPr>
                                </m:accPr>
                                <m:e>
                                  <m:r>
                                    <a:rPr lang="en-US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𝜃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sSup>
                        <m:sSup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𝑞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𝑛</m:t>
                          </m:r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−</m:t>
                          </m:r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1</m:t>
                          </m:r>
                        </m:sup>
                      </m:sSup>
                      <m:r>
                        <a:rPr lang="en-US" i="1">
                          <a:latin typeface="Cambria Math"/>
                          <a:cs typeface="B Nazanin" panose="00000400000000000000" pitchFamily="2" charset="-78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̂"/>
                                  <m:ctrlPr>
                                    <a:rPr lang="en-US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</m:ctrlPr>
                                </m:accPr>
                                <m:e>
                                  <m:r>
                                    <a:rPr lang="en-US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𝜃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̂"/>
                                  <m:ctrlPr>
                                    <a:rPr lang="en-US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</m:ctrlPr>
                                </m:accPr>
                                <m:e>
                                  <m:r>
                                    <a:rPr lang="en-US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𝜃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sSup>
                        <m:sSup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𝑞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𝑛</m:t>
                          </m:r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−</m:t>
                          </m:r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  <a:cs typeface="B Nazanin" panose="00000400000000000000" pitchFamily="2" charset="-78"/>
                        </a:rPr>
                        <m:t>+…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 </m:t>
                      </m:r>
                    </m:oMath>
                  </m:oMathPara>
                </a14:m>
                <a:endParaRPr lang="fa-IR" dirty="0" smtClean="0">
                  <a:cs typeface="B Nazanin" panose="00000400000000000000" pitchFamily="2" charset="-78"/>
                </a:endParaRPr>
              </a:p>
              <a:p>
                <a:pPr algn="just" rtl="1">
                  <a:lnSpc>
                    <a:spcPct val="150000"/>
                  </a:lnSpc>
                </a:pPr>
                <a:r>
                  <a:rPr lang="fa-IR" dirty="0" smtClean="0">
                    <a:cs typeface="B Nazanin" panose="00000400000000000000" pitchFamily="2" charset="-78"/>
                  </a:rPr>
                  <a:t>گام 2: محاسبه قانون کنترل از رابطه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𝑅</m:t>
                          </m:r>
                        </m:e>
                      </m:acc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𝑢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  <m:r>
                        <a:rPr lang="en-US" i="1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𝑇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𝑢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−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𝑆</m:t>
                          </m:r>
                        </m:e>
                      </m:acc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𝑦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, </m:t>
                      </m:r>
                    </m:oMath>
                  </m:oMathPara>
                </a14:m>
                <a:endParaRPr lang="en-US" b="0" dirty="0" smtClean="0">
                  <a:cs typeface="B Nazanin" panose="00000400000000000000" pitchFamily="2" charset="-78"/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𝑇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0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𝑚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1</m:t>
                              </m:r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̂"/>
                                  <m:ctrlPr>
                                    <a:rPr lang="en-US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</m:ctrlPr>
                                </m:accPr>
                                <m:e>
                                  <m:r>
                                    <a:rPr lang="en-US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𝜃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???(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𝐵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𝑚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𝑞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𝑚</m:t>
                          </m:r>
                        </m:sup>
                      </m:sSup>
                      <m:sSub>
                        <m:sSub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𝐴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𝑚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1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)</m:t>
                      </m:r>
                    </m:oMath>
                  </m:oMathPara>
                </a14:m>
                <a:endParaRPr lang="fa-IR" dirty="0" smtClean="0">
                  <a:cs typeface="B Nazanin" panose="00000400000000000000" pitchFamily="2" charset="-78"/>
                </a:endParaRPr>
              </a:p>
              <a:p>
                <a:pPr algn="just" rtl="1">
                  <a:lnSpc>
                    <a:spcPct val="150000"/>
                  </a:lnSpc>
                </a:pPr>
                <a:r>
                  <a:rPr lang="fa-IR" dirty="0" smtClean="0">
                    <a:cs typeface="B Nazanin" panose="00000400000000000000" pitchFamily="2" charset="-78"/>
                  </a:rPr>
                  <a:t>اعمال کنترل بدست آمده در گام 2 تا زمان نمونه برداری بعدی</a:t>
                </a:r>
              </a:p>
              <a:p>
                <a:pPr algn="just" rtl="1">
                  <a:lnSpc>
                    <a:spcPct val="150000"/>
                  </a:lnSpc>
                </a:pPr>
                <a:r>
                  <a:rPr lang="fa-IR" dirty="0" smtClean="0">
                    <a:cs typeface="B Nazanin" panose="00000400000000000000" pitchFamily="2" charset="-78"/>
                  </a:rPr>
                  <a:t>گام 4: تکرار مراحل فوق </a:t>
                </a:r>
                <a:r>
                  <a:rPr lang="fa-IR" dirty="0" smtClean="0">
                    <a:solidFill>
                      <a:srgbClr val="FF0000"/>
                    </a:solidFill>
                    <a:cs typeface="B Nazanin" panose="00000400000000000000" pitchFamily="2" charset="-78"/>
                  </a:rPr>
                  <a:t>در هر زمان نمونه برداری</a:t>
                </a:r>
              </a:p>
            </p:txBody>
          </p:sp>
        </mc:Choice>
        <mc:Fallback xmlns="">
          <p:sp>
            <p:nvSpPr>
              <p:cNvPr id="39" name="Content Placeholder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960437"/>
                <a:ext cx="8077200" cy="5592763"/>
              </a:xfrm>
              <a:prstGeom prst="rect">
                <a:avLst/>
              </a:prstGeom>
              <a:blipFill rotWithShape="1">
                <a:blip r:embed="rId2"/>
                <a:stretch>
                  <a:fillRect r="-302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2743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7</a:t>
            </a:fld>
            <a:endParaRPr lang="en-CA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22"/>
          <a:stretch/>
        </p:blipFill>
        <p:spPr bwMode="auto">
          <a:xfrm>
            <a:off x="1373957" y="-17211"/>
            <a:ext cx="6246043" cy="6951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 rot="18473809">
                <a:off x="-377252" y="4357965"/>
                <a:ext cx="3254884" cy="1223101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  <a:cs typeface="Times New Roman" panose="02020603050405020304" pitchFamily="18" charset="0"/>
                        </a:rPr>
                        <m:t>𝑅</m:t>
                      </m:r>
                      <m:d>
                        <m:d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𝑞</m:t>
                          </m:r>
                        </m:e>
                      </m:d>
                      <m:r>
                        <a:rPr lang="fa-IR" i="1">
                          <a:solidFill>
                            <a:srgbClr val="FF0000"/>
                          </a:solidFill>
                          <a:latin typeface="Cambria Math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0</m:t>
                          </m:r>
                        </m:sub>
                      </m:sSub>
                      <m:sSup>
                        <m:sSup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𝑞</m:t>
                          </m:r>
                        </m:e>
                        <m:sup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𝑛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1</m:t>
                          </m:r>
                        </m:sup>
                      </m:sSup>
                      <m:r>
                        <a:rPr lang="fa-IR" i="1">
                          <a:solidFill>
                            <a:srgbClr val="FF0000"/>
                          </a:solidFill>
                          <a:latin typeface="Cambria Math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sSup>
                        <m:sSup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𝑞</m:t>
                          </m:r>
                        </m:e>
                        <m:sup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𝑛</m:t>
                          </m:r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solidFill>
                            <a:srgbClr val="FF0000"/>
                          </a:solidFill>
                          <a:latin typeface="Cambria Math"/>
                          <a:cs typeface="Times New Roman" panose="02020603050405020304" pitchFamily="18" charset="0"/>
                        </a:rPr>
                        <m:t>+…+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𝑛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CA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473809">
                <a:off x="-377252" y="4357965"/>
                <a:ext cx="3254884" cy="122310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9885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8</a:t>
            </a:fld>
            <a:endParaRPr lang="en-CA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04800"/>
            <a:ext cx="5867400" cy="6199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3536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13118</TotalTime>
  <Words>944</Words>
  <Application>Microsoft Office PowerPoint</Application>
  <PresentationFormat>On-screen Show (4:3)</PresentationFormat>
  <Paragraphs>65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کنترل تطبیقی  رگلاتورهای خودتنظیم (بخش سوم) Self Tuning Regulator (Part III)</vt:lpstr>
      <vt:lpstr>چرا رگولاتورهای خودتنظیم مستقیم؟</vt:lpstr>
      <vt:lpstr>PowerPoint Presentation</vt:lpstr>
      <vt:lpstr>سیستمهای حداقل فاز: حذف تمام صفرها</vt:lpstr>
      <vt:lpstr>اصلاح عملکرد: کاهش اثر نویز</vt:lpstr>
      <vt:lpstr>الگوریتم STR مستقیم برای سیستمهای حداقل فاز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کنترل تطبیقی  Adaptive Control</dc:title>
  <dc:creator>Yazdan</dc:creator>
  <cp:lastModifiedBy>Yazdan</cp:lastModifiedBy>
  <cp:revision>494</cp:revision>
  <dcterms:created xsi:type="dcterms:W3CDTF">2015-02-03T07:54:58Z</dcterms:created>
  <dcterms:modified xsi:type="dcterms:W3CDTF">2017-04-19T08:47:47Z</dcterms:modified>
</cp:coreProperties>
</file>