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8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0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  <p:sldMasterId id="2147483711" r:id="rId5"/>
    <p:sldMasterId id="2147483729" r:id="rId6"/>
    <p:sldMasterId id="2147483747" r:id="rId7"/>
    <p:sldMasterId id="2147483765" r:id="rId8"/>
    <p:sldMasterId id="2147483783" r:id="rId9"/>
    <p:sldMasterId id="2147483801" r:id="rId10"/>
    <p:sldMasterId id="2147483819" r:id="rId11"/>
  </p:sldMasterIdLst>
  <p:notesMasterIdLst>
    <p:notesMasterId r:id="rId46"/>
  </p:notesMasterIdLst>
  <p:sldIdLst>
    <p:sldId id="256" r:id="rId12"/>
    <p:sldId id="257" r:id="rId13"/>
    <p:sldId id="258" r:id="rId14"/>
    <p:sldId id="26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62" r:id="rId27"/>
    <p:sldId id="263" r:id="rId28"/>
    <p:sldId id="261" r:id="rId29"/>
    <p:sldId id="276" r:id="rId30"/>
    <p:sldId id="264" r:id="rId31"/>
    <p:sldId id="265" r:id="rId32"/>
    <p:sldId id="266" r:id="rId33"/>
    <p:sldId id="269" r:id="rId34"/>
    <p:sldId id="268" r:id="rId35"/>
    <p:sldId id="270" r:id="rId36"/>
    <p:sldId id="271" r:id="rId37"/>
    <p:sldId id="272" r:id="rId38"/>
    <p:sldId id="280" r:id="rId39"/>
    <p:sldId id="273" r:id="rId40"/>
    <p:sldId id="274" r:id="rId41"/>
    <p:sldId id="275" r:id="rId42"/>
    <p:sldId id="277" r:id="rId43"/>
    <p:sldId id="279" r:id="rId44"/>
    <p:sldId id="27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22F08-6609-436F-99C4-07EF3D71587C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4624B-28D9-49FA-9038-22CAA02A9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4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9283B6-1BE6-43C5-A8FC-F645389CCE13}" type="slidenum">
              <a:rPr lang="ar-SA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84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667C66-DA83-415D-8501-24F04A385208}" type="slidenum">
              <a:rPr lang="ar-SA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29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3DE815-74E1-440F-B353-826A264AAE80}" type="slidenum">
              <a:rPr lang="ar-SA" b="0">
                <a:solidFill>
                  <a:prstClr val="black"/>
                </a:solidFill>
              </a:rPr>
              <a:pPr eaLnBrk="1" hangingPunct="1"/>
              <a:t>16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5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4760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DF4AA9-9E00-4FA0-8FAF-A8D239A370CB}" type="slidenum">
              <a:rPr lang="ar-SA" b="0">
                <a:solidFill>
                  <a:prstClr val="black"/>
                </a:solidFill>
              </a:rPr>
              <a:pPr eaLnBrk="1" hangingPunct="1"/>
              <a:t>19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8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2478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C26C2E-BEBB-479A-8146-3D679A1DA093}" type="slidenum">
              <a:rPr lang="ar-SA" b="0">
                <a:solidFill>
                  <a:prstClr val="black"/>
                </a:solidFill>
              </a:rPr>
              <a:pPr eaLnBrk="1" hangingPunct="1"/>
              <a:t>20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6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7903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9782ADE-5E0B-4E78-9CB5-B2513E5FFF64}" type="slidenum">
              <a:rPr lang="ar-SA" b="0" smtClean="0"/>
              <a:pPr eaLnBrk="1" hangingPunct="1"/>
              <a:t>23</a:t>
            </a:fld>
            <a:endParaRPr lang="en-US" b="0" smtClean="0"/>
          </a:p>
        </p:txBody>
      </p:sp>
      <p:sp>
        <p:nvSpPr>
          <p:cNvPr id="66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6458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AB93B1-DC32-4345-8751-E9DB9BB861F9}" type="slidenum">
              <a:rPr lang="ar-SA" b="0">
                <a:solidFill>
                  <a:prstClr val="black"/>
                </a:solidFill>
              </a:rPr>
              <a:pPr eaLnBrk="1" hangingPunct="1"/>
              <a:t>25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7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0333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86DB2F-5E43-47CF-A248-59D62033DBA4}" type="slidenum">
              <a:rPr lang="ar-SA" b="0">
                <a:solidFill>
                  <a:prstClr val="black"/>
                </a:solidFill>
              </a:rPr>
              <a:pPr eaLnBrk="1" hangingPunct="1"/>
              <a:t>26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7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0583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86DB2F-5E43-47CF-A248-59D62033DBA4}" type="slidenum">
              <a:rPr lang="ar-SA" b="0">
                <a:solidFill>
                  <a:prstClr val="black"/>
                </a:solidFill>
              </a:rPr>
              <a:pPr eaLnBrk="1" hangingPunct="1"/>
              <a:t>28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7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215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0D9E8B-3F92-4EA4-9B4B-37C8472BA519}" type="slidenum">
              <a:rPr lang="ar-SA" b="0">
                <a:solidFill>
                  <a:prstClr val="black"/>
                </a:solidFill>
              </a:rPr>
              <a:pPr eaLnBrk="1" hangingPunct="1"/>
              <a:t>29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7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9125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DBD638-B11B-4615-918C-0503628E4EE8}" type="slidenum">
              <a:rPr lang="ar-SA" b="0">
                <a:solidFill>
                  <a:prstClr val="black"/>
                </a:solidFill>
              </a:rPr>
              <a:pPr eaLnBrk="1" hangingPunct="1"/>
              <a:t>30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6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963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53A52D-D5F9-4C0D-A425-8AD1F3FDC82F}" type="slidenum">
              <a:rPr lang="ar-SA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37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954B50-1360-4647-85C8-484B08229477}" type="slidenum">
              <a:rPr lang="ar-SA" b="0">
                <a:solidFill>
                  <a:prstClr val="black"/>
                </a:solidFill>
              </a:rPr>
              <a:pPr eaLnBrk="1" hangingPunct="1"/>
              <a:t>33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9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443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4A363C-7943-4592-82CA-E8AF92B5B069}" type="slidenum">
              <a:rPr lang="ar-SA" b="0">
                <a:solidFill>
                  <a:prstClr val="black"/>
                </a:solidFill>
              </a:rPr>
              <a:pPr eaLnBrk="1" hangingPunct="1"/>
              <a:t>34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9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254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2B6AE8-83A7-436A-8AB6-8576A0521F62}" type="slidenum">
              <a:rPr lang="ar-SA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80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D85D9B-D972-473E-AF5B-C3021017A8EB}" type="slidenum">
              <a:rPr lang="ar-SA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89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2500CA-A0B8-44BB-9427-C3857BEE9E7B}" type="slidenum">
              <a:rPr lang="ar-SA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84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57AD44-9A7F-44AF-A69C-3C7699F042DA}" type="slidenum">
              <a:rPr lang="ar-SA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16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8A16A2-5532-477A-8BDB-100E2FBB7F70}" type="slidenum">
              <a:rPr lang="ar-SA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31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07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8F3369-A144-4628-AF78-8135F0C97BB4}" type="slidenum">
              <a:rPr lang="ar-SA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33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79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8F49CF-3F7B-47B1-9906-BA38678CDE4D}" type="slidenum">
              <a:rPr lang="ar-SA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35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2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036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BFDA8-6685-4120-A2AF-BBA8C607C32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9918"/>
      </p:ext>
    </p:extLst>
  </p:cSld>
  <p:clrMapOvr>
    <a:masterClrMapping/>
  </p:clrMapOvr>
  <p:transition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4EFFF-0FCF-4A56-A08D-10B3F7D7468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86456"/>
      </p:ext>
    </p:extLst>
  </p:cSld>
  <p:clrMapOvr>
    <a:masterClrMapping/>
  </p:clrMapOvr>
  <p:transition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752B-FB71-4C93-84FC-C7223C6D3B2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6640"/>
      </p:ext>
    </p:extLst>
  </p:cSld>
  <p:clrMapOvr>
    <a:masterClrMapping/>
  </p:clrMapOvr>
  <p:transition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E04CD-9D57-4776-BC51-420123D2BA1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39347"/>
      </p:ext>
    </p:extLst>
  </p:cSld>
  <p:clrMapOvr>
    <a:masterClrMapping/>
  </p:clrMapOvr>
  <p:transition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B5298-4FB1-4842-B800-0B918CB3744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39950"/>
      </p:ext>
    </p:extLst>
  </p:cSld>
  <p:clrMapOvr>
    <a:masterClrMapping/>
  </p:clrMapOvr>
  <p:transition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7D133-B8F2-4FE0-BCFD-2DD75F92E1F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80847"/>
      </p:ext>
    </p:extLst>
  </p:cSld>
  <p:clrMapOvr>
    <a:masterClrMapping/>
  </p:clrMapOvr>
  <p:transition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DB016-6849-4457-87E7-EBF50CDCA8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51454"/>
      </p:ext>
    </p:extLst>
  </p:cSld>
  <p:clrMapOvr>
    <a:masterClrMapping/>
  </p:clrMapOvr>
  <p:transition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D85D3-AD70-450F-9DCF-4E4691C74AF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43784"/>
      </p:ext>
    </p:extLst>
  </p:cSld>
  <p:clrMapOvr>
    <a:masterClrMapping/>
  </p:clrMapOvr>
  <p:transition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DFF-B353-4B4F-8186-57471B1D0F0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8879"/>
      </p:ext>
    </p:extLst>
  </p:cSld>
  <p:clrMapOvr>
    <a:masterClrMapping/>
  </p:clrMapOvr>
  <p:transition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8EF3-0222-4407-B661-FA548716FF9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57481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038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10FFE-BF5F-453B-A6BC-18702F1027F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1363"/>
      </p:ext>
    </p:extLst>
  </p:cSld>
  <p:clrMapOvr>
    <a:masterClrMapping/>
  </p:clrMapOvr>
  <p:transition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B6FE8-25FA-45E3-AEA1-890022C1EB4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65506"/>
      </p:ext>
    </p:extLst>
  </p:cSld>
  <p:clrMapOvr>
    <a:masterClrMapping/>
  </p:clrMapOvr>
  <p:transition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CDC0-7B94-4474-9226-3E06D05EA6A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28851"/>
      </p:ext>
    </p:extLst>
  </p:cSld>
  <p:clrMapOvr>
    <a:masterClrMapping/>
  </p:clrMapOvr>
  <p:transition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7038-F795-4829-89B4-52DBE1BDF16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13680"/>
      </p:ext>
    </p:extLst>
  </p:cSld>
  <p:clrMapOvr>
    <a:masterClrMapping/>
  </p:clrMapOvr>
  <p:transition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B3640-7906-476E-9582-ECB06C41728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49217"/>
      </p:ext>
    </p:extLst>
  </p:cSld>
  <p:clrMapOvr>
    <a:masterClrMapping/>
  </p:clrMapOvr>
  <p:transition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B5F60-0659-4C7E-A5B2-D459EC33EB8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06456"/>
      </p:ext>
    </p:extLst>
  </p:cSld>
  <p:clrMapOvr>
    <a:masterClrMapping/>
  </p:clrMapOvr>
  <p:transition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C2E3-3537-424C-A511-A4723A55D1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04966"/>
      </p:ext>
    </p:extLst>
  </p:cSld>
  <p:clrMapOvr>
    <a:masterClrMapping/>
  </p:clrMapOvr>
  <p:transition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BFDA8-6685-4120-A2AF-BBA8C607C32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71190"/>
      </p:ext>
    </p:extLst>
  </p:cSld>
  <p:clrMapOvr>
    <a:masterClrMapping/>
  </p:clrMapOvr>
  <p:transition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4EFFF-0FCF-4A56-A08D-10B3F7D7468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14947"/>
      </p:ext>
    </p:extLst>
  </p:cSld>
  <p:clrMapOvr>
    <a:masterClrMapping/>
  </p:clrMapOvr>
  <p:transition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752B-FB71-4C93-84FC-C7223C6D3B2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01446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B6FE8-25FA-45E3-AEA1-890022C1EB4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51411"/>
      </p:ext>
    </p:extLst>
  </p:cSld>
  <p:clrMapOvr>
    <a:masterClrMapping/>
  </p:clrMapOvr>
  <p:transition>
    <p:rand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E04CD-9D57-4776-BC51-420123D2BA1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18776"/>
      </p:ext>
    </p:extLst>
  </p:cSld>
  <p:clrMapOvr>
    <a:masterClrMapping/>
  </p:clrMapOvr>
  <p:transition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B5298-4FB1-4842-B800-0B918CB3744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61127"/>
      </p:ext>
    </p:extLst>
  </p:cSld>
  <p:clrMapOvr>
    <a:masterClrMapping/>
  </p:clrMapOvr>
  <p:transition>
    <p:rand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7D133-B8F2-4FE0-BCFD-2DD75F92E1F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25057"/>
      </p:ext>
    </p:extLst>
  </p:cSld>
  <p:clrMapOvr>
    <a:masterClrMapping/>
  </p:clrMapOvr>
  <p:transition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DB016-6849-4457-87E7-EBF50CDCA8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0169"/>
      </p:ext>
    </p:extLst>
  </p:cSld>
  <p:clrMapOvr>
    <a:masterClrMapping/>
  </p:clrMapOvr>
  <p:transition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D85D3-AD70-450F-9DCF-4E4691C74AF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81359"/>
      </p:ext>
    </p:extLst>
  </p:cSld>
  <p:clrMapOvr>
    <a:masterClrMapping/>
  </p:clrMapOvr>
  <p:transition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DFF-B353-4B4F-8186-57471B1D0F0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10280"/>
      </p:ext>
    </p:extLst>
  </p:cSld>
  <p:clrMapOvr>
    <a:masterClrMapping/>
  </p:clrMapOvr>
  <p:transition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8EF3-0222-4407-B661-FA548716FF9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00803"/>
      </p:ext>
    </p:extLst>
  </p:cSld>
  <p:clrMapOvr>
    <a:masterClrMapping/>
  </p:clrMapOvr>
  <p:transition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10FFE-BF5F-453B-A6BC-18702F1027F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14423"/>
      </p:ext>
    </p:extLst>
  </p:cSld>
  <p:clrMapOvr>
    <a:masterClrMapping/>
  </p:clrMapOvr>
  <p:transition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B6FE8-25FA-45E3-AEA1-890022C1EB4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68118"/>
      </p:ext>
    </p:extLst>
  </p:cSld>
  <p:clrMapOvr>
    <a:masterClrMapping/>
  </p:clrMapOvr>
  <p:transition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CDC0-7B94-4474-9226-3E06D05EA6A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82673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CDC0-7B94-4474-9226-3E06D05EA6A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6955"/>
      </p:ext>
    </p:extLst>
  </p:cSld>
  <p:clrMapOvr>
    <a:masterClrMapping/>
  </p:clrMapOvr>
  <p:transition>
    <p:rand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7038-F795-4829-89B4-52DBE1BDF16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0065"/>
      </p:ext>
    </p:extLst>
  </p:cSld>
  <p:clrMapOvr>
    <a:masterClrMapping/>
  </p:clrMapOvr>
  <p:transition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B3640-7906-476E-9582-ECB06C41728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19372"/>
      </p:ext>
    </p:extLst>
  </p:cSld>
  <p:clrMapOvr>
    <a:masterClrMapping/>
  </p:clrMapOvr>
  <p:transition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B5F60-0659-4C7E-A5B2-D459EC33EB8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60989"/>
      </p:ext>
    </p:extLst>
  </p:cSld>
  <p:clrMapOvr>
    <a:masterClrMapping/>
  </p:clrMapOvr>
  <p:transition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C2E3-3537-424C-A511-A4723A55D1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34681"/>
      </p:ext>
    </p:extLst>
  </p:cSld>
  <p:clrMapOvr>
    <a:masterClrMapping/>
  </p:clrMapOvr>
  <p:transition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BFDA8-6685-4120-A2AF-BBA8C607C32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35671"/>
      </p:ext>
    </p:extLst>
  </p:cSld>
  <p:clrMapOvr>
    <a:masterClrMapping/>
  </p:clrMapOvr>
  <p:transition>
    <p:rand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4EFFF-0FCF-4A56-A08D-10B3F7D7468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1181"/>
      </p:ext>
    </p:extLst>
  </p:cSld>
  <p:clrMapOvr>
    <a:masterClrMapping/>
  </p:clrMapOvr>
  <p:transition>
    <p:rand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752B-FB71-4C93-84FC-C7223C6D3B2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11335"/>
      </p:ext>
    </p:extLst>
  </p:cSld>
  <p:clrMapOvr>
    <a:masterClrMapping/>
  </p:clrMapOvr>
  <p:transition>
    <p:rand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E04CD-9D57-4776-BC51-420123D2BA1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81445"/>
      </p:ext>
    </p:extLst>
  </p:cSld>
  <p:clrMapOvr>
    <a:masterClrMapping/>
  </p:clrMapOvr>
  <p:transition>
    <p:rand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B5298-4FB1-4842-B800-0B918CB3744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66409"/>
      </p:ext>
    </p:extLst>
  </p:cSld>
  <p:clrMapOvr>
    <a:masterClrMapping/>
  </p:clrMapOvr>
  <p:transition>
    <p:rand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7D133-B8F2-4FE0-BCFD-2DD75F92E1F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8877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7038-F795-4829-89B4-52DBE1BDF16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81271"/>
      </p:ext>
    </p:extLst>
  </p:cSld>
  <p:clrMapOvr>
    <a:masterClrMapping/>
  </p:clrMapOvr>
  <p:transition>
    <p:rand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DB016-6849-4457-87E7-EBF50CDCA8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65144"/>
      </p:ext>
    </p:extLst>
  </p:cSld>
  <p:clrMapOvr>
    <a:masterClrMapping/>
  </p:clrMapOvr>
  <p:transition>
    <p:rand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D85D3-AD70-450F-9DCF-4E4691C74AF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86920"/>
      </p:ext>
    </p:extLst>
  </p:cSld>
  <p:clrMapOvr>
    <a:masterClrMapping/>
  </p:clrMapOvr>
  <p:transition>
    <p:rand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DFF-B353-4B4F-8186-57471B1D0F0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71152"/>
      </p:ext>
    </p:extLst>
  </p:cSld>
  <p:clrMapOvr>
    <a:masterClrMapping/>
  </p:clrMapOvr>
  <p:transition>
    <p:rand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8EF3-0222-4407-B661-FA548716FF9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7725"/>
      </p:ext>
    </p:extLst>
  </p:cSld>
  <p:clrMapOvr>
    <a:masterClrMapping/>
  </p:clrMapOvr>
  <p:transition>
    <p:rand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10FFE-BF5F-453B-A6BC-18702F1027F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70737"/>
      </p:ext>
    </p:extLst>
  </p:cSld>
  <p:clrMapOvr>
    <a:masterClrMapping/>
  </p:clrMapOvr>
  <p:transition>
    <p:rand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B6FE8-25FA-45E3-AEA1-890022C1EB4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00398"/>
      </p:ext>
    </p:extLst>
  </p:cSld>
  <p:clrMapOvr>
    <a:masterClrMapping/>
  </p:clrMapOvr>
  <p:transition>
    <p:rand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CDC0-7B94-4474-9226-3E06D05EA6A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16831"/>
      </p:ext>
    </p:extLst>
  </p:cSld>
  <p:clrMapOvr>
    <a:masterClrMapping/>
  </p:clrMapOvr>
  <p:transition>
    <p:rand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7038-F795-4829-89B4-52DBE1BDF16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1256"/>
      </p:ext>
    </p:extLst>
  </p:cSld>
  <p:clrMapOvr>
    <a:masterClrMapping/>
  </p:clrMapOvr>
  <p:transition>
    <p:rand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B3640-7906-476E-9582-ECB06C41728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61813"/>
      </p:ext>
    </p:extLst>
  </p:cSld>
  <p:clrMapOvr>
    <a:masterClrMapping/>
  </p:clrMapOvr>
  <p:transition>
    <p:rand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B5F60-0659-4C7E-A5B2-D459EC33EB8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54396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B3640-7906-476E-9582-ECB06C41728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80624"/>
      </p:ext>
    </p:extLst>
  </p:cSld>
  <p:clrMapOvr>
    <a:masterClrMapping/>
  </p:clrMapOvr>
  <p:transition>
    <p:rand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C2E3-3537-424C-A511-A4723A55D1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36776"/>
      </p:ext>
    </p:extLst>
  </p:cSld>
  <p:clrMapOvr>
    <a:masterClrMapping/>
  </p:clrMapOvr>
  <p:transition>
    <p:rand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BFDA8-6685-4120-A2AF-BBA8C607C32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87082"/>
      </p:ext>
    </p:extLst>
  </p:cSld>
  <p:clrMapOvr>
    <a:masterClrMapping/>
  </p:clrMapOvr>
  <p:transition>
    <p:rand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4EFFF-0FCF-4A56-A08D-10B3F7D7468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45089"/>
      </p:ext>
    </p:extLst>
  </p:cSld>
  <p:clrMapOvr>
    <a:masterClrMapping/>
  </p:clrMapOvr>
  <p:transition>
    <p:rand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752B-FB71-4C93-84FC-C7223C6D3B2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60501"/>
      </p:ext>
    </p:extLst>
  </p:cSld>
  <p:clrMapOvr>
    <a:masterClrMapping/>
  </p:clrMapOvr>
  <p:transition>
    <p:rand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E04CD-9D57-4776-BC51-420123D2BA1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07405"/>
      </p:ext>
    </p:extLst>
  </p:cSld>
  <p:clrMapOvr>
    <a:masterClrMapping/>
  </p:clrMapOvr>
  <p:transition>
    <p:rand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B5298-4FB1-4842-B800-0B918CB3744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07350"/>
      </p:ext>
    </p:extLst>
  </p:cSld>
  <p:clrMapOvr>
    <a:masterClrMapping/>
  </p:clrMapOvr>
  <p:transition>
    <p:rand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7D133-B8F2-4FE0-BCFD-2DD75F92E1F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05833"/>
      </p:ext>
    </p:extLst>
  </p:cSld>
  <p:clrMapOvr>
    <a:masterClrMapping/>
  </p:clrMapOvr>
  <p:transition>
    <p:rand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DB016-6849-4457-87E7-EBF50CDCA8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98731"/>
      </p:ext>
    </p:extLst>
  </p:cSld>
  <p:clrMapOvr>
    <a:masterClrMapping/>
  </p:clrMapOvr>
  <p:transition>
    <p:rand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D85D3-AD70-450F-9DCF-4E4691C74AF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56542"/>
      </p:ext>
    </p:extLst>
  </p:cSld>
  <p:clrMapOvr>
    <a:masterClrMapping/>
  </p:clrMapOvr>
  <p:transition>
    <p:rand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DFF-B353-4B4F-8186-57471B1D0F0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33844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B5F60-0659-4C7E-A5B2-D459EC33EB8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72285"/>
      </p:ext>
    </p:extLst>
  </p:cSld>
  <p:clrMapOvr>
    <a:masterClrMapping/>
  </p:clrMapOvr>
  <p:transition>
    <p:rand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8EF3-0222-4407-B661-FA548716FF9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20878"/>
      </p:ext>
    </p:extLst>
  </p:cSld>
  <p:clrMapOvr>
    <a:masterClrMapping/>
  </p:clrMapOvr>
  <p:transition>
    <p:rand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10FFE-BF5F-453B-A6BC-18702F1027F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10875"/>
      </p:ext>
    </p:extLst>
  </p:cSld>
  <p:clrMapOvr>
    <a:masterClrMapping/>
  </p:clrMapOvr>
  <p:transition>
    <p:rand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39970-E9CA-4344-A91D-C6AB32260C9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1706"/>
      </p:ext>
    </p:extLst>
  </p:cSld>
  <p:clrMapOvr>
    <a:masterClrMapping/>
  </p:clrMapOvr>
  <p:transition>
    <p:rand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8399C-48F5-43BC-BB1E-36BBD020FE8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43853"/>
      </p:ext>
    </p:extLst>
  </p:cSld>
  <p:clrMapOvr>
    <a:masterClrMapping/>
  </p:clrMapOvr>
  <p:transition>
    <p:rand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3AF9E-AB31-4EB1-9914-35F959B071F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22284"/>
      </p:ext>
    </p:extLst>
  </p:cSld>
  <p:clrMapOvr>
    <a:masterClrMapping/>
  </p:clrMapOvr>
  <p:transition>
    <p:rand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52A11-AF8B-418A-ADA4-EE808405609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8366"/>
      </p:ext>
    </p:extLst>
  </p:cSld>
  <p:clrMapOvr>
    <a:masterClrMapping/>
  </p:clrMapOvr>
  <p:transition>
    <p:rand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DB9E5-AF83-4B69-9477-EA711781B3A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26619"/>
      </p:ext>
    </p:extLst>
  </p:cSld>
  <p:clrMapOvr>
    <a:masterClrMapping/>
  </p:clrMapOvr>
  <p:transition>
    <p:random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AF515-316D-489C-A24D-3511DD3886F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04762"/>
      </p:ext>
    </p:extLst>
  </p:cSld>
  <p:clrMapOvr>
    <a:masterClrMapping/>
  </p:clrMapOvr>
  <p:transition>
    <p:random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8D787-2D52-4648-BE2B-1066F964392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94745"/>
      </p:ext>
    </p:extLst>
  </p:cSld>
  <p:clrMapOvr>
    <a:masterClrMapping/>
  </p:clrMapOvr>
  <p:transition>
    <p:random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7E150-A714-4FB4-802D-60AFB4F9CDA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16831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C2E3-3537-424C-A511-A4723A55D1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0232"/>
      </p:ext>
    </p:extLst>
  </p:cSld>
  <p:clrMapOvr>
    <a:masterClrMapping/>
  </p:clrMapOvr>
  <p:transition>
    <p:random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1F9CE-9606-436C-B019-A2383002F65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51309"/>
      </p:ext>
    </p:extLst>
  </p:cSld>
  <p:clrMapOvr>
    <a:masterClrMapping/>
  </p:clrMapOvr>
  <p:transition>
    <p:random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BC983-1E0F-49A5-86C1-4BFE59DBAB2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71833"/>
      </p:ext>
    </p:extLst>
  </p:cSld>
  <p:clrMapOvr>
    <a:masterClrMapping/>
  </p:clrMapOvr>
  <p:transition>
    <p:random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2756F-0D6A-4374-B8FC-585E099FB44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91810"/>
      </p:ext>
    </p:extLst>
  </p:cSld>
  <p:clrMapOvr>
    <a:masterClrMapping/>
  </p:clrMapOvr>
  <p:transition>
    <p:random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A2678-39C6-4EC2-BF51-C52255D6BB1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01632"/>
      </p:ext>
    </p:extLst>
  </p:cSld>
  <p:clrMapOvr>
    <a:masterClrMapping/>
  </p:clrMapOvr>
  <p:transition>
    <p:random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16286-17DA-4D78-902E-8FF650782E8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1369"/>
      </p:ext>
    </p:extLst>
  </p:cSld>
  <p:clrMapOvr>
    <a:masterClrMapping/>
  </p:clrMapOvr>
  <p:transition>
    <p:random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203C0-22B4-405B-9F97-027F5009050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04679"/>
      </p:ext>
    </p:extLst>
  </p:cSld>
  <p:clrMapOvr>
    <a:masterClrMapping/>
  </p:clrMapOvr>
  <p:transition>
    <p:random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C6BC1-DD6B-4E28-AEBE-70EE984F5EA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69350"/>
      </p:ext>
    </p:extLst>
  </p:cSld>
  <p:clrMapOvr>
    <a:masterClrMapping/>
  </p:clrMapOvr>
  <p:transition>
    <p:random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C8EA-F175-49E1-B0D1-067C834BF9C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41035"/>
      </p:ext>
    </p:extLst>
  </p:cSld>
  <p:clrMapOvr>
    <a:masterClrMapping/>
  </p:clrMapOvr>
  <p:transition>
    <p:random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A0983-A725-4B7C-8141-22A7B78E6FC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99694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BFDA8-6685-4120-A2AF-BBA8C607C32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33550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4EFFF-0FCF-4A56-A08D-10B3F7D7468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2057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31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752B-FB71-4C93-84FC-C7223C6D3B2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89964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E04CD-9D57-4776-BC51-420123D2BA1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58213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B5298-4FB1-4842-B800-0B918CB3744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13154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7D133-B8F2-4FE0-BCFD-2DD75F92E1F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19969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DB016-6849-4457-87E7-EBF50CDCA8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47532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D85D3-AD70-450F-9DCF-4E4691C74AF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74267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DFF-B353-4B4F-8186-57471B1D0F0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20757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8EF3-0222-4407-B661-FA548716FF9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77615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10FFE-BF5F-453B-A6BC-18702F1027F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93374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B6FE8-25FA-45E3-AEA1-890022C1EB4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918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47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CDC0-7B94-4474-9226-3E06D05EA6A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21254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7038-F795-4829-89B4-52DBE1BDF16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85003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B3640-7906-476E-9582-ECB06C41728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34473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B5F60-0659-4C7E-A5B2-D459EC33EB8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70605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C2E3-3537-424C-A511-A4723A55D1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85774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BFDA8-6685-4120-A2AF-BBA8C607C32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35503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4EFFF-0FCF-4A56-A08D-10B3F7D7468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87592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752B-FB71-4C93-84FC-C7223C6D3B2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6797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E04CD-9D57-4776-BC51-420123D2BA1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00890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B5298-4FB1-4842-B800-0B918CB3744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0504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540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7D133-B8F2-4FE0-BCFD-2DD75F92E1F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4932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DB016-6849-4457-87E7-EBF50CDCA8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83391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D85D3-AD70-450F-9DCF-4E4691C74AF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06577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DFF-B353-4B4F-8186-57471B1D0F0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39029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8EF3-0222-4407-B661-FA548716FF9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04620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10FFE-BF5F-453B-A6BC-18702F1027F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77716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D26D5-F9B6-474B-9BF7-D0BCDCE2B7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212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70F98-8FC7-49FA-9FC3-14713E7A65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752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9029B-B95B-49CA-BD9E-EBDFD125E5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67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928B-7417-4BF7-96C3-94205CAEE9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5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184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756D2-0646-4E88-B99F-A7F77C34F4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92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6ABB1-FA61-4B2D-AA7B-F22192FCB1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956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00472-8120-4E5C-91E6-6872B6C43E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409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0FA5C-B7A9-4304-BFC2-9940B84B21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732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58F96-3AC3-4C9B-89CE-A0B73EA725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693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AF3CF-C58E-463D-BA0C-0D3AF7A584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222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0367F-128C-4232-9F26-B59A49F2B4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10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EF7B21-9EDC-4F78-836B-8AB75F9BCB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06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1F06B9-1D44-462E-B3C5-4E70903CBA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728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C04766-8E28-4CE3-86C6-AEFB8E849D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1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62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B6FE8-25FA-45E3-AEA1-890022C1EB4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04894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CDC0-7B94-4474-9226-3E06D05EA6A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13772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7038-F795-4829-89B4-52DBE1BDF16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82933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B3640-7906-476E-9582-ECB06C41728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56892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B5F60-0659-4C7E-A5B2-D459EC33EB8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66413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C2E3-3537-424C-A511-A4723A55D1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68926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BFDA8-6685-4120-A2AF-BBA8C607C32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09074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4EFFF-0FCF-4A56-A08D-10B3F7D7468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86686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752B-FB71-4C93-84FC-C7223C6D3B2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50838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E04CD-9D57-4776-BC51-420123D2BA1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0970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223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B5298-4FB1-4842-B800-0B918CB3744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5764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7D133-B8F2-4FE0-BCFD-2DD75F92E1F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37667"/>
      </p:ext>
    </p:extLst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DB016-6849-4457-87E7-EBF50CDCA8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79984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D85D3-AD70-450F-9DCF-4E4691C74AF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175480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DFF-B353-4B4F-8186-57471B1D0F0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6286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8EF3-0222-4407-B661-FA548716FF9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24686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10FFE-BF5F-453B-A6BC-18702F1027F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85576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276600"/>
            <a:ext cx="9144000" cy="76200"/>
            <a:chOff x="0" y="0"/>
            <a:chExt cx="5760" cy="2120"/>
          </a:xfrm>
        </p:grpSpPr>
        <p:pic>
          <p:nvPicPr>
            <p:cNvPr id="5" name="Picture 3" descr="D:\FRONTPAGE THEMES\ARTSY\ARTBANNA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P:\!Themes\Artsy\Arthsepa.gif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80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  <a:noFill/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B4DD35-1133-4E1C-BDE9-F5400C411E9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7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4EF0-5DDD-418A-B3FC-9552E9100920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461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AC1E0-6B93-4D57-807E-69C2D11FF844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9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559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495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95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2D580-06B2-4B1D-9E3E-C4D15488E57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894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7DD40-9AF2-4146-A3D9-7AB2774E4C9D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249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2914F-C91F-4297-9C65-80EC48F291DC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596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1DDED-AF68-45C5-B724-D6747C6BFAD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802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EFC4C-334B-4BD4-A402-845FFEB8ADC8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721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40880-9E58-4E07-95CB-9B0D06D9AE32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138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E8C83-04F4-4A03-9706-CD2831B6AD7D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051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CE83D-816E-4EFB-9788-1E0F34152869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014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37588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066800"/>
            <a:ext cx="4495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495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1400"/>
            <a:ext cx="4495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6BB14-A9DD-40E6-BDEF-594220B852A8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188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37588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4495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0" y="3581400"/>
            <a:ext cx="4495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066800"/>
            <a:ext cx="4495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9B903-EC6B-41B0-9C79-23A39D5792F7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2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655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37588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066800"/>
            <a:ext cx="44958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495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440D-5FF1-4826-A9C9-F6DF94FCAD1F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494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37588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066800"/>
            <a:ext cx="4495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066800"/>
            <a:ext cx="44958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3515A-93BC-441D-9A04-5AF9E26CCD75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37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37588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066800"/>
            <a:ext cx="9144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581400"/>
            <a:ext cx="9144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A693F-710F-4DD9-9F4F-170083ED1C33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415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228600"/>
            <a:ext cx="8637588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4495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495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581400"/>
            <a:ext cx="4495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81400"/>
            <a:ext cx="4495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E45CA-4D9F-4026-A362-E022F44E06C9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071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B6FE8-25FA-45E3-AEA1-890022C1EB4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79670"/>
      </p:ext>
    </p:extLst>
  </p:cSld>
  <p:clrMapOvr>
    <a:masterClrMapping/>
  </p:clrMapOvr>
  <p:transition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CDC0-7B94-4474-9226-3E06D05EA6A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05196"/>
      </p:ext>
    </p:extLst>
  </p:cSld>
  <p:clrMapOvr>
    <a:masterClrMapping/>
  </p:clrMapOvr>
  <p:transition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7038-F795-4829-89B4-52DBE1BDF16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56649"/>
      </p:ext>
    </p:extLst>
  </p:cSld>
  <p:clrMapOvr>
    <a:masterClrMapping/>
  </p:clrMapOvr>
  <p:transition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B3640-7906-476E-9582-ECB06C41728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5236"/>
      </p:ext>
    </p:extLst>
  </p:cSld>
  <p:clrMapOvr>
    <a:masterClrMapping/>
  </p:clrMapOvr>
  <p:transition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B5F60-0659-4C7E-A5B2-D459EC33EB8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77298"/>
      </p:ext>
    </p:extLst>
  </p:cSld>
  <p:clrMapOvr>
    <a:masterClrMapping/>
  </p:clrMapOvr>
  <p:transition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C2E3-3537-424C-A511-A4723A55D1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0110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47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5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6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7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6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0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3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0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14077-54EB-4AEB-A201-B4CCABC33FB1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3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A74DDD-B1AB-447E-AA9F-D5B9BE9C314C}" type="slidenum">
              <a:rPr lang="ar-SA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10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7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10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7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6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anose="05020102010507070707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anose="05000000000000000000" pitchFamily="2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anose="05000000000000000000" pitchFamily="2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anose="05000000000000000000" pitchFamily="2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14077-54EB-4AEB-A201-B4CCABC33FB1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1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14077-54EB-4AEB-A201-B4CCABC33FB1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1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206515-590C-4F7F-85DC-0C470E82580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2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14077-54EB-4AEB-A201-B4CCABC33FB1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7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066800"/>
            <a:ext cx="9148763" cy="4953000"/>
            <a:chOff x="-5" y="1031"/>
            <a:chExt cx="5763" cy="2909"/>
          </a:xfrm>
        </p:grpSpPr>
        <p:pic>
          <p:nvPicPr>
            <p:cNvPr id="1032" name="Picture 3" descr="D:\FRONTPAGE THEMES\ARTSY\ARTHSEPA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4" descr="P:\!Themes\Artsy\Arthsepa.gif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637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66800"/>
            <a:ext cx="9144000" cy="4876800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870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870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B58EB3-EAF7-4CD1-A279-CE900CD61E3E}" type="slidenum">
              <a:rPr lang="en-US" sz="2400">
                <a:solidFill>
                  <a:srgbClr val="FFFF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421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7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7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7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 build="p" autoUpdateAnimBg="0" advAuto="0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704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704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704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704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70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14077-54EB-4AEB-A201-B4CCABC33FB1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4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14077-54EB-4AEB-A201-B4CCABC33FB1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4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14077-54EB-4AEB-A201-B4CCABC33FB1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7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5.png"/><Relationship Id="rId4" Type="http://schemas.openxmlformats.org/officeDocument/2006/relationships/image" Target="../media/image26.jpe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sz="11500" dirty="0" smtClean="0"/>
              <a:t>ماهیان</a:t>
            </a:r>
            <a:endParaRPr lang="en-US" sz="19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Fishes</a:t>
            </a: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93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f24-3_atlantic_hagfish_"/>
          <p:cNvPicPr>
            <a:picLocks noChangeAspect="1" noChangeArrowheads="1"/>
          </p:cNvPicPr>
          <p:nvPr/>
        </p:nvPicPr>
        <p:blipFill>
          <a:blip r:embed="rId3">
            <a:lum bright="-14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"/>
          <a:stretch>
            <a:fillRect/>
          </a:stretch>
        </p:blipFill>
        <p:spPr bwMode="auto">
          <a:xfrm>
            <a:off x="0" y="912813"/>
            <a:ext cx="8604250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611188" y="6165850"/>
            <a:ext cx="71278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a-IR" b="1" smtClean="0">
                <a:solidFill>
                  <a:srgbClr val="990000"/>
                </a:solidFill>
                <a:cs typeface="Titr" panose="00000700000000000000" pitchFamily="2" charset="-78"/>
              </a:rPr>
              <a:t>ميگزنی يا هاگ فيش</a:t>
            </a:r>
            <a:r>
              <a:rPr lang="fa-IR" smtClean="0">
                <a:solidFill>
                  <a:srgbClr val="990000"/>
                </a:solidFill>
                <a:cs typeface="Titr" panose="00000700000000000000" pitchFamily="2" charset="-78"/>
              </a:rPr>
              <a:t> (</a:t>
            </a:r>
            <a:r>
              <a:rPr lang="en-US" sz="2800" smtClean="0">
                <a:solidFill>
                  <a:srgbClr val="990000"/>
                </a:solidFill>
                <a:cs typeface="Titr" panose="00000700000000000000" pitchFamily="2" charset="-78"/>
              </a:rPr>
              <a:t>Myxini</a:t>
            </a:r>
            <a:r>
              <a:rPr lang="fa-IR" smtClean="0">
                <a:solidFill>
                  <a:srgbClr val="990000"/>
                </a:solidFill>
                <a:cs typeface="Titr" panose="00000700000000000000" pitchFamily="2" charset="-78"/>
              </a:rPr>
              <a:t>)</a:t>
            </a:r>
            <a:endParaRPr lang="en-US" smtClean="0">
              <a:solidFill>
                <a:srgbClr val="990000"/>
              </a:solidFill>
              <a:cs typeface="Titr" panose="00000700000000000000" pitchFamily="2" charset="-78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a-IR" sz="2800" smtClean="0">
                <a:solidFill>
                  <a:srgbClr val="CCECFF"/>
                </a:solidFill>
                <a:cs typeface="Titr" panose="00000700000000000000" pitchFamily="2" charset="-78"/>
              </a:rPr>
              <a:t>فوق رده ماهيان بدون آرواره ( آگناتا)</a:t>
            </a:r>
            <a:endParaRPr lang="en-US" sz="2800" smtClean="0">
              <a:solidFill>
                <a:srgbClr val="CCECFF"/>
              </a:solidFill>
              <a:cs typeface="Titr" panose="000007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8D787-2D52-4648-BE2B-1066F9643927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261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1628775"/>
            <a:ext cx="8424862" cy="3313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a-IR" sz="2400" dirty="0" smtClean="0"/>
              <a:t>آنها هم در آب </a:t>
            </a:r>
            <a:r>
              <a:rPr lang="fa-IR" sz="2400" dirty="0" err="1" smtClean="0"/>
              <a:t>شيرين</a:t>
            </a:r>
            <a:r>
              <a:rPr lang="fa-IR" sz="2400" dirty="0" smtClean="0"/>
              <a:t> رودخانه ها و هم در دریا زندگی </a:t>
            </a:r>
            <a:r>
              <a:rPr lang="fa-IR" sz="2400" dirty="0" err="1" smtClean="0"/>
              <a:t>مي</a:t>
            </a:r>
            <a:r>
              <a:rPr lang="fa-IR" sz="2400" dirty="0" smtClean="0"/>
              <a:t> کنند.</a:t>
            </a:r>
          </a:p>
          <a:p>
            <a:pPr eaLnBrk="1" hangingPunct="1">
              <a:lnSpc>
                <a:spcPct val="80000"/>
              </a:lnSpc>
            </a:pPr>
            <a:r>
              <a:rPr lang="fa-IR" sz="2400" dirty="0" smtClean="0"/>
              <a:t>آنها در </a:t>
            </a:r>
            <a:r>
              <a:rPr lang="fa-IR" sz="2400" dirty="0" err="1" smtClean="0"/>
              <a:t>دريا</a:t>
            </a:r>
            <a:r>
              <a:rPr lang="fa-IR" sz="2400" dirty="0" smtClean="0"/>
              <a:t> زندگی کرده اما برای تخم </a:t>
            </a:r>
            <a:r>
              <a:rPr lang="fa-IR" sz="2400" dirty="0" err="1" smtClean="0"/>
              <a:t>ريزی</a:t>
            </a:r>
            <a:r>
              <a:rPr lang="fa-IR" sz="2400" dirty="0" smtClean="0"/>
              <a:t> به رودخانه ها وارد </a:t>
            </a:r>
            <a:r>
              <a:rPr lang="fa-IR" sz="2400" dirty="0" err="1" smtClean="0"/>
              <a:t>مي</a:t>
            </a:r>
            <a:r>
              <a:rPr lang="fa-IR" sz="2400" dirty="0" smtClean="0"/>
              <a:t> شوند.</a:t>
            </a:r>
          </a:p>
          <a:p>
            <a:pPr eaLnBrk="1" hangingPunct="1">
              <a:lnSpc>
                <a:spcPct val="80000"/>
              </a:lnSpc>
            </a:pPr>
            <a:r>
              <a:rPr lang="fa-IR" sz="2400" dirty="0" smtClean="0"/>
              <a:t>تفاوت جنس نر و ماده اندک است.</a:t>
            </a:r>
          </a:p>
          <a:p>
            <a:pPr eaLnBrk="1" hangingPunct="1">
              <a:lnSpc>
                <a:spcPct val="80000"/>
              </a:lnSpc>
            </a:pPr>
            <a:r>
              <a:rPr lang="fa-IR" sz="2400" dirty="0" smtClean="0"/>
              <a:t>دارای دهان </a:t>
            </a:r>
            <a:r>
              <a:rPr lang="fa-IR" sz="2400" dirty="0" err="1" smtClean="0"/>
              <a:t>مکنده</a:t>
            </a:r>
            <a:r>
              <a:rPr lang="fa-IR" sz="2400" dirty="0" smtClean="0"/>
              <a:t> هستند و دندانهای </a:t>
            </a:r>
            <a:r>
              <a:rPr lang="fa-IR" sz="2400" dirty="0" err="1" smtClean="0"/>
              <a:t>کیتینی</a:t>
            </a:r>
            <a:r>
              <a:rPr lang="fa-IR" sz="2400" dirty="0" smtClean="0"/>
              <a:t> هستند. </a:t>
            </a:r>
          </a:p>
          <a:p>
            <a:pPr eaLnBrk="1" hangingPunct="1">
              <a:lnSpc>
                <a:spcPct val="80000"/>
              </a:lnSpc>
            </a:pPr>
            <a:r>
              <a:rPr lang="fa-IR" sz="2400" dirty="0" smtClean="0"/>
              <a:t>دارای </a:t>
            </a:r>
            <a:r>
              <a:rPr lang="fa-IR" sz="2400" dirty="0" err="1" smtClean="0"/>
              <a:t>يک</a:t>
            </a:r>
            <a:r>
              <a:rPr lang="fa-IR" sz="2400" dirty="0" smtClean="0"/>
              <a:t> جفت چشم هستند. </a:t>
            </a:r>
          </a:p>
          <a:p>
            <a:pPr eaLnBrk="1" hangingPunct="1">
              <a:lnSpc>
                <a:spcPct val="80000"/>
              </a:lnSpc>
            </a:pPr>
            <a:r>
              <a:rPr lang="fa-IR" sz="2400" dirty="0" smtClean="0"/>
              <a:t>تنها دارای </a:t>
            </a:r>
            <a:r>
              <a:rPr lang="fa-IR" sz="2400" dirty="0" err="1" smtClean="0"/>
              <a:t>يک</a:t>
            </a:r>
            <a:r>
              <a:rPr lang="fa-IR" sz="2400" dirty="0" smtClean="0"/>
              <a:t> سوراخ </a:t>
            </a:r>
            <a:r>
              <a:rPr lang="fa-IR" sz="2400" dirty="0" err="1" smtClean="0"/>
              <a:t>بينی</a:t>
            </a:r>
            <a:r>
              <a:rPr lang="fa-IR" sz="2400" dirty="0" smtClean="0"/>
              <a:t> هستند. </a:t>
            </a:r>
          </a:p>
          <a:p>
            <a:pPr eaLnBrk="1" hangingPunct="1">
              <a:lnSpc>
                <a:spcPct val="80000"/>
              </a:lnSpc>
            </a:pPr>
            <a:r>
              <a:rPr lang="fa-IR" sz="2400" dirty="0" smtClean="0"/>
              <a:t>7 جفت سوراخ </a:t>
            </a:r>
            <a:r>
              <a:rPr lang="fa-IR" sz="2400" dirty="0" err="1" smtClean="0"/>
              <a:t>آبششی</a:t>
            </a:r>
            <a:endParaRPr lang="fa-IR" sz="2400" dirty="0" smtClean="0"/>
          </a:p>
          <a:p>
            <a:pPr eaLnBrk="1" hangingPunct="1">
              <a:lnSpc>
                <a:spcPct val="80000"/>
              </a:lnSpc>
            </a:pPr>
            <a:endParaRPr lang="fa-IR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6551613" cy="692150"/>
          </a:xfrm>
        </p:spPr>
        <p:txBody>
          <a:bodyPr/>
          <a:lstStyle/>
          <a:p>
            <a:pPr algn="r" eaLnBrk="1" hangingPunct="1"/>
            <a:r>
              <a:rPr lang="fa-IR" sz="3600" b="1" dirty="0" smtClean="0">
                <a:solidFill>
                  <a:schemeClr val="accent2"/>
                </a:solidFill>
              </a:rPr>
              <a:t>لامپری ها</a:t>
            </a:r>
            <a:r>
              <a:rPr lang="fa-IR" dirty="0" smtClean="0">
                <a:solidFill>
                  <a:schemeClr val="accent2"/>
                </a:solidFill>
              </a:rPr>
              <a:t> </a:t>
            </a:r>
            <a:r>
              <a:rPr lang="fa-IR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chemeClr val="accent2"/>
                </a:solidFill>
                <a:cs typeface="Times New Roman" panose="02020603050405020304" pitchFamily="18" charset="0"/>
              </a:rPr>
              <a:t>Petromyzon</a:t>
            </a:r>
            <a:r>
              <a:rPr lang="fa-IR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)</a:t>
            </a:r>
            <a:endParaRPr lang="en-US" dirty="0" smtClean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326660" name="Picture 4" descr="neunau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951413"/>
            <a:ext cx="4535487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61" name="Picture 5" descr="neunaug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445125"/>
            <a:ext cx="34925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62" name="AutoShape 6"/>
          <p:cNvSpPr>
            <a:spLocks noChangeArrowheads="1"/>
          </p:cNvSpPr>
          <p:nvPr/>
        </p:nvSpPr>
        <p:spPr bwMode="auto">
          <a:xfrm>
            <a:off x="4572000" y="6165850"/>
            <a:ext cx="1223963" cy="504825"/>
          </a:xfrm>
          <a:prstGeom prst="leftArrow">
            <a:avLst>
              <a:gd name="adj1" fmla="val 50000"/>
              <a:gd name="adj2" fmla="val 60613"/>
            </a:avLst>
          </a:prstGeom>
          <a:gradFill rotWithShape="1">
            <a:gsLst>
              <a:gs pos="0">
                <a:srgbClr val="F9BA07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5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6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26663" name="Rectangle 7"/>
          <p:cNvSpPr>
            <a:spLocks noChangeArrowheads="1"/>
          </p:cNvSpPr>
          <p:nvPr/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5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6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a-IR" sz="2800" smtClean="0">
                <a:solidFill>
                  <a:srgbClr val="CCECFF"/>
                </a:solidFill>
                <a:cs typeface="Titr" panose="00000700000000000000" pitchFamily="2" charset="-78"/>
              </a:rPr>
              <a:t>فوق رده ماهيان بدون آرواره ( آگناتا)</a:t>
            </a:r>
            <a:endParaRPr lang="en-US" sz="2800" smtClean="0">
              <a:solidFill>
                <a:srgbClr val="CCECFF"/>
              </a:solidFill>
              <a:cs typeface="Titr" panose="000007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CC8EA-F175-49E1-B0D1-067C834BF9C3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070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 descr="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6"/>
          <a:stretch>
            <a:fillRect/>
          </a:stretch>
        </p:blipFill>
        <p:spPr bwMode="auto">
          <a:xfrm>
            <a:off x="0" y="3195638"/>
            <a:ext cx="6211888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5" name="Oval 3"/>
          <p:cNvSpPr>
            <a:spLocks noChangeArrowheads="1"/>
          </p:cNvSpPr>
          <p:nvPr/>
        </p:nvSpPr>
        <p:spPr bwMode="auto">
          <a:xfrm>
            <a:off x="539750" y="1339850"/>
            <a:ext cx="2447925" cy="1008063"/>
          </a:xfrm>
          <a:prstGeom prst="ellipse">
            <a:avLst/>
          </a:prstGeom>
          <a:gradFill rotWithShape="0">
            <a:gsLst>
              <a:gs pos="0">
                <a:srgbClr val="000099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ctr" fontAlgn="base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r>
              <a:rPr lang="fa-IR" sz="4000" b="1" smtClean="0">
                <a:solidFill>
                  <a:srgbClr val="FFFFFF"/>
                </a:solidFill>
                <a:latin typeface="B Lotus" panose="00000400000000000000" pitchFamily="2" charset="-78"/>
              </a:rPr>
              <a:t>لامپری</a:t>
            </a:r>
            <a:endParaRPr lang="en-US" sz="4000" smtClean="0">
              <a:solidFill>
                <a:srgbClr val="FFFFFF"/>
              </a:solidFill>
              <a:latin typeface="B Lotus" panose="00000400000000000000" pitchFamily="2" charset="-78"/>
            </a:endParaRP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a-IR" sz="2800" smtClean="0">
                <a:solidFill>
                  <a:srgbClr val="CCECFF"/>
                </a:solidFill>
                <a:cs typeface="Titr" panose="00000700000000000000" pitchFamily="2" charset="-78"/>
              </a:rPr>
              <a:t>فوق رده ماهيان بدون آرواره ( آگناتا)</a:t>
            </a:r>
            <a:endParaRPr lang="en-US" sz="2800" smtClean="0">
              <a:solidFill>
                <a:srgbClr val="CCECFF"/>
              </a:solidFill>
              <a:cs typeface="Titr" panose="00000700000000000000" pitchFamily="2" charset="-78"/>
            </a:endParaRPr>
          </a:p>
        </p:txBody>
      </p:sp>
      <p:pic>
        <p:nvPicPr>
          <p:cNvPr id="330757" name="Picture 5" descr="medium01"/>
          <p:cNvPicPr>
            <a:picLocks noChangeAspect="1" noChangeArrowheads="1"/>
          </p:cNvPicPr>
          <p:nvPr/>
        </p:nvPicPr>
        <p:blipFill>
          <a:blip r:embed="rId8">
            <a:lum bright="-12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822325"/>
            <a:ext cx="45212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8D787-2D52-4648-BE2B-1066F9643927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617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 descr="lamprey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3175"/>
            <a:ext cx="4932363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2803" name="Picture 3" descr="Lamprey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68413"/>
            <a:ext cx="352901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2804" name="Picture 4" descr="lamprey0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16338"/>
            <a:ext cx="36004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2805" name="Picture 5" descr="lampreyOnFi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24400"/>
            <a:ext cx="2339975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6" name="Rectangle 6"/>
          <p:cNvSpPr>
            <a:spLocks noChangeArrowheads="1"/>
          </p:cNvSpPr>
          <p:nvPr/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7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8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9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9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10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10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10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10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10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a-IR" sz="2800" smtClean="0">
                <a:solidFill>
                  <a:srgbClr val="CCECFF"/>
                </a:solidFill>
                <a:cs typeface="Titr" panose="00000700000000000000" pitchFamily="2" charset="-78"/>
              </a:rPr>
              <a:t>فوق رده ماهيان بدون آرواره ( آگناتا)</a:t>
            </a:r>
            <a:endParaRPr lang="en-US" sz="2800" smtClean="0">
              <a:solidFill>
                <a:srgbClr val="CCECFF"/>
              </a:solidFill>
              <a:cs typeface="Titr" panose="000007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8D787-2D52-4648-BE2B-1066F9643927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635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2" descr="34-09a-Lampr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8513763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51" name="Oval 3"/>
          <p:cNvSpPr>
            <a:spLocks noChangeArrowheads="1"/>
          </p:cNvSpPr>
          <p:nvPr/>
        </p:nvSpPr>
        <p:spPr bwMode="auto">
          <a:xfrm>
            <a:off x="5795963" y="1412875"/>
            <a:ext cx="2447925" cy="1008063"/>
          </a:xfrm>
          <a:prstGeom prst="ellipse">
            <a:avLst/>
          </a:prstGeom>
          <a:gradFill rotWithShape="0">
            <a:gsLst>
              <a:gs pos="0">
                <a:srgbClr val="000099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ctr" fontAlgn="base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r>
              <a:rPr lang="fa-IR" sz="4000" b="1" smtClean="0">
                <a:solidFill>
                  <a:srgbClr val="FFFFFF"/>
                </a:solidFill>
                <a:latin typeface="B Lotus" panose="00000400000000000000" pitchFamily="2" charset="-78"/>
              </a:rPr>
              <a:t>لامپری</a:t>
            </a:r>
            <a:endParaRPr lang="en-US" sz="4000" smtClean="0">
              <a:solidFill>
                <a:srgbClr val="FFFFFF"/>
              </a:solidFill>
              <a:latin typeface="B Lotus" panose="00000400000000000000" pitchFamily="2" charset="-78"/>
            </a:endParaRPr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a-IR" sz="2800" smtClean="0">
                <a:solidFill>
                  <a:srgbClr val="CCECFF"/>
                </a:solidFill>
                <a:cs typeface="Titr" panose="00000700000000000000" pitchFamily="2" charset="-78"/>
              </a:rPr>
              <a:t>فوق رده ماهيان بدون آرواره ( آگناتا)</a:t>
            </a:r>
            <a:endParaRPr lang="en-US" sz="2800" smtClean="0">
              <a:solidFill>
                <a:srgbClr val="CCECFF"/>
              </a:solidFill>
              <a:cs typeface="Titr" panose="00000700000000000000" pitchFamily="2" charset="-78"/>
            </a:endParaRPr>
          </a:p>
        </p:txBody>
      </p:sp>
      <p:pic>
        <p:nvPicPr>
          <p:cNvPr id="334853" name="Picture 5" descr="34-09b-LampreyMout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22463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8D787-2D52-4648-BE2B-1066F9643927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315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 descr="f24-5_life_cycle_of_the"/>
          <p:cNvPicPr>
            <a:picLocks noChangeAspect="1" noChangeArrowheads="1"/>
          </p:cNvPicPr>
          <p:nvPr/>
        </p:nvPicPr>
        <p:blipFill>
          <a:blip r:embed="rId3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" b="1837"/>
          <a:stretch>
            <a:fillRect/>
          </a:stretch>
        </p:blipFill>
        <p:spPr bwMode="auto">
          <a:xfrm>
            <a:off x="539750" y="1055688"/>
            <a:ext cx="7345363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47" name="Oval 3"/>
          <p:cNvSpPr>
            <a:spLocks noChangeArrowheads="1"/>
          </p:cNvSpPr>
          <p:nvPr/>
        </p:nvSpPr>
        <p:spPr bwMode="auto">
          <a:xfrm>
            <a:off x="2700338" y="3429000"/>
            <a:ext cx="2447925" cy="1008063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ctr" fontAlgn="base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r>
              <a:rPr lang="fa-IR" sz="2400" b="1" smtClean="0">
                <a:solidFill>
                  <a:srgbClr val="FFFFFF"/>
                </a:solidFill>
                <a:latin typeface="B Lotus" panose="00000400000000000000" pitchFamily="2" charset="-78"/>
              </a:rPr>
              <a:t>چرخة زندگی لامپری</a:t>
            </a:r>
            <a:endParaRPr lang="en-US" sz="2400" smtClean="0">
              <a:solidFill>
                <a:srgbClr val="FFFFFF"/>
              </a:solidFill>
              <a:latin typeface="B Lotus" panose="00000400000000000000" pitchFamily="2" charset="-78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a-IR" sz="2800" smtClean="0">
                <a:solidFill>
                  <a:srgbClr val="CCECFF"/>
                </a:solidFill>
                <a:cs typeface="Titr" panose="00000700000000000000" pitchFamily="2" charset="-78"/>
              </a:rPr>
              <a:t>فوق رده ماهيان بدون آرواره ( آگناتا)</a:t>
            </a:r>
            <a:endParaRPr lang="en-US" sz="2800" smtClean="0">
              <a:solidFill>
                <a:srgbClr val="CCECFF"/>
              </a:solidFill>
              <a:cs typeface="Titr" panose="000007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8D787-2D52-4648-BE2B-1066F9643927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898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blueyellow_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5" name="WordArt 3"/>
          <p:cNvSpPr>
            <a:spLocks noChangeArrowheads="1" noChangeShapeType="1" noTextEdit="1"/>
          </p:cNvSpPr>
          <p:nvPr/>
        </p:nvSpPr>
        <p:spPr bwMode="auto">
          <a:xfrm>
            <a:off x="1462088" y="3024188"/>
            <a:ext cx="6219825" cy="809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kern="10" dirty="0">
                <a:gradFill rotWithShape="1">
                  <a:gsLst>
                    <a:gs pos="0">
                      <a:srgbClr val="FFCC00"/>
                    </a:gs>
                    <a:gs pos="50000">
                      <a:srgbClr val="FF9933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7A00"/>
                  </a:prstShdw>
                </a:effectLst>
                <a:cs typeface="Arial"/>
              </a:rPr>
              <a:t>رده ماهيان غضروفی</a:t>
            </a:r>
            <a:endParaRPr lang="en-US" sz="3600" b="1" kern="10" dirty="0">
              <a:gradFill rotWithShape="1">
                <a:gsLst>
                  <a:gs pos="0">
                    <a:srgbClr val="FFCC00"/>
                  </a:gs>
                  <a:gs pos="50000">
                    <a:srgbClr val="FF9933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prstShdw prst="shdw17" dist="17961" dir="2700000">
                  <a:srgbClr val="997A00"/>
                </a:prstShdw>
              </a:effectLst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00600"/>
            <a:ext cx="568896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BFDA8-6685-4120-A2AF-BBA8C607C328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776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7" y="4043123"/>
            <a:ext cx="4446581" cy="281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6112" y="1143000"/>
            <a:ext cx="439575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Wingdings" pitchFamily="2" charset="2"/>
              <a:buChar char="v"/>
            </a:pPr>
            <a:r>
              <a:rPr lang="fa-IR" sz="2000" dirty="0" smtClean="0"/>
              <a:t>ظهور در دوره دونین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sz="2000" dirty="0" smtClean="0"/>
              <a:t>970 گونه زنده، 28 گونه آب شیرین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sz="2000" dirty="0" smtClean="0"/>
              <a:t>بعد از وال ها، کوسه ها بزرگترین مهره داران 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sz="2000" dirty="0" smtClean="0"/>
              <a:t>اسکلت درونی غضروفی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sz="2000" dirty="0" smtClean="0"/>
              <a:t>اغلب شکارچی و دارای عضلات شنای قوی بوده</a:t>
            </a:r>
            <a:endParaRPr lang="en-US" sz="2000" dirty="0" smtClean="0"/>
          </a:p>
          <a:p>
            <a:pPr marL="742950" lvl="1" indent="-285750" algn="r" rtl="1">
              <a:buFont typeface="Wingdings" pitchFamily="2" charset="2"/>
              <a:buChar char="v"/>
            </a:pPr>
            <a:r>
              <a:rPr lang="en-US" sz="2000" dirty="0" smtClean="0"/>
              <a:t>5-7</a:t>
            </a:r>
            <a:r>
              <a:rPr lang="fa-IR" sz="2000" dirty="0" smtClean="0"/>
              <a:t> جفت شکاف آبششی در دو طرف حلق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fa-IR" dirty="0"/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dirty="0" smtClean="0"/>
              <a:t>دارای دو زیر رده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dirty="0"/>
              <a:t> </a:t>
            </a:r>
            <a:r>
              <a:rPr lang="en-US" dirty="0" err="1" smtClean="0"/>
              <a:t>Elasmobranchii</a:t>
            </a: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en-US" dirty="0" err="1" smtClean="0"/>
              <a:t>Holocephalia</a:t>
            </a:r>
            <a:endParaRPr lang="fa-IR" dirty="0" smtClean="0"/>
          </a:p>
          <a:p>
            <a:pPr marL="285750" indent="-285750" algn="r" rtl="1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BFDA8-6685-4120-A2AF-BBA8C607C328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8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/>
              <a:t>باله دمی از نوع هتروسرکال</a:t>
            </a:r>
          </a:p>
          <a:p>
            <a:pPr algn="r" rtl="1"/>
            <a:r>
              <a:rPr lang="fa-IR" sz="2400" dirty="0" smtClean="0"/>
              <a:t>باله زوج: لگنی و سینه ای ، یک یا دو باله پشتی</a:t>
            </a:r>
          </a:p>
          <a:p>
            <a:pPr algn="r" rtl="1"/>
            <a:r>
              <a:rPr lang="fa-IR" sz="2400" dirty="0" smtClean="0"/>
              <a:t>دهان در موقعیت شکمی</a:t>
            </a:r>
          </a:p>
          <a:p>
            <a:pPr algn="r" rtl="1"/>
            <a:r>
              <a:rPr lang="fa-IR" sz="2400" dirty="0" smtClean="0"/>
              <a:t>دارای پلک تحلیل رفته بوده</a:t>
            </a:r>
          </a:p>
          <a:p>
            <a:pPr algn="r" rtl="1"/>
            <a:r>
              <a:rPr lang="fa-IR" sz="2400" dirty="0" smtClean="0"/>
              <a:t>دارای سوراخهای بینی بوده که به دهان باز نمی شود.</a:t>
            </a:r>
          </a:p>
          <a:p>
            <a:pPr algn="r" rtl="1"/>
            <a:r>
              <a:rPr lang="fa-IR" sz="2400" dirty="0" smtClean="0"/>
              <a:t>یک جفت اسپیراکل متصل به حفره دهانی بودهکه تغییر شکل یافته شکافهای آبششی بوده</a:t>
            </a:r>
          </a:p>
          <a:p>
            <a:pPr algn="r" rtl="1"/>
            <a:r>
              <a:rPr lang="fa-IR" sz="2400" dirty="0" smtClean="0"/>
              <a:t>آبشش ها فاقد اسپراکل</a:t>
            </a:r>
          </a:p>
          <a:p>
            <a:pPr algn="r" rtl="1"/>
            <a:r>
              <a:rPr lang="fa-IR" sz="2400" dirty="0" smtClean="0"/>
              <a:t>دارای خط جانبی روی بدن</a:t>
            </a:r>
          </a:p>
          <a:p>
            <a:pPr algn="r" rtl="1"/>
            <a:r>
              <a:rPr lang="fa-IR" sz="2400" dirty="0" smtClean="0"/>
              <a:t>فاقد مثانه شنا یا شش</a:t>
            </a:r>
          </a:p>
          <a:p>
            <a:pPr algn="r" rt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24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"/>
          <a:stretch>
            <a:fillRect/>
          </a:stretch>
        </p:blipFill>
        <p:spPr bwMode="auto">
          <a:xfrm>
            <a:off x="679450" y="1412875"/>
            <a:ext cx="7783513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2700338" y="638175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400" b="0" dirty="0">
                <a:solidFill>
                  <a:srgbClr val="990000"/>
                </a:solidFill>
                <a:cs typeface="Titr" pitchFamily="2" charset="-78"/>
              </a:rPr>
              <a:t>شکل باله دمی </a:t>
            </a:r>
            <a:r>
              <a:rPr lang="fa-IR" sz="2400" b="0" dirty="0" smtClean="0">
                <a:solidFill>
                  <a:srgbClr val="990000"/>
                </a:solidFill>
                <a:cs typeface="Titr" pitchFamily="2" charset="-78"/>
              </a:rPr>
              <a:t>در ماهیان </a:t>
            </a:r>
            <a:endParaRPr lang="en-US" sz="2400" b="0" dirty="0">
              <a:solidFill>
                <a:srgbClr val="990000"/>
              </a:solidFill>
              <a:cs typeface="Titr" pitchFamily="2" charset="-78"/>
            </a:endParaRP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a-IR" sz="2800" smtClean="0"/>
              <a:t>رده ماهيان غضروفی ( کوندرايکتيس)</a:t>
            </a:r>
            <a:endParaRPr lang="en-US" sz="28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4C2E3-3537-424C-A511-A4723A55D16C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666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57200"/>
            <a:ext cx="8229600" cy="1143000"/>
          </a:xfrm>
        </p:spPr>
        <p:txBody>
          <a:bodyPr/>
          <a:lstStyle/>
          <a:p>
            <a:r>
              <a:rPr lang="fa-IR" dirty="0" smtClean="0"/>
              <a:t>ماهی؟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5374"/>
            <a:ext cx="8229600" cy="4525963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/>
              <a:t>مهره داران آبزی و شناگر</a:t>
            </a:r>
          </a:p>
          <a:p>
            <a:pPr algn="r" rtl="1"/>
            <a:r>
              <a:rPr lang="fa-IR" sz="2800" dirty="0" smtClean="0"/>
              <a:t>شامل 5 رده از 9 رده مهره داران</a:t>
            </a:r>
          </a:p>
          <a:p>
            <a:pPr algn="r" rtl="1"/>
            <a:r>
              <a:rPr lang="fa-IR" sz="2800" dirty="0" smtClean="0"/>
              <a:t>بیش از نیمی از مهره داران را شامل شده</a:t>
            </a:r>
          </a:p>
          <a:p>
            <a:pPr algn="r" rtl="1"/>
            <a:r>
              <a:rPr lang="fa-IR" sz="2800" dirty="0" smtClean="0"/>
              <a:t>اولین مهره داران شامل ماهیان بدون آرواره بنام استراکودرم ها می شدند</a:t>
            </a:r>
          </a:p>
          <a:p>
            <a:pPr algn="r" rtl="1"/>
            <a:r>
              <a:rPr lang="fa-IR" sz="2800" dirty="0" smtClean="0"/>
              <a:t>گروهی از استراکودرمها مهره داران را ایجاد کردند </a:t>
            </a:r>
          </a:p>
          <a:p>
            <a:pPr algn="r" rtl="1"/>
            <a:r>
              <a:rPr lang="fa-IR" sz="2800" dirty="0" smtClean="0"/>
              <a:t>ماهیان گروه تک نیا نیست بلکه پارافیلتیک می باشند. 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3276600" cy="275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08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" b="51137"/>
          <a:stretch>
            <a:fillRect/>
          </a:stretch>
        </p:blipFill>
        <p:spPr bwMode="auto">
          <a:xfrm>
            <a:off x="395288" y="981075"/>
            <a:ext cx="7927975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19" name="Picture 3" descr="24_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6" r="72289"/>
          <a:stretch>
            <a:fillRect/>
          </a:stretch>
        </p:blipFill>
        <p:spPr bwMode="auto">
          <a:xfrm>
            <a:off x="0" y="4019550"/>
            <a:ext cx="291623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2644" name="Rectangle 4"/>
          <p:cNvSpPr>
            <a:spLocks noChangeArrowheads="1"/>
          </p:cNvSpPr>
          <p:nvPr/>
        </p:nvSpPr>
        <p:spPr bwMode="auto">
          <a:xfrm>
            <a:off x="2627313" y="6035675"/>
            <a:ext cx="5507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32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tr" pitchFamily="2" charset="-78"/>
              </a:rPr>
              <a:t>پولک ها پلاکوييد در ماهيان غضروفی </a:t>
            </a:r>
            <a:endParaRPr lang="en-US" sz="32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tr" pitchFamily="2" charset="-78"/>
            </a:endParaRP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>
                <a:solidFill>
                  <a:srgbClr val="CCECFF"/>
                </a:solidFill>
                <a:cs typeface="Titr" pitchFamily="2" charset="-78"/>
              </a:rPr>
              <a:t>رده ماهيان غضروفی ( کوندرايکتيس)</a:t>
            </a:r>
            <a:endParaRPr lang="en-US" sz="2800">
              <a:solidFill>
                <a:srgbClr val="CCECFF"/>
              </a:solidFill>
              <a:cs typeface="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1CDC0-7B94-4474-9226-3E06D05EA6A8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479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068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Most </a:t>
            </a:r>
            <a:r>
              <a:rPr lang="en-US" sz="2400" dirty="0"/>
              <a:t>sharks have formidable jaws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They continuously shed and replace sharp-edged teeth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Modified scales, which they use to grab and rip of flesh off their preys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Only few species may attach humane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But generally their populations are declining for different reasons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8916" name="Picture 4" descr="27-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00754"/>
            <a:ext cx="3505200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shark-teeth-cbu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9517"/>
            <a:ext cx="4572000" cy="365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0F98-8FC7-49FA-9FC3-14713E7A65BA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4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dirty="0" smtClean="0"/>
              <a:t>بخشی از باله شکمی تغییر شکل یافته و کلاسپر را ایجاد می کنند.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سیستم اسکلتی غضرفی: حفاظت از آبشش ها به وسیله کمانهای غضروفی</a:t>
            </a:r>
          </a:p>
          <a:p>
            <a:pPr algn="r" rtl="1"/>
            <a:r>
              <a:rPr lang="fa-IR" sz="2400" dirty="0" smtClean="0"/>
              <a:t> 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75186"/>
            <a:ext cx="33337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" b="50146"/>
          <a:stretch>
            <a:fillRect/>
          </a:stretch>
        </p:blipFill>
        <p:spPr bwMode="auto">
          <a:xfrm>
            <a:off x="3276600" y="2928256"/>
            <a:ext cx="6286500" cy="350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0F98-8FC7-49FA-9FC3-14713E7A65BA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5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porbeagle%20skeleton%20for%20web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66"/>
          <a:stretch>
            <a:fillRect/>
          </a:stretch>
        </p:blipFill>
        <p:spPr bwMode="auto">
          <a:xfrm>
            <a:off x="179388" y="1484313"/>
            <a:ext cx="80787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1325563" y="5805488"/>
            <a:ext cx="649128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1"/>
            <a:r>
              <a:rPr lang="fa-IR" sz="3200" b="0">
                <a:solidFill>
                  <a:srgbClr val="990000"/>
                </a:solidFill>
                <a:cs typeface="Titr" pitchFamily="2" charset="-78"/>
              </a:rPr>
              <a:t>اسکلت غضروفی داخلی در ماهيان غضروفی </a:t>
            </a:r>
            <a:endParaRPr lang="en-US" sz="3200" b="0">
              <a:solidFill>
                <a:srgbClr val="990000"/>
              </a:solidFill>
              <a:cs typeface="Titr" pitchFamily="2" charset="-78"/>
            </a:endParaRP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457200" y="104774"/>
            <a:ext cx="7470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rtl="1"/>
            <a:r>
              <a:rPr lang="fa-IR" sz="2800" b="0" dirty="0">
                <a:solidFill>
                  <a:srgbClr val="CCECFF"/>
                </a:solidFill>
                <a:cs typeface="Titr" pitchFamily="2" charset="-78"/>
              </a:rPr>
              <a:t>رده ماهيان غضروفی ( کوندرايکتيس</a:t>
            </a:r>
            <a:r>
              <a:rPr lang="fa-IR" sz="2800" b="0" dirty="0" smtClean="0">
                <a:solidFill>
                  <a:srgbClr val="CCECFF"/>
                </a:solidFill>
                <a:cs typeface="Titr" pitchFamily="2" charset="-78"/>
              </a:rPr>
              <a:t>)</a:t>
            </a:r>
            <a:endParaRPr lang="fa-IR" sz="2800" dirty="0">
              <a:solidFill>
                <a:srgbClr val="CCECFF"/>
              </a:solidFill>
              <a:cs typeface="Titr" pitchFamily="2" charset="-78"/>
            </a:endParaRPr>
          </a:p>
          <a:p>
            <a:pPr algn="r" rtl="1"/>
            <a:r>
              <a:rPr lang="fa-IR" sz="2800" b="0" dirty="0" smtClean="0">
                <a:cs typeface="Titr" pitchFamily="2" charset="-78"/>
              </a:rPr>
              <a:t> اسکلت ضمیمه: کمربندهای پشتیبانی کننده ار باله ها </a:t>
            </a:r>
          </a:p>
          <a:p>
            <a:pPr algn="r" rtl="1"/>
            <a:r>
              <a:rPr lang="fa-IR" sz="2800" dirty="0" smtClean="0">
                <a:cs typeface="Titr" pitchFamily="2" charset="-78"/>
              </a:rPr>
              <a:t>عدم اتصال با اسکلت محوری</a:t>
            </a:r>
            <a:endParaRPr lang="en-US" sz="2800" b="0" dirty="0">
              <a:cs typeface="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0472-8120-4E5C-91E6-6872B6C43E25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/>
          <a:lstStyle/>
          <a:p>
            <a:r>
              <a:rPr lang="fa-IR" dirty="0" smtClean="0"/>
              <a:t>سیستم گوارش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49" y="1149917"/>
            <a:ext cx="8229600" cy="4525963"/>
          </a:xfrm>
        </p:spPr>
        <p:txBody>
          <a:bodyPr/>
          <a:lstStyle/>
          <a:p>
            <a:pPr algn="r" rtl="1"/>
            <a:r>
              <a:rPr lang="fa-IR" sz="2800" dirty="0" smtClean="0"/>
              <a:t>دهان-حلق-مری-معده </a:t>
            </a:r>
            <a:r>
              <a:rPr lang="en-US" sz="2800" dirty="0" smtClean="0"/>
              <a:t>J</a:t>
            </a:r>
            <a:r>
              <a:rPr lang="fa-IR" sz="2800" dirty="0" smtClean="0"/>
              <a:t> شکل-روده مارپیچی-راست روده-غده راست روده ای</a:t>
            </a:r>
          </a:p>
          <a:p>
            <a:pPr algn="r" rtl="1"/>
            <a:r>
              <a:rPr lang="fa-IR" sz="2800" dirty="0" smtClean="0"/>
              <a:t>غده رکتومی:</a:t>
            </a:r>
          </a:p>
          <a:p>
            <a:pPr algn="r" rtl="1"/>
            <a:r>
              <a:rPr lang="fa-IR" sz="2000" dirty="0" smtClean="0">
                <a:effectLst/>
                <a:latin typeface="Calibri"/>
                <a:ea typeface="Calibri"/>
                <a:cs typeface="B Nazanin"/>
              </a:rPr>
              <a:t>این غدد مختص ماهیان غضروفی است و یک مایع بی رنگ را ترشح می کند که دارای درصد بالایی سدیم کلرید است. نقش این غدد کمک به عمل کلیه های </a:t>
            </a:r>
            <a:r>
              <a:rPr lang="en-US" sz="2000" dirty="0" err="1" smtClean="0">
                <a:effectLst/>
                <a:latin typeface="Calibri"/>
                <a:ea typeface="Calibri"/>
                <a:cs typeface="B Nazanin"/>
              </a:rPr>
              <a:t>opisthonephric</a:t>
            </a:r>
            <a:r>
              <a:rPr lang="fa-IR" sz="2000" dirty="0" smtClean="0">
                <a:effectLst/>
                <a:latin typeface="Calibri"/>
                <a:ea typeface="Calibri"/>
                <a:cs typeface="B Nazanin"/>
              </a:rPr>
              <a:t> است تا درصد نمک خون را تنظیم کنند.</a:t>
            </a:r>
            <a:endParaRPr lang="en-US" sz="2000" dirty="0"/>
          </a:p>
        </p:txBody>
      </p:sp>
      <p:pic>
        <p:nvPicPr>
          <p:cNvPr id="4" name="Picture 2" descr="f24-11_internal_anatomy"/>
          <p:cNvPicPr>
            <a:picLocks noChangeAspect="1" noChangeArrowheads="1"/>
          </p:cNvPicPr>
          <p:nvPr/>
        </p:nvPicPr>
        <p:blipFill>
          <a:blip r:embed="rId2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6"/>
          <a:stretch>
            <a:fillRect/>
          </a:stretch>
        </p:blipFill>
        <p:spPr bwMode="auto">
          <a:xfrm>
            <a:off x="228600" y="3657600"/>
            <a:ext cx="8101013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0F98-8FC7-49FA-9FC3-14713E7A65BA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78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908050"/>
            <a:ext cx="8291513" cy="2116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a-IR" sz="2800" smtClean="0"/>
              <a:t>نقش خط جانبی ، تشخيص و تعيين امواج و حرکت جريان آب است .</a:t>
            </a:r>
          </a:p>
          <a:p>
            <a:pPr eaLnBrk="1" hangingPunct="1">
              <a:lnSpc>
                <a:spcPct val="90000"/>
              </a:lnSpc>
            </a:pPr>
            <a:r>
              <a:rPr lang="fa-IR" sz="2800" smtClean="0"/>
              <a:t>جريان آب و تلاطم و حرکت آن ، سلول های حسی (موهای ريز حسی) را تحريک نموده و از طريق رشته حسی نوروماست و از طريق هفتمين عصب مغزی (در قسمت سر ) و از طريق عصب واگ ( در قسمت تنه ) به مغز منتقل مي شود 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a-IR" sz="2800" smtClean="0"/>
              <a:t>رده ماهيان غضروفی ( کوندرايکتيس)</a:t>
            </a:r>
            <a:endParaRPr lang="en-US" sz="2800" smtClean="0"/>
          </a:p>
        </p:txBody>
      </p:sp>
      <p:pic>
        <p:nvPicPr>
          <p:cNvPr id="192516" name="Picture 4" descr="C06F43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 t="3879" r="1991" b="2267"/>
          <a:stretch>
            <a:fillRect/>
          </a:stretch>
        </p:blipFill>
        <p:spPr bwMode="auto">
          <a:xfrm>
            <a:off x="4176713" y="3024188"/>
            <a:ext cx="424815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7" name="Picture 5" descr="lateral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600"/>
            <a:ext cx="4176713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2886" name="Rectangle 6"/>
          <p:cNvSpPr>
            <a:spLocks noChangeArrowheads="1"/>
          </p:cNvSpPr>
          <p:nvPr/>
        </p:nvSpPr>
        <p:spPr bwMode="auto">
          <a:xfrm>
            <a:off x="3597275" y="6134100"/>
            <a:ext cx="191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36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tr" pitchFamily="2" charset="-78"/>
              </a:rPr>
              <a:t>خط جانبی</a:t>
            </a:r>
            <a:endParaRPr lang="en-US" sz="360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C8EF3-0222-4407-B661-FA548716FF9B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309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022350"/>
            <a:ext cx="8291513" cy="2405063"/>
          </a:xfrm>
        </p:spPr>
        <p:txBody>
          <a:bodyPr/>
          <a:lstStyle/>
          <a:p>
            <a:pPr eaLnBrk="1" hangingPunct="1"/>
            <a:r>
              <a:rPr lang="fa-IR" sz="2800" dirty="0" smtClean="0"/>
              <a:t>آمپول لورنزينی در گروه های ( معمولا در 3 گروه) در هر دو طرف سر وجود دارد . </a:t>
            </a:r>
          </a:p>
          <a:p>
            <a:pPr eaLnBrk="1" hangingPunct="1"/>
            <a:r>
              <a:rPr lang="fa-IR" sz="2800" dirty="0" smtClean="0"/>
              <a:t>نقش اين سيستم حسی </a:t>
            </a:r>
            <a:r>
              <a:rPr lang="fa-IR" sz="2800" smtClean="0"/>
              <a:t>که حاوی </a:t>
            </a:r>
            <a:r>
              <a:rPr lang="fa-IR" sz="2800" dirty="0" smtClean="0"/>
              <a:t>نوروماست خاصی است درک تغيير درجه حرارت و فشار هيدرواستاتيک و جريان های الکتريسيته است . </a:t>
            </a:r>
            <a:endParaRPr lang="en-US" sz="2800" dirty="0" smtClean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a-IR" sz="2800" smtClean="0"/>
              <a:t>رده ماهيان غضروفی ( کوندرايکتيس)</a:t>
            </a:r>
            <a:endParaRPr lang="en-US" sz="2800" smtClean="0"/>
          </a:p>
        </p:txBody>
      </p:sp>
      <p:pic>
        <p:nvPicPr>
          <p:cNvPr id="193540" name="Picture 4" descr="f24-10_sensory_canals_a"/>
          <p:cNvPicPr>
            <a:picLocks noChangeAspect="1" noChangeArrowheads="1"/>
          </p:cNvPicPr>
          <p:nvPr/>
        </p:nvPicPr>
        <p:blipFill>
          <a:blip r:embed="rId3">
            <a:lum bright="-18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9"/>
          <a:stretch>
            <a:fillRect/>
          </a:stretch>
        </p:blipFill>
        <p:spPr bwMode="auto">
          <a:xfrm>
            <a:off x="9525" y="2927350"/>
            <a:ext cx="8532813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6981" name="Rectangle 5"/>
          <p:cNvSpPr>
            <a:spLocks noChangeArrowheads="1"/>
          </p:cNvSpPr>
          <p:nvPr/>
        </p:nvSpPr>
        <p:spPr bwMode="auto">
          <a:xfrm>
            <a:off x="3338513" y="6229350"/>
            <a:ext cx="2465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32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tr" pitchFamily="2" charset="-78"/>
              </a:rPr>
              <a:t>آمپول لورنزينی</a:t>
            </a:r>
            <a:endParaRPr lang="en-US" sz="320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C8EF3-0222-4407-B661-FA548716FF9B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071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solidFill>
                  <a:schemeClr val="bg1"/>
                </a:solidFill>
              </a:rPr>
              <a:t>  لقاح و تکوین تخم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5603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z="2000" smtClean="0"/>
          </a:p>
        </p:txBody>
      </p:sp>
      <p:sp>
        <p:nvSpPr>
          <p:cNvPr id="25604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sz="2000" smtClean="0"/>
          </a:p>
        </p:txBody>
      </p:sp>
      <p:sp>
        <p:nvSpPr>
          <p:cNvPr id="25605" name="Rectangle 6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sz="2000" smtClean="0"/>
          </a:p>
        </p:txBody>
      </p:sp>
      <p:sp>
        <p:nvSpPr>
          <p:cNvPr id="25606" name="Rectangle 7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n-US" sz="2000" smtClean="0"/>
          </a:p>
        </p:txBody>
      </p:sp>
      <p:sp>
        <p:nvSpPr>
          <p:cNvPr id="256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r" rtl="1" eaLnBrk="1" hangingPunct="1"/>
            <a:r>
              <a:rPr lang="fa-IR" sz="2400" dirty="0" smtClean="0"/>
              <a:t>لقاح داخلی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Oviparous sharks and rays lay an egg capsule immediately after fertilization that attaches to kelp with tendrils; may take up to 2 years before mini adult hatches</a:t>
            </a:r>
          </a:p>
          <a:p>
            <a:pPr eaLnBrk="1" hangingPunct="1"/>
            <a:r>
              <a:rPr lang="en-US" sz="2400" dirty="0" smtClean="0"/>
              <a:t>Ovoviviparous sharks retain fertilized eggs in reproductive system where they are nourished by yolk of egg; “live” birth</a:t>
            </a:r>
          </a:p>
          <a:p>
            <a:pPr eaLnBrk="1" hangingPunct="1"/>
            <a:r>
              <a:rPr lang="en-US" sz="2400" dirty="0" smtClean="0"/>
              <a:t>Viviparous sharks nourish embryos with maternal bloodstream; “live” birth</a:t>
            </a:r>
          </a:p>
          <a:p>
            <a:pPr eaLnBrk="1" hangingPunct="1"/>
            <a:r>
              <a:rPr lang="en-US" sz="2400" dirty="0" smtClean="0"/>
              <a:t>Live births make it more likely more of the young survive but no other care is given after birth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25608" name="Picture 8" descr="C:\My Download Files\sw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943600"/>
            <a:ext cx="3200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E45CA-4D9F-4026-A362-E022F44E06C9}" type="slidenum">
              <a:rPr lang="en-US" smtClean="0">
                <a:solidFill>
                  <a:srgbClr val="FFFFCC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 advAuto="0"/>
      <p:bldP spid="25604" grpId="0" build="p" autoUpdateAnimBg="0" advAuto="0"/>
      <p:bldP spid="25605" grpId="0" build="p" autoUpdateAnimBg="0" advAuto="0"/>
      <p:bldP spid="25606" grpId="0" build="p" autoUpdateAnimBg="0" advAuto="0"/>
      <p:bldP spid="25607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022350"/>
            <a:ext cx="8291513" cy="2405063"/>
          </a:xfrm>
        </p:spPr>
        <p:txBody>
          <a:bodyPr/>
          <a:lstStyle/>
          <a:p>
            <a:pPr eaLnBrk="1" hangingPunct="1"/>
            <a:r>
              <a:rPr lang="fa-IR" sz="2800" dirty="0" smtClean="0"/>
              <a:t>نرها دارای سیستم </a:t>
            </a:r>
            <a:r>
              <a:rPr lang="en-US" sz="2800" dirty="0" smtClean="0"/>
              <a:t>urogenital</a:t>
            </a:r>
            <a:r>
              <a:rPr lang="fa-IR" sz="2800" dirty="0" smtClean="0"/>
              <a:t> اوروجنیتال هستند</a:t>
            </a:r>
          </a:p>
          <a:p>
            <a:pPr eaLnBrk="1" hangingPunct="1"/>
            <a:r>
              <a:rPr lang="fa-IR" sz="2800" dirty="0" smtClean="0"/>
              <a:t>مجرای ادراری با وازدفران یکی شده و وارد کلوآک می شود.</a:t>
            </a:r>
          </a:p>
          <a:p>
            <a:pPr eaLnBrk="1" hangingPunct="1"/>
            <a:r>
              <a:rPr lang="fa-IR" sz="2800" smtClean="0"/>
              <a:t>مادها دارای سه مجرای ادراری، تناسلی و دفعی هستند</a:t>
            </a:r>
          </a:p>
          <a:p>
            <a:pPr eaLnBrk="1" hangingPunct="1"/>
            <a:endParaRPr lang="fa-IR" sz="2800" dirty="0" smtClean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a-IR" sz="2800" smtClean="0"/>
              <a:t>رده ماهيان غضروفی ( کوندرايکتيس)</a:t>
            </a:r>
            <a:endParaRPr lang="en-US" sz="28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C8EF3-0222-4407-B661-FA548716FF9B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70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341438"/>
            <a:ext cx="8521700" cy="4525962"/>
          </a:xfrm>
          <a:noFill/>
        </p:spPr>
        <p:txBody>
          <a:bodyPr/>
          <a:lstStyle/>
          <a:p>
            <a:pPr eaLnBrk="1" hangingPunct="1"/>
            <a:r>
              <a:rPr lang="fa-IR" sz="2800" dirty="0" smtClean="0"/>
              <a:t>تخم ها در گونه های تخم گذار درون کیسه های کراتینی قرار گرفته </a:t>
            </a:r>
          </a:p>
          <a:p>
            <a:pPr eaLnBrk="1" hangingPunct="1"/>
            <a:r>
              <a:rPr lang="fa-IR" sz="2800" dirty="0" smtClean="0"/>
              <a:t>به اين کيسه تخم ها ، کيف پری دريايي </a:t>
            </a:r>
            <a:r>
              <a:rPr lang="en-US" sz="2800" dirty="0" smtClean="0">
                <a:effectLst/>
                <a:latin typeface="Calibri"/>
                <a:ea typeface="Calibri"/>
                <a:cs typeface="B Nazanin"/>
              </a:rPr>
              <a:t>mermaid purse</a:t>
            </a:r>
            <a:r>
              <a:rPr lang="fa-IR" sz="2800" dirty="0" smtClean="0">
                <a:effectLst/>
                <a:latin typeface="Calibri"/>
                <a:ea typeface="Calibri"/>
                <a:cs typeface="B Nazanin"/>
              </a:rPr>
              <a:t> </a:t>
            </a:r>
            <a:r>
              <a:rPr lang="fa-IR" sz="2800" dirty="0" smtClean="0"/>
              <a:t>مي گويند . </a:t>
            </a:r>
          </a:p>
          <a:p>
            <a:pPr eaLnBrk="1" hangingPunct="1"/>
            <a:r>
              <a:rPr lang="fa-IR" sz="2800" dirty="0"/>
              <a:t>. برای حل مشکل تنظیم اسمزی در کوسه های دریایی الاسموبرانشها ترکیبات نیتروژن دار را مانند اوره و تری متیل آمین اکسید </a:t>
            </a:r>
            <a:r>
              <a:rPr lang="en-US" sz="2800" dirty="0"/>
              <a:t>TMAO </a:t>
            </a:r>
            <a:r>
              <a:rPr lang="fa-IR" sz="2800" dirty="0"/>
              <a:t>در مایع میان بافتی خود حفظ می کنند. این محلول ها با نمک خون ترکیب می شوند و فشار اسمزی خون را بالا می برند تا اندکی از آب دریای بالاتر برود. </a:t>
            </a:r>
            <a:endParaRPr lang="fa-IR" sz="2800" dirty="0" smtClean="0"/>
          </a:p>
          <a:p>
            <a:pPr eaLnBrk="1" hangingPunct="1"/>
            <a:endParaRPr lang="fa-IR" sz="28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a-IR" sz="2800" smtClean="0"/>
              <a:t>رده ماهيان غضروفی ( کوندرايکتيس)</a:t>
            </a:r>
            <a:endParaRPr lang="en-US" sz="28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C8EF3-0222-4407-B661-FA548716FF9B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997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-533400"/>
            <a:ext cx="6419850" cy="758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>
            <a:lum bright="-14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"/>
          <a:stretch>
            <a:fillRect/>
          </a:stretch>
        </p:blipFill>
        <p:spPr bwMode="auto">
          <a:xfrm>
            <a:off x="611188" y="1382713"/>
            <a:ext cx="7953375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solidFill>
                  <a:srgbClr val="CCECFF"/>
                </a:solidFill>
                <a:cs typeface="Titr" pitchFamily="2" charset="-78"/>
              </a:rPr>
              <a:t>سفره ماهیان</a:t>
            </a:r>
            <a:endParaRPr lang="en-US" sz="2800" dirty="0">
              <a:solidFill>
                <a:srgbClr val="CCECFF"/>
              </a:solidFill>
              <a:cs typeface="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BFDA8-6685-4120-A2AF-BBA8C607C328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46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8029" y="1066800"/>
            <a:ext cx="5998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dirty="0" smtClean="0"/>
              <a:t>بیشتر از نیمی از الاسموبرانشها</a:t>
            </a:r>
          </a:p>
          <a:p>
            <a:pPr algn="r" rtl="1"/>
            <a:r>
              <a:rPr lang="fa-IR" dirty="0" smtClean="0"/>
              <a:t>شامل </a:t>
            </a:r>
            <a:r>
              <a:rPr lang="en-US" dirty="0" smtClean="0"/>
              <a:t>skate</a:t>
            </a:r>
            <a:r>
              <a:rPr lang="fa-IR" dirty="0" smtClean="0"/>
              <a:t>، ماهیان الکتریکی، اره ماهیان، ماهیان گزنده،</a:t>
            </a:r>
          </a:p>
          <a:p>
            <a:pPr algn="r" rtl="1"/>
            <a:r>
              <a:rPr lang="fa-IR" dirty="0" smtClean="0"/>
              <a:t>اسپیراکل بزرگ برای ورود آب، زیرا دهان در اغلب اوقات در شن و ماسه قرار دارد.</a:t>
            </a:r>
          </a:p>
          <a:p>
            <a:pPr algn="r" rtl="1"/>
            <a:r>
              <a:rPr lang="fa-IR" dirty="0" smtClean="0"/>
              <a:t> </a:t>
            </a:r>
            <a:endParaRPr lang="en-US" dirty="0"/>
          </a:p>
        </p:txBody>
      </p:sp>
      <p:pic>
        <p:nvPicPr>
          <p:cNvPr id="3" name="Picture 2" descr="Raja clavata (thornback ray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3792849" cy="329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BFDA8-6685-4120-A2AF-BBA8C607C328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38121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4191000" cy="52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2895600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dirty="0" smtClean="0"/>
              <a:t>اندام الکتریکی در سفره ماهی</a:t>
            </a:r>
          </a:p>
          <a:p>
            <a:pPr algn="ctr"/>
            <a:r>
              <a:rPr lang="en-US" dirty="0" smtClean="0"/>
              <a:t>Torpedo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BFDA8-6685-4120-A2AF-BBA8C607C328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13955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532813" cy="5113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به اين ماهيان موش ماهی ، خرگوش ماهی و شبح ماهی نيز مي گويند . 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 بقايای مسير انحرافی تکاملی هستند که از الاسموبرانش ها حداقل 300 ميليون سال قبل منشعب شده اند . 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 امروزه تنها حدود 33 گونه از آنها شناسايي شده است .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به جای دندان دارای فک هايي با صفحات پهن و بزرگ هستند . 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آب شش ها دارای اپرکلوم هستند . 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آرواره بالا کاملا به جمجمه متصل شده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a-IR" sz="2800" smtClean="0"/>
              <a:t>رده ماهيان غضروفی ( کوندرايکتيس)</a:t>
            </a:r>
            <a:endParaRPr lang="en-US" sz="2800" smtClean="0"/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2392363" y="1171575"/>
            <a:ext cx="436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>
                <a:solidFill>
                  <a:srgbClr val="990000"/>
                </a:solidFill>
                <a:cs typeface="Titr" pitchFamily="2" charset="-78"/>
              </a:rPr>
              <a:t>زير رده 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Bradyodonti (Holocephali)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1CDC0-7B94-4474-9226-3E06D05EA6A8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919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24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"/>
          <a:stretch>
            <a:fillRect/>
          </a:stretch>
        </p:blipFill>
        <p:spPr bwMode="auto">
          <a:xfrm>
            <a:off x="323850" y="1341438"/>
            <a:ext cx="8077200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1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a-IR" sz="2800" smtClean="0"/>
              <a:t>رده ماهيان غضروفی ( کوندرايکتيس)</a:t>
            </a:r>
            <a:endParaRPr lang="en-US" sz="2800" smtClean="0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2639406" y="6243638"/>
            <a:ext cx="3868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990000"/>
                </a:solidFill>
                <a:cs typeface="Titr" pitchFamily="2" charset="-78"/>
              </a:rPr>
              <a:t>زير رده </a:t>
            </a:r>
            <a:r>
              <a:rPr lang="fa-IR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شیمراز ها </a:t>
            </a:r>
            <a:r>
              <a:rPr lang="en-US" sz="2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Holocephali</a:t>
            </a:r>
            <a:r>
              <a:rPr lang="en-US" sz="2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4C2E3-3537-424C-A511-A4723A55D16C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841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گروههای مختلف ماهیها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532953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 descr="f24-1_graphic_represent"/>
          <p:cNvPicPr>
            <a:picLocks noChangeAspect="1" noChangeArrowheads="1"/>
          </p:cNvPicPr>
          <p:nvPr/>
        </p:nvPicPr>
        <p:blipFill>
          <a:blip r:embed="rId3">
            <a:lum bright="-18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3" r="943"/>
          <a:stretch>
            <a:fillRect/>
          </a:stretch>
        </p:blipFill>
        <p:spPr bwMode="auto">
          <a:xfrm>
            <a:off x="1763713" y="825500"/>
            <a:ext cx="5338762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3011" name="Rectangle 3"/>
          <p:cNvSpPr>
            <a:spLocks noChangeArrowheads="1"/>
          </p:cNvSpPr>
          <p:nvPr/>
        </p:nvSpPr>
        <p:spPr bwMode="auto">
          <a:xfrm>
            <a:off x="1476375" y="115888"/>
            <a:ext cx="63357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a-IR" sz="2400" dirty="0" smtClean="0">
                <a:solidFill>
                  <a:srgbClr val="CCECFF"/>
                </a:solidFill>
                <a:cs typeface="Titr" panose="00000700000000000000" pitchFamily="2" charset="-78"/>
              </a:rPr>
              <a:t>کلادوگرام (شجره تکاملی ) </a:t>
            </a:r>
            <a:r>
              <a:rPr lang="en-US" dirty="0" err="1" smtClean="0">
                <a:solidFill>
                  <a:srgbClr val="CCECFF"/>
                </a:solidFill>
              </a:rPr>
              <a:t>Agnatha</a:t>
            </a:r>
            <a:endParaRPr lang="en-US" dirty="0" smtClean="0">
              <a:solidFill>
                <a:srgbClr val="CCECFF"/>
              </a:solidFill>
            </a:endParaRPr>
          </a:p>
        </p:txBody>
      </p:sp>
      <p:sp>
        <p:nvSpPr>
          <p:cNvPr id="20523012" name="Oval 4"/>
          <p:cNvSpPr>
            <a:spLocks noChangeArrowheads="1"/>
          </p:cNvSpPr>
          <p:nvPr/>
        </p:nvSpPr>
        <p:spPr bwMode="auto">
          <a:xfrm>
            <a:off x="5795963" y="5229225"/>
            <a:ext cx="1511300" cy="1008063"/>
          </a:xfrm>
          <a:prstGeom prst="ellipse">
            <a:avLst/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b="1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8D787-2D52-4648-BE2B-1066F9643927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2683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2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3011" grpId="0"/>
      <p:bldP spid="205230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0000"/>
                </a:solidFill>
              </a:rPr>
              <a:t>ماهیان بدون آرواره </a:t>
            </a:r>
            <a:r>
              <a:rPr lang="en-US" sz="2400" b="1" dirty="0" smtClean="0">
                <a:solidFill>
                  <a:srgbClr val="000000"/>
                </a:solidFill>
              </a:rPr>
              <a:t>(</a:t>
            </a:r>
            <a:r>
              <a:rPr lang="en-US" sz="2400" b="1" dirty="0" err="1" smtClean="0">
                <a:solidFill>
                  <a:srgbClr val="000000"/>
                </a:solidFill>
              </a:rPr>
              <a:t>Agnatha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  <a:endParaRPr lang="fa-IR" sz="2400" b="1" dirty="0" smtClean="0">
              <a:solidFill>
                <a:srgbClr val="000000"/>
              </a:solidFill>
            </a:endParaRPr>
          </a:p>
          <a:p>
            <a:pPr algn="r" rtl="1"/>
            <a:endParaRPr lang="fa-IR" sz="2400" dirty="0">
              <a:solidFill>
                <a:srgbClr val="000000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0000"/>
                </a:solidFill>
              </a:rPr>
              <a:t>فقدان آرواره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0000"/>
                </a:solidFill>
              </a:rPr>
              <a:t>فقدان فلس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0000"/>
                </a:solidFill>
              </a:rPr>
              <a:t>فقدان باله های زوج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0000"/>
                </a:solidFill>
              </a:rPr>
              <a:t>تحت عنوان </a:t>
            </a:r>
            <a:r>
              <a:rPr lang="en-US" sz="2400" dirty="0" err="1" smtClean="0">
                <a:solidFill>
                  <a:srgbClr val="000000"/>
                </a:solidFill>
              </a:rPr>
              <a:t>Cyclostomata</a:t>
            </a:r>
            <a:r>
              <a:rPr lang="fa-IR" sz="2400" dirty="0" smtClean="0">
                <a:solidFill>
                  <a:srgbClr val="000000"/>
                </a:solidFill>
              </a:rPr>
              <a:t> یا دهان گردان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0000"/>
                </a:solidFill>
              </a:rPr>
              <a:t>منافذ آبششی شبیه کوسه ها و بدن شبیه مارماهی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0000"/>
                </a:solidFill>
              </a:rPr>
              <a:t>دستگاه گوارش بدون معده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rgbClr val="000000"/>
                </a:solidFill>
              </a:rPr>
              <a:t>جدا جنس و لقاح خارجی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400" dirty="0" smtClean="0">
              <a:solidFill>
                <a:srgbClr val="000000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8D787-2D52-4648-BE2B-1066F9643927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34398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908050"/>
            <a:ext cx="6551612" cy="692150"/>
          </a:xfrm>
        </p:spPr>
        <p:txBody>
          <a:bodyPr/>
          <a:lstStyle/>
          <a:p>
            <a:pPr eaLnBrk="1" hangingPunct="1"/>
            <a:r>
              <a:rPr lang="fa-IR" smtClean="0">
                <a:solidFill>
                  <a:schemeClr val="accent2"/>
                </a:solidFill>
              </a:rPr>
              <a:t> </a:t>
            </a:r>
            <a:r>
              <a:rPr lang="fa-IR" b="1" smtClean="0">
                <a:solidFill>
                  <a:schemeClr val="accent2"/>
                </a:solidFill>
              </a:rPr>
              <a:t>ميگزنی يا هاگ فيش</a:t>
            </a:r>
            <a:r>
              <a:rPr lang="fa-IR" smtClean="0">
                <a:solidFill>
                  <a:schemeClr val="accent2"/>
                </a:solidFill>
              </a:rPr>
              <a:t> (</a:t>
            </a:r>
            <a:r>
              <a:rPr lang="en-US" sz="2800" smtClean="0">
                <a:solidFill>
                  <a:schemeClr val="accent2"/>
                </a:solidFill>
              </a:rPr>
              <a:t>Myxini</a:t>
            </a:r>
            <a:r>
              <a:rPr lang="fa-IR" smtClean="0">
                <a:solidFill>
                  <a:schemeClr val="accent2"/>
                </a:solidFill>
              </a:rPr>
              <a:t>)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31846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6725" y="1989138"/>
            <a:ext cx="8220075" cy="4525962"/>
          </a:xfrm>
        </p:spPr>
        <p:txBody>
          <a:bodyPr/>
          <a:lstStyle/>
          <a:p>
            <a:pPr eaLnBrk="1" hangingPunct="1"/>
            <a:r>
              <a:rPr lang="fa-IR" sz="2400" dirty="0" smtClean="0"/>
              <a:t>به طور معمول ساکن </a:t>
            </a:r>
            <a:r>
              <a:rPr lang="fa-IR" sz="2400" dirty="0" err="1" smtClean="0"/>
              <a:t>آمريکای</a:t>
            </a:r>
            <a:r>
              <a:rPr lang="fa-IR" sz="2400" dirty="0" smtClean="0"/>
              <a:t> شمالی و </a:t>
            </a:r>
            <a:r>
              <a:rPr lang="fa-IR" sz="2400" dirty="0" err="1" smtClean="0"/>
              <a:t>اقيانوس</a:t>
            </a:r>
            <a:r>
              <a:rPr lang="fa-IR" sz="2400" dirty="0" smtClean="0"/>
              <a:t> اطلس و آرام هستند. </a:t>
            </a:r>
          </a:p>
          <a:p>
            <a:pPr eaLnBrk="1" hangingPunct="1"/>
            <a:r>
              <a:rPr lang="fa-IR" sz="2400" dirty="0" smtClean="0"/>
              <a:t>تنها در </a:t>
            </a:r>
            <a:r>
              <a:rPr lang="fa-IR" sz="2400" dirty="0" err="1" smtClean="0"/>
              <a:t>نيمکره</a:t>
            </a:r>
            <a:r>
              <a:rPr lang="fa-IR" sz="2400" dirty="0" smtClean="0"/>
              <a:t> شمالی </a:t>
            </a:r>
            <a:r>
              <a:rPr lang="fa-IR" sz="2400" dirty="0" err="1" smtClean="0"/>
              <a:t>ديده</a:t>
            </a:r>
            <a:r>
              <a:rPr lang="fa-IR" sz="2400" dirty="0" smtClean="0"/>
              <a:t> شده </a:t>
            </a:r>
            <a:r>
              <a:rPr lang="fa-IR" sz="2400" dirty="0" err="1" smtClean="0"/>
              <a:t>اند</a:t>
            </a:r>
            <a:r>
              <a:rPr lang="fa-IR" sz="2400" dirty="0" smtClean="0"/>
              <a:t>. </a:t>
            </a:r>
          </a:p>
          <a:p>
            <a:pPr eaLnBrk="1" hangingPunct="1"/>
            <a:r>
              <a:rPr lang="fa-IR" sz="2400" dirty="0" smtClean="0"/>
              <a:t>فاقد دوره لاروی هستند. </a:t>
            </a:r>
          </a:p>
          <a:p>
            <a:pPr eaLnBrk="1" hangingPunct="1"/>
            <a:r>
              <a:rPr lang="fa-IR" sz="2400" dirty="0" smtClean="0"/>
              <a:t>اسکلت </a:t>
            </a:r>
            <a:r>
              <a:rPr lang="fa-IR" sz="2400" dirty="0" err="1" smtClean="0"/>
              <a:t>غضروفی</a:t>
            </a:r>
            <a:r>
              <a:rPr lang="fa-IR" sz="2400" dirty="0" smtClean="0"/>
              <a:t> و دارای </a:t>
            </a:r>
            <a:r>
              <a:rPr lang="fa-IR" sz="2400" dirty="0" err="1" smtClean="0"/>
              <a:t>نوتوکورد</a:t>
            </a:r>
            <a:endParaRPr lang="fa-IR" sz="2400" dirty="0" smtClean="0"/>
          </a:p>
          <a:p>
            <a:pPr eaLnBrk="1" hangingPunct="1"/>
            <a:r>
              <a:rPr lang="fa-IR" sz="2400" dirty="0" smtClean="0"/>
              <a:t>دارای حواس بويايي ، چشايي، شنوايي ولی بينايي تحليل رفته است. </a:t>
            </a:r>
          </a:p>
          <a:p>
            <a:pPr eaLnBrk="1" hangingPunct="1"/>
            <a:r>
              <a:rPr lang="fa-IR" sz="2400" dirty="0" smtClean="0"/>
              <a:t>گوش ها دارای </a:t>
            </a:r>
            <a:r>
              <a:rPr lang="fa-IR" sz="2400" dirty="0" err="1" smtClean="0"/>
              <a:t>يک</a:t>
            </a:r>
            <a:r>
              <a:rPr lang="fa-IR" sz="2400" dirty="0" smtClean="0"/>
              <a:t> جفت کانال </a:t>
            </a:r>
            <a:r>
              <a:rPr lang="fa-IR" sz="2400" dirty="0" err="1" smtClean="0"/>
              <a:t>نيمه</a:t>
            </a:r>
            <a:r>
              <a:rPr lang="fa-IR" sz="2400" dirty="0" smtClean="0"/>
              <a:t> </a:t>
            </a:r>
            <a:r>
              <a:rPr lang="fa-IR" sz="2400" dirty="0" err="1" smtClean="0"/>
              <a:t>حلقوی</a:t>
            </a:r>
            <a:r>
              <a:rPr lang="fa-IR" sz="2400" dirty="0" smtClean="0"/>
              <a:t> است . </a:t>
            </a:r>
          </a:p>
          <a:p>
            <a:pPr eaLnBrk="1" hangingPunct="1"/>
            <a:r>
              <a:rPr lang="fa-IR" sz="2400" dirty="0" smtClean="0"/>
              <a:t>دستگاه دفعی شامل کليه </a:t>
            </a:r>
            <a:r>
              <a:rPr lang="fa-IR" sz="2400" dirty="0" err="1" smtClean="0"/>
              <a:t>پرونفريک</a:t>
            </a:r>
            <a:r>
              <a:rPr lang="fa-IR" sz="2400" dirty="0" smtClean="0"/>
              <a:t> و </a:t>
            </a:r>
            <a:r>
              <a:rPr lang="fa-IR" sz="2400" dirty="0" err="1" smtClean="0"/>
              <a:t>مزونفريک</a:t>
            </a:r>
            <a:r>
              <a:rPr lang="fa-IR" sz="2400" dirty="0" smtClean="0"/>
              <a:t> است.</a:t>
            </a:r>
          </a:p>
          <a:p>
            <a:pPr eaLnBrk="1" hangingPunct="1"/>
            <a:r>
              <a:rPr lang="fa-IR" sz="2400" dirty="0" smtClean="0"/>
              <a:t>جدا جنس</a:t>
            </a:r>
          </a:p>
          <a:p>
            <a:pPr eaLnBrk="1" hangingPunct="1"/>
            <a:r>
              <a:rPr lang="fa-IR" sz="2400" dirty="0" smtClean="0"/>
              <a:t>5 تا 16 جفت منافذ </a:t>
            </a:r>
            <a:r>
              <a:rPr lang="fa-IR" sz="2400" dirty="0" err="1" smtClean="0"/>
              <a:t>آبششی</a:t>
            </a:r>
            <a:endParaRPr lang="fa-IR" sz="2400" dirty="0" smtClean="0"/>
          </a:p>
          <a:p>
            <a:pPr eaLnBrk="1" hangingPunct="1"/>
            <a:r>
              <a:rPr lang="fa-IR" sz="2400" dirty="0" smtClean="0"/>
              <a:t>دهان دارای دو ردیف دندان</a:t>
            </a:r>
          </a:p>
          <a:p>
            <a:pPr eaLnBrk="1" hangingPunct="1"/>
            <a:r>
              <a:rPr lang="fa-IR" sz="2400" dirty="0" smtClean="0"/>
              <a:t>لاشه خوار 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318468" name="Rectangle 6"/>
          <p:cNvSpPr>
            <a:spLocks noChangeArrowheads="1"/>
          </p:cNvSpPr>
          <p:nvPr/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3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a-IR" sz="2800" smtClean="0">
                <a:solidFill>
                  <a:srgbClr val="CCECFF"/>
                </a:solidFill>
                <a:cs typeface="Titr" panose="00000700000000000000" pitchFamily="2" charset="-78"/>
              </a:rPr>
              <a:t>فوق رده ماهيان بدون آرواره ( آگناتا)</a:t>
            </a:r>
            <a:endParaRPr lang="en-US" sz="2800" smtClean="0">
              <a:solidFill>
                <a:srgbClr val="CCECFF"/>
              </a:solidFill>
              <a:cs typeface="Titr" panose="000007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CC8EA-F175-49E1-B0D1-067C834BF9C3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4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908050"/>
            <a:ext cx="6551612" cy="692150"/>
          </a:xfrm>
        </p:spPr>
        <p:txBody>
          <a:bodyPr/>
          <a:lstStyle/>
          <a:p>
            <a:pPr eaLnBrk="1" hangingPunct="1"/>
            <a:r>
              <a:rPr lang="fa-IR" smtClean="0">
                <a:solidFill>
                  <a:schemeClr val="accent2"/>
                </a:solidFill>
                <a:cs typeface="B Lotus" panose="00000400000000000000" pitchFamily="2" charset="-78"/>
              </a:rPr>
              <a:t> </a:t>
            </a:r>
            <a:r>
              <a:rPr lang="fa-IR" smtClean="0">
                <a:solidFill>
                  <a:schemeClr val="accent2"/>
                </a:solidFill>
              </a:rPr>
              <a:t>ميگزنی يا هاگ فيش</a:t>
            </a:r>
            <a:r>
              <a:rPr lang="fa-IR" smtClean="0">
                <a:solidFill>
                  <a:schemeClr val="accent2"/>
                </a:solidFill>
                <a:cs typeface="B Lotus" panose="00000400000000000000" pitchFamily="2" charset="-78"/>
              </a:rPr>
              <a:t> (</a:t>
            </a:r>
            <a:r>
              <a:rPr lang="en-US" sz="2800" smtClean="0">
                <a:solidFill>
                  <a:schemeClr val="accent2"/>
                </a:solidFill>
                <a:cs typeface="B Lotus" panose="00000400000000000000" pitchFamily="2" charset="-78"/>
              </a:rPr>
              <a:t>Myxini</a:t>
            </a:r>
            <a:r>
              <a:rPr lang="fa-IR" smtClean="0">
                <a:solidFill>
                  <a:schemeClr val="accent2"/>
                </a:solidFill>
                <a:cs typeface="B Lotus" panose="00000400000000000000" pitchFamily="2" charset="-78"/>
              </a:rPr>
              <a:t>)</a:t>
            </a:r>
            <a:endParaRPr lang="en-US" smtClean="0">
              <a:solidFill>
                <a:schemeClr val="accent2"/>
              </a:solidFill>
              <a:cs typeface="B Lotus" panose="00000400000000000000" pitchFamily="2" charset="-78"/>
            </a:endParaRPr>
          </a:p>
        </p:txBody>
      </p:sp>
      <p:pic>
        <p:nvPicPr>
          <p:cNvPr id="320515" name="Picture 3" descr="Image of: Eptatretus stouti (Pacific hagfish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1"/>
          <a:stretch>
            <a:fillRect/>
          </a:stretch>
        </p:blipFill>
        <p:spPr bwMode="auto">
          <a:xfrm>
            <a:off x="3959225" y="1822450"/>
            <a:ext cx="4589463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4643438" y="5069427"/>
            <a:ext cx="3551517" cy="64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1530" bIns="44436" anchor="ctr">
            <a:spAutoFit/>
          </a:bodyPr>
          <a:lstStyle>
            <a:lvl1pPr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i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Eptatretus</a:t>
            </a:r>
            <a:r>
              <a:rPr lang="en-US" sz="1800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stouti</a:t>
            </a:r>
            <a:r>
              <a:rPr lang="en-US" sz="1800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(Pacific hagfish)</a:t>
            </a:r>
            <a:r>
              <a:rPr lang="ar-SA" sz="1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ar-SA" sz="1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SA" sz="18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0517" name="Rectangle 6"/>
          <p:cNvSpPr>
            <a:spLocks noChangeArrowheads="1"/>
          </p:cNvSpPr>
          <p:nvPr/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a-IR" sz="2800" smtClean="0">
                <a:solidFill>
                  <a:srgbClr val="CCECFF"/>
                </a:solidFill>
                <a:cs typeface="Titr" panose="00000700000000000000" pitchFamily="2" charset="-78"/>
              </a:rPr>
              <a:t>فوق رده ماهيان بدون آرواره ( آگناتا)</a:t>
            </a:r>
            <a:endParaRPr lang="en-US" sz="2800" smtClean="0">
              <a:solidFill>
                <a:srgbClr val="CCECFF"/>
              </a:solidFill>
              <a:cs typeface="Titr" panose="00000700000000000000" pitchFamily="2" charset="-78"/>
            </a:endParaRPr>
          </a:p>
        </p:txBody>
      </p:sp>
      <p:pic>
        <p:nvPicPr>
          <p:cNvPr id="320518" name="Picture 7" descr="Image of: Myxine glutinosa (Atlantic hagfish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3868" b="5495"/>
          <a:stretch>
            <a:fillRect/>
          </a:stretch>
        </p:blipFill>
        <p:spPr bwMode="auto">
          <a:xfrm>
            <a:off x="107950" y="1822450"/>
            <a:ext cx="3851275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9" name="Rectangle 8"/>
          <p:cNvSpPr>
            <a:spLocks noChangeArrowheads="1"/>
          </p:cNvSpPr>
          <p:nvPr/>
        </p:nvSpPr>
        <p:spPr bwMode="auto">
          <a:xfrm>
            <a:off x="611188" y="5072063"/>
            <a:ext cx="3708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1530" bIns="44436" anchor="ctr">
            <a:spAutoFit/>
          </a:bodyPr>
          <a:lstStyle>
            <a:lvl1pPr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i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Myxine glutinosa</a:t>
            </a:r>
            <a:r>
              <a:rPr lang="ar-SA" sz="180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(Atlantic hagfish)</a:t>
            </a:r>
            <a:r>
              <a:rPr lang="ar-SA" sz="180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ar-SA" sz="180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SA" sz="180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CC8EA-F175-49E1-B0D1-067C834BF9C3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722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5124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19575"/>
            <a:ext cx="42767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96975"/>
            <a:ext cx="2857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1" b="21458"/>
          <a:stretch>
            <a:fillRect/>
          </a:stretch>
        </p:blipFill>
        <p:spPr bwMode="auto">
          <a:xfrm>
            <a:off x="395288" y="4149725"/>
            <a:ext cx="32400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566" name="Rectangle 6"/>
          <p:cNvSpPr>
            <a:spLocks noGrp="1" noChangeArrowheads="1"/>
          </p:cNvSpPr>
          <p:nvPr>
            <p:ph type="title"/>
          </p:nvPr>
        </p:nvSpPr>
        <p:spPr>
          <a:xfrm>
            <a:off x="-180975" y="1123950"/>
            <a:ext cx="5545138" cy="692150"/>
          </a:xfrm>
        </p:spPr>
        <p:txBody>
          <a:bodyPr/>
          <a:lstStyle/>
          <a:p>
            <a:pPr eaLnBrk="1" hangingPunct="1"/>
            <a:r>
              <a:rPr lang="fa-IR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a-IR" b="1" smtClean="0">
                <a:solidFill>
                  <a:schemeClr val="bg1"/>
                </a:solidFill>
              </a:rPr>
              <a:t>ميگزنی يا هاگ فيش</a:t>
            </a:r>
            <a:r>
              <a:rPr lang="fa-IR" smtClean="0">
                <a:solidFill>
                  <a:schemeClr val="bg1"/>
                </a:solidFill>
              </a:rPr>
              <a:t> (</a:t>
            </a:r>
            <a:r>
              <a:rPr lang="en-US" sz="2800" smtClean="0">
                <a:solidFill>
                  <a:schemeClr val="bg1"/>
                </a:solidFill>
              </a:rPr>
              <a:t>Myxini</a:t>
            </a:r>
            <a:r>
              <a:rPr lang="fa-IR" smtClean="0">
                <a:solidFill>
                  <a:schemeClr val="bg1"/>
                </a:solidFill>
              </a:rPr>
              <a:t>)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7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8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9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9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10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10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10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10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10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a-IR" sz="2800" smtClean="0">
                <a:solidFill>
                  <a:srgbClr val="CCECFF"/>
                </a:solidFill>
                <a:cs typeface="Titr" panose="00000700000000000000" pitchFamily="2" charset="-78"/>
              </a:rPr>
              <a:t>فوق رده ماهيان بدون آرواره ( آگناتا)</a:t>
            </a:r>
            <a:endParaRPr lang="en-US" sz="2800" smtClean="0">
              <a:solidFill>
                <a:srgbClr val="CCECFF"/>
              </a:solidFill>
              <a:cs typeface="Titr" panose="000007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CC8EA-F175-49E1-B0D1-067C834BF9C3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248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Biology of Zoology 0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Biology of Zoology 0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ology of Zoology 0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iology of Zoology 0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iology of Zoology 0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rtsy">
  <a:themeElements>
    <a:clrScheme name="Artsy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sy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Biology of Zoology 0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Biology of Zoology 0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Biology of Zoology 0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1192</Words>
  <Application>Microsoft Office PowerPoint</Application>
  <PresentationFormat>On-screen Show (4:3)</PresentationFormat>
  <Paragraphs>192</Paragraphs>
  <Slides>34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34</vt:i4>
      </vt:variant>
    </vt:vector>
  </HeadingPairs>
  <TitlesOfParts>
    <vt:vector size="54" baseType="lpstr">
      <vt:lpstr>Arial</vt:lpstr>
      <vt:lpstr>B Lotus</vt:lpstr>
      <vt:lpstr>B Nazanin</vt:lpstr>
      <vt:lpstr>Calibri</vt:lpstr>
      <vt:lpstr>Lucida Sans Unicode</vt:lpstr>
      <vt:lpstr>Times New Roman</vt:lpstr>
      <vt:lpstr>Titr</vt:lpstr>
      <vt:lpstr>Wingdings</vt:lpstr>
      <vt:lpstr>Wingdings 2</vt:lpstr>
      <vt:lpstr>Office Theme</vt:lpstr>
      <vt:lpstr>Biology of Zoology 04</vt:lpstr>
      <vt:lpstr>1_Biology of Zoology 04</vt:lpstr>
      <vt:lpstr>Default Design</vt:lpstr>
      <vt:lpstr>2_Biology of Zoology 04</vt:lpstr>
      <vt:lpstr>Artsy</vt:lpstr>
      <vt:lpstr>3_Biology of Zoology 04</vt:lpstr>
      <vt:lpstr>4_Biology of Zoology 04</vt:lpstr>
      <vt:lpstr>5_Biology of Zoology 04</vt:lpstr>
      <vt:lpstr>6_Biology of Zoology 04</vt:lpstr>
      <vt:lpstr>7_Biology of Zoology 04</vt:lpstr>
      <vt:lpstr>ماهیان</vt:lpstr>
      <vt:lpstr>ماهی؟</vt:lpstr>
      <vt:lpstr>PowerPoint Presentation</vt:lpstr>
      <vt:lpstr>گروههای مختلف ماهیها</vt:lpstr>
      <vt:lpstr>PowerPoint Presentation</vt:lpstr>
      <vt:lpstr>PowerPoint Presentation</vt:lpstr>
      <vt:lpstr> ميگزنی يا هاگ فيش (Myxini)</vt:lpstr>
      <vt:lpstr> ميگزنی يا هاگ فيش (Myxini)</vt:lpstr>
      <vt:lpstr> ميگزنی يا هاگ فيش (Myxini)</vt:lpstr>
      <vt:lpstr>PowerPoint Presentation</vt:lpstr>
      <vt:lpstr>لامپری ها (Petromyzon)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رده ماهيان غضروفی ( کوندرايکتيس)</vt:lpstr>
      <vt:lpstr>PowerPoint Presentation</vt:lpstr>
      <vt:lpstr>PowerPoint Presentation</vt:lpstr>
      <vt:lpstr>PowerPoint Presentation</vt:lpstr>
      <vt:lpstr>PowerPoint Presentation</vt:lpstr>
      <vt:lpstr>سیستم گوارش</vt:lpstr>
      <vt:lpstr>رده ماهيان غضروفی ( کوندرايکتيس)</vt:lpstr>
      <vt:lpstr>رده ماهيان غضروفی ( کوندرايکتيس)</vt:lpstr>
      <vt:lpstr>  لقاح و تکوین تخم</vt:lpstr>
      <vt:lpstr>رده ماهيان غضروفی ( کوندرايکتيس)</vt:lpstr>
      <vt:lpstr>رده ماهيان غضروفی ( کوندرايکتيس)</vt:lpstr>
      <vt:lpstr>PowerPoint Presentation</vt:lpstr>
      <vt:lpstr>PowerPoint Presentation</vt:lpstr>
      <vt:lpstr>PowerPoint Presentation</vt:lpstr>
      <vt:lpstr>رده ماهيان غضروفی ( کوندرايکتيس)</vt:lpstr>
      <vt:lpstr>رده ماهيان غضروفی ( کوندرايکتيس)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ماهیان</dc:title>
  <dc:creator>loghman</dc:creator>
  <cp:lastModifiedBy>Windows User</cp:lastModifiedBy>
  <cp:revision>68</cp:revision>
  <dcterms:created xsi:type="dcterms:W3CDTF">2013-04-04T12:32:40Z</dcterms:created>
  <dcterms:modified xsi:type="dcterms:W3CDTF">2018-04-08T11:03:14Z</dcterms:modified>
</cp:coreProperties>
</file>