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8" r:id="rId9"/>
    <p:sldId id="269" r:id="rId10"/>
    <p:sldId id="272" r:id="rId11"/>
    <p:sldId id="273" r:id="rId12"/>
    <p:sldId id="270" r:id="rId13"/>
    <p:sldId id="271" r:id="rId14"/>
    <p:sldId id="262" r:id="rId15"/>
    <p:sldId id="263"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4660"/>
  </p:normalViewPr>
  <p:slideViewPr>
    <p:cSldViewPr snapToGrid="0">
      <p:cViewPr>
        <p:scale>
          <a:sx n="50" d="100"/>
          <a:sy n="50" d="100"/>
        </p:scale>
        <p:origin x="2217" y="8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5A8669-43FF-4534-97D4-9CE8360AF8A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87752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A8669-43FF-4534-97D4-9CE8360AF8A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421500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A8669-43FF-4534-97D4-9CE8360AF8A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332059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A8669-43FF-4534-97D4-9CE8360AF8A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20599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A8669-43FF-4534-97D4-9CE8360AF8A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332005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5A8669-43FF-4534-97D4-9CE8360AF8A6}"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102348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5A8669-43FF-4534-97D4-9CE8360AF8A6}"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261850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5A8669-43FF-4534-97D4-9CE8360AF8A6}"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422773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A8669-43FF-4534-97D4-9CE8360AF8A6}"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296159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A8669-43FF-4534-97D4-9CE8360AF8A6}"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203346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A8669-43FF-4534-97D4-9CE8360AF8A6}"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7D89-E37B-4410-B2B7-2AD759096482}" type="slidenum">
              <a:rPr lang="en-US" smtClean="0"/>
              <a:t>‹#›</a:t>
            </a:fld>
            <a:endParaRPr lang="en-US"/>
          </a:p>
        </p:txBody>
      </p:sp>
    </p:spTree>
    <p:extLst>
      <p:ext uri="{BB962C8B-B14F-4D97-AF65-F5344CB8AC3E}">
        <p14:creationId xmlns:p14="http://schemas.microsoft.com/office/powerpoint/2010/main" val="349445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A8669-43FF-4534-97D4-9CE8360AF8A6}" type="datetimeFigureOut">
              <a:rPr lang="en-US" smtClean="0"/>
              <a:t>5/31/2020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87D89-E37B-4410-B2B7-2AD759096482}" type="slidenum">
              <a:rPr lang="en-US" smtClean="0"/>
              <a:t>‹#›</a:t>
            </a:fld>
            <a:endParaRPr lang="en-US"/>
          </a:p>
        </p:txBody>
      </p:sp>
    </p:spTree>
    <p:extLst>
      <p:ext uri="{BB962C8B-B14F-4D97-AF65-F5344CB8AC3E}">
        <p14:creationId xmlns:p14="http://schemas.microsoft.com/office/powerpoint/2010/main" val="275894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impacts of protected area tourism</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223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or negative—Who decides? Who benefits?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Tourists spend a considerable amount of money in protected areas or on activities associated with them through entrance fees, payments for accommodation, charges for activities (e.g. guided drives and walks), and purchases of food, drink and crafts. </a:t>
            </a:r>
          </a:p>
          <a:p>
            <a:pPr marL="0" indent="0">
              <a:buNone/>
            </a:pPr>
            <a:r>
              <a:rPr lang="en-US" dirty="0" smtClean="0"/>
              <a:t>This money can be accrued by governments, protected area agencies, travel agents, tour operators, accommodation providers, retailers, service providers and members of local communities. </a:t>
            </a:r>
          </a:p>
          <a:p>
            <a:pPr marL="0" indent="0">
              <a:buNone/>
            </a:pPr>
            <a:r>
              <a:rPr lang="en-US" dirty="0" smtClean="0"/>
              <a:t>How should these benefits be allocated? </a:t>
            </a:r>
          </a:p>
          <a:p>
            <a:pPr marL="0" indent="0">
              <a:buNone/>
            </a:pPr>
            <a:r>
              <a:rPr lang="en-US" dirty="0" smtClean="0"/>
              <a:t>Tourism in protected areas must contribute to conservation of nature and associated cultural values</a:t>
            </a:r>
            <a:endParaRPr lang="en-US" dirty="0"/>
          </a:p>
        </p:txBody>
      </p:sp>
    </p:spTree>
    <p:extLst>
      <p:ext uri="{BB962C8B-B14F-4D97-AF65-F5344CB8AC3E}">
        <p14:creationId xmlns:p14="http://schemas.microsoft.com/office/powerpoint/2010/main" val="350933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800"/>
          </a:xfrm>
        </p:spPr>
        <p:txBody>
          <a:bodyPr>
            <a:normAutofit fontScale="90000"/>
          </a:bodyPr>
          <a:lstStyle/>
          <a:p>
            <a:r>
              <a:rPr lang="en-US" dirty="0" smtClean="0"/>
              <a:t>Privately protected areas: partners in tourism and conservation</a:t>
            </a:r>
            <a:br>
              <a:rPr lang="en-US" dirty="0" smtClean="0"/>
            </a:br>
            <a:endParaRPr lang="en-US" dirty="0"/>
          </a:p>
        </p:txBody>
      </p:sp>
      <p:sp>
        <p:nvSpPr>
          <p:cNvPr id="3" name="Content Placeholder 2"/>
          <p:cNvSpPr>
            <a:spLocks noGrp="1"/>
          </p:cNvSpPr>
          <p:nvPr>
            <p:ph idx="1"/>
          </p:nvPr>
        </p:nvSpPr>
        <p:spPr>
          <a:xfrm>
            <a:off x="838200" y="1219200"/>
            <a:ext cx="10515600" cy="4957763"/>
          </a:xfrm>
        </p:spPr>
        <p:txBody>
          <a:bodyPr>
            <a:normAutofit/>
          </a:bodyPr>
          <a:lstStyle/>
          <a:p>
            <a:pPr marL="0" indent="0">
              <a:buNone/>
            </a:pPr>
            <a:r>
              <a:rPr lang="en-US" dirty="0" smtClean="0"/>
              <a:t>Privately protected areas have long been a part of the conservation movement. In addition to private landowners, trusts, foundations and many non-governmental </a:t>
            </a:r>
            <a:r>
              <a:rPr lang="en-US" dirty="0" err="1" smtClean="0"/>
              <a:t>organisations</a:t>
            </a:r>
            <a:r>
              <a:rPr lang="en-US" dirty="0" smtClean="0"/>
              <a:t>, such as Conservation International, The Nature Conservancy and the Leadership for Conservation in Africa Network, have acquired areas for protection and research. </a:t>
            </a:r>
          </a:p>
          <a:p>
            <a:pPr marL="0" indent="0">
              <a:buNone/>
            </a:pPr>
            <a:r>
              <a:rPr lang="en-US" dirty="0" smtClean="0"/>
              <a:t>There are now many models for private enterprises, landholders, trusts and foundations, NGOs, and communal </a:t>
            </a:r>
            <a:r>
              <a:rPr lang="en-US" dirty="0" err="1" smtClean="0"/>
              <a:t>organisations</a:t>
            </a:r>
            <a:r>
              <a:rPr lang="en-US" dirty="0" smtClean="0"/>
              <a:t> to own or manage land, wholly or partly for conservation, either solely or in various partnerships. These models differ greatly across countries due to factors such as land use history, land tenure systems, legislation and culture.</a:t>
            </a:r>
          </a:p>
          <a:p>
            <a:pPr marL="0" indent="0">
              <a:buNone/>
            </a:pPr>
            <a:endParaRPr lang="en-US" dirty="0"/>
          </a:p>
        </p:txBody>
      </p:sp>
    </p:spTree>
    <p:extLst>
      <p:ext uri="{BB962C8B-B14F-4D97-AF65-F5344CB8AC3E}">
        <p14:creationId xmlns:p14="http://schemas.microsoft.com/office/powerpoint/2010/main" val="71833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nSpc>
                <a:spcPct val="150000"/>
              </a:lnSpc>
              <a:buNone/>
            </a:pPr>
            <a:r>
              <a:rPr lang="en-US" dirty="0" smtClean="0"/>
              <a:t>the private sector can be a strong partner in conservation to complement, but not substitute for, public protected areas. Common to these efforts is making the economic benefits of conservation more tangible and explicit, and thus giving protected areas the value they deserve. The recent IUCN WCPA publication The Futures of Privately Protected Areas describes a preliminary framework and examples of good practice guidance for privately protected areas.</a:t>
            </a:r>
            <a:endParaRPr lang="en-US" dirty="0"/>
          </a:p>
        </p:txBody>
      </p:sp>
      <p:sp>
        <p:nvSpPr>
          <p:cNvPr id="4" name="Title 1"/>
          <p:cNvSpPr>
            <a:spLocks noGrp="1"/>
          </p:cNvSpPr>
          <p:nvPr>
            <p:ph type="title"/>
          </p:nvPr>
        </p:nvSpPr>
        <p:spPr/>
        <p:txBody>
          <a:bodyPr>
            <a:normAutofit fontScale="90000"/>
          </a:bodyPr>
          <a:lstStyle/>
          <a:p>
            <a:r>
              <a:rPr lang="en-US" dirty="0" smtClean="0"/>
              <a:t>Privately protected areas: partners in tourism and conservation</a:t>
            </a:r>
            <a:br>
              <a:rPr lang="en-US" dirty="0" smtClean="0"/>
            </a:br>
            <a:endParaRPr lang="en-US" dirty="0"/>
          </a:p>
        </p:txBody>
      </p:sp>
    </p:spTree>
    <p:extLst>
      <p:ext uri="{BB962C8B-B14F-4D97-AF65-F5344CB8AC3E}">
        <p14:creationId xmlns:p14="http://schemas.microsoft.com/office/powerpoint/2010/main" val="247655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NGO-run protected areas: the Royal Society for the Conservation of Nature (Jordan) </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Established in 1966 under the patronage of the late King Hussein, The Royal Society for the Conservation of Nature (RSCN) is a non-governmental </a:t>
            </a:r>
            <a:r>
              <a:rPr lang="en-US" dirty="0" err="1" smtClean="0"/>
              <a:t>organisation</a:t>
            </a:r>
            <a:r>
              <a:rPr lang="en-US" dirty="0" smtClean="0"/>
              <a:t> devoted to the preservation of Jordan’s natural resources. It is one of the few </a:t>
            </a:r>
            <a:r>
              <a:rPr lang="en-US" dirty="0" err="1" smtClean="0"/>
              <a:t>organisations</a:t>
            </a:r>
            <a:r>
              <a:rPr lang="en-US" dirty="0" smtClean="0"/>
              <a:t> in the Middle East to be granted this kind of public service mandate to manage public lands. </a:t>
            </a:r>
          </a:p>
          <a:p>
            <a:pPr marL="0" indent="0">
              <a:lnSpc>
                <a:spcPct val="150000"/>
              </a:lnSpc>
              <a:buNone/>
            </a:pPr>
            <a:endParaRPr lang="en-US" dirty="0"/>
          </a:p>
        </p:txBody>
      </p:sp>
    </p:spTree>
    <p:extLst>
      <p:ext uri="{BB962C8B-B14F-4D97-AF65-F5344CB8AC3E}">
        <p14:creationId xmlns:p14="http://schemas.microsoft.com/office/powerpoint/2010/main" val="70772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Linking biodiversity and livelihoods: a sustainable protected </a:t>
            </a:r>
            <a:r>
              <a:rPr lang="en-US" dirty="0" err="1" smtClean="0"/>
              <a:t>areacommunity</a:t>
            </a:r>
            <a:r>
              <a:rPr lang="en-US" dirty="0" smtClean="0"/>
              <a:t> partnership</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err="1" smtClean="0"/>
              <a:t>Kenting</a:t>
            </a:r>
            <a:r>
              <a:rPr lang="en-US" dirty="0" smtClean="0"/>
              <a:t> National Park (KNP) was established in 1982 as the first national park in Taiwan, Province of China. </a:t>
            </a:r>
          </a:p>
          <a:p>
            <a:pPr marL="0" indent="0">
              <a:buNone/>
            </a:pPr>
            <a:r>
              <a:rPr lang="en-US" dirty="0" smtClean="0"/>
              <a:t>It is one of Taiwan’s most popular protected areas, receiving millions of tourists coming to enjoy the park’s coastlines, coral reefs, wetlands and biodiversity.</a:t>
            </a:r>
          </a:p>
          <a:p>
            <a:pPr marL="0" indent="0">
              <a:buNone/>
            </a:pPr>
            <a:r>
              <a:rPr lang="en-US" dirty="0" smtClean="0"/>
              <a:t>KNP is threatened by extensive tourism-driven coastal development nearby. To protect valuable natural resources while supporting local community development, the KNP Administration Office (AOKNP) initiated an ecotourism </a:t>
            </a:r>
            <a:r>
              <a:rPr lang="en-US" dirty="0" err="1" smtClean="0"/>
              <a:t>programme</a:t>
            </a:r>
            <a:r>
              <a:rPr lang="en-US" dirty="0" smtClean="0"/>
              <a:t> with the </a:t>
            </a:r>
            <a:r>
              <a:rPr lang="en-US" dirty="0" err="1" smtClean="0"/>
              <a:t>Shirding</a:t>
            </a:r>
            <a:r>
              <a:rPr lang="en-US" dirty="0" smtClean="0"/>
              <a:t> community to promote community-based green tourism. </a:t>
            </a:r>
            <a:endParaRPr lang="en-US" dirty="0"/>
          </a:p>
        </p:txBody>
      </p:sp>
    </p:spTree>
    <p:extLst>
      <p:ext uri="{BB962C8B-B14F-4D97-AF65-F5344CB8AC3E}">
        <p14:creationId xmlns:p14="http://schemas.microsoft.com/office/powerpoint/2010/main" val="270258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rotWithShape="1">
          <a:blip r:embed="rId2"/>
          <a:srcRect l="22851" t="-1041" r="22461" b="-1"/>
          <a:stretch/>
        </p:blipFill>
        <p:spPr>
          <a:xfrm>
            <a:off x="2466975" y="-1"/>
            <a:ext cx="6534608" cy="6791325"/>
          </a:xfrm>
          <a:prstGeom prst="rect">
            <a:avLst/>
          </a:prstGeom>
        </p:spPr>
      </p:pic>
    </p:spTree>
    <p:extLst>
      <p:ext uri="{BB962C8B-B14F-4D97-AF65-F5344CB8AC3E}">
        <p14:creationId xmlns:p14="http://schemas.microsoft.com/office/powerpoint/2010/main" val="30085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543" t="32813" r="31054" b="3645"/>
          <a:stretch/>
        </p:blipFill>
        <p:spPr>
          <a:xfrm>
            <a:off x="2362199" y="186531"/>
            <a:ext cx="6831833" cy="6528594"/>
          </a:xfrm>
          <a:prstGeom prst="rect">
            <a:avLst/>
          </a:prstGeom>
        </p:spPr>
      </p:pic>
    </p:spTree>
    <p:extLst>
      <p:ext uri="{BB962C8B-B14F-4D97-AF65-F5344CB8AC3E}">
        <p14:creationId xmlns:p14="http://schemas.microsoft.com/office/powerpoint/2010/main" val="226506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Best practices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r>
              <a:rPr lang="en-US" dirty="0" smtClean="0"/>
              <a:t>Encourage national tourism policies that fulfil the ‘triple bottom line’ by requiring protected area tourist activities to explicitly contribute to the conservation of nature, generate economic benefits to both protected area authorities and local communities, and account for and </a:t>
            </a:r>
            <a:r>
              <a:rPr lang="en-US" dirty="0" err="1" smtClean="0"/>
              <a:t>minimise</a:t>
            </a:r>
            <a:r>
              <a:rPr lang="en-US" dirty="0" smtClean="0"/>
              <a:t> negative social impacts. </a:t>
            </a:r>
          </a:p>
          <a:p>
            <a:pPr marL="0" indent="0">
              <a:buNone/>
            </a:pPr>
            <a:r>
              <a:rPr lang="en-US" dirty="0" smtClean="0"/>
              <a:t>• Support community-based delivery of tourism services that is market related. Consider partnerships between community enterprises and the private sector to improve the chances of commercial success. </a:t>
            </a:r>
          </a:p>
          <a:p>
            <a:pPr marL="0" indent="0">
              <a:buNone/>
            </a:pPr>
            <a:r>
              <a:rPr lang="en-US" dirty="0" smtClean="0"/>
              <a:t>• Build training in business development and management skills into community-based delivery of tourism services, and include community members, NGO representatives and protected area managers in the training. • Re-imagine recreational activities in protected areas as a way to meet community needs and address larger societal goals, such as those related to human health and well-being.</a:t>
            </a:r>
          </a:p>
          <a:p>
            <a:pPr marL="0" indent="0">
              <a:buNone/>
            </a:pPr>
            <a:endParaRPr lang="en-US" dirty="0"/>
          </a:p>
        </p:txBody>
      </p:sp>
    </p:spTree>
    <p:extLst>
      <p:ext uri="{BB962C8B-B14F-4D97-AF65-F5344CB8AC3E}">
        <p14:creationId xmlns:p14="http://schemas.microsoft.com/office/powerpoint/2010/main" val="355902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impacts of protected area tourism</a:t>
            </a:r>
            <a:br>
              <a:rPr lang="en-US" dirty="0" smtClean="0"/>
            </a:b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Tourism in protected areas can have a variety of positive and negative impacts. The types of impacts are broad in their range, and affect protected area resources, local economies, local communities, and the tourists themselves. Sometimes the balance is difficult to establish. </a:t>
            </a:r>
          </a:p>
          <a:p>
            <a:pPr marL="0" indent="0">
              <a:buNone/>
            </a:pPr>
            <a:endParaRPr lang="en-US" dirty="0"/>
          </a:p>
        </p:txBody>
      </p:sp>
    </p:spTree>
    <p:extLst>
      <p:ext uri="{BB962C8B-B14F-4D97-AF65-F5344CB8AC3E}">
        <p14:creationId xmlns:p14="http://schemas.microsoft.com/office/powerpoint/2010/main" val="149867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Positive and negative impacts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As more infrastructure has been built in some protected areas in response to increased visitation, concerns have been expressed about the negative environmental and social impacts of visitors and the facilities required to serve them. </a:t>
            </a:r>
            <a:endParaRPr lang="en-US" dirty="0"/>
          </a:p>
          <a:p>
            <a:pPr marL="0" indent="0">
              <a:buNone/>
            </a:pPr>
            <a:r>
              <a:rPr lang="en-US" dirty="0" smtClean="0"/>
              <a:t>For example, in Yellowstone National Park (USA), at the popular Fishing Bridge area, it was </a:t>
            </a:r>
            <a:r>
              <a:rPr lang="en-US" dirty="0" err="1" smtClean="0"/>
              <a:t>recognised</a:t>
            </a:r>
            <a:r>
              <a:rPr lang="en-US" dirty="0" smtClean="0"/>
              <a:t> that much of the infrastructure was located in important grizzly bear (</a:t>
            </a:r>
            <a:r>
              <a:rPr lang="en-US" dirty="0" err="1" smtClean="0"/>
              <a:t>Ursus</a:t>
            </a:r>
            <a:r>
              <a:rPr lang="en-US" dirty="0" smtClean="0"/>
              <a:t> </a:t>
            </a:r>
            <a:r>
              <a:rPr lang="en-US" dirty="0" err="1" smtClean="0"/>
              <a:t>arctos</a:t>
            </a:r>
            <a:r>
              <a:rPr lang="en-US" dirty="0" smtClean="0"/>
              <a:t>) habitat and that this infrastructure, because it attracted visitors, contributed to a growing number of conflicts between them and bears. </a:t>
            </a:r>
            <a:endParaRPr lang="en-US" dirty="0"/>
          </a:p>
        </p:txBody>
      </p:sp>
    </p:spTree>
    <p:extLst>
      <p:ext uri="{BB962C8B-B14F-4D97-AF65-F5344CB8AC3E}">
        <p14:creationId xmlns:p14="http://schemas.microsoft.com/office/powerpoint/2010/main" val="263133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tourism on protected areas </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Impacts of tourism on protected areas fall into three broad, often overlapping, categories: environmental, economic, and social. (The term ‘environmental’ includes biophysical impacts, while ‘social’ includes cultural, community and other heritage-related impacts.) </a:t>
            </a:r>
            <a:endParaRPr lang="en-US" dirty="0"/>
          </a:p>
        </p:txBody>
      </p:sp>
    </p:spTree>
    <p:extLst>
      <p:ext uri="{BB962C8B-B14F-4D97-AF65-F5344CB8AC3E}">
        <p14:creationId xmlns:p14="http://schemas.microsoft.com/office/powerpoint/2010/main" val="221090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05" t="11837" r="40590" b="810"/>
          <a:stretch/>
        </p:blipFill>
        <p:spPr>
          <a:xfrm>
            <a:off x="1529379" y="0"/>
            <a:ext cx="7823798" cy="6925985"/>
          </a:xfrm>
          <a:prstGeom prst="rect">
            <a:avLst/>
          </a:prstGeom>
        </p:spPr>
      </p:pic>
    </p:spTree>
    <p:extLst>
      <p:ext uri="{BB962C8B-B14F-4D97-AF65-F5344CB8AC3E}">
        <p14:creationId xmlns:p14="http://schemas.microsoft.com/office/powerpoint/2010/main" val="163352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benefits from mountain gorilla tourism in Volcanoes National Park (Rwanda)</a:t>
            </a:r>
            <a:endParaRPr lang="en-US" dirty="0"/>
          </a:p>
        </p:txBody>
      </p:sp>
      <p:sp>
        <p:nvSpPr>
          <p:cNvPr id="3" name="Content Placeholder 2"/>
          <p:cNvSpPr>
            <a:spLocks noGrp="1"/>
          </p:cNvSpPr>
          <p:nvPr>
            <p:ph idx="1"/>
          </p:nvPr>
        </p:nvSpPr>
        <p:spPr/>
        <p:txBody>
          <a:bodyPr/>
          <a:lstStyle/>
          <a:p>
            <a:pPr marL="0" indent="0">
              <a:buNone/>
            </a:pPr>
            <a:r>
              <a:rPr lang="en-US" dirty="0" smtClean="0"/>
              <a:t>Within the 160-km2 area of Volcanoes National Park (VNP) in Rwanda, the endangered mountain gorilla (Gorilla </a:t>
            </a:r>
            <a:r>
              <a:rPr lang="en-US" dirty="0" err="1" smtClean="0"/>
              <a:t>beringei</a:t>
            </a:r>
            <a:r>
              <a:rPr lang="en-US" dirty="0" smtClean="0"/>
              <a:t> </a:t>
            </a:r>
            <a:r>
              <a:rPr lang="en-US" dirty="0" err="1" smtClean="0"/>
              <a:t>beringei</a:t>
            </a:r>
            <a:r>
              <a:rPr lang="en-US" dirty="0" smtClean="0"/>
              <a:t>) is the main tourist attraction. </a:t>
            </a:r>
          </a:p>
          <a:p>
            <a:pPr marL="0" indent="0">
              <a:buNone/>
            </a:pPr>
            <a:r>
              <a:rPr lang="en-US" dirty="0" smtClean="0"/>
              <a:t>n Rwanda, nature-based tourism has been enthusiastically supported by government and conservationists, and plays a crucial role in conserving mountain gorillas. </a:t>
            </a:r>
          </a:p>
          <a:p>
            <a:pPr marL="0" indent="0">
              <a:buNone/>
            </a:pPr>
            <a:r>
              <a:rPr lang="en-US" dirty="0" smtClean="0"/>
              <a:t> Mountain gorillas are severely threatened by agricultural conversion and illegal resource use (e.g. hunting with snares). </a:t>
            </a:r>
            <a:endParaRPr lang="en-US" dirty="0"/>
          </a:p>
        </p:txBody>
      </p:sp>
    </p:spTree>
    <p:extLst>
      <p:ext uri="{BB962C8B-B14F-4D97-AF65-F5344CB8AC3E}">
        <p14:creationId xmlns:p14="http://schemas.microsoft.com/office/powerpoint/2010/main" val="187707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Multiple benefits from mountain gorilla tourism in Volcanoes National Park (Rwanda)</a:t>
            </a:r>
            <a:endParaRPr lang="en-US" sz="2800" dirty="0"/>
          </a:p>
        </p:txBody>
      </p:sp>
      <p:sp>
        <p:nvSpPr>
          <p:cNvPr id="3" name="Content Placeholder 2"/>
          <p:cNvSpPr>
            <a:spLocks noGrp="1"/>
          </p:cNvSpPr>
          <p:nvPr>
            <p:ph idx="1"/>
          </p:nvPr>
        </p:nvSpPr>
        <p:spPr>
          <a:xfrm>
            <a:off x="838200" y="1495425"/>
            <a:ext cx="10515600" cy="5200650"/>
          </a:xfrm>
        </p:spPr>
        <p:txBody>
          <a:bodyPr>
            <a:normAutofit fontScale="92500"/>
          </a:bodyPr>
          <a:lstStyle/>
          <a:p>
            <a:pPr marL="0" indent="0">
              <a:buNone/>
            </a:pPr>
            <a:r>
              <a:rPr lang="en-US" dirty="0" smtClean="0"/>
              <a:t>Some of the benefits from mountain gorilla tourism include:</a:t>
            </a:r>
          </a:p>
          <a:p>
            <a:pPr marL="0" indent="0">
              <a:buNone/>
            </a:pPr>
            <a:r>
              <a:rPr lang="en-US" dirty="0" smtClean="0"/>
              <a:t>• Environmental: While there are many other variables that affect mountain gorilla populations, Fawcett (2009) suggested that the presence of tourists acted as a deterrent to poachers. </a:t>
            </a:r>
          </a:p>
          <a:p>
            <a:pPr marL="0" indent="0">
              <a:buNone/>
            </a:pPr>
            <a:r>
              <a:rPr lang="en-US" dirty="0" smtClean="0"/>
              <a:t>• Economic: Employment opportunities are offered to local people (including ex-poachers) as guides, trackers and anti-poaching guards. </a:t>
            </a:r>
          </a:p>
          <a:p>
            <a:pPr marL="0" indent="0">
              <a:buNone/>
            </a:pPr>
            <a:r>
              <a:rPr lang="en-US" dirty="0" smtClean="0"/>
              <a:t>• Social: Between 2005 and 2010, about US$ 428,000 has been directly invested in Rwandan community projects, including building schools, environmental protection projects (e.g. tree planting, soil erosion control), the installation of over 30 water tanks that serve at least 1,250 people, and implementing food security initiatives. The projects were financed through a revenue-sharing scheme whereby 5% of tourism revenues from the park fees are used in community projects around the protected area. </a:t>
            </a:r>
            <a:endParaRPr lang="en-US" dirty="0"/>
          </a:p>
        </p:txBody>
      </p:sp>
    </p:spTree>
    <p:extLst>
      <p:ext uri="{BB962C8B-B14F-4D97-AF65-F5344CB8AC3E}">
        <p14:creationId xmlns:p14="http://schemas.microsoft.com/office/powerpoint/2010/main" val="168154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2779" t="12450" r="5916" b="6002"/>
          <a:stretch/>
        </p:blipFill>
        <p:spPr>
          <a:xfrm>
            <a:off x="3571874" y="0"/>
            <a:ext cx="4752975" cy="6964253"/>
          </a:xfrm>
          <a:prstGeom prst="rect">
            <a:avLst/>
          </a:prstGeom>
        </p:spPr>
      </p:pic>
    </p:spTree>
    <p:extLst>
      <p:ext uri="{BB962C8B-B14F-4D97-AF65-F5344CB8AC3E}">
        <p14:creationId xmlns:p14="http://schemas.microsoft.com/office/powerpoint/2010/main" val="157980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negative—Who decides? Who benefits?</a:t>
            </a:r>
            <a:endParaRPr lang="en-US" dirty="0"/>
          </a:p>
        </p:txBody>
      </p:sp>
      <p:sp>
        <p:nvSpPr>
          <p:cNvPr id="3" name="Content Placeholder 2"/>
          <p:cNvSpPr>
            <a:spLocks noGrp="1"/>
          </p:cNvSpPr>
          <p:nvPr>
            <p:ph idx="1"/>
          </p:nvPr>
        </p:nvSpPr>
        <p:spPr/>
        <p:txBody>
          <a:bodyPr/>
          <a:lstStyle/>
          <a:p>
            <a:pPr marL="0" indent="0">
              <a:buNone/>
            </a:pPr>
            <a:r>
              <a:rPr lang="en-US" dirty="0" smtClean="0"/>
              <a:t>Note that ‘impacts’ is a neutral term by definition, as impacts perceived as positive by one person or group can be seen as negative by another. </a:t>
            </a:r>
          </a:p>
          <a:p>
            <a:pPr marL="0" indent="0">
              <a:buNone/>
            </a:pPr>
            <a:endParaRPr lang="en-US" dirty="0"/>
          </a:p>
          <a:p>
            <a:pPr marL="0" indent="0">
              <a:buNone/>
            </a:pPr>
            <a:r>
              <a:rPr lang="en-US" dirty="0" smtClean="0"/>
              <a:t>“Who decides whether an impact is positive or negative?”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248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1141</Words>
  <Application>Microsoft Office PowerPoint</Application>
  <PresentationFormat>Widescreen</PresentationFormat>
  <Paragraphs>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impacts of protected area tourism </vt:lpstr>
      <vt:lpstr>The impacts of protected area tourism </vt:lpstr>
      <vt:lpstr> Positive and negative impacts </vt:lpstr>
      <vt:lpstr>Impacts of tourism on protected areas </vt:lpstr>
      <vt:lpstr>PowerPoint Presentation</vt:lpstr>
      <vt:lpstr>Multiple benefits from mountain gorilla tourism in Volcanoes National Park (Rwanda)</vt:lpstr>
      <vt:lpstr>Multiple benefits from mountain gorilla tourism in Volcanoes National Park (Rwanda)</vt:lpstr>
      <vt:lpstr>PowerPoint Presentation</vt:lpstr>
      <vt:lpstr>Positive or negative—Who decides? Who benefits?</vt:lpstr>
      <vt:lpstr>Positive or negative—Who decides? Who benefits? </vt:lpstr>
      <vt:lpstr>Privately protected areas: partners in tourism and conservation </vt:lpstr>
      <vt:lpstr>Privately protected areas: partners in tourism and conservation </vt:lpstr>
      <vt:lpstr>NGO-run protected areas: the Royal Society for the Conservation of Nature (Jordan) </vt:lpstr>
      <vt:lpstr>Linking biodiversity and livelihoods: a sustainable protected areacommunity partnership </vt:lpstr>
      <vt:lpstr>PowerPoint Presentation</vt:lpstr>
      <vt:lpstr>PowerPoint Presentation</vt:lpstr>
      <vt:lpstr> Best practices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impacts of protected area tourism </dc:title>
  <dc:creator>H Ghaffari</dc:creator>
  <cp:lastModifiedBy>H Ghaffari</cp:lastModifiedBy>
  <cp:revision>29</cp:revision>
  <dcterms:created xsi:type="dcterms:W3CDTF">2020-05-31T02:05:46Z</dcterms:created>
  <dcterms:modified xsi:type="dcterms:W3CDTF">2020-05-31T02:52:34Z</dcterms:modified>
</cp:coreProperties>
</file>