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52"/>
  </p:notesMasterIdLst>
  <p:handoutMasterIdLst>
    <p:handoutMasterId r:id="rId53"/>
  </p:handoutMasterIdLst>
  <p:sldIdLst>
    <p:sldId id="257" r:id="rId6"/>
    <p:sldId id="258" r:id="rId7"/>
    <p:sldId id="262" r:id="rId8"/>
    <p:sldId id="263" r:id="rId9"/>
    <p:sldId id="302" r:id="rId10"/>
    <p:sldId id="264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259" r:id="rId49"/>
    <p:sldId id="260" r:id="rId50"/>
    <p:sldId id="26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04" autoAdjust="0"/>
  </p:normalViewPr>
  <p:slideViewPr>
    <p:cSldViewPr snapToGrid="0">
      <p:cViewPr varScale="1">
        <p:scale>
          <a:sx n="89" d="100"/>
          <a:sy n="89" d="100"/>
        </p:scale>
        <p:origin x="1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4-42EE-B368-0CA3DCF447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94-42EE-B368-0CA3DCF447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94-42EE-B368-0CA3DCF44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1748112"/>
        <c:axId val="261748504"/>
      </c:barChart>
      <c:catAx>
        <c:axId val="26174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748504"/>
        <c:crosses val="autoZero"/>
        <c:auto val="1"/>
        <c:lblAlgn val="ctr"/>
        <c:lblOffset val="100"/>
        <c:noMultiLvlLbl val="0"/>
      </c:catAx>
      <c:valAx>
        <c:axId val="26174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74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E7D57-FF30-4066-A113-FCED6D806F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F4A26-1C76-4A7F-930D-0B2EE8CB5A24}">
      <dgm:prSet phldrT="[Text]"/>
      <dgm:spPr/>
      <dgm:t>
        <a:bodyPr/>
        <a:lstStyle/>
        <a:p>
          <a:r>
            <a:rPr lang="en-US" dirty="0"/>
            <a:t>Group A</a:t>
          </a: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E1D094F8-E721-4D3A-94BD-42021134B10D}" type="parTrans" cxnId="{FD3BDC87-ABC4-415A-BA00-3B1A44CE60DB}">
      <dgm:prSet/>
      <dgm:spPr/>
      <dgm:t>
        <a:bodyPr/>
        <a:lstStyle/>
        <a:p>
          <a:endParaRPr lang="en-US"/>
        </a:p>
      </dgm:t>
    </dgm:pt>
    <dgm:pt modelId="{30219927-95FE-489B-9532-820F85DCB012}" type="sibTrans" cxnId="{FD3BDC87-ABC4-415A-BA00-3B1A44CE60DB}">
      <dgm:prSet/>
      <dgm:spPr/>
      <dgm:t>
        <a:bodyPr/>
        <a:lstStyle/>
        <a:p>
          <a:endParaRPr lang="en-US"/>
        </a:p>
      </dgm:t>
    </dgm:pt>
    <dgm:pt modelId="{CA5E69B5-37AD-426D-ADCE-4496C7EE6106}">
      <dgm:prSet phldrT="[Text]"/>
      <dgm:spPr/>
      <dgm:t>
        <a:bodyPr/>
        <a:lstStyle/>
        <a:p>
          <a:r>
            <a:rPr lang="en-US" dirty="0"/>
            <a:t>Task 1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5F3DC056-5744-4814-96CE-D76E13314AB7}" type="parTrans" cxnId="{B02CAB33-5ED4-47E4-81C9-EBA23D8E48FE}">
      <dgm:prSet/>
      <dgm:spPr/>
      <dgm:t>
        <a:bodyPr/>
        <a:lstStyle/>
        <a:p>
          <a:endParaRPr lang="en-US"/>
        </a:p>
      </dgm:t>
    </dgm:pt>
    <dgm:pt modelId="{BDED456A-5607-4183-AD54-919BA3E602A1}" type="sibTrans" cxnId="{B02CAB33-5ED4-47E4-81C9-EBA23D8E48FE}">
      <dgm:prSet/>
      <dgm:spPr/>
      <dgm:t>
        <a:bodyPr/>
        <a:lstStyle/>
        <a:p>
          <a:endParaRPr lang="en-US"/>
        </a:p>
      </dgm:t>
    </dgm:pt>
    <dgm:pt modelId="{11966083-172A-4D0B-AF10-414DEEF45F7D}">
      <dgm:prSet phldrT="[Text]"/>
      <dgm:spPr/>
      <dgm:t>
        <a:bodyPr/>
        <a:lstStyle/>
        <a:p>
          <a:r>
            <a:rPr lang="en-US" dirty="0"/>
            <a:t>Group B</a:t>
          </a: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E8DAA823-B561-4ADE-82C7-60D03B9AA779}" type="parTrans" cxnId="{25F2E8DC-9CDC-472C-9DED-8BD0F432FA20}">
      <dgm:prSet/>
      <dgm:spPr/>
      <dgm:t>
        <a:bodyPr/>
        <a:lstStyle/>
        <a:p>
          <a:endParaRPr lang="en-US"/>
        </a:p>
      </dgm:t>
    </dgm:pt>
    <dgm:pt modelId="{0EDF481E-952B-4A6D-9B47-C5DF0C9FD933}" type="sibTrans" cxnId="{25F2E8DC-9CDC-472C-9DED-8BD0F432FA20}">
      <dgm:prSet/>
      <dgm:spPr/>
      <dgm:t>
        <a:bodyPr/>
        <a:lstStyle/>
        <a:p>
          <a:endParaRPr lang="en-US"/>
        </a:p>
      </dgm:t>
    </dgm:pt>
    <dgm:pt modelId="{AB0B3541-2BBF-43CD-8973-113F1D086578}">
      <dgm:prSet phldrT="[Text]"/>
      <dgm:spPr/>
      <dgm:t>
        <a:bodyPr/>
        <a:lstStyle/>
        <a:p>
          <a:r>
            <a:rPr lang="en-US" dirty="0"/>
            <a:t>Task 1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C2F69FEA-9A42-48F9-AF5D-79B760DCBD5A}" type="parTrans" cxnId="{10E5E320-2EED-4036-A1B3-33F113D3F661}">
      <dgm:prSet/>
      <dgm:spPr/>
      <dgm:t>
        <a:bodyPr/>
        <a:lstStyle/>
        <a:p>
          <a:endParaRPr lang="en-US"/>
        </a:p>
      </dgm:t>
    </dgm:pt>
    <dgm:pt modelId="{DDFF4DC4-F30A-4AC1-A79B-6D18010A8D99}" type="sibTrans" cxnId="{10E5E320-2EED-4036-A1B3-33F113D3F661}">
      <dgm:prSet/>
      <dgm:spPr/>
      <dgm:t>
        <a:bodyPr/>
        <a:lstStyle/>
        <a:p>
          <a:endParaRPr lang="en-US"/>
        </a:p>
      </dgm:t>
    </dgm:pt>
    <dgm:pt modelId="{60D12D20-B0D8-4505-BA59-4D483973129C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C97B6B44-FD33-43DE-8EB6-E1A213CA24FA}" type="parTrans" cxnId="{9419D292-4F51-4615-884E-CA961BD8F667}">
      <dgm:prSet/>
      <dgm:spPr/>
      <dgm:t>
        <a:bodyPr/>
        <a:lstStyle/>
        <a:p>
          <a:endParaRPr lang="en-US"/>
        </a:p>
      </dgm:t>
    </dgm:pt>
    <dgm:pt modelId="{141BE5B0-1725-42F6-8C99-9491D1CDA835}" type="sibTrans" cxnId="{9419D292-4F51-4615-884E-CA961BD8F667}">
      <dgm:prSet/>
      <dgm:spPr/>
      <dgm:t>
        <a:bodyPr/>
        <a:lstStyle/>
        <a:p>
          <a:endParaRPr lang="en-US"/>
        </a:p>
      </dgm:t>
    </dgm:pt>
    <dgm:pt modelId="{7F1AE7EB-389E-4EB2-BE2C-66345376C76B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FEEFBF43-F8C2-49F9-BD9B-7BC228A1DB5B}" type="parTrans" cxnId="{62268509-9741-4051-890B-51F85FD1CCC8}">
      <dgm:prSet/>
      <dgm:spPr/>
      <dgm:t>
        <a:bodyPr/>
        <a:lstStyle/>
        <a:p>
          <a:endParaRPr lang="en-US"/>
        </a:p>
      </dgm:t>
    </dgm:pt>
    <dgm:pt modelId="{7376D1CB-6F4F-4938-A636-AB89CC2D70E4}" type="sibTrans" cxnId="{62268509-9741-4051-890B-51F85FD1CCC8}">
      <dgm:prSet/>
      <dgm:spPr/>
      <dgm:t>
        <a:bodyPr/>
        <a:lstStyle/>
        <a:p>
          <a:endParaRPr lang="en-US"/>
        </a:p>
      </dgm:t>
    </dgm:pt>
    <dgm:pt modelId="{769831B2-FFE1-4BB5-8CB7-C06F8038B582}">
      <dgm:prSet phldrT="[Text]"/>
      <dgm:spPr/>
      <dgm:t>
        <a:bodyPr/>
        <a:lstStyle/>
        <a:p>
          <a:r>
            <a:rPr lang="en-US" dirty="0"/>
            <a:t>Group C</a:t>
          </a: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39F5F79-E65B-403D-9ABA-7832A1750A37}" type="parTrans" cxnId="{0581BFD0-4FB2-44E7-8E31-728CD0D4AD3F}">
      <dgm:prSet/>
      <dgm:spPr/>
      <dgm:t>
        <a:bodyPr/>
        <a:lstStyle/>
        <a:p>
          <a:endParaRPr lang="en-US"/>
        </a:p>
      </dgm:t>
    </dgm:pt>
    <dgm:pt modelId="{A6345A9F-C029-4E00-A73B-9276DB58BCBA}" type="sibTrans" cxnId="{0581BFD0-4FB2-44E7-8E31-728CD0D4AD3F}">
      <dgm:prSet/>
      <dgm:spPr/>
      <dgm:t>
        <a:bodyPr/>
        <a:lstStyle/>
        <a:p>
          <a:endParaRPr lang="en-US"/>
        </a:p>
      </dgm:t>
    </dgm:pt>
    <dgm:pt modelId="{8B77A199-5E32-4693-9AF2-3E5612DD843F}">
      <dgm:prSet phldrT="[Text]"/>
      <dgm:spPr/>
      <dgm:t>
        <a:bodyPr/>
        <a:lstStyle/>
        <a:p>
          <a:r>
            <a:rPr lang="en-US" dirty="0"/>
            <a:t>Task 1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8D80E72-9FB4-4564-AECE-FE7F5925C3BB}" type="parTrans" cxnId="{DFB14471-E5AF-4D5E-BA32-B368CBD38603}">
      <dgm:prSet/>
      <dgm:spPr/>
      <dgm:t>
        <a:bodyPr/>
        <a:lstStyle/>
        <a:p>
          <a:endParaRPr lang="en-US"/>
        </a:p>
      </dgm:t>
    </dgm:pt>
    <dgm:pt modelId="{3FBCC32A-83FB-4087-96B4-AFEB52FDF290}" type="sibTrans" cxnId="{DFB14471-E5AF-4D5E-BA32-B368CBD38603}">
      <dgm:prSet/>
      <dgm:spPr/>
      <dgm:t>
        <a:bodyPr/>
        <a:lstStyle/>
        <a:p>
          <a:endParaRPr lang="en-US"/>
        </a:p>
      </dgm:t>
    </dgm:pt>
    <dgm:pt modelId="{6743191F-26BA-4A2F-A93B-E3F70FF8CD8E}">
      <dgm:prSet phldrT="[Text]"/>
      <dgm:spPr/>
      <dgm:t>
        <a:bodyPr/>
        <a:lstStyle/>
        <a:p>
          <a:r>
            <a:rPr lang="en-US" dirty="0"/>
            <a:t>Task 2</a:t>
          </a:r>
        </a:p>
      </dgm:t>
      <dgm:extLst/>
    </dgm:pt>
    <dgm:pt modelId="{3AAFBDD4-BA03-4973-8602-B7BF3902FA30}" type="parTrans" cxnId="{8FBA1BB2-3732-4283-8A31-9878554C7D96}">
      <dgm:prSet/>
      <dgm:spPr/>
      <dgm:t>
        <a:bodyPr/>
        <a:lstStyle/>
        <a:p>
          <a:endParaRPr lang="en-US"/>
        </a:p>
      </dgm:t>
    </dgm:pt>
    <dgm:pt modelId="{E86F38E7-165B-4209-B81D-A26A4ADCCDBD}" type="sibTrans" cxnId="{8FBA1BB2-3732-4283-8A31-9878554C7D96}">
      <dgm:prSet/>
      <dgm:spPr/>
      <dgm:t>
        <a:bodyPr/>
        <a:lstStyle/>
        <a:p>
          <a:endParaRPr lang="en-US"/>
        </a:p>
      </dgm:t>
    </dgm:pt>
    <dgm:pt modelId="{51D69D75-5512-4AD0-8E47-BB1C2DF71FCE}" type="pres">
      <dgm:prSet presAssocID="{242E7D57-FF30-4066-A113-FCED6D806F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B6879E-6B01-4372-87ED-8E65C4103127}" type="pres">
      <dgm:prSet presAssocID="{7D5F4A26-1C76-4A7F-930D-0B2EE8CB5A2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69A05-A95A-4125-9ED6-6E3191FF5531}" type="pres">
      <dgm:prSet presAssocID="{7D5F4A26-1C76-4A7F-930D-0B2EE8CB5A2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DCB45-6C6F-4887-A45B-553F0F0AB816}" type="pres">
      <dgm:prSet presAssocID="{11966083-172A-4D0B-AF10-414DEEF45F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AA2E6-5811-4032-B7E7-410E211A574F}" type="pres">
      <dgm:prSet presAssocID="{11966083-172A-4D0B-AF10-414DEEF45F7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8221D-5689-41C8-9547-6ED636FDA9CB}" type="pres">
      <dgm:prSet presAssocID="{769831B2-FFE1-4BB5-8CB7-C06F8038B5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D37AE-E663-42AC-BA43-052337C9F108}" type="pres">
      <dgm:prSet presAssocID="{769831B2-FFE1-4BB5-8CB7-C06F8038B58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398E6-71C0-4395-91C0-E635155C4614}" type="presOf" srcId="{769831B2-FFE1-4BB5-8CB7-C06F8038B582}" destId="{49D8221D-5689-41C8-9547-6ED636FDA9CB}" srcOrd="0" destOrd="0" presId="urn:microsoft.com/office/officeart/2005/8/layout/vList2"/>
    <dgm:cxn modelId="{0581BFD0-4FB2-44E7-8E31-728CD0D4AD3F}" srcId="{242E7D57-FF30-4066-A113-FCED6D806FB1}" destId="{769831B2-FFE1-4BB5-8CB7-C06F8038B582}" srcOrd="2" destOrd="0" parTransId="{139F5F79-E65B-403D-9ABA-7832A1750A37}" sibTransId="{A6345A9F-C029-4E00-A73B-9276DB58BCBA}"/>
    <dgm:cxn modelId="{308A48ED-12DE-4B2D-BD10-0B2AB325B18D}" type="presOf" srcId="{60D12D20-B0D8-4505-BA59-4D483973129C}" destId="{0D069A05-A95A-4125-9ED6-6E3191FF5531}" srcOrd="0" destOrd="1" presId="urn:microsoft.com/office/officeart/2005/8/layout/vList2"/>
    <dgm:cxn modelId="{EAC9C403-4112-419B-AD5B-D5FDF4E7AC98}" type="presOf" srcId="{7F1AE7EB-389E-4EB2-BE2C-66345376C76B}" destId="{BEFAA2E6-5811-4032-B7E7-410E211A574F}" srcOrd="0" destOrd="1" presId="urn:microsoft.com/office/officeart/2005/8/layout/vList2"/>
    <dgm:cxn modelId="{FD3BDC87-ABC4-415A-BA00-3B1A44CE60DB}" srcId="{242E7D57-FF30-4066-A113-FCED6D806FB1}" destId="{7D5F4A26-1C76-4A7F-930D-0B2EE8CB5A24}" srcOrd="0" destOrd="0" parTransId="{E1D094F8-E721-4D3A-94BD-42021134B10D}" sibTransId="{30219927-95FE-489B-9532-820F85DCB012}"/>
    <dgm:cxn modelId="{62268509-9741-4051-890B-51F85FD1CCC8}" srcId="{11966083-172A-4D0B-AF10-414DEEF45F7D}" destId="{7F1AE7EB-389E-4EB2-BE2C-66345376C76B}" srcOrd="1" destOrd="0" parTransId="{FEEFBF43-F8C2-49F9-BD9B-7BC228A1DB5B}" sibTransId="{7376D1CB-6F4F-4938-A636-AB89CC2D70E4}"/>
    <dgm:cxn modelId="{9419D292-4F51-4615-884E-CA961BD8F667}" srcId="{7D5F4A26-1C76-4A7F-930D-0B2EE8CB5A24}" destId="{60D12D20-B0D8-4505-BA59-4D483973129C}" srcOrd="1" destOrd="0" parTransId="{C97B6B44-FD33-43DE-8EB6-E1A213CA24FA}" sibTransId="{141BE5B0-1725-42F6-8C99-9491D1CDA835}"/>
    <dgm:cxn modelId="{DFB14471-E5AF-4D5E-BA32-B368CBD38603}" srcId="{769831B2-FFE1-4BB5-8CB7-C06F8038B582}" destId="{8B77A199-5E32-4693-9AF2-3E5612DD843F}" srcOrd="0" destOrd="0" parTransId="{98D80E72-9FB4-4564-AECE-FE7F5925C3BB}" sibTransId="{3FBCC32A-83FB-4087-96B4-AFEB52FDF290}"/>
    <dgm:cxn modelId="{1AB3F5AD-B7AB-4FB8-8105-6EE45B14170D}" type="presOf" srcId="{AB0B3541-2BBF-43CD-8973-113F1D086578}" destId="{BEFAA2E6-5811-4032-B7E7-410E211A574F}" srcOrd="0" destOrd="0" presId="urn:microsoft.com/office/officeart/2005/8/layout/vList2"/>
    <dgm:cxn modelId="{7C24F61D-54EC-49F6-823C-C50A881816FF}" type="presOf" srcId="{11966083-172A-4D0B-AF10-414DEEF45F7D}" destId="{931DCB45-6C6F-4887-A45B-553F0F0AB816}" srcOrd="0" destOrd="0" presId="urn:microsoft.com/office/officeart/2005/8/layout/vList2"/>
    <dgm:cxn modelId="{10E5E320-2EED-4036-A1B3-33F113D3F661}" srcId="{11966083-172A-4D0B-AF10-414DEEF45F7D}" destId="{AB0B3541-2BBF-43CD-8973-113F1D086578}" srcOrd="0" destOrd="0" parTransId="{C2F69FEA-9A42-48F9-AF5D-79B760DCBD5A}" sibTransId="{DDFF4DC4-F30A-4AC1-A79B-6D18010A8D99}"/>
    <dgm:cxn modelId="{E360C557-EF56-4C82-B73B-BA47D7760250}" type="presOf" srcId="{242E7D57-FF30-4066-A113-FCED6D806FB1}" destId="{51D69D75-5512-4AD0-8E47-BB1C2DF71FCE}" srcOrd="0" destOrd="0" presId="urn:microsoft.com/office/officeart/2005/8/layout/vList2"/>
    <dgm:cxn modelId="{8FBA1BB2-3732-4283-8A31-9878554C7D96}" srcId="{769831B2-FFE1-4BB5-8CB7-C06F8038B582}" destId="{6743191F-26BA-4A2F-A93B-E3F70FF8CD8E}" srcOrd="1" destOrd="0" parTransId="{3AAFBDD4-BA03-4973-8602-B7BF3902FA30}" sibTransId="{E86F38E7-165B-4209-B81D-A26A4ADCCDBD}"/>
    <dgm:cxn modelId="{B02CAB33-5ED4-47E4-81C9-EBA23D8E48FE}" srcId="{7D5F4A26-1C76-4A7F-930D-0B2EE8CB5A24}" destId="{CA5E69B5-37AD-426D-ADCE-4496C7EE6106}" srcOrd="0" destOrd="0" parTransId="{5F3DC056-5744-4814-96CE-D76E13314AB7}" sibTransId="{BDED456A-5607-4183-AD54-919BA3E602A1}"/>
    <dgm:cxn modelId="{04B17A44-24B9-4C24-AC3B-0F6F0E8611AF}" type="presOf" srcId="{8B77A199-5E32-4693-9AF2-3E5612DD843F}" destId="{255D37AE-E663-42AC-BA43-052337C9F108}" srcOrd="0" destOrd="0" presId="urn:microsoft.com/office/officeart/2005/8/layout/vList2"/>
    <dgm:cxn modelId="{18EEFCCA-8435-479E-9629-4A82437A66C0}" type="presOf" srcId="{6743191F-26BA-4A2F-A93B-E3F70FF8CD8E}" destId="{255D37AE-E663-42AC-BA43-052337C9F108}" srcOrd="0" destOrd="1" presId="urn:microsoft.com/office/officeart/2005/8/layout/vList2"/>
    <dgm:cxn modelId="{7CAF95C5-A57D-4F7B-AF10-F557033BB226}" type="presOf" srcId="{CA5E69B5-37AD-426D-ADCE-4496C7EE6106}" destId="{0D069A05-A95A-4125-9ED6-6E3191FF5531}" srcOrd="0" destOrd="0" presId="urn:microsoft.com/office/officeart/2005/8/layout/vList2"/>
    <dgm:cxn modelId="{82F11721-0D61-4937-BA4A-1D7EB22A2848}" type="presOf" srcId="{7D5F4A26-1C76-4A7F-930D-0B2EE8CB5A24}" destId="{F5B6879E-6B01-4372-87ED-8E65C4103127}" srcOrd="0" destOrd="0" presId="urn:microsoft.com/office/officeart/2005/8/layout/vList2"/>
    <dgm:cxn modelId="{25F2E8DC-9CDC-472C-9DED-8BD0F432FA20}" srcId="{242E7D57-FF30-4066-A113-FCED6D806FB1}" destId="{11966083-172A-4D0B-AF10-414DEEF45F7D}" srcOrd="1" destOrd="0" parTransId="{E8DAA823-B561-4ADE-82C7-60D03B9AA779}" sibTransId="{0EDF481E-952B-4A6D-9B47-C5DF0C9FD933}"/>
    <dgm:cxn modelId="{A2B0237D-F1B1-495A-9969-03CF75CB26F4}" type="presParOf" srcId="{51D69D75-5512-4AD0-8E47-BB1C2DF71FCE}" destId="{F5B6879E-6B01-4372-87ED-8E65C4103127}" srcOrd="0" destOrd="0" presId="urn:microsoft.com/office/officeart/2005/8/layout/vList2"/>
    <dgm:cxn modelId="{47B4520B-8505-4D83-9CB4-9B273D822D4E}" type="presParOf" srcId="{51D69D75-5512-4AD0-8E47-BB1C2DF71FCE}" destId="{0D069A05-A95A-4125-9ED6-6E3191FF5531}" srcOrd="1" destOrd="0" presId="urn:microsoft.com/office/officeart/2005/8/layout/vList2"/>
    <dgm:cxn modelId="{A9BA0423-B71C-4024-BC1B-0E0FEEB7D65A}" type="presParOf" srcId="{51D69D75-5512-4AD0-8E47-BB1C2DF71FCE}" destId="{931DCB45-6C6F-4887-A45B-553F0F0AB816}" srcOrd="2" destOrd="0" presId="urn:microsoft.com/office/officeart/2005/8/layout/vList2"/>
    <dgm:cxn modelId="{A2B9CD35-0725-427A-AB8B-D591A19A28A3}" type="presParOf" srcId="{51D69D75-5512-4AD0-8E47-BB1C2DF71FCE}" destId="{BEFAA2E6-5811-4032-B7E7-410E211A574F}" srcOrd="3" destOrd="0" presId="urn:microsoft.com/office/officeart/2005/8/layout/vList2"/>
    <dgm:cxn modelId="{998EA1A8-183C-43A6-A4DA-9198E1CD7BE8}" type="presParOf" srcId="{51D69D75-5512-4AD0-8E47-BB1C2DF71FCE}" destId="{49D8221D-5689-41C8-9547-6ED636FDA9CB}" srcOrd="4" destOrd="0" presId="urn:microsoft.com/office/officeart/2005/8/layout/vList2"/>
    <dgm:cxn modelId="{ED96D63E-A4F3-4471-B642-1827711B378F}" type="presParOf" srcId="{51D69D75-5512-4AD0-8E47-BB1C2DF71FCE}" destId="{255D37AE-E663-42AC-BA43-052337C9F10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7600" y="2971800"/>
            <a:ext cx="101600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3886200"/>
            <a:ext cx="9245600" cy="5334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Calibri" pitchFamily="34" charset="0"/>
              </a:defRPr>
            </a:lvl1pPr>
          </a:lstStyle>
          <a:p>
            <a:fld id="{1B1B49BF-8847-4EBA-B838-7A2C55330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1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 sz="3600">
                <a:cs typeface="B Za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cs typeface="B Zar" pitchFamily="2" charset="-78"/>
              </a:defRPr>
            </a:lvl1pPr>
            <a:lvl2pPr algn="l" rtl="0">
              <a:defRPr>
                <a:cs typeface="B Zar" pitchFamily="2" charset="-78"/>
              </a:defRPr>
            </a:lvl2pPr>
            <a:lvl3pPr algn="l" rtl="0">
              <a:defRPr>
                <a:cs typeface="B Zar" pitchFamily="2" charset="-78"/>
              </a:defRPr>
            </a:lvl3pPr>
            <a:lvl4pPr algn="l" rtl="0">
              <a:defRPr>
                <a:cs typeface="B Zar" pitchFamily="2" charset="-78"/>
              </a:defRPr>
            </a:lvl4pPr>
            <a:lvl5pPr algn="l" rtl="0">
              <a:defRPr>
                <a:cs typeface="B Zar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609600" y="6418536"/>
            <a:ext cx="1219200" cy="476250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 pitchFamily="34" charset="0"/>
              </a:defRPr>
            </a:lvl1pPr>
          </a:lstStyle>
          <a:p>
            <a:fld id="{E4E448D2-0E2A-4458-8D44-B104587DC1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6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216899" y="6402298"/>
            <a:ext cx="812800" cy="476250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 pitchFamily="34" charset="0"/>
              </a:defRPr>
            </a:lvl1pPr>
          </a:lstStyle>
          <a:p>
            <a:fld id="{E66BDF73-D2A1-41ED-B0B1-ED85FB2D2D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 sz="3600">
                <a:cs typeface="B Za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371601"/>
            <a:ext cx="4927600" cy="4754563"/>
          </a:xfrm>
        </p:spPr>
        <p:txBody>
          <a:bodyPr/>
          <a:lstStyle>
            <a:lvl1pPr algn="l" rtl="0">
              <a:defRPr>
                <a:cs typeface="B Zar" pitchFamily="2" charset="-78"/>
              </a:defRPr>
            </a:lvl1pPr>
            <a:lvl2pPr algn="l" rtl="0">
              <a:defRPr>
                <a:cs typeface="B Zar" pitchFamily="2" charset="-78"/>
              </a:defRPr>
            </a:lvl2pPr>
            <a:lvl3pPr algn="l" rtl="0">
              <a:defRPr>
                <a:cs typeface="B Zar" pitchFamily="2" charset="-78"/>
              </a:defRPr>
            </a:lvl3pPr>
            <a:lvl4pPr algn="l" rtl="0">
              <a:defRPr>
                <a:cs typeface="B Zar" pitchFamily="2" charset="-78"/>
              </a:defRPr>
            </a:lvl4pPr>
            <a:lvl5pPr algn="l" rtl="0">
              <a:defRPr>
                <a:cs typeface="B Zar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0" y="1371601"/>
            <a:ext cx="4927600" cy="4754563"/>
          </a:xfrm>
        </p:spPr>
        <p:txBody>
          <a:bodyPr/>
          <a:lstStyle>
            <a:lvl1pPr algn="l" rtl="0">
              <a:defRPr>
                <a:cs typeface="B Zar" pitchFamily="2" charset="-78"/>
              </a:defRPr>
            </a:lvl1pPr>
            <a:lvl2pPr algn="l" rtl="0">
              <a:defRPr>
                <a:cs typeface="B Zar" pitchFamily="2" charset="-78"/>
              </a:defRPr>
            </a:lvl2pPr>
            <a:lvl3pPr algn="l" rtl="0">
              <a:defRPr>
                <a:cs typeface="B Zar" pitchFamily="2" charset="-78"/>
              </a:defRPr>
            </a:lvl3pPr>
            <a:lvl4pPr algn="l" rtl="0">
              <a:defRPr>
                <a:cs typeface="B Zar" pitchFamily="2" charset="-78"/>
              </a:defRPr>
            </a:lvl4pPr>
            <a:lvl5pPr algn="l" rtl="0">
              <a:defRPr>
                <a:cs typeface="B Zar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428088" y="6404010"/>
            <a:ext cx="1016000" cy="476250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 pitchFamily="34" charset="0"/>
              </a:defRPr>
            </a:lvl1pPr>
          </a:lstStyle>
          <a:p>
            <a:fld id="{DEC4A1EC-FBCD-4101-AC85-D36F44EEA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3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7653E4C-7446-476F-BAC7-169F97764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5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8ABF4DC-487C-40B4-B0EC-7FEBF993D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9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1D723AB-3006-4ACF-875A-654DA6D9B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4BCF171-9CB4-4794-96FE-8CEBA0AD8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AB3CEC1-5B69-4037-803B-1545F7A02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5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5AFB01F-4337-4849-8894-C3A2F41DB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0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152401"/>
            <a:ext cx="25908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2401"/>
            <a:ext cx="75692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6F8E130-117A-4192-92D2-4FF4ED9F0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1036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371601"/>
            <a:ext cx="100584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6A724D-9C08-48BE-B5AA-7856B62E15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rgbClr val="CC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FF99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FF99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FF99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CCFF99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CCFF99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CCFF99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CCFF99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CCFF99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Risks</a:t>
            </a:r>
            <a:br>
              <a:rPr lang="en-US" b="0" dirty="0"/>
            </a:br>
            <a:r>
              <a:rPr lang="en-US" b="0" i="1" dirty="0"/>
              <a:t>Nano or Mega?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Rezgar</a:t>
            </a:r>
            <a:r>
              <a:rPr lang="en-US" dirty="0" smtClean="0"/>
              <a:t> </a:t>
            </a:r>
            <a:r>
              <a:rPr lang="en-US" dirty="0" err="1" smtClean="0"/>
              <a:t>ahmadi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RELATING TO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define some of the common terms that will be used which relate to risk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/>
              <a:t>Pulmonary Inflammation and Toxicity</a:t>
            </a:r>
          </a:p>
          <a:p>
            <a:pPr lvl="1"/>
            <a:r>
              <a:rPr lang="en-US" sz="2800" dirty="0" smtClean="0"/>
              <a:t>Oxidative </a:t>
            </a:r>
            <a:r>
              <a:rPr lang="en-US" sz="2800" dirty="0"/>
              <a:t>Stress and </a:t>
            </a:r>
            <a:r>
              <a:rPr lang="en-US" sz="2800" dirty="0" smtClean="0"/>
              <a:t>Cytotoxicity</a:t>
            </a:r>
          </a:p>
          <a:p>
            <a:pPr lvl="1"/>
            <a:r>
              <a:rPr lang="en-US" sz="2800" dirty="0"/>
              <a:t>Free Radicals</a:t>
            </a:r>
          </a:p>
          <a:p>
            <a:pPr lvl="1"/>
            <a:r>
              <a:rPr lang="en-US" sz="2800" dirty="0" smtClean="0"/>
              <a:t>Antioxidants</a:t>
            </a:r>
            <a:endParaRPr lang="en-US" sz="2800" dirty="0"/>
          </a:p>
          <a:p>
            <a:pPr lvl="1"/>
            <a:r>
              <a:rPr lang="en-US" sz="2800" dirty="0" smtClean="0"/>
              <a:t>Bulk </a:t>
            </a:r>
            <a:r>
              <a:rPr lang="en-US" sz="2800" dirty="0"/>
              <a:t>and Surface Structure</a:t>
            </a:r>
          </a:p>
          <a:p>
            <a:pPr lvl="1"/>
            <a:r>
              <a:rPr lang="en-US" sz="2800" dirty="0" smtClean="0"/>
              <a:t>Aggregation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3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817593"/>
            <a:ext cx="10096500" cy="11509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Pulmonary Inflammation and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2143124"/>
            <a:ext cx="9715500" cy="3711576"/>
          </a:xfrm>
        </p:spPr>
        <p:txBody>
          <a:bodyPr>
            <a:normAutofit/>
          </a:bodyPr>
          <a:lstStyle/>
          <a:p>
            <a:r>
              <a:rPr lang="en-US" dirty="0"/>
              <a:t>pulmonary inflammation and pulmonary toxicity are terms that are used to </a:t>
            </a:r>
            <a:r>
              <a:rPr lang="en-US" dirty="0" smtClean="0"/>
              <a:t>describe lung </a:t>
            </a:r>
            <a:r>
              <a:rPr lang="en-US" dirty="0"/>
              <a:t>damage at the tissue and organ </a:t>
            </a:r>
            <a:r>
              <a:rPr lang="en-US" dirty="0" smtClean="0"/>
              <a:t>level</a:t>
            </a:r>
          </a:p>
          <a:p>
            <a:r>
              <a:rPr lang="en-US" dirty="0"/>
              <a:t>Pulmonary inflammation is the massive </a:t>
            </a:r>
            <a:r>
              <a:rPr lang="en-US" dirty="0" smtClean="0"/>
              <a:t>irritation and </a:t>
            </a:r>
            <a:r>
              <a:rPr lang="en-US" dirty="0"/>
              <a:t>swelling of the </a:t>
            </a:r>
            <a:r>
              <a:rPr lang="en-US" dirty="0" smtClean="0"/>
              <a:t>lungs</a:t>
            </a:r>
          </a:p>
          <a:p>
            <a:r>
              <a:rPr lang="en-US" dirty="0"/>
              <a:t>The extreme case of pulmonary inflammation is pulmonary toxicity, </a:t>
            </a:r>
            <a:r>
              <a:rPr lang="en-US" dirty="0" smtClean="0"/>
              <a:t>which can </a:t>
            </a:r>
            <a:r>
              <a:rPr lang="en-US" dirty="0"/>
              <a:t>lead to respiratory </a:t>
            </a:r>
            <a:r>
              <a:rPr lang="en-US" dirty="0" smtClean="0"/>
              <a:t>disorders</a:t>
            </a:r>
          </a:p>
          <a:p>
            <a:r>
              <a:rPr lang="en-US" dirty="0"/>
              <a:t>Pulmonary toxicity </a:t>
            </a:r>
            <a:r>
              <a:rPr lang="en-US" dirty="0" smtClean="0"/>
              <a:t>occurs during </a:t>
            </a:r>
            <a:r>
              <a:rPr lang="en-US" dirty="0"/>
              <a:t>the latter stages of pulmonary inflammation, when the nanoparticles may </a:t>
            </a:r>
            <a:r>
              <a:rPr lang="en-US" dirty="0" smtClean="0"/>
              <a:t>prevent the </a:t>
            </a:r>
            <a:r>
              <a:rPr lang="en-US" dirty="0"/>
              <a:t>division of lung cells</a:t>
            </a:r>
          </a:p>
        </p:txBody>
      </p:sp>
    </p:spTree>
    <p:extLst>
      <p:ext uri="{BB962C8B-B14F-4D97-AF65-F5344CB8AC3E}">
        <p14:creationId xmlns:p14="http://schemas.microsoft.com/office/powerpoint/2010/main" val="6095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9207"/>
            <a:ext cx="10096500" cy="11509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Oxidative Stress and Cytotoxicity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2624"/>
            <a:ext cx="12026900" cy="5045076"/>
          </a:xfrm>
        </p:spPr>
        <p:txBody>
          <a:bodyPr>
            <a:normAutofit/>
          </a:bodyPr>
          <a:lstStyle/>
          <a:p>
            <a:r>
              <a:rPr lang="en-US" dirty="0" smtClean="0"/>
              <a:t>Stress and </a:t>
            </a:r>
            <a:r>
              <a:rPr lang="en-US" dirty="0"/>
              <a:t>cytotoxicity describe lung damage at the molecular level and cellular level, </a:t>
            </a:r>
            <a:r>
              <a:rPr lang="en-US" dirty="0" smtClean="0"/>
              <a:t>respectively</a:t>
            </a:r>
          </a:p>
          <a:p>
            <a:r>
              <a:rPr lang="en-US" i="1" dirty="0">
                <a:solidFill>
                  <a:srgbClr val="00FF00"/>
                </a:solidFill>
              </a:rPr>
              <a:t>Oxidative stress </a:t>
            </a:r>
            <a:r>
              <a:rPr lang="en-US" dirty="0"/>
              <a:t>(also called </a:t>
            </a:r>
            <a:r>
              <a:rPr lang="en-US" i="1" dirty="0"/>
              <a:t>oxygen injury</a:t>
            </a:r>
            <a:r>
              <a:rPr lang="en-US" dirty="0"/>
              <a:t>) is cell damage, which is caused by the </a:t>
            </a:r>
            <a:r>
              <a:rPr lang="en-US" dirty="0" smtClean="0"/>
              <a:t>generation of </a:t>
            </a:r>
            <a:r>
              <a:rPr lang="en-US" dirty="0"/>
              <a:t>reactive oxygen species (free radicals) at the molecular </a:t>
            </a:r>
            <a:r>
              <a:rPr lang="en-US" dirty="0" smtClean="0"/>
              <a:t>level</a:t>
            </a:r>
          </a:p>
          <a:p>
            <a:pPr lvl="1"/>
            <a:r>
              <a:rPr lang="en-US" dirty="0"/>
              <a:t>Continued </a:t>
            </a:r>
            <a:r>
              <a:rPr lang="en-US" dirty="0" smtClean="0"/>
              <a:t>oxidative stress </a:t>
            </a:r>
            <a:r>
              <a:rPr lang="en-US" dirty="0"/>
              <a:t>leads to cell </a:t>
            </a:r>
            <a:r>
              <a:rPr lang="en-US" dirty="0" smtClean="0"/>
              <a:t>toxicity</a:t>
            </a:r>
          </a:p>
          <a:p>
            <a:pPr lvl="1"/>
            <a:r>
              <a:rPr lang="en-US" dirty="0"/>
              <a:t>Oxidative stress can cause the cells to become dysfunctional</a:t>
            </a:r>
            <a:r>
              <a:rPr lang="en-US" dirty="0" smtClean="0"/>
              <a:t>, which </a:t>
            </a:r>
            <a:r>
              <a:rPr lang="en-US" dirty="0"/>
              <a:t>can eventually lead to cell </a:t>
            </a:r>
            <a:r>
              <a:rPr lang="en-US" dirty="0" smtClean="0"/>
              <a:t>death</a:t>
            </a:r>
          </a:p>
          <a:p>
            <a:pPr lvl="1"/>
            <a:r>
              <a:rPr lang="en-US" dirty="0"/>
              <a:t>The mechanism of oxidative stress is the formation of free </a:t>
            </a:r>
            <a:r>
              <a:rPr lang="en-US" dirty="0" smtClean="0"/>
              <a:t>radicals</a:t>
            </a:r>
          </a:p>
          <a:p>
            <a:r>
              <a:rPr lang="en-US" dirty="0"/>
              <a:t>Nanoparticles may prevent the division of lung cells, which may cause the cells </a:t>
            </a:r>
            <a:r>
              <a:rPr lang="en-US" dirty="0" smtClean="0"/>
              <a:t>to become </a:t>
            </a:r>
            <a:r>
              <a:rPr lang="en-US" dirty="0"/>
              <a:t>dysfunctional and lead to cell death.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free radicals can attack the </a:t>
            </a:r>
            <a:r>
              <a:rPr lang="en-US" dirty="0" smtClean="0"/>
              <a:t>macromolecules inside </a:t>
            </a:r>
            <a:r>
              <a:rPr lang="en-US" dirty="0"/>
              <a:t>our cells, which can disrupt their normal functions.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this continues, it </a:t>
            </a:r>
            <a:r>
              <a:rPr lang="en-US" dirty="0" smtClean="0"/>
              <a:t>can lead </a:t>
            </a:r>
            <a:r>
              <a:rPr lang="en-US" dirty="0"/>
              <a:t>to an extreme case of oxidative stress, which is called </a:t>
            </a:r>
            <a:r>
              <a:rPr lang="en-US" i="1" dirty="0">
                <a:solidFill>
                  <a:srgbClr val="00FF00"/>
                </a:solidFill>
              </a:rPr>
              <a:t>cytotoxicity</a:t>
            </a:r>
            <a:r>
              <a:rPr lang="en-US" dirty="0"/>
              <a:t>, and this can </a:t>
            </a:r>
            <a:r>
              <a:rPr lang="en-US" dirty="0" smtClean="0"/>
              <a:t>cause cell </a:t>
            </a:r>
            <a:r>
              <a:rPr lang="en-US" dirty="0"/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10336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9207"/>
            <a:ext cx="10096500" cy="11509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Free Radicals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" y="901700"/>
            <a:ext cx="12026900" cy="5045076"/>
          </a:xfrm>
        </p:spPr>
        <p:txBody>
          <a:bodyPr>
            <a:normAutofit/>
          </a:bodyPr>
          <a:lstStyle/>
          <a:p>
            <a:r>
              <a:rPr lang="en-US" i="1" dirty="0"/>
              <a:t>free radicals </a:t>
            </a:r>
            <a:r>
              <a:rPr lang="en-US" dirty="0"/>
              <a:t>are molecules that have an unpaired electron in their </a:t>
            </a:r>
            <a:r>
              <a:rPr lang="en-US" dirty="0" smtClean="0"/>
              <a:t>outer orbital</a:t>
            </a:r>
          </a:p>
          <a:p>
            <a:r>
              <a:rPr lang="en-US" dirty="0"/>
              <a:t>They include reactive oxygen species like </a:t>
            </a:r>
            <a:r>
              <a:rPr lang="en-US" dirty="0" err="1"/>
              <a:t>superoxides</a:t>
            </a:r>
            <a:r>
              <a:rPr lang="en-US" dirty="0"/>
              <a:t> (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baseline="30000" dirty="0"/>
              <a:t>−</a:t>
            </a:r>
            <a:r>
              <a:rPr lang="en-US" dirty="0" smtClean="0"/>
              <a:t> ) , </a:t>
            </a:r>
            <a:r>
              <a:rPr lang="en-US" dirty="0"/>
              <a:t>hydrogen </a:t>
            </a:r>
            <a:r>
              <a:rPr lang="en-US" dirty="0" smtClean="0"/>
              <a:t>peroxide (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), and hydroxyl radicals (OH</a:t>
            </a:r>
            <a:r>
              <a:rPr lang="en-US" baseline="30000" dirty="0"/>
              <a:t>−</a:t>
            </a:r>
            <a:r>
              <a:rPr lang="en-US" dirty="0"/>
              <a:t>), which are formed as by-products of metabolism </a:t>
            </a:r>
            <a:r>
              <a:rPr lang="en-US" dirty="0" smtClean="0"/>
              <a:t>in the </a:t>
            </a:r>
            <a:r>
              <a:rPr lang="en-US" dirty="0"/>
              <a:t>cell’s </a:t>
            </a:r>
            <a:r>
              <a:rPr lang="en-US" dirty="0" smtClean="0"/>
              <a:t>mitochondria </a:t>
            </a:r>
          </a:p>
          <a:p>
            <a:r>
              <a:rPr lang="en-US" dirty="0"/>
              <a:t>The reactive oxygen species can be formed in two ways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3011365"/>
            <a:ext cx="7340601" cy="34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9207"/>
            <a:ext cx="10096500" cy="11509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Antioxidants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" y="647700"/>
            <a:ext cx="12026900" cy="5045076"/>
          </a:xfrm>
        </p:spPr>
        <p:txBody>
          <a:bodyPr>
            <a:normAutofit/>
          </a:bodyPr>
          <a:lstStyle/>
          <a:p>
            <a:r>
              <a:rPr lang="en-US" dirty="0"/>
              <a:t>Oxidation reactions in human cells produce free </a:t>
            </a:r>
            <a:r>
              <a:rPr lang="en-US" dirty="0" smtClean="0"/>
              <a:t>radicals</a:t>
            </a:r>
          </a:p>
          <a:p>
            <a:r>
              <a:rPr lang="en-US" dirty="0"/>
              <a:t>An </a:t>
            </a:r>
            <a:r>
              <a:rPr lang="en-US" i="1" dirty="0"/>
              <a:t>antioxidant </a:t>
            </a:r>
            <a:r>
              <a:rPr lang="en-US" dirty="0"/>
              <a:t>is a </a:t>
            </a:r>
            <a:r>
              <a:rPr lang="en-US" dirty="0" smtClean="0"/>
              <a:t>molecule that </a:t>
            </a:r>
            <a:r>
              <a:rPr lang="en-US" dirty="0"/>
              <a:t>attacks oxide free radicals in order to neutralize </a:t>
            </a:r>
            <a:r>
              <a:rPr lang="en-US" dirty="0" smtClean="0"/>
              <a:t>them</a:t>
            </a:r>
          </a:p>
          <a:p>
            <a:r>
              <a:rPr lang="en-US" dirty="0"/>
              <a:t>Antioxidants in foods (and </a:t>
            </a:r>
            <a:r>
              <a:rPr lang="en-US" dirty="0" smtClean="0"/>
              <a:t>in </a:t>
            </a:r>
            <a:r>
              <a:rPr lang="en-US" dirty="0" err="1" smtClean="0"/>
              <a:t>buckyballs</a:t>
            </a:r>
            <a:r>
              <a:rPr lang="en-US" dirty="0" smtClean="0"/>
              <a:t> </a:t>
            </a:r>
            <a:r>
              <a:rPr lang="en-US" dirty="0"/>
              <a:t>and nanotubes) are able to absorb free </a:t>
            </a:r>
            <a:r>
              <a:rPr lang="en-US" dirty="0" smtClean="0"/>
              <a:t>radicals</a:t>
            </a:r>
          </a:p>
          <a:p>
            <a:pPr lvl="1"/>
            <a:r>
              <a:rPr lang="en-US" dirty="0"/>
              <a:t>Nanotubes and </a:t>
            </a:r>
            <a:r>
              <a:rPr lang="en-US" dirty="0" err="1"/>
              <a:t>buckyballs</a:t>
            </a:r>
            <a:r>
              <a:rPr lang="en-US" dirty="0"/>
              <a:t> have very high surface areas and plenty of dangling </a:t>
            </a:r>
            <a:r>
              <a:rPr lang="en-US" dirty="0" smtClean="0"/>
              <a:t>bonds to </a:t>
            </a:r>
            <a:r>
              <a:rPr lang="en-US" dirty="0"/>
              <a:t>act as </a:t>
            </a:r>
            <a:r>
              <a:rPr lang="en-US" dirty="0" smtClean="0"/>
              <a:t>antioxidants</a:t>
            </a:r>
          </a:p>
          <a:p>
            <a:pPr lvl="1"/>
            <a:r>
              <a:rPr lang="en-US" dirty="0"/>
              <a:t>nanoparticles have negatively charged surfaces, they are </a:t>
            </a:r>
            <a:r>
              <a:rPr lang="en-US" dirty="0" smtClean="0"/>
              <a:t>candidates for </a:t>
            </a:r>
            <a:r>
              <a:rPr lang="en-US" dirty="0"/>
              <a:t>being either </a:t>
            </a:r>
            <a:r>
              <a:rPr lang="en-US" dirty="0" smtClean="0"/>
              <a:t>e-acceptors (good) </a:t>
            </a:r>
            <a:r>
              <a:rPr lang="en-US" dirty="0"/>
              <a:t>or </a:t>
            </a:r>
            <a:r>
              <a:rPr lang="en-US" dirty="0" smtClean="0"/>
              <a:t>e-donors (bad)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8" y="3054939"/>
            <a:ext cx="10261601" cy="36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306"/>
            <a:ext cx="10096500" cy="79093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Bulk and Surface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" y="647700"/>
            <a:ext cx="7270751" cy="3467100"/>
          </a:xfrm>
        </p:spPr>
        <p:txBody>
          <a:bodyPr>
            <a:normAutofit/>
          </a:bodyPr>
          <a:lstStyle/>
          <a:p>
            <a:r>
              <a:rPr lang="en-US" dirty="0"/>
              <a:t>When the particle size is large (above ∼2 </a:t>
            </a:r>
            <a:r>
              <a:rPr lang="en-US" dirty="0" err="1"/>
              <a:t>μm</a:t>
            </a:r>
            <a:r>
              <a:rPr lang="en-US" dirty="0"/>
              <a:t>), its surface </a:t>
            </a:r>
            <a:r>
              <a:rPr lang="en-US" dirty="0" smtClean="0"/>
              <a:t>area-to-volume ratio </a:t>
            </a:r>
            <a:r>
              <a:rPr lang="en-US" dirty="0"/>
              <a:t>is </a:t>
            </a:r>
            <a:r>
              <a:rPr lang="en-US" dirty="0" smtClean="0"/>
              <a:t>low</a:t>
            </a:r>
          </a:p>
          <a:p>
            <a:pPr lvl="1"/>
            <a:r>
              <a:rPr lang="en-US" dirty="0"/>
              <a:t>its properties are more dependent upon the material’s </a:t>
            </a:r>
            <a:r>
              <a:rPr lang="en-US" dirty="0" smtClean="0"/>
              <a:t>volume (</a:t>
            </a:r>
            <a:r>
              <a:rPr lang="en-US" dirty="0"/>
              <a:t>or “bulk structure</a:t>
            </a:r>
            <a:r>
              <a:rPr lang="en-US" dirty="0" smtClean="0"/>
              <a:t>”)</a:t>
            </a:r>
          </a:p>
          <a:p>
            <a:r>
              <a:rPr lang="en-US" dirty="0"/>
              <a:t>As the particle size becomes smaller (&lt;100 nm),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bulk (volume</a:t>
            </a:r>
            <a:r>
              <a:rPr lang="en-US" dirty="0" smtClean="0"/>
              <a:t>) </a:t>
            </a:r>
            <a:r>
              <a:rPr lang="en-US" dirty="0"/>
              <a:t>plays a lesser role, and the “surface structure” plays a more dominate </a:t>
            </a:r>
            <a:r>
              <a:rPr lang="en-US" dirty="0" smtClean="0"/>
              <a:t>role</a:t>
            </a:r>
          </a:p>
          <a:p>
            <a:r>
              <a:rPr lang="en-US" dirty="0"/>
              <a:t>The surface </a:t>
            </a:r>
            <a:r>
              <a:rPr lang="en-US" dirty="0" smtClean="0"/>
              <a:t>structure has </a:t>
            </a:r>
            <a:r>
              <a:rPr lang="en-US" dirty="0"/>
              <a:t>more dangling bonds, which give nanoparticles their negative charge.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099" y="647700"/>
            <a:ext cx="4787901" cy="328830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500" y="3941794"/>
            <a:ext cx="10096500" cy="790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spc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Aggregation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849" y="4787900"/>
            <a:ext cx="10826751" cy="163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term “aggregation” is sometimes called agglomeration or </a:t>
            </a:r>
            <a:r>
              <a:rPr lang="en-US" dirty="0" smtClean="0"/>
              <a:t>flocculation</a:t>
            </a:r>
          </a:p>
          <a:p>
            <a:r>
              <a:rPr lang="en-US" dirty="0"/>
              <a:t>Due to the surface charge on nanoparticles, there </a:t>
            </a:r>
            <a:r>
              <a:rPr lang="en-US" dirty="0" smtClean="0"/>
              <a:t>is a </a:t>
            </a:r>
            <a:r>
              <a:rPr lang="en-US" dirty="0"/>
              <a:t>tendency for them to flock together—thus reducing their surface area-to-volume ratio</a:t>
            </a:r>
          </a:p>
        </p:txBody>
      </p:sp>
    </p:spTree>
    <p:extLst>
      <p:ext uri="{BB962C8B-B14F-4D97-AF65-F5344CB8AC3E}">
        <p14:creationId xmlns:p14="http://schemas.microsoft.com/office/powerpoint/2010/main" val="17062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AND PHYSICAL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625600"/>
            <a:ext cx="12103100" cy="45846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Once these particles enter the body, they </a:t>
            </a:r>
            <a:r>
              <a:rPr lang="en-US" dirty="0" smtClean="0"/>
              <a:t>can potentially </a:t>
            </a:r>
            <a:r>
              <a:rPr lang="en-US" dirty="0"/>
              <a:t>affect one’s health and </a:t>
            </a:r>
            <a:r>
              <a:rPr lang="en-US" dirty="0" smtClean="0"/>
              <a:t>safety</a:t>
            </a:r>
          </a:p>
          <a:p>
            <a:r>
              <a:rPr lang="en-US" dirty="0"/>
              <a:t>It is important to learn how micro- and </a:t>
            </a:r>
            <a:r>
              <a:rPr lang="en-US" dirty="0" err="1" smtClean="0"/>
              <a:t>nanomaterials</a:t>
            </a:r>
            <a:r>
              <a:rPr lang="en-US" dirty="0" smtClean="0"/>
              <a:t> </a:t>
            </a:r>
            <a:r>
              <a:rPr lang="en-US" dirty="0"/>
              <a:t>might react with biological </a:t>
            </a:r>
            <a:r>
              <a:rPr lang="en-US" dirty="0" smtClean="0"/>
              <a:t>systems cells</a:t>
            </a:r>
            <a:r>
              <a:rPr lang="en-US" dirty="0"/>
              <a:t>, membranes, organelles, nucleic acid molecules, and proteins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</a:t>
            </a:r>
            <a:r>
              <a:rPr lang="en-US" dirty="0" smtClean="0"/>
              <a:t>chemical and </a:t>
            </a:r>
            <a:r>
              <a:rPr lang="en-US" dirty="0"/>
              <a:t>physical factors that can influence micro/</a:t>
            </a:r>
            <a:r>
              <a:rPr lang="en-US" dirty="0" err="1"/>
              <a:t>nanotoxicity</a:t>
            </a:r>
            <a:r>
              <a:rPr lang="en-US" dirty="0"/>
              <a:t> </a:t>
            </a:r>
            <a:r>
              <a:rPr lang="en-US" dirty="0" smtClean="0"/>
              <a:t>are</a:t>
            </a:r>
            <a:endParaRPr lang="en-US" sz="2800" dirty="0"/>
          </a:p>
          <a:p>
            <a:pPr lvl="1"/>
            <a:r>
              <a:rPr lang="fr-FR" sz="2800" dirty="0" err="1"/>
              <a:t>Bulk</a:t>
            </a:r>
            <a:r>
              <a:rPr lang="fr-FR" sz="2800" dirty="0"/>
              <a:t> </a:t>
            </a:r>
            <a:r>
              <a:rPr lang="fr-FR" sz="2800" dirty="0" err="1"/>
              <a:t>Chemistry</a:t>
            </a:r>
            <a:endParaRPr lang="fr-FR" sz="2800" dirty="0"/>
          </a:p>
          <a:p>
            <a:pPr lvl="1"/>
            <a:r>
              <a:rPr lang="fr-FR" sz="2800" dirty="0" err="1" smtClean="0"/>
              <a:t>Particle</a:t>
            </a:r>
            <a:r>
              <a:rPr lang="fr-FR" sz="2800" dirty="0" smtClean="0"/>
              <a:t> </a:t>
            </a:r>
            <a:r>
              <a:rPr lang="fr-FR" sz="2800" dirty="0"/>
              <a:t>Size</a:t>
            </a:r>
          </a:p>
          <a:p>
            <a:pPr lvl="1"/>
            <a:r>
              <a:rPr lang="fr-FR" sz="2800" dirty="0" err="1" smtClean="0"/>
              <a:t>Particle</a:t>
            </a:r>
            <a:r>
              <a:rPr lang="fr-FR" sz="2800" dirty="0" smtClean="0"/>
              <a:t> </a:t>
            </a:r>
            <a:r>
              <a:rPr lang="fr-FR" sz="2800" dirty="0"/>
              <a:t>Concentration</a:t>
            </a:r>
          </a:p>
          <a:p>
            <a:pPr lvl="1"/>
            <a:r>
              <a:rPr lang="fr-FR" sz="2800" dirty="0" err="1" smtClean="0"/>
              <a:t>Particle</a:t>
            </a:r>
            <a:r>
              <a:rPr lang="fr-FR" sz="2800" dirty="0" smtClean="0"/>
              <a:t> </a:t>
            </a:r>
            <a:r>
              <a:rPr lang="fr-FR" sz="2800" dirty="0"/>
              <a:t>Shape</a:t>
            </a:r>
          </a:p>
          <a:p>
            <a:pPr lvl="1"/>
            <a:r>
              <a:rPr lang="fr-FR" sz="2800" dirty="0" smtClean="0"/>
              <a:t>Surface </a:t>
            </a:r>
            <a:r>
              <a:rPr lang="fr-FR" sz="2800" dirty="0" err="1"/>
              <a:t>Effects</a:t>
            </a:r>
            <a:endParaRPr lang="fr-FR" sz="2800" dirty="0"/>
          </a:p>
          <a:p>
            <a:pPr lvl="1"/>
            <a:r>
              <a:rPr lang="fr-FR" sz="2800" dirty="0" err="1" smtClean="0"/>
              <a:t>Solubility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76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" y="652494"/>
            <a:ext cx="10096500" cy="79093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Bulk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" y="1676400"/>
            <a:ext cx="12185651" cy="4381500"/>
          </a:xfrm>
        </p:spPr>
        <p:txBody>
          <a:bodyPr>
            <a:normAutofit/>
          </a:bodyPr>
          <a:lstStyle/>
          <a:p>
            <a:r>
              <a:rPr lang="en-US" dirty="0"/>
              <a:t>The material’s chemistry is considered to be a “bulk property</a:t>
            </a:r>
            <a:r>
              <a:rPr lang="en-US" dirty="0" smtClean="0"/>
              <a:t>.”</a:t>
            </a:r>
          </a:p>
          <a:p>
            <a:r>
              <a:rPr lang="en-US" dirty="0"/>
              <a:t>It has little to do with </a:t>
            </a:r>
            <a:r>
              <a:rPr lang="en-US" dirty="0" smtClean="0"/>
              <a:t>the surface </a:t>
            </a:r>
            <a:r>
              <a:rPr lang="en-US" dirty="0"/>
              <a:t>structure of the material</a:t>
            </a:r>
            <a:endParaRPr lang="en-US" dirty="0" smtClean="0"/>
          </a:p>
          <a:p>
            <a:r>
              <a:rPr lang="en-US" dirty="0"/>
              <a:t>There are several materials that are known to be </a:t>
            </a:r>
            <a:r>
              <a:rPr lang="en-US" dirty="0" smtClean="0"/>
              <a:t>hazardous to </a:t>
            </a:r>
            <a:r>
              <a:rPr lang="en-US" dirty="0"/>
              <a:t>humans due to their bulk </a:t>
            </a:r>
            <a:r>
              <a:rPr lang="en-US" dirty="0" smtClean="0"/>
              <a:t>chemistry</a:t>
            </a:r>
          </a:p>
          <a:p>
            <a:pPr lvl="1"/>
            <a:r>
              <a:rPr lang="en-US" dirty="0"/>
              <a:t>Some of the most commonly dangerous </a:t>
            </a:r>
            <a:r>
              <a:rPr lang="en-US" dirty="0" smtClean="0"/>
              <a:t>elements are </a:t>
            </a:r>
            <a:r>
              <a:rPr lang="en-US" dirty="0"/>
              <a:t>the heavy </a:t>
            </a:r>
            <a:r>
              <a:rPr lang="en-US" dirty="0" smtClean="0"/>
              <a:t>metals</a:t>
            </a:r>
          </a:p>
          <a:p>
            <a:pPr lvl="2"/>
            <a:r>
              <a:rPr lang="en-US" dirty="0"/>
              <a:t>cadmium (Cd), mercury (Hg), and lead (</a:t>
            </a:r>
            <a:r>
              <a:rPr lang="en-US" dirty="0" err="1"/>
              <a:t>Pb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Toxic </a:t>
            </a:r>
            <a:r>
              <a:rPr lang="en-US" dirty="0" smtClean="0"/>
              <a:t>elements</a:t>
            </a:r>
          </a:p>
          <a:p>
            <a:pPr lvl="2"/>
            <a:r>
              <a:rPr lang="en-US" dirty="0"/>
              <a:t>arsenic (As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toxic </a:t>
            </a:r>
            <a:r>
              <a:rPr lang="en-US" dirty="0" smtClean="0"/>
              <a:t>compounds</a:t>
            </a:r>
          </a:p>
          <a:p>
            <a:pPr lvl="2"/>
            <a:r>
              <a:rPr lang="en-US" dirty="0"/>
              <a:t>silica (SiO</a:t>
            </a:r>
            <a:r>
              <a:rPr lang="en-US" baseline="-25000" dirty="0"/>
              <a:t>2</a:t>
            </a:r>
            <a:r>
              <a:rPr lang="en-US" dirty="0"/>
              <a:t>) and beryllium (Be) alloys</a:t>
            </a:r>
          </a:p>
        </p:txBody>
      </p:sp>
    </p:spTree>
    <p:extLst>
      <p:ext uri="{BB962C8B-B14F-4D97-AF65-F5344CB8AC3E}">
        <p14:creationId xmlns:p14="http://schemas.microsoft.com/office/powerpoint/2010/main" val="13418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" y="652494"/>
            <a:ext cx="10096500" cy="790932"/>
          </a:xfrm>
        </p:spPr>
        <p:txBody>
          <a:bodyPr>
            <a:normAutofit fontScale="90000"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Chemistry of Heavy Elements and Toxic Elements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" y="1676400"/>
            <a:ext cx="12185651" cy="4381500"/>
          </a:xfrm>
        </p:spPr>
        <p:txBody>
          <a:bodyPr>
            <a:normAutofit/>
          </a:bodyPr>
          <a:lstStyle/>
          <a:p>
            <a:r>
              <a:rPr lang="en-US" dirty="0"/>
              <a:t>Heavy metal compounds of Cd, </a:t>
            </a:r>
            <a:r>
              <a:rPr lang="en-US" dirty="0" err="1"/>
              <a:t>Pb</a:t>
            </a:r>
            <a:r>
              <a:rPr lang="en-US" dirty="0"/>
              <a:t>, and Hg are toxic when they are inhaled, ingested, </a:t>
            </a:r>
            <a:r>
              <a:rPr lang="en-US" dirty="0" smtClean="0"/>
              <a:t>or injected </a:t>
            </a:r>
            <a:r>
              <a:rPr lang="en-US" dirty="0"/>
              <a:t>into the </a:t>
            </a:r>
            <a:r>
              <a:rPr lang="en-US" dirty="0" smtClean="0"/>
              <a:t>body</a:t>
            </a:r>
          </a:p>
          <a:p>
            <a:r>
              <a:rPr lang="en-US" dirty="0"/>
              <a:t>They can cause a host of mental and physical diseases, which </a:t>
            </a:r>
            <a:r>
              <a:rPr lang="en-US" dirty="0" smtClean="0"/>
              <a:t>can lead </a:t>
            </a:r>
            <a:r>
              <a:rPr lang="en-US" dirty="0"/>
              <a:t>to </a:t>
            </a:r>
            <a:r>
              <a:rPr lang="en-US" dirty="0" smtClean="0"/>
              <a:t>death</a:t>
            </a:r>
          </a:p>
          <a:p>
            <a:r>
              <a:rPr lang="en-US" dirty="0"/>
              <a:t>These materials have many technological </a:t>
            </a:r>
            <a:r>
              <a:rPr lang="en-US" dirty="0" smtClean="0"/>
              <a:t>uses</a:t>
            </a:r>
          </a:p>
          <a:p>
            <a:pPr lvl="1"/>
            <a:r>
              <a:rPr lang="en-US" dirty="0" err="1"/>
              <a:t>CdSe</a:t>
            </a:r>
            <a:r>
              <a:rPr lang="en-US" dirty="0"/>
              <a:t> is a </a:t>
            </a:r>
            <a:r>
              <a:rPr lang="en-US" dirty="0" smtClean="0"/>
              <a:t>very </a:t>
            </a:r>
            <a:r>
              <a:rPr lang="en-US" dirty="0"/>
              <a:t>popular </a:t>
            </a:r>
            <a:r>
              <a:rPr lang="en-US" dirty="0" err="1"/>
              <a:t>Qdot</a:t>
            </a:r>
            <a:r>
              <a:rPr lang="en-US" dirty="0"/>
              <a:t> material, which is used for molecular </a:t>
            </a:r>
            <a:r>
              <a:rPr lang="en-US" dirty="0" smtClean="0"/>
              <a:t>imaging</a:t>
            </a:r>
          </a:p>
          <a:p>
            <a:pPr lvl="1"/>
            <a:r>
              <a:rPr lang="en-US" dirty="0" err="1"/>
              <a:t>PbS</a:t>
            </a:r>
            <a:r>
              <a:rPr lang="en-US" dirty="0"/>
              <a:t> is a semiconductor </a:t>
            </a:r>
            <a:r>
              <a:rPr lang="en-US" dirty="0" smtClean="0"/>
              <a:t>that </a:t>
            </a:r>
            <a:r>
              <a:rPr lang="en-US" dirty="0"/>
              <a:t>is used in infrared </a:t>
            </a:r>
            <a:r>
              <a:rPr lang="en-US" dirty="0" smtClean="0"/>
              <a:t>detectors</a:t>
            </a:r>
          </a:p>
          <a:p>
            <a:pPr lvl="1"/>
            <a:r>
              <a:rPr lang="en-US" dirty="0" err="1"/>
              <a:t>PbO</a:t>
            </a:r>
            <a:r>
              <a:rPr lang="en-US" dirty="0"/>
              <a:t> is used in paints, glasses, and lead-acid car </a:t>
            </a:r>
            <a:r>
              <a:rPr lang="en-US" dirty="0" smtClean="0"/>
              <a:t>batteries</a:t>
            </a:r>
          </a:p>
          <a:p>
            <a:pPr lvl="1"/>
            <a:r>
              <a:rPr lang="en-US" dirty="0"/>
              <a:t>Mercury is present in fluorescent </a:t>
            </a:r>
            <a:r>
              <a:rPr lang="en-US" dirty="0" smtClean="0"/>
              <a:t>light bulbs</a:t>
            </a:r>
            <a:r>
              <a:rPr lang="en-US" dirty="0"/>
              <a:t>, thermometers, and dental </a:t>
            </a:r>
            <a:r>
              <a:rPr lang="en-US" dirty="0" smtClean="0"/>
              <a:t>fillings</a:t>
            </a:r>
          </a:p>
          <a:p>
            <a:pPr lvl="1"/>
            <a:r>
              <a:rPr lang="en-US" dirty="0" smtClean="0"/>
              <a:t>The metal </a:t>
            </a:r>
            <a:r>
              <a:rPr lang="en-US" dirty="0"/>
              <a:t>is also present in our food </a:t>
            </a:r>
            <a:r>
              <a:rPr lang="en-US" dirty="0" smtClean="0"/>
              <a:t>chain</a:t>
            </a:r>
          </a:p>
          <a:p>
            <a:pPr lvl="1"/>
            <a:r>
              <a:rPr lang="en-US" dirty="0" smtClean="0"/>
              <a:t>Small concentrations </a:t>
            </a:r>
            <a:r>
              <a:rPr lang="en-US" dirty="0"/>
              <a:t>of As and its compounds are used in drugs and pesticides</a:t>
            </a:r>
          </a:p>
        </p:txBody>
      </p:sp>
    </p:spTree>
    <p:extLst>
      <p:ext uri="{BB962C8B-B14F-4D97-AF65-F5344CB8AC3E}">
        <p14:creationId xmlns:p14="http://schemas.microsoft.com/office/powerpoint/2010/main" val="18351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Chemical and Physical Risks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51674"/>
            <a:ext cx="6235700" cy="61063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of the aforementioned materials are toxic due to their bulk chemistry, </a:t>
            </a:r>
            <a:r>
              <a:rPr lang="en-US" dirty="0" smtClean="0"/>
              <a:t>independent of </a:t>
            </a:r>
            <a:r>
              <a:rPr lang="en-US" dirty="0"/>
              <a:t>particle </a:t>
            </a:r>
            <a:r>
              <a:rPr lang="en-US" dirty="0" smtClean="0"/>
              <a:t>size</a:t>
            </a:r>
          </a:p>
          <a:p>
            <a:r>
              <a:rPr lang="en-US" dirty="0"/>
              <a:t>other materials by virtue of their chemistry become toxic </a:t>
            </a:r>
            <a:r>
              <a:rPr lang="en-US" dirty="0" smtClean="0"/>
              <a:t>when their </a:t>
            </a:r>
            <a:r>
              <a:rPr lang="en-US" dirty="0"/>
              <a:t>particle size is </a:t>
            </a:r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like </a:t>
            </a:r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 and Be </a:t>
            </a:r>
            <a:r>
              <a:rPr lang="en-US" dirty="0" smtClean="0"/>
              <a:t>compounds</a:t>
            </a:r>
          </a:p>
          <a:p>
            <a:pPr lvl="2"/>
            <a:r>
              <a:rPr lang="en-US" dirty="0"/>
              <a:t>Silica is used in such products </a:t>
            </a:r>
            <a:r>
              <a:rPr lang="en-US" dirty="0" smtClean="0"/>
              <a:t>as glass</a:t>
            </a:r>
            <a:r>
              <a:rPr lang="en-US" dirty="0"/>
              <a:t>, </a:t>
            </a:r>
            <a:r>
              <a:rPr lang="en-US" dirty="0" err="1"/>
              <a:t>nanoelectronics</a:t>
            </a:r>
            <a:r>
              <a:rPr lang="en-US" dirty="0"/>
              <a:t>, and </a:t>
            </a:r>
            <a:r>
              <a:rPr lang="en-US" dirty="0" smtClean="0"/>
              <a:t>food</a:t>
            </a:r>
          </a:p>
          <a:p>
            <a:pPr lvl="2"/>
            <a:r>
              <a:rPr lang="en-US" dirty="0"/>
              <a:t>beryllium alloys are used in stiff, lightweight </a:t>
            </a:r>
            <a:r>
              <a:rPr lang="en-US" dirty="0" smtClean="0"/>
              <a:t>aerospace structures.</a:t>
            </a:r>
          </a:p>
          <a:p>
            <a:r>
              <a:rPr lang="en-US" dirty="0"/>
              <a:t>dust particles (less than 10 </a:t>
            </a:r>
            <a:r>
              <a:rPr lang="en-US" dirty="0" err="1"/>
              <a:t>μm</a:t>
            </a:r>
            <a:r>
              <a:rPr lang="en-US" dirty="0"/>
              <a:t> in size</a:t>
            </a:r>
            <a:r>
              <a:rPr lang="en-US" dirty="0" smtClean="0"/>
              <a:t>) </a:t>
            </a:r>
            <a:r>
              <a:rPr lang="en-US" dirty="0"/>
              <a:t>can be inhaled and can cause </a:t>
            </a:r>
            <a:r>
              <a:rPr lang="en-US" dirty="0" smtClean="0"/>
              <a:t>silicosis</a:t>
            </a:r>
          </a:p>
          <a:p>
            <a:pPr lvl="1"/>
            <a:r>
              <a:rPr lang="en-US" dirty="0"/>
              <a:t>Silicosis (also called “black lung</a:t>
            </a:r>
            <a:r>
              <a:rPr lang="en-US" dirty="0" smtClean="0"/>
              <a:t>” disease</a:t>
            </a:r>
            <a:r>
              <a:rPr lang="en-US" dirty="0"/>
              <a:t>) used to be common among miners when they drilled for coal, minerals, and </a:t>
            </a:r>
            <a:r>
              <a:rPr lang="en-US" dirty="0" smtClean="0"/>
              <a:t>metals</a:t>
            </a:r>
          </a:p>
          <a:p>
            <a:pPr lvl="1"/>
            <a:r>
              <a:rPr lang="en-US" dirty="0"/>
              <a:t>The silica particles can cause pulmonary toxicity and </a:t>
            </a:r>
            <a:r>
              <a:rPr lang="en-US" dirty="0" smtClean="0"/>
              <a:t>cancer</a:t>
            </a:r>
          </a:p>
          <a:p>
            <a:pPr lvl="2"/>
            <a:r>
              <a:rPr lang="en-US" dirty="0"/>
              <a:t>proper filters in respiratory </a:t>
            </a:r>
            <a:r>
              <a:rPr lang="en-US" dirty="0" smtClean="0"/>
              <a:t>devices</a:t>
            </a:r>
          </a:p>
          <a:p>
            <a:r>
              <a:rPr lang="en-US" dirty="0"/>
              <a:t>Inhaling Be compounds can cause </a:t>
            </a:r>
            <a:r>
              <a:rPr lang="en-US" dirty="0" err="1"/>
              <a:t>berylliosis</a:t>
            </a:r>
            <a:r>
              <a:rPr lang="en-US" dirty="0" smtClean="0"/>
              <a:t>, which </a:t>
            </a:r>
            <a:r>
              <a:rPr lang="en-US" dirty="0"/>
              <a:t>is an inflammatory lung disease that is similar to </a:t>
            </a:r>
            <a:r>
              <a:rPr lang="en-US" dirty="0" smtClean="0"/>
              <a:t>tuberculosis</a:t>
            </a:r>
          </a:p>
          <a:p>
            <a:pPr lvl="1"/>
            <a:r>
              <a:rPr lang="en-US" dirty="0"/>
              <a:t>Although it can </a:t>
            </a:r>
            <a:r>
              <a:rPr lang="en-US" dirty="0" smtClean="0"/>
              <a:t>be treated</a:t>
            </a:r>
            <a:r>
              <a:rPr lang="en-US" dirty="0"/>
              <a:t>, the disease is incurable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008" y="71037"/>
            <a:ext cx="5799783" cy="4457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4899" y="463886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MinionPro-Regular"/>
              </a:rPr>
              <a:t>It is noteworthy to mention that not all nanoparticles have </a:t>
            </a:r>
            <a:r>
              <a:rPr lang="en-US" dirty="0" smtClean="0">
                <a:solidFill>
                  <a:srgbClr val="FFC000"/>
                </a:solidFill>
                <a:latin typeface="MinionPro-Regular"/>
              </a:rPr>
              <a:t>exhibited </a:t>
            </a:r>
            <a:r>
              <a:rPr lang="en-US" dirty="0">
                <a:solidFill>
                  <a:srgbClr val="FFC000"/>
                </a:solidFill>
              </a:rPr>
              <a:t>potentially hazardous </a:t>
            </a:r>
            <a:r>
              <a:rPr lang="en-US" dirty="0" smtClean="0">
                <a:solidFill>
                  <a:srgbClr val="FFC000"/>
                </a:solidFill>
              </a:rPr>
              <a:t>effects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When MnO</a:t>
            </a:r>
            <a:r>
              <a:rPr lang="en-US" baseline="-25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a toxic oxidizing </a:t>
            </a:r>
            <a:r>
              <a:rPr lang="en-US" dirty="0" smtClean="0">
                <a:solidFill>
                  <a:srgbClr val="FF0000"/>
                </a:solidFill>
              </a:rPr>
              <a:t>agent) </a:t>
            </a:r>
            <a:r>
              <a:rPr lang="en-US" dirty="0" smtClean="0">
                <a:solidFill>
                  <a:srgbClr val="FFC000"/>
                </a:solidFill>
              </a:rPr>
              <a:t>was </a:t>
            </a:r>
            <a:r>
              <a:rPr lang="en-US" dirty="0">
                <a:solidFill>
                  <a:srgbClr val="FFC000"/>
                </a:solidFill>
              </a:rPr>
              <a:t>inhaled, the particles passed through both the rat’s </a:t>
            </a:r>
            <a:r>
              <a:rPr lang="en-US" dirty="0" smtClean="0">
                <a:solidFill>
                  <a:srgbClr val="FFC000"/>
                </a:solidFill>
              </a:rPr>
              <a:t>olfactory bulb </a:t>
            </a:r>
            <a:r>
              <a:rPr lang="en-US" dirty="0">
                <a:solidFill>
                  <a:srgbClr val="FFC000"/>
                </a:solidFill>
              </a:rPr>
              <a:t>and lungs without causing brain </a:t>
            </a:r>
            <a:r>
              <a:rPr lang="en-US" dirty="0" smtClean="0">
                <a:solidFill>
                  <a:srgbClr val="FFC000"/>
                </a:solidFill>
              </a:rPr>
              <a:t>damage </a:t>
            </a:r>
            <a:r>
              <a:rPr lang="en-US" dirty="0">
                <a:solidFill>
                  <a:srgbClr val="FFC000"/>
                </a:solidFill>
              </a:rPr>
              <a:t>or pulmonary inflammation (2006)</a:t>
            </a:r>
          </a:p>
        </p:txBody>
      </p:sp>
    </p:spTree>
    <p:extLst>
      <p:ext uri="{BB962C8B-B14F-4D97-AF65-F5344CB8AC3E}">
        <p14:creationId xmlns:p14="http://schemas.microsoft.com/office/powerpoint/2010/main" val="38941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0080" y="822674"/>
            <a:ext cx="10096500" cy="1049157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610471"/>
            <a:ext cx="12080838" cy="4564418"/>
          </a:xfrm>
        </p:spPr>
        <p:txBody>
          <a:bodyPr>
            <a:normAutofit fontScale="85000" lnSpcReduction="10000"/>
          </a:bodyPr>
          <a:lstStyle/>
          <a:p>
            <a:r>
              <a:rPr lang="en-US" smtClean="0"/>
              <a:t>The purpose is to describe the potential risks of micro/nanoparticles on the health and safety to society</a:t>
            </a:r>
          </a:p>
          <a:p>
            <a:r>
              <a:rPr lang="en-US" smtClean="0"/>
              <a:t>It is a “nanorisk” if the risk is small and a “megarisk” if the risk is large</a:t>
            </a:r>
          </a:p>
          <a:p>
            <a:r>
              <a:rPr lang="en-US" smtClean="0"/>
              <a:t>Risk is part of our everyday lives</a:t>
            </a:r>
          </a:p>
          <a:p>
            <a:pPr lvl="1"/>
            <a:r>
              <a:rPr lang="en-US" smtClean="0"/>
              <a:t>automobile accident, airplane crash, earthquake or tornado</a:t>
            </a:r>
          </a:p>
          <a:p>
            <a:r>
              <a:rPr lang="en-US" smtClean="0"/>
              <a:t>Nanotechnology is no different from other technological risks in life</a:t>
            </a:r>
          </a:p>
          <a:p>
            <a:r>
              <a:rPr lang="en-US" smtClean="0"/>
              <a:t>There are both benefits and dangers</a:t>
            </a:r>
          </a:p>
          <a:p>
            <a:pPr lvl="1"/>
            <a:r>
              <a:rPr lang="en-US" smtClean="0"/>
              <a:t>Some of the benefits include antioxidation, early detection of diseases, drug delivery, therapeutic treatment, and molecular imaging</a:t>
            </a:r>
          </a:p>
          <a:p>
            <a:pPr lvl="1"/>
            <a:r>
              <a:rPr lang="en-US" smtClean="0"/>
              <a:t>Some of the possible dangers are oxidative stress, cell dysfunction, and cytotoxicity</a:t>
            </a:r>
          </a:p>
          <a:p>
            <a:r>
              <a:rPr lang="en-US" smtClean="0"/>
              <a:t>Risk is defined as the potential for realizing some unwanted and “negative consequences” (possible dangerous outcomes or hazards) of an “event” (the manufacturing and utilization of micro-/nanomaterials)</a:t>
            </a:r>
          </a:p>
          <a:p>
            <a:r>
              <a:rPr lang="en-US" smtClean="0"/>
              <a:t>the hazards of micro- and nanotechnology are not completely known or understood</a:t>
            </a:r>
          </a:p>
          <a:p>
            <a:pPr lvl="1"/>
            <a:r>
              <a:rPr lang="en-US" sz="1300" smtClean="0"/>
              <a:t>Although micro-/nanomaterials can be hazardous, currently these materials are not known to have caused any serious environmental hazard or disease. </a:t>
            </a:r>
          </a:p>
          <a:p>
            <a:pPr lvl="1"/>
            <a:r>
              <a:rPr lang="en-US" sz="1300" smtClean="0"/>
              <a:t>In addition, if these materials happen to be hazardous, they still may be safely handled, contained, and controlled. </a:t>
            </a:r>
          </a:p>
          <a:p>
            <a:pPr lvl="1"/>
            <a:r>
              <a:rPr lang="en-US" sz="1300" smtClean="0"/>
              <a:t>Hence, we should not jump to quick conclusions about their danger to society.</a:t>
            </a: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90" y="1075815"/>
            <a:ext cx="6269019" cy="41373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0700" y="2201767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Bit of Anatomy,</a:t>
            </a:r>
          </a:p>
          <a:p>
            <a:r>
              <a:rPr lang="en-US" smtClean="0"/>
              <a:t>Definitions Relating to Risk, </a:t>
            </a:r>
          </a:p>
          <a:p>
            <a:r>
              <a:rPr lang="en-US" smtClean="0"/>
              <a:t>Chemical and Physical Factors, </a:t>
            </a:r>
          </a:p>
          <a:p>
            <a:r>
              <a:rPr lang="en-US" smtClean="0"/>
              <a:t>Benefits versus Risks, </a:t>
            </a:r>
          </a:p>
          <a:p>
            <a:r>
              <a:rPr lang="en-US" smtClean="0"/>
              <a:t>Risk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Particle Size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1674"/>
            <a:ext cx="6807199" cy="6106326"/>
          </a:xfrm>
        </p:spPr>
        <p:txBody>
          <a:bodyPr>
            <a:normAutofit/>
          </a:bodyPr>
          <a:lstStyle/>
          <a:p>
            <a:r>
              <a:rPr lang="en-US" dirty="0"/>
              <a:t>“Is smaller better</a:t>
            </a:r>
            <a:r>
              <a:rPr lang="en-US" dirty="0" smtClean="0"/>
              <a:t>?”</a:t>
            </a:r>
          </a:p>
          <a:p>
            <a:r>
              <a:rPr lang="en-US" dirty="0"/>
              <a:t>If smaller (</a:t>
            </a:r>
            <a:r>
              <a:rPr lang="en-US" dirty="0" err="1"/>
              <a:t>nano</a:t>
            </a:r>
            <a:r>
              <a:rPr lang="en-US" dirty="0"/>
              <a:t>) particles cause health and safety risks, are they necessarily better</a:t>
            </a:r>
            <a:r>
              <a:rPr lang="en-US" dirty="0" smtClean="0"/>
              <a:t>?</a:t>
            </a:r>
          </a:p>
          <a:p>
            <a:r>
              <a:rPr lang="en-US" dirty="0"/>
              <a:t>The EPA defines </a:t>
            </a:r>
            <a:r>
              <a:rPr lang="en-US" i="1" dirty="0"/>
              <a:t>particle </a:t>
            </a:r>
            <a:r>
              <a:rPr lang="en-US" i="1" dirty="0" smtClean="0"/>
              <a:t>pollution</a:t>
            </a:r>
          </a:p>
          <a:p>
            <a:pPr lvl="1"/>
            <a:r>
              <a:rPr lang="en-US" dirty="0"/>
              <a:t>solids or liquids that are suspended in air and can </a:t>
            </a:r>
            <a:r>
              <a:rPr lang="en-US" dirty="0" smtClean="0"/>
              <a:t>be inhaled</a:t>
            </a:r>
          </a:p>
          <a:p>
            <a:pPr lvl="2"/>
            <a:r>
              <a:rPr lang="en-US" dirty="0"/>
              <a:t>carbon (soot</a:t>
            </a:r>
            <a:r>
              <a:rPr lang="en-US" dirty="0" smtClean="0"/>
              <a:t>), reactive </a:t>
            </a:r>
            <a:r>
              <a:rPr lang="en-US" dirty="0"/>
              <a:t>metals, acids, hydrocarbons, and organic </a:t>
            </a:r>
            <a:r>
              <a:rPr lang="en-US" dirty="0" smtClean="0"/>
              <a:t>chemicals</a:t>
            </a:r>
          </a:p>
          <a:p>
            <a:pPr lvl="1"/>
            <a:r>
              <a:rPr lang="en-US" dirty="0"/>
              <a:t>Airborne particulate matter (PM) is the key ingredient in polluted </a:t>
            </a:r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Particles emitted </a:t>
            </a:r>
            <a:r>
              <a:rPr lang="en-US" dirty="0"/>
              <a:t>from diesel trucks, buses, automobiles, and coal-burning factories caused </a:t>
            </a:r>
            <a:r>
              <a:rPr lang="en-US" dirty="0" smtClean="0"/>
              <a:t>clotting in </a:t>
            </a:r>
            <a:r>
              <a:rPr lang="en-US" dirty="0"/>
              <a:t>the coronary arteries of </a:t>
            </a:r>
            <a:r>
              <a:rPr lang="en-US" dirty="0" smtClean="0"/>
              <a:t>mice</a:t>
            </a:r>
          </a:p>
          <a:p>
            <a:pPr lvl="2"/>
            <a:r>
              <a:rPr lang="en-US" dirty="0"/>
              <a:t>This could increase risk of heart attacks </a:t>
            </a:r>
            <a:r>
              <a:rPr lang="en-US" dirty="0" smtClean="0"/>
              <a:t>in people </a:t>
            </a:r>
            <a:r>
              <a:rPr lang="en-US" dirty="0"/>
              <a:t>with cardiovascular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Categories of </a:t>
            </a:r>
            <a:r>
              <a:rPr lang="en-US" dirty="0"/>
              <a:t>particle </a:t>
            </a:r>
            <a:r>
              <a:rPr lang="en-US" dirty="0" smtClean="0"/>
              <a:t>sizes</a:t>
            </a:r>
          </a:p>
          <a:p>
            <a:pPr lvl="1"/>
            <a:r>
              <a:rPr lang="en-US" dirty="0"/>
              <a:t>(1) coarse particles, (2) fine particles, (3) very fine particles, (4) ultrafine particles,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72699"/>
            <a:ext cx="5108602" cy="3325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458" y="3890470"/>
            <a:ext cx="4653767" cy="2869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458" y="46375"/>
            <a:ext cx="4655944" cy="3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Particle Size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1674"/>
            <a:ext cx="12192000" cy="6106326"/>
          </a:xfrm>
        </p:spPr>
        <p:txBody>
          <a:bodyPr>
            <a:normAutofit/>
          </a:bodyPr>
          <a:lstStyle/>
          <a:p>
            <a:r>
              <a:rPr lang="en-US" i="1" dirty="0"/>
              <a:t>Coarse </a:t>
            </a:r>
            <a:r>
              <a:rPr lang="en-US" i="1" dirty="0" smtClean="0"/>
              <a:t>Particles</a:t>
            </a:r>
          </a:p>
          <a:p>
            <a:pPr lvl="1"/>
            <a:r>
              <a:rPr lang="en-US" dirty="0"/>
              <a:t>Coarse particles above 10 </a:t>
            </a:r>
            <a:r>
              <a:rPr lang="en-US" dirty="0" err="1"/>
              <a:t>μm</a:t>
            </a:r>
            <a:r>
              <a:rPr lang="en-US" dirty="0"/>
              <a:t> are not dangerous to one’s </a:t>
            </a:r>
            <a:r>
              <a:rPr lang="en-US" dirty="0" smtClean="0"/>
              <a:t>health</a:t>
            </a:r>
          </a:p>
          <a:p>
            <a:pPr lvl="2"/>
            <a:r>
              <a:rPr lang="en-US" dirty="0"/>
              <a:t>allergens—like pollen (10–50 </a:t>
            </a:r>
            <a:r>
              <a:rPr lang="el-GR" dirty="0"/>
              <a:t>μ</a:t>
            </a:r>
            <a:r>
              <a:rPr lang="en-US" dirty="0"/>
              <a:t>m), dust mites, and mold </a:t>
            </a:r>
            <a:r>
              <a:rPr lang="en-US" dirty="0" smtClean="0"/>
              <a:t>spores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properties of </a:t>
            </a:r>
            <a:r>
              <a:rPr lang="en-US" dirty="0"/>
              <a:t>coarse particles are mainly dominated by their bulk </a:t>
            </a:r>
            <a:r>
              <a:rPr lang="en-US" dirty="0" smtClean="0"/>
              <a:t>structure</a:t>
            </a:r>
          </a:p>
          <a:p>
            <a:r>
              <a:rPr lang="en-US" i="1" dirty="0"/>
              <a:t>Fine </a:t>
            </a:r>
            <a:r>
              <a:rPr lang="en-US" i="1" dirty="0" smtClean="0"/>
              <a:t>Particles</a:t>
            </a:r>
          </a:p>
          <a:p>
            <a:pPr lvl="1"/>
            <a:r>
              <a:rPr lang="en-US" dirty="0"/>
              <a:t>The EPA has classified airborne PM by the acronym </a:t>
            </a:r>
            <a:r>
              <a:rPr lang="en-US" dirty="0" smtClean="0"/>
              <a:t>PM</a:t>
            </a:r>
            <a:r>
              <a:rPr lang="en-US" baseline="-25000" dirty="0" smtClean="0"/>
              <a:t>S</a:t>
            </a:r>
          </a:p>
          <a:p>
            <a:pPr lvl="2"/>
            <a:r>
              <a:rPr lang="en-US" dirty="0"/>
              <a:t>where S = size range of </a:t>
            </a:r>
            <a:r>
              <a:rPr lang="en-US" dirty="0" smtClean="0"/>
              <a:t>the particles </a:t>
            </a:r>
            <a:r>
              <a:rPr lang="en-US" dirty="0"/>
              <a:t>as measured in </a:t>
            </a:r>
            <a:r>
              <a:rPr lang="en-US" dirty="0" smtClean="0"/>
              <a:t>micro-meters</a:t>
            </a:r>
          </a:p>
          <a:p>
            <a:pPr lvl="1"/>
            <a:r>
              <a:rPr lang="en-US" dirty="0"/>
              <a:t>Bacteria and </a:t>
            </a:r>
            <a:r>
              <a:rPr lang="en-US" dirty="0" smtClean="0"/>
              <a:t>red blood </a:t>
            </a:r>
            <a:r>
              <a:rPr lang="en-US" dirty="0"/>
              <a:t>cells are also classified as fine </a:t>
            </a:r>
            <a:r>
              <a:rPr lang="en-US" dirty="0" smtClean="0"/>
              <a:t>particles</a:t>
            </a:r>
          </a:p>
          <a:p>
            <a:pPr lvl="1"/>
            <a:r>
              <a:rPr lang="en-US" dirty="0"/>
              <a:t>Fine particles can cause pulmonary </a:t>
            </a:r>
            <a:r>
              <a:rPr lang="en-US" dirty="0" smtClean="0"/>
              <a:t>inflammation and </a:t>
            </a:r>
            <a:r>
              <a:rPr lang="en-US" dirty="0"/>
              <a:t>toxicity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which can lead to respiratory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3315127"/>
            <a:ext cx="4737100" cy="3438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16276" y="3435505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inionPro-Regular"/>
              </a:rPr>
              <a:t>PM = particulate matter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43499" y="3818208"/>
            <a:ext cx="26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inionPro-Regular"/>
              </a:rPr>
              <a:t>UFP = ultrafine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Particle Size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74"/>
            <a:ext cx="12192000" cy="6106326"/>
          </a:xfrm>
        </p:spPr>
        <p:txBody>
          <a:bodyPr>
            <a:normAutofit/>
          </a:bodyPr>
          <a:lstStyle/>
          <a:p>
            <a:r>
              <a:rPr lang="en-US" i="1" dirty="0"/>
              <a:t>Very Fine </a:t>
            </a:r>
            <a:r>
              <a:rPr lang="en-US" i="1" dirty="0" smtClean="0"/>
              <a:t>Particles</a:t>
            </a:r>
          </a:p>
          <a:p>
            <a:pPr lvl="1"/>
            <a:r>
              <a:rPr lang="en-US" i="1" dirty="0"/>
              <a:t>Very fine particles </a:t>
            </a:r>
            <a:r>
              <a:rPr lang="en-US" dirty="0"/>
              <a:t>are classified as PM ≤2.5 </a:t>
            </a:r>
            <a:r>
              <a:rPr lang="en-US" dirty="0" err="1"/>
              <a:t>μm</a:t>
            </a:r>
            <a:r>
              <a:rPr lang="en-US" dirty="0"/>
              <a:t> in </a:t>
            </a:r>
            <a:r>
              <a:rPr lang="en-US" dirty="0" smtClean="0"/>
              <a:t>size</a:t>
            </a:r>
          </a:p>
          <a:p>
            <a:pPr lvl="1"/>
            <a:r>
              <a:rPr lang="en-US" dirty="0"/>
              <a:t>They consist of microscopic and submicroscopic particle </a:t>
            </a:r>
            <a:r>
              <a:rPr lang="en-US" dirty="0" smtClean="0"/>
              <a:t>sizes</a:t>
            </a:r>
          </a:p>
          <a:p>
            <a:pPr lvl="2"/>
            <a:r>
              <a:rPr lang="en-US" dirty="0"/>
              <a:t>fog droplets have sizes of ∼2.5 </a:t>
            </a:r>
            <a:r>
              <a:rPr lang="en-US" dirty="0" err="1"/>
              <a:t>μm</a:t>
            </a:r>
            <a:r>
              <a:rPr lang="en-US" dirty="0"/>
              <a:t> diameter or </a:t>
            </a:r>
            <a:r>
              <a:rPr lang="en-US" dirty="0" smtClean="0"/>
              <a:t>smaller</a:t>
            </a:r>
          </a:p>
          <a:p>
            <a:pPr lvl="2"/>
            <a:r>
              <a:rPr lang="en-US" dirty="0"/>
              <a:t>Some dust </a:t>
            </a:r>
            <a:r>
              <a:rPr lang="en-US" dirty="0" smtClean="0"/>
              <a:t>particles</a:t>
            </a:r>
          </a:p>
          <a:p>
            <a:pPr lvl="2"/>
            <a:r>
              <a:rPr lang="en-US" dirty="0"/>
              <a:t>soot, acids, and hydrocarbons that are emitted from </a:t>
            </a:r>
            <a:r>
              <a:rPr lang="en-US" dirty="0" smtClean="0"/>
              <a:t>automobiles</a:t>
            </a:r>
          </a:p>
          <a:p>
            <a:pPr lvl="3"/>
            <a:r>
              <a:rPr lang="en-US" dirty="0"/>
              <a:t>Aggregated soot </a:t>
            </a:r>
            <a:r>
              <a:rPr lang="en-US" dirty="0" smtClean="0"/>
              <a:t>particle</a:t>
            </a:r>
          </a:p>
          <a:p>
            <a:pPr lvl="2"/>
            <a:r>
              <a:rPr lang="en-US" dirty="0"/>
              <a:t>the burning of fossil fuels in factories and power plants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3323742"/>
            <a:ext cx="5664199" cy="3417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350" y="369053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  <a:latin typeface="MinionPro-Regular"/>
              </a:rPr>
              <a:t>Very fine particles can infiltrate deeper into the respiratory system than fine </a:t>
            </a:r>
            <a:r>
              <a:rPr lang="en-US" sz="2000" dirty="0" smtClean="0">
                <a:solidFill>
                  <a:srgbClr val="FFFF00"/>
                </a:solidFill>
                <a:latin typeface="MinionPro-Regular"/>
              </a:rPr>
              <a:t>particles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  <a:latin typeface="MinionPro-Regular"/>
              </a:rPr>
              <a:t>Particles ≤2.5 </a:t>
            </a:r>
            <a:r>
              <a:rPr lang="en-US" sz="2000" dirty="0" err="1">
                <a:solidFill>
                  <a:srgbClr val="FFFF00"/>
                </a:solidFill>
                <a:latin typeface="MinionPro-Regular"/>
              </a:rPr>
              <a:t>μm</a:t>
            </a:r>
            <a:r>
              <a:rPr lang="en-US" sz="2000" dirty="0">
                <a:solidFill>
                  <a:srgbClr val="FFFF00"/>
                </a:solidFill>
                <a:latin typeface="MinionPro-Regular"/>
              </a:rPr>
              <a:t> can clog the alveolar membrane.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  <a:latin typeface="MinionPro-Regular"/>
              </a:rPr>
              <a:t>Very fine particles can cause pulmonary inflammation and toxicity that can lead to emphysema and cancer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  <a:latin typeface="MinionPro-Regular"/>
              </a:rPr>
              <a:t>Very fine particles are so small in mass they can remain suspended in air, and they will not settle to the ground by gravity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61687" y="356208"/>
            <a:ext cx="4365212" cy="2695521"/>
            <a:chOff x="7661687" y="356208"/>
            <a:chExt cx="4365212" cy="26955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1687" y="356208"/>
              <a:ext cx="3933413" cy="269552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833386" y="2215985"/>
              <a:ext cx="21935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MinionPro-Regular"/>
                </a:rPr>
                <a:t>the gravitational force on nanoparticles is negligible, </a:t>
              </a:r>
              <a:r>
                <a:rPr lang="en-US" sz="1100" dirty="0" smtClean="0">
                  <a:latin typeface="MinionPro-Regular"/>
                </a:rPr>
                <a:t>because surface </a:t>
              </a:r>
              <a:r>
                <a:rPr lang="en-US" sz="1100" dirty="0">
                  <a:latin typeface="MinionPro-Regular"/>
                </a:rPr>
                <a:t>effects predominate over gravity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81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Particle Size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74"/>
            <a:ext cx="12192000" cy="6106326"/>
          </a:xfrm>
        </p:spPr>
        <p:txBody>
          <a:bodyPr>
            <a:normAutofit/>
          </a:bodyPr>
          <a:lstStyle/>
          <a:p>
            <a:r>
              <a:rPr lang="en-US" i="1" dirty="0"/>
              <a:t>Ultrafine </a:t>
            </a:r>
            <a:r>
              <a:rPr lang="en-US" i="1" dirty="0" smtClean="0"/>
              <a:t>Particles</a:t>
            </a:r>
          </a:p>
          <a:p>
            <a:pPr lvl="1"/>
            <a:r>
              <a:rPr lang="en-US" dirty="0"/>
              <a:t>Particle sizes ≤100 nm (≤0.1 </a:t>
            </a:r>
            <a:r>
              <a:rPr lang="en-US" dirty="0" err="1"/>
              <a:t>μm</a:t>
            </a:r>
            <a:r>
              <a:rPr lang="en-US" dirty="0"/>
              <a:t>) are commonly called UFPs (ultrafine particles) by </a:t>
            </a:r>
            <a:r>
              <a:rPr lang="en-US" dirty="0" smtClean="0"/>
              <a:t>the EPA</a:t>
            </a:r>
          </a:p>
          <a:p>
            <a:pPr lvl="1"/>
            <a:r>
              <a:rPr lang="en-US" dirty="0"/>
              <a:t>Carbon soot is the main ingredient of UFPs that is created </a:t>
            </a:r>
            <a:r>
              <a:rPr lang="en-US" dirty="0" smtClean="0"/>
              <a:t>by burning </a:t>
            </a:r>
            <a:r>
              <a:rPr lang="en-US" dirty="0"/>
              <a:t>fossil </a:t>
            </a:r>
            <a:r>
              <a:rPr lang="en-US" dirty="0" smtClean="0"/>
              <a:t>fuels</a:t>
            </a:r>
          </a:p>
          <a:p>
            <a:pPr lvl="1"/>
            <a:r>
              <a:rPr lang="en-US" dirty="0"/>
              <a:t>The UFP sizes are potentially the most dangerous, because they </a:t>
            </a:r>
            <a:r>
              <a:rPr lang="en-US" dirty="0" smtClean="0"/>
              <a:t>can migrate </a:t>
            </a:r>
            <a:r>
              <a:rPr lang="en-US" dirty="0"/>
              <a:t>into the olfactory (odor sensory) nerves and into the blood </a:t>
            </a:r>
            <a:r>
              <a:rPr lang="en-US" dirty="0" smtClean="0"/>
              <a:t>stream</a:t>
            </a:r>
          </a:p>
          <a:p>
            <a:pPr lvl="1"/>
            <a:r>
              <a:rPr lang="en-US" dirty="0"/>
              <a:t>Only the very small nanoparticles would be expected to diffuse through the </a:t>
            </a:r>
            <a:r>
              <a:rPr lang="en-US" dirty="0" smtClean="0"/>
              <a:t>alveolar membrane</a:t>
            </a:r>
          </a:p>
          <a:p>
            <a:pPr lvl="1"/>
            <a:r>
              <a:rPr lang="en-US" dirty="0"/>
              <a:t>Once inside the membrane, these UFPs could enter the bloodstream. </a:t>
            </a:r>
            <a:r>
              <a:rPr lang="en-US" dirty="0" smtClean="0"/>
              <a:t>Then they </a:t>
            </a:r>
            <a:r>
              <a:rPr lang="en-US" dirty="0"/>
              <a:t>could deposit in the circulatory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They also could penetrate </a:t>
            </a:r>
            <a:r>
              <a:rPr lang="en-US" dirty="0" smtClean="0"/>
              <a:t>cells and </a:t>
            </a:r>
            <a:r>
              <a:rPr lang="en-US" dirty="0"/>
              <a:t>lodge inside the cell structures, like the mitochondria, which could cause cell </a:t>
            </a:r>
            <a:r>
              <a:rPr lang="en-US" dirty="0" smtClean="0"/>
              <a:t>damage and </a:t>
            </a:r>
            <a:r>
              <a:rPr lang="en-US" dirty="0"/>
              <a:t>even cell </a:t>
            </a:r>
            <a:r>
              <a:rPr lang="en-US" dirty="0" smtClean="0"/>
              <a:t>death </a:t>
            </a:r>
            <a:r>
              <a:rPr lang="en-US" dirty="0"/>
              <a:t>(apoptosis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inside the cell, the nanoparticles could penetrate the cell nucleus and react </a:t>
            </a:r>
            <a:r>
              <a:rPr lang="en-US" dirty="0" smtClean="0"/>
              <a:t>with DNA.</a:t>
            </a:r>
          </a:p>
          <a:p>
            <a:pPr lvl="2"/>
            <a:r>
              <a:rPr lang="en-US" dirty="0"/>
              <a:t>They could generate free radicals </a:t>
            </a:r>
            <a:r>
              <a:rPr lang="en-US" dirty="0" smtClean="0"/>
              <a:t>which </a:t>
            </a:r>
            <a:r>
              <a:rPr lang="en-US" dirty="0"/>
              <a:t>could be harmful to cell membranes</a:t>
            </a:r>
            <a:r>
              <a:rPr lang="en-US" dirty="0" smtClean="0"/>
              <a:t>, DNA</a:t>
            </a:r>
            <a:r>
              <a:rPr lang="en-US" dirty="0"/>
              <a:t>, RNA, and proteins</a:t>
            </a:r>
          </a:p>
          <a:p>
            <a:pPr lvl="1"/>
            <a:r>
              <a:rPr lang="en-US" dirty="0" smtClean="0"/>
              <a:t>tobacco </a:t>
            </a:r>
            <a:r>
              <a:rPr lang="en-US" dirty="0"/>
              <a:t>smoke and viruses are in the UFP </a:t>
            </a:r>
            <a:r>
              <a:rPr lang="en-US" dirty="0" smtClean="0"/>
              <a:t>size range</a:t>
            </a:r>
          </a:p>
          <a:p>
            <a:pPr lvl="1"/>
            <a:r>
              <a:rPr lang="en-US" dirty="0"/>
              <a:t>In vitro nanoparticles of carbon have been reported to cause oxidative stress and lung </a:t>
            </a:r>
            <a:r>
              <a:rPr lang="en-US" dirty="0" smtClean="0"/>
              <a:t>inflammation in </a:t>
            </a:r>
            <a:r>
              <a:rPr lang="en-US" dirty="0"/>
              <a:t>humans</a:t>
            </a:r>
          </a:p>
        </p:txBody>
      </p:sp>
    </p:spTree>
    <p:extLst>
      <p:ext uri="{BB962C8B-B14F-4D97-AF65-F5344CB8AC3E}">
        <p14:creationId xmlns:p14="http://schemas.microsoft.com/office/powerpoint/2010/main" val="36731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Particle Size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74"/>
            <a:ext cx="12192000" cy="1661326"/>
          </a:xfrm>
        </p:spPr>
        <p:txBody>
          <a:bodyPr>
            <a:normAutofit/>
          </a:bodyPr>
          <a:lstStyle/>
          <a:p>
            <a:r>
              <a:rPr lang="en-US" i="1" dirty="0"/>
              <a:t>Surface Atoms and Size </a:t>
            </a:r>
            <a:r>
              <a:rPr lang="en-US" i="1" dirty="0" smtClean="0"/>
              <a:t>Dependence</a:t>
            </a:r>
          </a:p>
          <a:p>
            <a:pPr lvl="1"/>
            <a:r>
              <a:rPr lang="en-US" dirty="0"/>
              <a:t>The increased chemical </a:t>
            </a:r>
            <a:r>
              <a:rPr lang="en-US" dirty="0" smtClean="0"/>
              <a:t>reactivity of nanoparticles </a:t>
            </a:r>
            <a:r>
              <a:rPr lang="en-US" dirty="0"/>
              <a:t>was due to a greater </a:t>
            </a:r>
            <a:r>
              <a:rPr lang="en-US" dirty="0" smtClean="0"/>
              <a:t>number of </a:t>
            </a:r>
            <a:r>
              <a:rPr lang="en-US" dirty="0"/>
              <a:t>surface </a:t>
            </a:r>
            <a:r>
              <a:rPr lang="en-US" dirty="0" smtClean="0"/>
              <a:t>atoms</a:t>
            </a:r>
          </a:p>
          <a:p>
            <a:pPr lvl="1"/>
            <a:r>
              <a:rPr lang="en-US" dirty="0" smtClean="0"/>
              <a:t>Decreasing the </a:t>
            </a:r>
            <a:r>
              <a:rPr lang="en-US" dirty="0"/>
              <a:t>nanoparticle size increases the fraction of atoms on the surface, and the surface atoms </a:t>
            </a:r>
            <a:r>
              <a:rPr lang="en-US" dirty="0" smtClean="0"/>
              <a:t>have broken </a:t>
            </a:r>
            <a:r>
              <a:rPr lang="en-US" dirty="0"/>
              <a:t>(or dangling) bonds, which are also called “reactive sites.”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99" y="3609637"/>
            <a:ext cx="7239001" cy="312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277611"/>
            <a:ext cx="1676400" cy="57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2939888"/>
            <a:ext cx="1117600" cy="61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300" y="2296763"/>
            <a:ext cx="3149600" cy="49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199" y="2017423"/>
            <a:ext cx="5283201" cy="457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399" y="2561904"/>
            <a:ext cx="3860800" cy="457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799" y="3077136"/>
            <a:ext cx="3556000" cy="457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5999" y="3589817"/>
            <a:ext cx="1625600" cy="9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Particle Size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74"/>
            <a:ext cx="12192000" cy="6106326"/>
          </a:xfrm>
        </p:spPr>
        <p:txBody>
          <a:bodyPr>
            <a:normAutofit/>
          </a:bodyPr>
          <a:lstStyle/>
          <a:p>
            <a:r>
              <a:rPr lang="en-US" i="1" dirty="0"/>
              <a:t>Some Lessons </a:t>
            </a:r>
            <a:r>
              <a:rPr lang="en-US" i="1" dirty="0" smtClean="0"/>
              <a:t>Learned</a:t>
            </a:r>
          </a:p>
          <a:p>
            <a:pPr lvl="1"/>
            <a:r>
              <a:rPr lang="en-US" dirty="0"/>
              <a:t>There are examples where micro- and </a:t>
            </a:r>
            <a:r>
              <a:rPr lang="en-US" dirty="0" err="1"/>
              <a:t>nanosized</a:t>
            </a:r>
            <a:r>
              <a:rPr lang="en-US" dirty="0"/>
              <a:t> particles have been tested on animals</a:t>
            </a:r>
            <a:r>
              <a:rPr lang="en-US" dirty="0" smtClean="0"/>
              <a:t>, rodents</a:t>
            </a:r>
            <a:r>
              <a:rPr lang="en-US" dirty="0"/>
              <a:t>, and </a:t>
            </a:r>
            <a:r>
              <a:rPr lang="en-US" dirty="0" smtClean="0"/>
              <a:t>fish</a:t>
            </a:r>
          </a:p>
          <a:p>
            <a:pPr lvl="1"/>
            <a:r>
              <a:rPr lang="en-US" dirty="0"/>
              <a:t>Although the materials may be chemically inert inside one’s body (</a:t>
            </a:r>
            <a:r>
              <a:rPr lang="en-US" dirty="0" smtClean="0"/>
              <a:t>like carbon</a:t>
            </a:r>
            <a:r>
              <a:rPr lang="en-US" dirty="0"/>
              <a:t>, mineral dust, gold, and TiO2), when their size was &lt;100 nm, the lungs of </a:t>
            </a:r>
            <a:r>
              <a:rPr lang="en-US" dirty="0" smtClean="0"/>
              <a:t>animals were </a:t>
            </a:r>
            <a:r>
              <a:rPr lang="en-US" dirty="0"/>
              <a:t>injured—causing inflammation, oxidation stress, and pulmonary toxicity (or </a:t>
            </a:r>
            <a:r>
              <a:rPr lang="en-US" dirty="0" smtClean="0"/>
              <a:t>cytotoxic cell </a:t>
            </a:r>
            <a:r>
              <a:rPr lang="en-US" dirty="0"/>
              <a:t>response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when nanoparticles were aggregated, the </a:t>
            </a:r>
            <a:r>
              <a:rPr lang="en-US" dirty="0" smtClean="0"/>
              <a:t>effects appeared </a:t>
            </a:r>
            <a:r>
              <a:rPr lang="en-US" dirty="0"/>
              <a:t>to be nontoxic</a:t>
            </a:r>
          </a:p>
          <a:p>
            <a:pPr lvl="1"/>
            <a:r>
              <a:rPr lang="en-US" dirty="0" err="1" smtClean="0"/>
              <a:t>Buckyballs</a:t>
            </a:r>
            <a:r>
              <a:rPr lang="en-US" dirty="0" smtClean="0"/>
              <a:t> </a:t>
            </a:r>
            <a:r>
              <a:rPr lang="en-US" dirty="0"/>
              <a:t>caused oxidative stress of cell </a:t>
            </a:r>
            <a:r>
              <a:rPr lang="en-US" dirty="0" smtClean="0"/>
              <a:t>membranes </a:t>
            </a:r>
            <a:r>
              <a:rPr lang="en-US" dirty="0"/>
              <a:t>in the brain of large-mouth </a:t>
            </a:r>
            <a:r>
              <a:rPr lang="en-US" dirty="0" smtClean="0"/>
              <a:t>fish</a:t>
            </a:r>
          </a:p>
          <a:p>
            <a:pPr lvl="1"/>
            <a:r>
              <a:rPr lang="en-US" dirty="0"/>
              <a:t>at high concentrations</a:t>
            </a:r>
            <a:r>
              <a:rPr lang="en-US" dirty="0" smtClean="0"/>
              <a:t>, the </a:t>
            </a:r>
            <a:r>
              <a:rPr lang="en-US" dirty="0"/>
              <a:t>effect disappeared (which could have been due to particle aggregation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Cases indicate </a:t>
            </a:r>
            <a:r>
              <a:rPr lang="en-US" dirty="0"/>
              <a:t>that exposure to very fine particles and UFPs can cause health </a:t>
            </a:r>
            <a:r>
              <a:rPr lang="en-US" dirty="0" smtClean="0"/>
              <a:t>problems</a:t>
            </a:r>
          </a:p>
          <a:p>
            <a:pPr lvl="2"/>
            <a:r>
              <a:rPr lang="en-US" dirty="0"/>
              <a:t>After the collapse of the World Trade Center (September 11, 2001) in New </a:t>
            </a:r>
            <a:r>
              <a:rPr lang="en-US" dirty="0" smtClean="0"/>
              <a:t>York City</a:t>
            </a:r>
            <a:r>
              <a:rPr lang="en-US" dirty="0"/>
              <a:t>, fire fighters and workers at Ground Zero inhaled very fine and UFPs of </a:t>
            </a:r>
            <a:r>
              <a:rPr lang="en-US" dirty="0" smtClean="0"/>
              <a:t>concrete dust</a:t>
            </a:r>
            <a:r>
              <a:rPr lang="en-US" dirty="0"/>
              <a:t>. Hundreds of fire fighters developed severe respiratory illness and became disabled</a:t>
            </a:r>
            <a:r>
              <a:rPr lang="en-US" dirty="0" smtClean="0"/>
              <a:t>, and </a:t>
            </a:r>
            <a:r>
              <a:rPr lang="en-US" dirty="0"/>
              <a:t>unfortunately some </a:t>
            </a:r>
            <a:r>
              <a:rPr lang="en-US" dirty="0" smtClean="0"/>
              <a:t>died</a:t>
            </a:r>
          </a:p>
          <a:p>
            <a:pPr lvl="2"/>
            <a:r>
              <a:rPr lang="en-US" dirty="0"/>
              <a:t>cigarette smoking has been </a:t>
            </a:r>
            <a:r>
              <a:rPr lang="en-US" dirty="0" smtClean="0"/>
              <a:t>well documented </a:t>
            </a:r>
            <a:r>
              <a:rPr lang="en-US" dirty="0"/>
              <a:t>to cause pulmonary injury, and it has been linked to lung cancer</a:t>
            </a:r>
          </a:p>
        </p:txBody>
      </p:sp>
    </p:spTree>
    <p:extLst>
      <p:ext uri="{BB962C8B-B14F-4D97-AF65-F5344CB8AC3E}">
        <p14:creationId xmlns:p14="http://schemas.microsoft.com/office/powerpoint/2010/main" val="19033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Particle Concentration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74"/>
            <a:ext cx="12192000" cy="6106326"/>
          </a:xfrm>
        </p:spPr>
        <p:txBody>
          <a:bodyPr>
            <a:normAutofit/>
          </a:bodyPr>
          <a:lstStyle/>
          <a:p>
            <a:r>
              <a:rPr lang="en-US" dirty="0"/>
              <a:t>Mass concentration is a measure of air quality that is reported for particle </a:t>
            </a:r>
            <a:r>
              <a:rPr lang="en-US" dirty="0" smtClean="0"/>
              <a:t>pollution</a:t>
            </a:r>
          </a:p>
          <a:p>
            <a:r>
              <a:rPr lang="en-US" dirty="0"/>
              <a:t>The EPA measures air quality as particle mass per cubic meter of air volume</a:t>
            </a:r>
            <a:r>
              <a:rPr lang="en-US" dirty="0" smtClean="0"/>
              <a:t>, or </a:t>
            </a:r>
            <a:r>
              <a:rPr lang="el-GR" dirty="0"/>
              <a:t>μ</a:t>
            </a:r>
            <a:r>
              <a:rPr lang="en-US" dirty="0"/>
              <a:t>g/m</a:t>
            </a:r>
            <a:r>
              <a:rPr lang="en-US" baseline="30000" dirty="0"/>
              <a:t>3</a:t>
            </a:r>
            <a:r>
              <a:rPr lang="en-US" dirty="0"/>
              <a:t> of </a:t>
            </a:r>
            <a:r>
              <a:rPr lang="en-US" dirty="0" smtClean="0"/>
              <a:t>air</a:t>
            </a:r>
          </a:p>
          <a:p>
            <a:r>
              <a:rPr lang="en-US" dirty="0"/>
              <a:t>in terms of air quality, any measurement &lt;2 ×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smtClean="0"/>
              <a:t>particles/m</a:t>
            </a:r>
            <a:r>
              <a:rPr lang="en-US" baseline="30000" dirty="0" smtClean="0"/>
              <a:t>3</a:t>
            </a:r>
            <a:r>
              <a:rPr lang="en-US" dirty="0" smtClean="0"/>
              <a:t> (</a:t>
            </a:r>
            <a:r>
              <a:rPr lang="en-US" dirty="0"/>
              <a:t>or 200 million particles/m</a:t>
            </a:r>
            <a:r>
              <a:rPr lang="en-US" baseline="30000" dirty="0"/>
              <a:t>3</a:t>
            </a:r>
            <a:r>
              <a:rPr lang="en-US" dirty="0"/>
              <a:t> air) is considered “clean” </a:t>
            </a:r>
            <a:r>
              <a:rPr lang="en-US" dirty="0" smtClean="0"/>
              <a:t>air</a:t>
            </a:r>
          </a:p>
          <a:p>
            <a:r>
              <a:rPr lang="en-US" dirty="0"/>
              <a:t>What happens to </a:t>
            </a:r>
            <a:r>
              <a:rPr lang="en-US" dirty="0" smtClean="0"/>
              <a:t>the particle </a:t>
            </a:r>
            <a:r>
              <a:rPr lang="en-US" dirty="0"/>
              <a:t>concentration when the particle sizes are less than 2.5 </a:t>
            </a:r>
            <a:r>
              <a:rPr lang="en-US" dirty="0" err="1"/>
              <a:t>μm</a:t>
            </a:r>
            <a:r>
              <a:rPr lang="en-US" dirty="0" smtClean="0"/>
              <a:t>?</a:t>
            </a:r>
          </a:p>
          <a:p>
            <a:r>
              <a:rPr lang="en-US" dirty="0"/>
              <a:t>when the particle size is reduced by 10</a:t>
            </a:r>
            <a:r>
              <a:rPr lang="en-US" baseline="30000" dirty="0"/>
              <a:t>3</a:t>
            </a:r>
            <a:r>
              <a:rPr lang="en-US" dirty="0"/>
              <a:t>, both the particle </a:t>
            </a:r>
            <a:r>
              <a:rPr lang="en-US" dirty="0" smtClean="0"/>
              <a:t>concentration and </a:t>
            </a:r>
            <a:r>
              <a:rPr lang="en-US" dirty="0"/>
              <a:t>ratio of particle concentration-to-clean limit increase by </a:t>
            </a:r>
            <a:r>
              <a:rPr lang="en-US" dirty="0" smtClean="0"/>
              <a:t>10</a:t>
            </a:r>
            <a:r>
              <a:rPr lang="en-US" baseline="30000" dirty="0" smtClean="0"/>
              <a:t>9</a:t>
            </a:r>
          </a:p>
          <a:p>
            <a:r>
              <a:rPr lang="en-US" i="1" dirty="0"/>
              <a:t>Engines of </a:t>
            </a:r>
            <a:r>
              <a:rPr lang="en-US" i="1" dirty="0" smtClean="0"/>
              <a:t>Creation </a:t>
            </a:r>
            <a:r>
              <a:rPr lang="en-US" dirty="0"/>
              <a:t>and </a:t>
            </a:r>
            <a:r>
              <a:rPr lang="en-US" i="1" dirty="0"/>
              <a:t>Prey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8" y="3858658"/>
            <a:ext cx="5689447" cy="288504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0" y="3860800"/>
            <a:ext cx="5862686" cy="2882900"/>
            <a:chOff x="6088014" y="3860800"/>
            <a:chExt cx="5862686" cy="2882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8014" y="3860800"/>
              <a:ext cx="5862686" cy="28829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948503" y="3860800"/>
              <a:ext cx="10021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dirty="0">
                  <a:latin typeface="MinionPro-Regular"/>
                </a:rPr>
                <a:t>134 </a:t>
              </a:r>
              <a:r>
                <a:rPr lang="el-GR" sz="1400" dirty="0">
                  <a:latin typeface="SymbolStd"/>
                </a:rPr>
                <a:t>μ</a:t>
              </a:r>
              <a:r>
                <a:rPr lang="en-US" sz="1400" dirty="0" smtClean="0">
                  <a:latin typeface="MinionPro-Regular"/>
                </a:rPr>
                <a:t>g/m</a:t>
              </a:r>
              <a:r>
                <a:rPr lang="en-US" sz="1400" baseline="30000" dirty="0" smtClean="0">
                  <a:latin typeface="MinionPro-Regular"/>
                </a:rPr>
                <a:t>3</a:t>
              </a:r>
              <a:endParaRPr lang="en-US" sz="1400" baseline="30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974017" y="4090432"/>
              <a:ext cx="9380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MinionPro-Regular"/>
                </a:rPr>
                <a:t>1.5 </a:t>
              </a:r>
              <a:r>
                <a:rPr lang="en-US" sz="1400" dirty="0" smtClean="0">
                  <a:latin typeface="MinionPro-Regular"/>
                </a:rPr>
                <a:t>g/cm</a:t>
              </a:r>
              <a:r>
                <a:rPr lang="en-US" sz="1400" baseline="30000" dirty="0">
                  <a:latin typeface="MinionPro-Regular"/>
                </a:rPr>
                <a:t>3</a:t>
              </a:r>
              <a:endParaRPr lang="en-US" sz="14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96" y="3448050"/>
            <a:ext cx="2133600" cy="3295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7" y="3448050"/>
            <a:ext cx="2144437" cy="33163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947" y="4377849"/>
            <a:ext cx="7753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  <a:latin typeface="MinionPro-Regular"/>
              </a:rPr>
              <a:t>bacteriophages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  <a:latin typeface="MinionPro-Regular"/>
              </a:rPr>
              <a:t>viruses </a:t>
            </a:r>
            <a:r>
              <a:rPr lang="en-US" dirty="0">
                <a:solidFill>
                  <a:srgbClr val="FFC000"/>
                </a:solidFill>
                <a:latin typeface="MinionPro-Regular"/>
              </a:rPr>
              <a:t>that inject their DNA into bacteria </a:t>
            </a:r>
            <a:r>
              <a:rPr lang="en-US" dirty="0" smtClean="0">
                <a:solidFill>
                  <a:srgbClr val="FFC000"/>
                </a:solidFill>
                <a:latin typeface="MinionPro-Regular"/>
              </a:rPr>
              <a:t>and multiply </a:t>
            </a:r>
            <a:r>
              <a:rPr lang="en-US" dirty="0">
                <a:solidFill>
                  <a:srgbClr val="FFC000"/>
                </a:solidFill>
                <a:latin typeface="MinionPro-Regular"/>
              </a:rPr>
              <a:t>very quickly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Particle Shape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74"/>
            <a:ext cx="12192000" cy="6106326"/>
          </a:xfrm>
        </p:spPr>
        <p:txBody>
          <a:bodyPr>
            <a:normAutofit/>
          </a:bodyPr>
          <a:lstStyle/>
          <a:p>
            <a:r>
              <a:rPr lang="en-US" dirty="0" err="1"/>
              <a:t>Nanomaterials</a:t>
            </a:r>
            <a:r>
              <a:rPr lang="en-US" dirty="0"/>
              <a:t> come in various </a:t>
            </a:r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spheroidal </a:t>
            </a:r>
            <a:r>
              <a:rPr lang="en-US" dirty="0"/>
              <a:t>shapes—</a:t>
            </a:r>
            <a:r>
              <a:rPr lang="en-US" dirty="0" err="1"/>
              <a:t>Qdots</a:t>
            </a:r>
            <a:r>
              <a:rPr lang="en-US" dirty="0"/>
              <a:t>, </a:t>
            </a:r>
            <a:r>
              <a:rPr lang="en-US" dirty="0" err="1"/>
              <a:t>buckyballs</a:t>
            </a:r>
            <a:r>
              <a:rPr lang="en-US" dirty="0" smtClean="0"/>
              <a:t>, and </a:t>
            </a:r>
            <a:r>
              <a:rPr lang="en-US" dirty="0"/>
              <a:t>colloids. </a:t>
            </a:r>
            <a:endParaRPr lang="en-US" dirty="0" smtClean="0"/>
          </a:p>
          <a:p>
            <a:pPr lvl="1"/>
            <a:r>
              <a:rPr lang="en-US" dirty="0" smtClean="0"/>
              <a:t>platelet-shaped </a:t>
            </a:r>
            <a:r>
              <a:rPr lang="en-US" dirty="0"/>
              <a:t>particles—like </a:t>
            </a:r>
            <a:r>
              <a:rPr lang="en-US" dirty="0" err="1"/>
              <a:t>graphene</a:t>
            </a:r>
            <a:r>
              <a:rPr lang="en-US" dirty="0"/>
              <a:t> and clay particles.</a:t>
            </a:r>
          </a:p>
          <a:p>
            <a:pPr lvl="1"/>
            <a:r>
              <a:rPr lang="en-US" dirty="0" smtClean="0"/>
              <a:t>fiber-like </a:t>
            </a:r>
            <a:r>
              <a:rPr lang="en-US" dirty="0"/>
              <a:t>shapes—like nanotube and nanowires</a:t>
            </a:r>
            <a:r>
              <a:rPr lang="en-US" dirty="0" smtClean="0"/>
              <a:t>.</a:t>
            </a:r>
          </a:p>
          <a:p>
            <a:r>
              <a:rPr lang="en-US" dirty="0"/>
              <a:t>Particle shape plays a major role in nanotubes and nanowires, because they </a:t>
            </a:r>
            <a:r>
              <a:rPr lang="en-US" dirty="0" smtClean="0"/>
              <a:t>are very </a:t>
            </a:r>
            <a:r>
              <a:rPr lang="en-US" dirty="0"/>
              <a:t>similar to fibers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3030880"/>
            <a:ext cx="10820401" cy="28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9" y="875142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Fiber Shapes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0374"/>
            <a:ext cx="12192000" cy="3769526"/>
          </a:xfrm>
        </p:spPr>
        <p:txBody>
          <a:bodyPr>
            <a:normAutofit/>
          </a:bodyPr>
          <a:lstStyle/>
          <a:p>
            <a:r>
              <a:rPr lang="en-US" dirty="0"/>
              <a:t>The World Health Organization (WHO) has defined fibers as elongated particles with </a:t>
            </a:r>
            <a:r>
              <a:rPr lang="en-US" dirty="0" smtClean="0"/>
              <a:t>a length </a:t>
            </a:r>
            <a:r>
              <a:rPr lang="en-US" dirty="0"/>
              <a:t>(L)-to-diameter (D) ratio of L/D ≥</a:t>
            </a:r>
            <a:r>
              <a:rPr lang="en-US" dirty="0" smtClean="0"/>
              <a:t>3</a:t>
            </a:r>
          </a:p>
          <a:p>
            <a:r>
              <a:rPr lang="en-US" dirty="0"/>
              <a:t>The L/D ratio is also called “</a:t>
            </a:r>
            <a:r>
              <a:rPr lang="en-US" dirty="0" smtClean="0"/>
              <a:t>aspect ratio.”</a:t>
            </a:r>
          </a:p>
          <a:p>
            <a:r>
              <a:rPr lang="en-US" dirty="0"/>
              <a:t>Particles are classified as fibers when their lengths are greater than 5 </a:t>
            </a:r>
            <a:r>
              <a:rPr lang="en-US" dirty="0" err="1"/>
              <a:t>μm</a:t>
            </a:r>
            <a:r>
              <a:rPr lang="en-US" dirty="0"/>
              <a:t> and </a:t>
            </a:r>
            <a:r>
              <a:rPr lang="en-US" dirty="0" smtClean="0"/>
              <a:t>their diameters less than 3 </a:t>
            </a:r>
            <a:r>
              <a:rPr lang="en-US" dirty="0" err="1" smtClean="0"/>
              <a:t>μm</a:t>
            </a:r>
            <a:endParaRPr lang="en-US" dirty="0" smtClean="0"/>
          </a:p>
          <a:p>
            <a:r>
              <a:rPr lang="en-US" dirty="0"/>
              <a:t>Nanotubes can have high aspect ratios of L/D ∼</a:t>
            </a:r>
            <a:r>
              <a:rPr lang="en-US" dirty="0" smtClean="0"/>
              <a:t>50–1000</a:t>
            </a:r>
          </a:p>
          <a:p>
            <a:r>
              <a:rPr lang="en-US" dirty="0" smtClean="0"/>
              <a:t>Their diameters </a:t>
            </a:r>
            <a:r>
              <a:rPr lang="en-US" dirty="0"/>
              <a:t>can range from ∼1 nm for single-walled nanotubes (SWNT) to ∼50 nm for </a:t>
            </a:r>
            <a:r>
              <a:rPr lang="en-US" dirty="0" err="1" smtClean="0"/>
              <a:t>multiwalled</a:t>
            </a:r>
            <a:r>
              <a:rPr lang="en-US" dirty="0" smtClean="0"/>
              <a:t> nanotubes </a:t>
            </a:r>
            <a:r>
              <a:rPr lang="en-US" dirty="0"/>
              <a:t>(MWNT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Nanotubes and nanowires (</a:t>
            </a:r>
            <a:r>
              <a:rPr lang="en-US" dirty="0"/>
              <a:t>L &gt; 100 nm and D ∼3 </a:t>
            </a:r>
            <a:r>
              <a:rPr lang="en-US" dirty="0" smtClean="0"/>
              <a:t>nm) </a:t>
            </a:r>
            <a:r>
              <a:rPr lang="en-US" dirty="0"/>
              <a:t>fall under the definition of fibers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821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Fiber Risks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74"/>
            <a:ext cx="7457375" cy="60809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has been known for over 100 years that fibers (when inhaled) can become </a:t>
            </a:r>
            <a:r>
              <a:rPr lang="en-US" dirty="0" smtClean="0"/>
              <a:t>embedded in </a:t>
            </a:r>
            <a:r>
              <a:rPr lang="en-US" dirty="0"/>
              <a:t>the lung </a:t>
            </a:r>
            <a:r>
              <a:rPr lang="en-US" dirty="0" smtClean="0"/>
              <a:t>tissue</a:t>
            </a:r>
          </a:p>
          <a:p>
            <a:r>
              <a:rPr lang="en-US" dirty="0"/>
              <a:t>This behavior causes inflammation, cell growth, and </a:t>
            </a:r>
            <a:r>
              <a:rPr lang="en-US" dirty="0" smtClean="0"/>
              <a:t>tissue thickening </a:t>
            </a:r>
            <a:r>
              <a:rPr lang="en-US" dirty="0"/>
              <a:t>around the fibers, which is called pulmonary </a:t>
            </a:r>
            <a:r>
              <a:rPr lang="en-US" dirty="0" smtClean="0"/>
              <a:t>fibrosis</a:t>
            </a:r>
          </a:p>
          <a:p>
            <a:r>
              <a:rPr lang="en-US" dirty="0"/>
              <a:t>The most common fibers are asbestos and </a:t>
            </a:r>
            <a:r>
              <a:rPr lang="en-US" dirty="0" smtClean="0"/>
              <a:t>quartz</a:t>
            </a:r>
          </a:p>
          <a:p>
            <a:r>
              <a:rPr lang="en-US" dirty="0"/>
              <a:t>Many years ago asbestos </a:t>
            </a:r>
            <a:r>
              <a:rPr lang="en-US" dirty="0" smtClean="0"/>
              <a:t>was not </a:t>
            </a:r>
            <a:r>
              <a:rPr lang="en-US" dirty="0"/>
              <a:t>viewed as being dangerous. It had been installed in building insulation, drywall</a:t>
            </a:r>
            <a:r>
              <a:rPr lang="en-US" dirty="0" smtClean="0"/>
              <a:t>, vinyl </a:t>
            </a:r>
            <a:r>
              <a:rPr lang="en-US" dirty="0"/>
              <a:t>tile, acoustic ceilings, and a host of other products, such as auto brake </a:t>
            </a:r>
            <a:r>
              <a:rPr lang="en-US" dirty="0" smtClean="0"/>
              <a:t>pads</a:t>
            </a:r>
          </a:p>
          <a:p>
            <a:r>
              <a:rPr lang="en-US" dirty="0"/>
              <a:t>nanotubes are also high-aspect-ratio fibers, they could be potentially as </a:t>
            </a:r>
            <a:r>
              <a:rPr lang="en-US" dirty="0" smtClean="0"/>
              <a:t>dangerous </a:t>
            </a:r>
            <a:r>
              <a:rPr lang="en-US" smtClean="0"/>
              <a:t>as </a:t>
            </a:r>
            <a:r>
              <a:rPr lang="en-US" smtClean="0"/>
              <a:t>asbestos</a:t>
            </a:r>
            <a:endParaRPr lang="en-US" dirty="0" smtClean="0"/>
          </a:p>
          <a:p>
            <a:pPr lvl="1"/>
            <a:r>
              <a:rPr lang="en-US" dirty="0"/>
              <a:t>inhaled carbon </a:t>
            </a:r>
            <a:r>
              <a:rPr lang="en-US" dirty="0" smtClean="0"/>
              <a:t>nanotubes </a:t>
            </a:r>
            <a:r>
              <a:rPr lang="en-US" dirty="0"/>
              <a:t>can have the same sort of </a:t>
            </a:r>
            <a:r>
              <a:rPr lang="en-US" dirty="0" smtClean="0"/>
              <a:t>pulmonary inflammation </a:t>
            </a:r>
            <a:r>
              <a:rPr lang="en-US" dirty="0"/>
              <a:t>and oxidative stress as </a:t>
            </a:r>
            <a:r>
              <a:rPr lang="en-US" dirty="0" smtClean="0"/>
              <a:t>asbestos (2004)</a:t>
            </a:r>
          </a:p>
          <a:p>
            <a:pPr lvl="1"/>
            <a:r>
              <a:rPr lang="en-US" dirty="0"/>
              <a:t>chemically unmodified carbon nanotubes (without surface groups) were </a:t>
            </a:r>
            <a:r>
              <a:rPr lang="en-US" dirty="0" smtClean="0"/>
              <a:t>injected into </a:t>
            </a:r>
            <a:r>
              <a:rPr lang="en-US" dirty="0"/>
              <a:t>the bloodstream of rabbits, the nanotubes were rapidly cleared from their livers. </a:t>
            </a:r>
            <a:r>
              <a:rPr lang="en-US" dirty="0" smtClean="0"/>
              <a:t>No immediate </a:t>
            </a:r>
            <a:r>
              <a:rPr lang="en-US" dirty="0"/>
              <a:t>harmful health effects were </a:t>
            </a:r>
            <a:r>
              <a:rPr lang="en-US" dirty="0" smtClean="0"/>
              <a:t>observed (2006)</a:t>
            </a:r>
          </a:p>
          <a:p>
            <a:r>
              <a:rPr lang="en-US" dirty="0"/>
              <a:t>Conflicts in test data are common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75" y="490459"/>
            <a:ext cx="4645725" cy="46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OF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different ways these materials can enter the body are </a:t>
            </a:r>
            <a:r>
              <a:rPr lang="en-US" dirty="0" smtClean="0"/>
              <a:t>by ingestion</a:t>
            </a:r>
            <a:r>
              <a:rPr lang="en-US" dirty="0"/>
              <a:t>, through our skin, and by inhalation. In this regard, the anatomy of these </a:t>
            </a:r>
            <a:r>
              <a:rPr lang="en-US" dirty="0" smtClean="0"/>
              <a:t>systems will </a:t>
            </a:r>
            <a:r>
              <a:rPr lang="en-US" dirty="0"/>
              <a:t>be </a:t>
            </a:r>
            <a:r>
              <a:rPr lang="en-US" dirty="0" smtClean="0"/>
              <a:t>discussed</a:t>
            </a:r>
          </a:p>
          <a:p>
            <a:pPr lvl="1"/>
            <a:r>
              <a:rPr lang="en-US" sz="3200" dirty="0"/>
              <a:t>Digestive System</a:t>
            </a:r>
          </a:p>
          <a:p>
            <a:pPr lvl="1"/>
            <a:r>
              <a:rPr lang="en-US" sz="3200" dirty="0" smtClean="0"/>
              <a:t>Skin</a:t>
            </a:r>
            <a:endParaRPr lang="en-US" sz="3200" dirty="0"/>
          </a:p>
          <a:p>
            <a:pPr lvl="1"/>
            <a:r>
              <a:rPr lang="en-US" sz="3200" dirty="0" smtClean="0"/>
              <a:t>Upper </a:t>
            </a:r>
            <a:r>
              <a:rPr lang="en-US" sz="3200" dirty="0"/>
              <a:t>Respiratory Tract</a:t>
            </a:r>
          </a:p>
          <a:p>
            <a:pPr lvl="1"/>
            <a:r>
              <a:rPr lang="en-US" sz="3200" dirty="0" smtClean="0"/>
              <a:t>Lower </a:t>
            </a:r>
            <a:r>
              <a:rPr lang="en-US" sz="3200" dirty="0"/>
              <a:t>Respiratory Tract</a:t>
            </a:r>
          </a:p>
        </p:txBody>
      </p:sp>
    </p:spTree>
    <p:extLst>
      <p:ext uri="{BB962C8B-B14F-4D97-AF65-F5344CB8AC3E}">
        <p14:creationId xmlns:p14="http://schemas.microsoft.com/office/powerpoint/2010/main" val="37597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Surface Effects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74"/>
            <a:ext cx="12192000" cy="6106326"/>
          </a:xfrm>
        </p:spPr>
        <p:txBody>
          <a:bodyPr>
            <a:normAutofit/>
          </a:bodyPr>
          <a:lstStyle/>
          <a:p>
            <a:r>
              <a:rPr lang="en-US" dirty="0"/>
              <a:t>the main risk of nanoparticles is not from their bulk </a:t>
            </a:r>
            <a:r>
              <a:rPr lang="en-US" dirty="0" smtClean="0"/>
              <a:t>chemistry</a:t>
            </a:r>
          </a:p>
          <a:p>
            <a:r>
              <a:rPr lang="en-US" dirty="0" smtClean="0"/>
              <a:t>The main </a:t>
            </a:r>
            <a:r>
              <a:rPr lang="en-US" dirty="0"/>
              <a:t>risk is from their reactive surface sites, which is caused by their small particle </a:t>
            </a:r>
            <a:r>
              <a:rPr lang="en-US" dirty="0" smtClean="0"/>
              <a:t>sizes</a:t>
            </a:r>
          </a:p>
          <a:p>
            <a:r>
              <a:rPr lang="en-US" dirty="0"/>
              <a:t>surface effects are influenced </a:t>
            </a:r>
            <a:r>
              <a:rPr lang="en-US" dirty="0" smtClean="0"/>
              <a:t>by</a:t>
            </a:r>
          </a:p>
          <a:p>
            <a:pPr lvl="1"/>
            <a:r>
              <a:rPr lang="en-US" dirty="0"/>
              <a:t>surface </a:t>
            </a:r>
            <a:r>
              <a:rPr lang="en-US" dirty="0" smtClean="0"/>
              <a:t>charge</a:t>
            </a:r>
          </a:p>
          <a:p>
            <a:pPr lvl="1"/>
            <a:r>
              <a:rPr lang="en-US" dirty="0"/>
              <a:t>surface coatings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13762"/>
            <a:ext cx="7416800" cy="38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Surface Charge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674"/>
            <a:ext cx="12192000" cy="37695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Many nanoparticle surfaces have negatively charged surfaces, which is caused by an </a:t>
            </a:r>
            <a:r>
              <a:rPr lang="en-US" dirty="0" smtClean="0"/>
              <a:t>asymmetry of </a:t>
            </a:r>
            <a:r>
              <a:rPr lang="en-US" dirty="0"/>
              <a:t>their electron orbitals about the atom’s </a:t>
            </a:r>
            <a:r>
              <a:rPr lang="en-US" dirty="0" smtClean="0"/>
              <a:t>nucleus</a:t>
            </a:r>
          </a:p>
          <a:p>
            <a:pPr lvl="1"/>
            <a:r>
              <a:rPr lang="en-US" dirty="0"/>
              <a:t>Their negative surface charge </a:t>
            </a:r>
            <a:r>
              <a:rPr lang="en-US" dirty="0" smtClean="0"/>
              <a:t>also occurs </a:t>
            </a:r>
            <a:r>
              <a:rPr lang="en-US" dirty="0"/>
              <a:t>due to dangling </a:t>
            </a:r>
            <a:r>
              <a:rPr lang="en-US" dirty="0" smtClean="0"/>
              <a:t>bonds</a:t>
            </a:r>
          </a:p>
          <a:p>
            <a:r>
              <a:rPr lang="en-US" dirty="0"/>
              <a:t>Nanotubes and </a:t>
            </a:r>
            <a:r>
              <a:rPr lang="en-US" dirty="0" err="1"/>
              <a:t>buckyballs</a:t>
            </a:r>
            <a:r>
              <a:rPr lang="en-US" dirty="0"/>
              <a:t> are good candidates for being either e-acceptors </a:t>
            </a:r>
            <a:r>
              <a:rPr lang="en-US" dirty="0" smtClean="0"/>
              <a:t>or e-donors</a:t>
            </a:r>
          </a:p>
          <a:p>
            <a:pPr lvl="1"/>
            <a:r>
              <a:rPr lang="en-US" dirty="0"/>
              <a:t>If they are e-acceptors, they act as antioxidants and soak </a:t>
            </a:r>
            <a:r>
              <a:rPr lang="en-US" dirty="0" smtClean="0"/>
              <a:t>up the </a:t>
            </a:r>
            <a:r>
              <a:rPr lang="en-US" dirty="0"/>
              <a:t>free radicals, which is very </a:t>
            </a:r>
            <a:r>
              <a:rPr lang="en-US" dirty="0" smtClean="0"/>
              <a:t>desirable</a:t>
            </a:r>
          </a:p>
          <a:p>
            <a:pPr lvl="1"/>
            <a:r>
              <a:rPr lang="en-US" dirty="0"/>
              <a:t>If they are e-donors, they create free radicals</a:t>
            </a:r>
            <a:r>
              <a:rPr lang="en-US" dirty="0" smtClean="0"/>
              <a:t>, which </a:t>
            </a:r>
            <a:r>
              <a:rPr lang="en-US" dirty="0"/>
              <a:t>is </a:t>
            </a:r>
            <a:r>
              <a:rPr lang="en-US" dirty="0" smtClean="0"/>
              <a:t>harmful</a:t>
            </a:r>
          </a:p>
          <a:p>
            <a:pPr lvl="1"/>
            <a:r>
              <a:rPr lang="en-US" dirty="0"/>
              <a:t>we are not sure whether the surface charge will be </a:t>
            </a:r>
            <a:r>
              <a:rPr lang="en-US" dirty="0" smtClean="0"/>
              <a:t>helpful or </a:t>
            </a:r>
            <a:r>
              <a:rPr lang="en-US" dirty="0"/>
              <a:t>harmful</a:t>
            </a:r>
            <a:r>
              <a:rPr lang="en-US" dirty="0" smtClean="0"/>
              <a:t>.</a:t>
            </a:r>
          </a:p>
          <a:p>
            <a:r>
              <a:rPr lang="en-US" dirty="0"/>
              <a:t>“aggregation” occurs when groups of nanoparticles flock </a:t>
            </a:r>
            <a:r>
              <a:rPr lang="en-US" dirty="0" smtClean="0"/>
              <a:t>together to </a:t>
            </a:r>
            <a:r>
              <a:rPr lang="en-US" dirty="0"/>
              <a:t>form a </a:t>
            </a:r>
            <a:r>
              <a:rPr lang="en-US" dirty="0" smtClean="0"/>
              <a:t>clump</a:t>
            </a:r>
          </a:p>
          <a:p>
            <a:pPr lvl="1"/>
            <a:r>
              <a:rPr lang="en-US" dirty="0"/>
              <a:t>The effective particle </a:t>
            </a:r>
            <a:r>
              <a:rPr lang="en-US" dirty="0" smtClean="0"/>
              <a:t>size has increased</a:t>
            </a:r>
          </a:p>
          <a:p>
            <a:pPr lvl="1"/>
            <a:r>
              <a:rPr lang="en-US" dirty="0"/>
              <a:t>the toxic effects of </a:t>
            </a:r>
            <a:r>
              <a:rPr lang="en-US" dirty="0" err="1"/>
              <a:t>nanosized</a:t>
            </a:r>
            <a:r>
              <a:rPr lang="en-US" dirty="0"/>
              <a:t> particles </a:t>
            </a:r>
            <a:r>
              <a:rPr lang="en-US" dirty="0" smtClean="0"/>
              <a:t>disappeared</a:t>
            </a:r>
          </a:p>
          <a:p>
            <a:pPr lvl="2"/>
            <a:r>
              <a:rPr lang="en-US" dirty="0"/>
              <a:t>increasing </a:t>
            </a:r>
            <a:r>
              <a:rPr lang="en-US" dirty="0" smtClean="0"/>
              <a:t>the concentration </a:t>
            </a:r>
            <a:r>
              <a:rPr lang="en-US" dirty="0"/>
              <a:t>of nanoparticles appears to be </a:t>
            </a:r>
            <a:r>
              <a:rPr lang="en-US" dirty="0" smtClean="0"/>
              <a:t>desirable</a:t>
            </a:r>
          </a:p>
          <a:p>
            <a:pPr lvl="2"/>
            <a:r>
              <a:rPr lang="en-US" dirty="0"/>
              <a:t>When aggregation </a:t>
            </a:r>
            <a:r>
              <a:rPr lang="en-US" dirty="0" smtClean="0"/>
              <a:t>increases the </a:t>
            </a:r>
            <a:r>
              <a:rPr lang="en-US" dirty="0"/>
              <a:t>particle size above 2.5 </a:t>
            </a:r>
            <a:r>
              <a:rPr lang="en-US" dirty="0" err="1" smtClean="0"/>
              <a:t>μm</a:t>
            </a:r>
            <a:endParaRPr lang="en-US" dirty="0" smtClean="0"/>
          </a:p>
          <a:p>
            <a:pPr lvl="3"/>
            <a:r>
              <a:rPr lang="en-US" dirty="0"/>
              <a:t>the toxic effects of nanoparticles can be </a:t>
            </a:r>
            <a:r>
              <a:rPr lang="en-US" dirty="0" smtClean="0"/>
              <a:t>drastically reduced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7" t="4130"/>
          <a:stretch/>
        </p:blipFill>
        <p:spPr>
          <a:xfrm>
            <a:off x="8420100" y="3280790"/>
            <a:ext cx="3644900" cy="3449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005522"/>
            <a:ext cx="3200400" cy="9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Surface Charge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674"/>
            <a:ext cx="12192000" cy="3769526"/>
          </a:xfrm>
        </p:spPr>
        <p:txBody>
          <a:bodyPr>
            <a:normAutofit/>
          </a:bodyPr>
          <a:lstStyle/>
          <a:p>
            <a:r>
              <a:rPr lang="en-US" dirty="0"/>
              <a:t>2006</a:t>
            </a:r>
            <a:r>
              <a:rPr lang="en-US" dirty="0" smtClean="0"/>
              <a:t>, </a:t>
            </a:r>
            <a:r>
              <a:rPr lang="en-US" dirty="0"/>
              <a:t>∼40 nm size unmodified C60 </a:t>
            </a:r>
            <a:r>
              <a:rPr lang="en-US" dirty="0" err="1"/>
              <a:t>buckyballs</a:t>
            </a:r>
            <a:r>
              <a:rPr lang="en-US" dirty="0"/>
              <a:t> showed some aggregation </a:t>
            </a:r>
            <a:r>
              <a:rPr lang="en-US" dirty="0" smtClean="0"/>
              <a:t>in breast </a:t>
            </a:r>
            <a:r>
              <a:rPr lang="en-US" dirty="0"/>
              <a:t>epithelial cell cultures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aggregated </a:t>
            </a:r>
            <a:r>
              <a:rPr lang="en-US" dirty="0" err="1"/>
              <a:t>buckyballs</a:t>
            </a:r>
            <a:r>
              <a:rPr lang="en-US" dirty="0"/>
              <a:t> were </a:t>
            </a:r>
            <a:r>
              <a:rPr lang="en-US" dirty="0" smtClean="0"/>
              <a:t>absorbed by </a:t>
            </a:r>
            <a:r>
              <a:rPr lang="en-US" dirty="0"/>
              <a:t>the cells,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they were reported to be nontoxic to the cells and did not alter cell </a:t>
            </a:r>
            <a:r>
              <a:rPr lang="en-US" dirty="0" smtClean="0"/>
              <a:t>growth.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was suggested that these fullerenes could be used as </a:t>
            </a:r>
            <a:r>
              <a:rPr lang="en-US" dirty="0" err="1"/>
              <a:t>nanocarriers</a:t>
            </a:r>
            <a:r>
              <a:rPr lang="en-US" dirty="0"/>
              <a:t> for treatment in </a:t>
            </a:r>
            <a:r>
              <a:rPr lang="en-US" dirty="0" smtClean="0"/>
              <a:t>biomedical applications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90" r="5574"/>
          <a:stretch/>
        </p:blipFill>
        <p:spPr>
          <a:xfrm>
            <a:off x="38100" y="2581600"/>
            <a:ext cx="3479800" cy="221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2582891"/>
            <a:ext cx="4724400" cy="2210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0" y="2581600"/>
            <a:ext cx="3820916" cy="22113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" y="4868366"/>
            <a:ext cx="3365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FFFF00"/>
                </a:solidFill>
                <a:latin typeface="MinionPro-Regular"/>
              </a:rPr>
              <a:t>The polarized surface charge between </a:t>
            </a:r>
            <a:r>
              <a:rPr lang="en-US" sz="1200" b="1" dirty="0" smtClean="0">
                <a:solidFill>
                  <a:srgbClr val="FFFF00"/>
                </a:solidFill>
                <a:latin typeface="MinionPro-Regular"/>
              </a:rPr>
              <a:t>the particles </a:t>
            </a:r>
            <a:r>
              <a:rPr lang="en-US" sz="1200" b="1" dirty="0">
                <a:solidFill>
                  <a:srgbClr val="FFFF00"/>
                </a:solidFill>
                <a:latin typeface="MinionPro-Regular"/>
              </a:rPr>
              <a:t>will induce dipoles to form in </a:t>
            </a:r>
            <a:r>
              <a:rPr lang="en-US" sz="1200" b="1" dirty="0" smtClean="0">
                <a:solidFill>
                  <a:srgbClr val="FFFF00"/>
                </a:solidFill>
                <a:latin typeface="MinionPro-Regular"/>
              </a:rPr>
              <a:t>the particle’s environment</a:t>
            </a:r>
            <a:r>
              <a:rPr lang="en-US" sz="1200" b="1" dirty="0">
                <a:solidFill>
                  <a:srgbClr val="FFFF00"/>
                </a:solidFill>
                <a:latin typeface="MinionPro-Regular"/>
              </a:rPr>
              <a:t>. The particles will be weakly attracted to each other by </a:t>
            </a:r>
            <a:r>
              <a:rPr lang="en-US" sz="1200" b="1" dirty="0" smtClean="0">
                <a:solidFill>
                  <a:srgbClr val="FFFF00"/>
                </a:solidFill>
                <a:latin typeface="MinionPro-Regular"/>
              </a:rPr>
              <a:t>dipole–dipole or </a:t>
            </a:r>
            <a:r>
              <a:rPr lang="en-US" sz="1200" b="1" dirty="0">
                <a:solidFill>
                  <a:srgbClr val="FFFF00"/>
                </a:solidFill>
                <a:latin typeface="MinionPro-Regular"/>
              </a:rPr>
              <a:t>dipole-induced dipole (van der Waals) forces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4868365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FFFF00"/>
                </a:solidFill>
                <a:latin typeface="MinionPro-Regular"/>
              </a:rPr>
              <a:t>The acidic environment </a:t>
            </a:r>
            <a:r>
              <a:rPr lang="en-US" sz="1200" b="1" dirty="0">
                <a:solidFill>
                  <a:srgbClr val="FFFF00"/>
                </a:solidFill>
                <a:latin typeface="MinionPro-Regular"/>
              </a:rPr>
              <a:t>will have a high concentration of H</a:t>
            </a:r>
            <a:r>
              <a:rPr lang="en-US" sz="1200" b="1" baseline="30000" dirty="0">
                <a:solidFill>
                  <a:srgbClr val="FFFF00"/>
                </a:solidFill>
                <a:latin typeface="MinionPro-Regular"/>
              </a:rPr>
              <a:t>+</a:t>
            </a:r>
            <a:r>
              <a:rPr lang="en-US" sz="1200" b="1" dirty="0">
                <a:solidFill>
                  <a:srgbClr val="FFFF00"/>
                </a:solidFill>
                <a:latin typeface="MinionPro-Regular"/>
              </a:rPr>
              <a:t> ions. The hydrogen ions will </a:t>
            </a:r>
            <a:r>
              <a:rPr lang="en-US" sz="1200" b="1" dirty="0" smtClean="0">
                <a:solidFill>
                  <a:srgbClr val="FFFF00"/>
                </a:solidFill>
                <a:latin typeface="MinionPro-Regular"/>
              </a:rPr>
              <a:t>overpower the </a:t>
            </a:r>
            <a:r>
              <a:rPr lang="en-US" sz="1200" b="1" dirty="0">
                <a:solidFill>
                  <a:srgbClr val="FFFF00"/>
                </a:solidFill>
                <a:latin typeface="MinionPro-Regular"/>
              </a:rPr>
              <a:t>dipole–dipole interactions, and they will neutralize the negative nanoparticle charge</a:t>
            </a:r>
            <a:r>
              <a:rPr lang="en-US" sz="1200" b="1" dirty="0" smtClean="0">
                <a:solidFill>
                  <a:srgbClr val="FFFF00"/>
                </a:solidFill>
                <a:latin typeface="MinionPro-Regular"/>
              </a:rPr>
              <a:t>. The </a:t>
            </a:r>
            <a:r>
              <a:rPr lang="en-US" sz="1200" b="1" dirty="0">
                <a:solidFill>
                  <a:srgbClr val="FFFF00"/>
                </a:solidFill>
                <a:latin typeface="MinionPro-Regular"/>
              </a:rPr>
              <a:t>high concentration of H</a:t>
            </a:r>
            <a:r>
              <a:rPr lang="en-US" sz="1200" b="1" baseline="30000" dirty="0">
                <a:solidFill>
                  <a:srgbClr val="FFFF00"/>
                </a:solidFill>
                <a:latin typeface="MinionPro-Regular"/>
              </a:rPr>
              <a:t>+</a:t>
            </a:r>
            <a:r>
              <a:rPr lang="en-US" sz="1200" b="1" dirty="0">
                <a:solidFill>
                  <a:srgbClr val="FFFF00"/>
                </a:solidFill>
                <a:latin typeface="MinionPro-Regular"/>
              </a:rPr>
              <a:t> ions will cause the particles to separate (or de-aggregate)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93100" y="4868366"/>
            <a:ext cx="3365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err="1" smtClean="0">
                <a:solidFill>
                  <a:srgbClr val="FFFF00"/>
                </a:solidFill>
                <a:latin typeface="MinionPro-Regular"/>
              </a:rPr>
              <a:t>Semilar</a:t>
            </a:r>
            <a:r>
              <a:rPr lang="en-US" sz="1200" b="1" dirty="0" smtClean="0">
                <a:solidFill>
                  <a:srgbClr val="FFFF00"/>
                </a:solidFill>
                <a:latin typeface="MinionPro-Regular"/>
              </a:rPr>
              <a:t> situation </a:t>
            </a:r>
            <a:r>
              <a:rPr lang="en-US" sz="1200" b="1" dirty="0">
                <a:solidFill>
                  <a:srgbClr val="FFFF00"/>
                </a:solidFill>
                <a:latin typeface="MinionPro-Regular"/>
              </a:rPr>
              <a:t>where the particles are in a salt solution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0858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Surface Coatings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650074"/>
            <a:ext cx="11988800" cy="37011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Surface coatings are another means of modifying the reactive surfaces of </a:t>
            </a:r>
            <a:r>
              <a:rPr lang="en-US" dirty="0" smtClean="0"/>
              <a:t>nanoparticles</a:t>
            </a:r>
          </a:p>
          <a:p>
            <a:r>
              <a:rPr lang="en-US" dirty="0"/>
              <a:t>Surface coatings that are applied directly to the nanomaterial are used to protect </a:t>
            </a:r>
            <a:r>
              <a:rPr lang="en-US" dirty="0" smtClean="0"/>
              <a:t>the nanoparticle</a:t>
            </a:r>
          </a:p>
          <a:p>
            <a:r>
              <a:rPr lang="en-US" dirty="0"/>
              <a:t>Two types of coatings that have been used </a:t>
            </a:r>
            <a:r>
              <a:rPr lang="en-US" dirty="0" smtClean="0"/>
              <a:t>are</a:t>
            </a:r>
          </a:p>
          <a:p>
            <a:pPr lvl="1"/>
            <a:r>
              <a:rPr lang="en-US" dirty="0"/>
              <a:t>continuous </a:t>
            </a:r>
            <a:r>
              <a:rPr lang="en-US" dirty="0" smtClean="0"/>
              <a:t>coatings</a:t>
            </a:r>
          </a:p>
          <a:p>
            <a:pPr lvl="2"/>
            <a:r>
              <a:rPr lang="en-US" dirty="0"/>
              <a:t>Continuous </a:t>
            </a:r>
            <a:r>
              <a:rPr lang="en-US" dirty="0" err="1"/>
              <a:t>ZnS</a:t>
            </a:r>
            <a:r>
              <a:rPr lang="en-US" dirty="0"/>
              <a:t> coatings can be used to prevent the Cd ions in </a:t>
            </a:r>
            <a:r>
              <a:rPr lang="en-US" dirty="0" err="1"/>
              <a:t>CdSe</a:t>
            </a:r>
            <a:r>
              <a:rPr lang="en-US" dirty="0"/>
              <a:t> from leaking out</a:t>
            </a:r>
            <a:r>
              <a:rPr lang="en-US" dirty="0" smtClean="0"/>
              <a:t>, which </a:t>
            </a:r>
            <a:r>
              <a:rPr lang="en-US" dirty="0"/>
              <a:t>could release this toxic chemical into the body</a:t>
            </a:r>
          </a:p>
          <a:p>
            <a:pPr lvl="1"/>
            <a:r>
              <a:rPr lang="en-US" dirty="0" smtClean="0"/>
              <a:t>polymer-like coatings</a:t>
            </a:r>
          </a:p>
          <a:p>
            <a:pPr lvl="2"/>
            <a:r>
              <a:rPr lang="en-US" dirty="0"/>
              <a:t>It has been shown </a:t>
            </a:r>
            <a:r>
              <a:rPr lang="en-US" dirty="0" smtClean="0"/>
              <a:t>the </a:t>
            </a:r>
            <a:r>
              <a:rPr lang="en-US" dirty="0" err="1" smtClean="0"/>
              <a:t>Qdots</a:t>
            </a:r>
            <a:r>
              <a:rPr lang="en-US" dirty="0" smtClean="0"/>
              <a:t> </a:t>
            </a:r>
            <a:r>
              <a:rPr lang="en-US" dirty="0"/>
              <a:t>prepared with low and high molecular mass functional coatings reduced </a:t>
            </a:r>
            <a:r>
              <a:rPr lang="en-US" dirty="0" smtClean="0"/>
              <a:t>cellular absorption</a:t>
            </a:r>
            <a:r>
              <a:rPr lang="en-US" dirty="0"/>
              <a:t>, and they were nontoxic to </a:t>
            </a:r>
            <a:r>
              <a:rPr lang="en-US" dirty="0" smtClean="0"/>
              <a:t>cells</a:t>
            </a:r>
          </a:p>
          <a:p>
            <a:r>
              <a:rPr lang="en-US" dirty="0"/>
              <a:t>Treating the surfaces of nanoparticles with functional groups is </a:t>
            </a:r>
            <a:r>
              <a:rPr lang="en-US" dirty="0" smtClean="0"/>
              <a:t>desirable</a:t>
            </a:r>
          </a:p>
          <a:p>
            <a:pPr lvl="1"/>
            <a:r>
              <a:rPr lang="en-US" dirty="0"/>
              <a:t>to deactivate the </a:t>
            </a:r>
            <a:r>
              <a:rPr lang="en-US" dirty="0" smtClean="0"/>
              <a:t>fullerenes and nanotubes </a:t>
            </a:r>
          </a:p>
          <a:p>
            <a:r>
              <a:rPr lang="en-US" dirty="0"/>
              <a:t>Gum </a:t>
            </a:r>
            <a:r>
              <a:rPr lang="en-US" dirty="0" err="1"/>
              <a:t>arabic</a:t>
            </a:r>
            <a:r>
              <a:rPr lang="en-US" dirty="0"/>
              <a:t> (food additive) has been used to stabilize gold (Au) </a:t>
            </a:r>
            <a:r>
              <a:rPr lang="en-US" dirty="0" smtClean="0"/>
              <a:t>nanoparticles</a:t>
            </a:r>
          </a:p>
          <a:p>
            <a:pPr lvl="1"/>
            <a:r>
              <a:rPr lang="en-US" dirty="0" smtClean="0"/>
              <a:t>Gum </a:t>
            </a:r>
            <a:r>
              <a:rPr lang="en-US" dirty="0" err="1" smtClean="0"/>
              <a:t>arabic</a:t>
            </a:r>
            <a:r>
              <a:rPr lang="en-US" dirty="0" smtClean="0"/>
              <a:t> </a:t>
            </a:r>
            <a:r>
              <a:rPr lang="en-US" dirty="0"/>
              <a:t>is a nontoxic substance (consisting of sugars and proteins) that coats Au </a:t>
            </a:r>
            <a:r>
              <a:rPr lang="en-US" dirty="0" smtClean="0"/>
              <a:t>nanoparticles for </a:t>
            </a:r>
            <a:r>
              <a:rPr lang="en-US" dirty="0"/>
              <a:t>in vivo medical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/>
              <a:t>to make Au </a:t>
            </a:r>
            <a:r>
              <a:rPr lang="en-US" dirty="0" smtClean="0"/>
              <a:t>nanoparticles nontoxic</a:t>
            </a:r>
            <a:r>
              <a:rPr lang="en-US" dirty="0"/>
              <a:t>, stable, and biocompatible, so the body would not reject them	</a:t>
            </a:r>
            <a:endParaRPr lang="en-US" dirty="0" smtClean="0"/>
          </a:p>
          <a:p>
            <a:r>
              <a:rPr lang="en-US" dirty="0"/>
              <a:t>hydrophilic polymer coatings were applied to 30 nm size TiO</a:t>
            </a:r>
            <a:r>
              <a:rPr lang="en-US" sz="800" dirty="0"/>
              <a:t>2 </a:t>
            </a:r>
            <a:r>
              <a:rPr lang="en-US" dirty="0" smtClean="0"/>
              <a:t>nanoparticles in sunscreens</a:t>
            </a:r>
          </a:p>
          <a:p>
            <a:pPr lvl="1"/>
            <a:r>
              <a:rPr lang="en-US" dirty="0"/>
              <a:t>to be effective in </a:t>
            </a:r>
            <a:r>
              <a:rPr lang="en-US" dirty="0" smtClean="0"/>
              <a:t>blocking O </a:t>
            </a:r>
            <a:r>
              <a:rPr lang="en-US" baseline="-25000" dirty="0"/>
              <a:t>2</a:t>
            </a:r>
            <a:r>
              <a:rPr lang="en-US" baseline="30000" dirty="0" smtClean="0"/>
              <a:t>−</a:t>
            </a:r>
            <a:r>
              <a:rPr lang="en-US" dirty="0" smtClean="0"/>
              <a:t> </a:t>
            </a:r>
            <a:r>
              <a:rPr lang="en-US" dirty="0"/>
              <a:t>free radical generation under UV </a:t>
            </a:r>
            <a:r>
              <a:rPr lang="en-US" dirty="0" smtClean="0"/>
              <a:t>radiation</a:t>
            </a:r>
          </a:p>
          <a:p>
            <a:r>
              <a:rPr lang="en-US" dirty="0"/>
              <a:t>Also DNA mixed with </a:t>
            </a:r>
            <a:r>
              <a:rPr lang="en-US" dirty="0" smtClean="0"/>
              <a:t>the polymer-coated </a:t>
            </a:r>
            <a:r>
              <a:rPr lang="en-US" dirty="0"/>
              <a:t>nanoparticles showed nearly no damage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0" y="4193631"/>
            <a:ext cx="6921500" cy="25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Solubility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674"/>
            <a:ext cx="12192000" cy="6106326"/>
          </a:xfrm>
        </p:spPr>
        <p:txBody>
          <a:bodyPr>
            <a:normAutofit/>
          </a:bodyPr>
          <a:lstStyle/>
          <a:p>
            <a:r>
              <a:rPr lang="en-US" i="1" dirty="0"/>
              <a:t>Solubility </a:t>
            </a:r>
            <a:r>
              <a:rPr lang="en-US" dirty="0"/>
              <a:t>is defined as the ability of one substance (a solute) to dissolve in another </a:t>
            </a:r>
            <a:r>
              <a:rPr lang="en-US" dirty="0" smtClean="0"/>
              <a:t>substance (</a:t>
            </a:r>
            <a:r>
              <a:rPr lang="en-US" dirty="0"/>
              <a:t>solvent</a:t>
            </a:r>
            <a:r>
              <a:rPr lang="en-US" dirty="0" smtClean="0"/>
              <a:t>)</a:t>
            </a:r>
          </a:p>
          <a:p>
            <a:r>
              <a:rPr lang="en-US" dirty="0"/>
              <a:t>Solubility can be achieved by using functional groups </a:t>
            </a:r>
            <a:r>
              <a:rPr lang="en-US" dirty="0" smtClean="0"/>
              <a:t>and attaching the </a:t>
            </a:r>
            <a:r>
              <a:rPr lang="en-US" dirty="0"/>
              <a:t>molecules to </a:t>
            </a:r>
            <a:r>
              <a:rPr lang="en-US" dirty="0" smtClean="0"/>
              <a:t>nanoparticles</a:t>
            </a:r>
          </a:p>
          <a:p>
            <a:r>
              <a:rPr lang="en-US" i="1" dirty="0">
                <a:solidFill>
                  <a:srgbClr val="FFFF00"/>
                </a:solidFill>
              </a:rPr>
              <a:t>Surface </a:t>
            </a:r>
            <a:r>
              <a:rPr lang="en-US" i="1" dirty="0" smtClean="0">
                <a:solidFill>
                  <a:srgbClr val="FFFF00"/>
                </a:solidFill>
              </a:rPr>
              <a:t>Groups</a:t>
            </a:r>
          </a:p>
          <a:p>
            <a:pPr lvl="1"/>
            <a:r>
              <a:rPr lang="en-US" i="1" dirty="0"/>
              <a:t>Surface groups </a:t>
            </a:r>
            <a:r>
              <a:rPr lang="en-US" dirty="0"/>
              <a:t>are also called functional </a:t>
            </a:r>
            <a:r>
              <a:rPr lang="en-US" dirty="0" smtClean="0"/>
              <a:t>groups</a:t>
            </a:r>
          </a:p>
          <a:p>
            <a:pPr lvl="1"/>
            <a:r>
              <a:rPr lang="en-US" dirty="0"/>
              <a:t>The process of attaching the molecules to the surfaces of nanoparticles is called </a:t>
            </a:r>
            <a:r>
              <a:rPr lang="en-US" dirty="0" smtClean="0"/>
              <a:t>surface modification </a:t>
            </a:r>
            <a:r>
              <a:rPr lang="en-US" dirty="0"/>
              <a:t>or surface </a:t>
            </a:r>
            <a:r>
              <a:rPr lang="en-US" dirty="0" smtClean="0"/>
              <a:t>treatment </a:t>
            </a:r>
          </a:p>
          <a:p>
            <a:pPr lvl="1"/>
            <a:r>
              <a:rPr lang="en-US" dirty="0"/>
              <a:t>They modify the surface </a:t>
            </a:r>
            <a:r>
              <a:rPr lang="en-US" dirty="0" smtClean="0"/>
              <a:t>chemistry of </a:t>
            </a:r>
            <a:r>
              <a:rPr lang="en-US" dirty="0"/>
              <a:t>nanoparticles in order to perform specific </a:t>
            </a:r>
            <a:r>
              <a:rPr lang="en-US" dirty="0" smtClean="0"/>
              <a:t>functions</a:t>
            </a:r>
          </a:p>
          <a:p>
            <a:pPr lvl="2"/>
            <a:r>
              <a:rPr lang="en-US" dirty="0" smtClean="0"/>
              <a:t>Hydrophobic</a:t>
            </a:r>
          </a:p>
          <a:p>
            <a:pPr lvl="3"/>
            <a:r>
              <a:rPr lang="en-US" dirty="0" err="1"/>
              <a:t>silanes</a:t>
            </a:r>
            <a:r>
              <a:rPr lang="en-US" dirty="0"/>
              <a:t>, like </a:t>
            </a:r>
            <a:r>
              <a:rPr lang="en-US" dirty="0" err="1"/>
              <a:t>trimethylsilanol</a:t>
            </a:r>
            <a:r>
              <a:rPr lang="en-US" dirty="0"/>
              <a:t> [3(CH</a:t>
            </a:r>
            <a:r>
              <a:rPr lang="en-US" baseline="-25000" dirty="0"/>
              <a:t>3</a:t>
            </a:r>
            <a:r>
              <a:rPr lang="en-US" dirty="0"/>
              <a:t>) ・ </a:t>
            </a:r>
            <a:r>
              <a:rPr lang="en-US" dirty="0" err="1"/>
              <a:t>SiOH</a:t>
            </a:r>
            <a:r>
              <a:rPr lang="en-US" dirty="0" smtClean="0"/>
              <a:t>],</a:t>
            </a:r>
          </a:p>
          <a:p>
            <a:pPr lvl="2"/>
            <a:r>
              <a:rPr lang="en-US" dirty="0" smtClean="0"/>
              <a:t>Hydrophilic</a:t>
            </a:r>
          </a:p>
          <a:p>
            <a:pPr lvl="3"/>
            <a:r>
              <a:rPr lang="en-US" dirty="0"/>
              <a:t>polyethylene glycol (PEG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changing the cellular absorption (“uptake</a:t>
            </a:r>
            <a:r>
              <a:rPr lang="en-US" dirty="0" smtClean="0"/>
              <a:t>”),</a:t>
            </a:r>
          </a:p>
          <a:p>
            <a:pPr lvl="2"/>
            <a:r>
              <a:rPr lang="en-US" dirty="0"/>
              <a:t>protecting </a:t>
            </a:r>
            <a:r>
              <a:rPr lang="en-US" dirty="0" smtClean="0"/>
              <a:t>the nanoparticle </a:t>
            </a:r>
            <a:r>
              <a:rPr lang="en-US" dirty="0"/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5264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Solubility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674"/>
            <a:ext cx="12192000" cy="6106326"/>
          </a:xfrm>
        </p:spPr>
        <p:txBody>
          <a:bodyPr>
            <a:normAutofit/>
          </a:bodyPr>
          <a:lstStyle/>
          <a:p>
            <a:r>
              <a:rPr lang="en-US" dirty="0"/>
              <a:t>How do these surface groups work</a:t>
            </a:r>
            <a:r>
              <a:rPr lang="en-US" dirty="0" smtClean="0"/>
              <a:t>?</a:t>
            </a:r>
          </a:p>
          <a:p>
            <a:r>
              <a:rPr lang="en-US" dirty="0"/>
              <a:t>The functional groups usually form a covalent </a:t>
            </a:r>
            <a:r>
              <a:rPr lang="en-US" dirty="0" smtClean="0"/>
              <a:t>bond and </a:t>
            </a:r>
            <a:r>
              <a:rPr lang="en-US" dirty="0"/>
              <a:t>attach themselves to the surface of nanotubes and </a:t>
            </a:r>
            <a:r>
              <a:rPr lang="en-US" dirty="0" err="1" smtClean="0"/>
              <a:t>buckyballs</a:t>
            </a:r>
            <a:endParaRPr lang="en-US" dirty="0" smtClean="0"/>
          </a:p>
          <a:p>
            <a:r>
              <a:rPr lang="en-US" dirty="0"/>
              <a:t>lipid membranes act as barriers to </a:t>
            </a:r>
            <a:r>
              <a:rPr lang="en-US" dirty="0" smtClean="0"/>
              <a:t>hydrophilic nanoparticles</a:t>
            </a:r>
          </a:p>
          <a:p>
            <a:pPr lvl="1"/>
            <a:r>
              <a:rPr lang="en-US" dirty="0"/>
              <a:t>the polar nanoparticles are not easily absorbed by the cell </a:t>
            </a:r>
            <a:r>
              <a:rPr lang="en-US" dirty="0" smtClean="0"/>
              <a:t>membranes</a:t>
            </a:r>
          </a:p>
          <a:p>
            <a:pPr lvl="1"/>
            <a:r>
              <a:rPr lang="en-US" dirty="0"/>
              <a:t>nonpolar (hydrophobic) nanoparticles will </a:t>
            </a:r>
            <a:r>
              <a:rPr lang="en-US" dirty="0" smtClean="0"/>
              <a:t>be readily </a:t>
            </a:r>
            <a:r>
              <a:rPr lang="en-US" dirty="0"/>
              <a:t>absorbed and will pass through the cell </a:t>
            </a:r>
            <a:r>
              <a:rPr lang="en-US" dirty="0" smtClean="0"/>
              <a:t>membrane</a:t>
            </a:r>
          </a:p>
          <a:p>
            <a:pPr lvl="1"/>
            <a:r>
              <a:rPr lang="en-US" dirty="0"/>
              <a:t>cellular toxicity </a:t>
            </a:r>
            <a:r>
              <a:rPr lang="en-US" dirty="0" smtClean="0"/>
              <a:t>can be </a:t>
            </a:r>
            <a:r>
              <a:rPr lang="en-US" dirty="0"/>
              <a:t>reduced if the nanoparticles have polar end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699" y="3505564"/>
            <a:ext cx="7835901" cy="3225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" y="3505564"/>
            <a:ext cx="4211771" cy="32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BENEFITS VERSUS RISKS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74"/>
            <a:ext cx="12192000" cy="6106326"/>
          </a:xfrm>
        </p:spPr>
        <p:txBody>
          <a:bodyPr>
            <a:normAutofit/>
          </a:bodyPr>
          <a:lstStyle/>
          <a:p>
            <a:r>
              <a:rPr lang="en-US" dirty="0"/>
              <a:t>In order for nanotechnology to be accepted by society, the public needs to be made </a:t>
            </a:r>
            <a:r>
              <a:rPr lang="en-US" dirty="0" smtClean="0"/>
              <a:t>aware of </a:t>
            </a:r>
            <a:r>
              <a:rPr lang="en-US" dirty="0"/>
              <a:t>its benefits and </a:t>
            </a:r>
            <a:r>
              <a:rPr lang="en-US" dirty="0" smtClean="0"/>
              <a:t>risks</a:t>
            </a:r>
          </a:p>
          <a:p>
            <a:pPr lvl="1"/>
            <a:r>
              <a:rPr lang="en-US" i="1" dirty="0"/>
              <a:t>Benefits </a:t>
            </a:r>
            <a:r>
              <a:rPr lang="en-US" dirty="0"/>
              <a:t>are defined as favorable or desirable consequences (advantages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risks are defined as the probability (chance) of having </a:t>
            </a:r>
            <a:r>
              <a:rPr lang="en-US" dirty="0" smtClean="0"/>
              <a:t>undesirable consequences</a:t>
            </a:r>
          </a:p>
          <a:p>
            <a:r>
              <a:rPr lang="en-US" dirty="0"/>
              <a:t>we need to learn the </a:t>
            </a:r>
            <a:r>
              <a:rPr lang="en-US" dirty="0" smtClean="0"/>
              <a:t>public’s opinion </a:t>
            </a:r>
            <a:r>
              <a:rPr lang="en-US" dirty="0"/>
              <a:t>and concerns about </a:t>
            </a:r>
            <a:r>
              <a:rPr lang="en-US" dirty="0" smtClean="0"/>
              <a:t>nanotechnology</a:t>
            </a:r>
          </a:p>
          <a:p>
            <a:pPr lvl="1"/>
            <a:r>
              <a:rPr lang="en-US" dirty="0"/>
              <a:t>“How risky and beneficial </a:t>
            </a:r>
            <a:r>
              <a:rPr lang="en-US" dirty="0" smtClean="0"/>
              <a:t>do you </a:t>
            </a:r>
            <a:r>
              <a:rPr lang="en-US" dirty="0"/>
              <a:t>consider each of the following items for the U.S. society?”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100" y="3690537"/>
            <a:ext cx="576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00"/>
                </a:solidFill>
                <a:latin typeface="MinionPro-Regular"/>
              </a:rPr>
              <a:t>In a 2007 study at Rice University, researchers found they could feed carbon nanotubes </a:t>
            </a:r>
            <a:r>
              <a:rPr lang="en-US" b="1" dirty="0" smtClean="0">
                <a:solidFill>
                  <a:srgbClr val="FFFF00"/>
                </a:solidFill>
                <a:latin typeface="MinionPro-Regular"/>
              </a:rPr>
              <a:t>to fruit </a:t>
            </a:r>
            <a:r>
              <a:rPr lang="en-US" b="1" dirty="0">
                <a:solidFill>
                  <a:srgbClr val="FFFF00"/>
                </a:solidFill>
                <a:latin typeface="MinionPro-Regular"/>
              </a:rPr>
              <a:t>flies without any adverse </a:t>
            </a:r>
            <a:r>
              <a:rPr lang="en-US" b="1" dirty="0" smtClean="0">
                <a:solidFill>
                  <a:srgbClr val="FFFF00"/>
                </a:solidFill>
                <a:latin typeface="MinionPro-Regular"/>
              </a:rPr>
              <a:t>effects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00"/>
                </a:solidFill>
              </a:rPr>
              <a:t>a 2007 </a:t>
            </a:r>
            <a:r>
              <a:rPr lang="en-US" b="1" dirty="0" smtClean="0">
                <a:solidFill>
                  <a:srgbClr val="FFFF00"/>
                </a:solidFill>
              </a:rPr>
              <a:t>poll found </a:t>
            </a:r>
            <a:r>
              <a:rPr lang="en-US" b="1" dirty="0">
                <a:solidFill>
                  <a:srgbClr val="FFFF00"/>
                </a:solidFill>
              </a:rPr>
              <a:t>that only 7% of Americans would purchase food enhanced with </a:t>
            </a:r>
            <a:r>
              <a:rPr lang="en-US" b="1" dirty="0" err="1">
                <a:solidFill>
                  <a:srgbClr val="FFFF00"/>
                </a:solidFill>
              </a:rPr>
              <a:t>nanomaterials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even though </a:t>
            </a:r>
            <a:r>
              <a:rPr lang="en-US" b="1" dirty="0">
                <a:solidFill>
                  <a:srgbClr val="FFFF00"/>
                </a:solidFill>
              </a:rPr>
              <a:t>previous studies have indicated </a:t>
            </a:r>
            <a:r>
              <a:rPr lang="en-US" b="1" dirty="0" smtClean="0">
                <a:solidFill>
                  <a:srgbClr val="FFFF00"/>
                </a:solidFill>
              </a:rPr>
              <a:t>that nanoparticles </a:t>
            </a:r>
            <a:r>
              <a:rPr lang="en-US" b="1" dirty="0">
                <a:solidFill>
                  <a:srgbClr val="FFFF00"/>
                </a:solidFill>
              </a:rPr>
              <a:t>could be safe to ingest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45200" y="3058172"/>
            <a:ext cx="6921500" cy="3702118"/>
            <a:chOff x="6045200" y="3058172"/>
            <a:chExt cx="6921500" cy="37021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3058172"/>
              <a:ext cx="6019800" cy="368552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45200" y="6560235"/>
              <a:ext cx="692150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latin typeface="MinionPro-Regular"/>
                </a:rPr>
                <a:t>Benefits vs. risks of nanotechnology against other technologies</a:t>
              </a:r>
              <a:endParaRPr lang="en-US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89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-39258"/>
            <a:ext cx="10096500" cy="790932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99FF"/>
                </a:solidFill>
              </a:rPr>
              <a:t>RISK ASSESSMENT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74"/>
            <a:ext cx="12192000" cy="6106326"/>
          </a:xfrm>
        </p:spPr>
        <p:txBody>
          <a:bodyPr>
            <a:normAutofit/>
          </a:bodyPr>
          <a:lstStyle/>
          <a:p>
            <a:r>
              <a:rPr lang="en-US" dirty="0"/>
              <a:t>The definition of </a:t>
            </a:r>
            <a:r>
              <a:rPr lang="en-US" i="1" dirty="0"/>
              <a:t>risk assessment </a:t>
            </a:r>
            <a:r>
              <a:rPr lang="en-US" dirty="0"/>
              <a:t>is the knowledge and skill in evaluating risk data, which </a:t>
            </a:r>
            <a:r>
              <a:rPr lang="en-US" dirty="0" smtClean="0"/>
              <a:t>are sometimes </a:t>
            </a:r>
            <a:r>
              <a:rPr lang="en-US" dirty="0"/>
              <a:t>variable and </a:t>
            </a:r>
            <a:r>
              <a:rPr lang="en-US" dirty="0" smtClean="0"/>
              <a:t>uncertain</a:t>
            </a:r>
          </a:p>
          <a:p>
            <a:r>
              <a:rPr lang="en-US" dirty="0"/>
              <a:t>In order to establish a risk assessment </a:t>
            </a:r>
            <a:r>
              <a:rPr lang="en-US" dirty="0" smtClean="0"/>
              <a:t>plan on </a:t>
            </a:r>
            <a:r>
              <a:rPr lang="en-US" dirty="0" err="1"/>
              <a:t>nanomaterials</a:t>
            </a:r>
            <a:r>
              <a:rPr lang="en-US" dirty="0"/>
              <a:t>, the following questions need to be </a:t>
            </a:r>
            <a:r>
              <a:rPr lang="en-US" dirty="0" smtClean="0"/>
              <a:t>answered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nanoparticles have adverse effects? If so, what are they?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 dose–response relationships?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 occupational/environmental safe levels in different media?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their calculated risk</a:t>
            </a:r>
            <a:r>
              <a:rPr lang="en-US" dirty="0" smtClean="0"/>
              <a:t>?</a:t>
            </a:r>
          </a:p>
          <a:p>
            <a:r>
              <a:rPr lang="en-US" dirty="0"/>
              <a:t>Once these questions are answered, exposure guidelines, safe practices, and risk assessment </a:t>
            </a:r>
            <a:r>
              <a:rPr lang="en-US" dirty="0" smtClean="0"/>
              <a:t>can be determined</a:t>
            </a:r>
          </a:p>
          <a:p>
            <a:pPr lvl="1"/>
            <a:r>
              <a:rPr lang="en-US" dirty="0"/>
              <a:t>Regulation Anybody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In Search of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/>
              <a:t>Standardized </a:t>
            </a:r>
            <a:r>
              <a:rPr lang="en-US" dirty="0" smtClean="0"/>
              <a:t>Testing</a:t>
            </a:r>
          </a:p>
          <a:p>
            <a:pPr lvl="1"/>
            <a:r>
              <a:rPr lang="en-US" dirty="0"/>
              <a:t>Risk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18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Regulation Anybody?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674"/>
            <a:ext cx="12192000" cy="6106326"/>
          </a:xfrm>
        </p:spPr>
        <p:txBody>
          <a:bodyPr>
            <a:normAutofit/>
          </a:bodyPr>
          <a:lstStyle/>
          <a:p>
            <a:r>
              <a:rPr lang="en-US" dirty="0"/>
              <a:t>U.S. governmental </a:t>
            </a:r>
            <a:r>
              <a:rPr lang="en-US" dirty="0" smtClean="0"/>
              <a:t>agencies </a:t>
            </a:r>
            <a:r>
              <a:rPr lang="en-US" dirty="0"/>
              <a:t>that have a stake in regulating nanotechnology products </a:t>
            </a:r>
            <a:r>
              <a:rPr lang="en-US" dirty="0" smtClean="0"/>
              <a:t>are</a:t>
            </a:r>
          </a:p>
          <a:p>
            <a:pPr lvl="1"/>
            <a:r>
              <a:rPr lang="en-US" dirty="0"/>
              <a:t>Food </a:t>
            </a:r>
            <a:r>
              <a:rPr lang="en-US" dirty="0" smtClean="0"/>
              <a:t>and Drug </a:t>
            </a:r>
            <a:r>
              <a:rPr lang="en-US" dirty="0"/>
              <a:t>Administration (FDA), </a:t>
            </a:r>
            <a:endParaRPr lang="en-US" dirty="0" smtClean="0"/>
          </a:p>
          <a:p>
            <a:pPr lvl="2"/>
            <a:r>
              <a:rPr lang="en-US" dirty="0"/>
              <a:t>The FDA is interested in </a:t>
            </a:r>
            <a:r>
              <a:rPr lang="en-US" dirty="0" smtClean="0"/>
              <a:t>overse</a:t>
            </a:r>
            <a:r>
              <a:rPr lang="en-US" dirty="0"/>
              <a:t>e</a:t>
            </a:r>
            <a:r>
              <a:rPr lang="en-US" dirty="0" smtClean="0"/>
              <a:t>ing </a:t>
            </a:r>
            <a:r>
              <a:rPr lang="en-US" dirty="0"/>
              <a:t>nanotechnology products in areas such as foods, </a:t>
            </a:r>
            <a:r>
              <a:rPr lang="en-US" dirty="0" smtClean="0"/>
              <a:t>animal feeds</a:t>
            </a:r>
            <a:r>
              <a:rPr lang="en-US" dirty="0"/>
              <a:t>, cosmetics, drugs, biologics, and medical </a:t>
            </a:r>
            <a:r>
              <a:rPr lang="en-US" dirty="0" smtClean="0"/>
              <a:t>devices</a:t>
            </a:r>
          </a:p>
          <a:p>
            <a:pPr lvl="2"/>
            <a:r>
              <a:rPr lang="en-US" dirty="0"/>
              <a:t>the FDA made </a:t>
            </a:r>
            <a:r>
              <a:rPr lang="en-US" dirty="0" smtClean="0"/>
              <a:t>recommendations for </a:t>
            </a:r>
            <a:r>
              <a:rPr lang="en-US" dirty="0"/>
              <a:t>a staged approach to determine the risk of </a:t>
            </a:r>
            <a:r>
              <a:rPr lang="en-US" dirty="0" smtClean="0"/>
              <a:t>nanotechnology</a:t>
            </a:r>
          </a:p>
          <a:p>
            <a:pPr lvl="2"/>
            <a:r>
              <a:rPr lang="en-US" dirty="0"/>
              <a:t>The FDA will not regulate it </a:t>
            </a:r>
            <a:r>
              <a:rPr lang="en-US" dirty="0" smtClean="0"/>
              <a:t>without knowing </a:t>
            </a:r>
            <a:r>
              <a:rPr lang="en-US" dirty="0"/>
              <a:t>the exposure guidelines and health/safety limits</a:t>
            </a:r>
          </a:p>
          <a:p>
            <a:pPr lvl="1"/>
            <a:r>
              <a:rPr lang="en-US" dirty="0" smtClean="0"/>
              <a:t>Environmental </a:t>
            </a:r>
            <a:r>
              <a:rPr lang="en-US" dirty="0"/>
              <a:t>Protection Agency (EPA), </a:t>
            </a:r>
            <a:endParaRPr lang="en-US" dirty="0" smtClean="0"/>
          </a:p>
          <a:p>
            <a:pPr lvl="2"/>
            <a:r>
              <a:rPr lang="en-US" dirty="0"/>
              <a:t>The EPA works with the same agencies as the FDA. However, their role in </a:t>
            </a:r>
            <a:r>
              <a:rPr lang="en-US" dirty="0" smtClean="0"/>
              <a:t>nanotechnology is </a:t>
            </a:r>
            <a:r>
              <a:rPr lang="en-US" dirty="0"/>
              <a:t>different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EPA wants to ensure unintended consequences and exposures to </a:t>
            </a:r>
            <a:r>
              <a:rPr lang="en-US" dirty="0" smtClean="0"/>
              <a:t>humans and </a:t>
            </a:r>
            <a:r>
              <a:rPr lang="en-US" dirty="0"/>
              <a:t>ecosystems are either prevented or </a:t>
            </a:r>
            <a:r>
              <a:rPr lang="en-US" dirty="0" smtClean="0"/>
              <a:t>minimized</a:t>
            </a:r>
          </a:p>
          <a:p>
            <a:pPr lvl="2"/>
            <a:r>
              <a:rPr lang="en-US" dirty="0"/>
              <a:t>The EPA’s </a:t>
            </a:r>
            <a:r>
              <a:rPr lang="en-US" dirty="0" smtClean="0"/>
              <a:t>Nanotechnology Toxicity </a:t>
            </a:r>
            <a:r>
              <a:rPr lang="en-US" dirty="0"/>
              <a:t>Program is engaged in ecology and safety research on some common </a:t>
            </a:r>
            <a:r>
              <a:rPr lang="en-US" dirty="0" err="1"/>
              <a:t>nanomaterials</a:t>
            </a:r>
            <a:r>
              <a:rPr lang="en-US" dirty="0" smtClean="0"/>
              <a:t>— fullerenes</a:t>
            </a:r>
            <a:r>
              <a:rPr lang="en-US" dirty="0"/>
              <a:t>, carbon nanotubes, TiO2, cerium oxide, silver, and iron</a:t>
            </a:r>
          </a:p>
          <a:p>
            <a:pPr lvl="1"/>
            <a:r>
              <a:rPr lang="en-US" dirty="0" smtClean="0"/>
              <a:t>National Institutes of </a:t>
            </a:r>
            <a:r>
              <a:rPr lang="en-US" dirty="0"/>
              <a:t>Health (NIH), </a:t>
            </a:r>
            <a:endParaRPr lang="en-US" dirty="0" smtClean="0"/>
          </a:p>
          <a:p>
            <a:pPr lvl="1"/>
            <a:r>
              <a:rPr lang="en-US" dirty="0" smtClean="0"/>
              <a:t>National </a:t>
            </a:r>
            <a:r>
              <a:rPr lang="en-US" dirty="0"/>
              <a:t>Institute for Occupational Safety and Health (NIOSH</a:t>
            </a:r>
            <a:r>
              <a:rPr lang="en-US" dirty="0" smtClean="0"/>
              <a:t>).</a:t>
            </a:r>
          </a:p>
          <a:p>
            <a:pPr lvl="2"/>
            <a:r>
              <a:rPr lang="en-US" dirty="0"/>
              <a:t>The NIOSH is not a regulating agency</a:t>
            </a:r>
          </a:p>
          <a:p>
            <a:pPr lvl="2"/>
            <a:r>
              <a:rPr lang="en-US" dirty="0"/>
              <a:t>NIOSH has the power to force nanomaterial manufacturers to follow its rules</a:t>
            </a:r>
          </a:p>
          <a:p>
            <a:pPr lvl="2"/>
            <a:r>
              <a:rPr lang="en-US" dirty="0"/>
              <a:t>NIOSH is one of the first agencies to distribute guidelines on the exposure of nanoparticles.</a:t>
            </a:r>
          </a:p>
          <a:p>
            <a:pPr lvl="3"/>
            <a:r>
              <a:rPr lang="en-US" dirty="0"/>
              <a:t>2010 - exposure limit of CNTs at 7 </a:t>
            </a:r>
            <a:r>
              <a:rPr lang="en-US" dirty="0" err="1"/>
              <a:t>μg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 of air in an 8 h shift-the smallest detection in air samplings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In Search of Standards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674"/>
            <a:ext cx="12192000" cy="6106326"/>
          </a:xfrm>
        </p:spPr>
        <p:txBody>
          <a:bodyPr>
            <a:normAutofit/>
          </a:bodyPr>
          <a:lstStyle/>
          <a:p>
            <a:r>
              <a:rPr lang="en-US" dirty="0"/>
              <a:t>There are organizations and universities involved in developing standards for risk </a:t>
            </a:r>
            <a:r>
              <a:rPr lang="en-US" dirty="0" smtClean="0"/>
              <a:t>assessment of nanotechnology</a:t>
            </a:r>
          </a:p>
          <a:p>
            <a:pPr lvl="1"/>
            <a:r>
              <a:rPr lang="en-US" dirty="0"/>
              <a:t>The American Society for Testing and </a:t>
            </a:r>
            <a:r>
              <a:rPr lang="en-US" dirty="0" smtClean="0"/>
              <a:t>Materials (</a:t>
            </a:r>
            <a:r>
              <a:rPr lang="en-US" dirty="0"/>
              <a:t>ASTM) </a:t>
            </a:r>
            <a:endParaRPr lang="en-US" dirty="0" smtClean="0"/>
          </a:p>
          <a:p>
            <a:pPr lvl="2"/>
            <a:r>
              <a:rPr lang="en-US" dirty="0"/>
              <a:t>The ASTM is an international society with the purpose of developing technical </a:t>
            </a:r>
            <a:r>
              <a:rPr lang="en-US" dirty="0" smtClean="0"/>
              <a:t>standards that </a:t>
            </a:r>
            <a:r>
              <a:rPr lang="en-US" dirty="0"/>
              <a:t>guide in the design, manufacturing, and trade of </a:t>
            </a:r>
            <a:r>
              <a:rPr lang="en-US" dirty="0" smtClean="0"/>
              <a:t>products</a:t>
            </a:r>
          </a:p>
          <a:p>
            <a:pPr lvl="2"/>
            <a:r>
              <a:rPr lang="en-US" dirty="0"/>
              <a:t>In 2005, </a:t>
            </a:r>
            <a:r>
              <a:rPr lang="en-US" dirty="0" smtClean="0"/>
              <a:t>ASTM formed </a:t>
            </a:r>
            <a:r>
              <a:rPr lang="en-US" dirty="0"/>
              <a:t>Committee E56 on nanotechnology to develop standards and guidelines for </a:t>
            </a:r>
            <a:r>
              <a:rPr lang="en-US" dirty="0" smtClean="0"/>
              <a:t>handling </a:t>
            </a:r>
            <a:r>
              <a:rPr lang="en-US" dirty="0" err="1" smtClean="0"/>
              <a:t>nanomaterials</a:t>
            </a:r>
            <a:endParaRPr lang="en-US" dirty="0" smtClean="0"/>
          </a:p>
          <a:p>
            <a:pPr lvl="2"/>
            <a:r>
              <a:rPr lang="en-US" dirty="0"/>
              <a:t>Various subcommittees have also been formed—Committee 56.01 </a:t>
            </a:r>
            <a:r>
              <a:rPr lang="en-US" dirty="0" smtClean="0"/>
              <a:t>to develop </a:t>
            </a:r>
            <a:r>
              <a:rPr lang="en-US" dirty="0"/>
              <a:t>nanotech terminology and nomenclature, </a:t>
            </a:r>
            <a:endParaRPr lang="en-US" dirty="0" smtClean="0"/>
          </a:p>
          <a:p>
            <a:pPr lvl="2"/>
            <a:r>
              <a:rPr lang="en-US" dirty="0" smtClean="0"/>
              <a:t>Committee </a:t>
            </a:r>
            <a:r>
              <a:rPr lang="en-US" dirty="0"/>
              <a:t>56.03 to develop </a:t>
            </a:r>
            <a:r>
              <a:rPr lang="en-US" dirty="0" smtClean="0"/>
              <a:t>occupational exposure </a:t>
            </a:r>
            <a:r>
              <a:rPr lang="en-US" dirty="0"/>
              <a:t>guidelines, risk assessment, monitoring, and disposal of </a:t>
            </a:r>
            <a:r>
              <a:rPr lang="en-US" dirty="0" err="1"/>
              <a:t>nanomaterials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International Council on Nanotechnology (ICON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ICON was established in 2005 at Rice University in conjunction with University </a:t>
            </a:r>
            <a:r>
              <a:rPr lang="en-US" dirty="0" smtClean="0"/>
              <a:t>of California</a:t>
            </a:r>
            <a:r>
              <a:rPr lang="en-US" dirty="0"/>
              <a:t>, Santa Barbara (UCSB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The mission of ICON is to access, communicate, </a:t>
            </a:r>
            <a:r>
              <a:rPr lang="en-US" dirty="0" smtClean="0"/>
              <a:t>and reduce </a:t>
            </a:r>
            <a:r>
              <a:rPr lang="en-US" dirty="0"/>
              <a:t>the </a:t>
            </a:r>
            <a:r>
              <a:rPr lang="en-US" dirty="0" err="1"/>
              <a:t>nanorisks</a:t>
            </a:r>
            <a:r>
              <a:rPr lang="en-US" dirty="0"/>
              <a:t> while maximizing the societal </a:t>
            </a:r>
            <a:r>
              <a:rPr lang="en-US" dirty="0" smtClean="0"/>
              <a:t>benefits</a:t>
            </a:r>
          </a:p>
          <a:p>
            <a:pPr lvl="2"/>
            <a:r>
              <a:rPr lang="en-US" dirty="0"/>
              <a:t>The organization provides </a:t>
            </a:r>
            <a:r>
              <a:rPr lang="en-US" dirty="0" smtClean="0"/>
              <a:t>an online </a:t>
            </a:r>
            <a:r>
              <a:rPr lang="en-US" dirty="0"/>
              <a:t>database of the scientific findings related to the risks and benefits of nanotechnology</a:t>
            </a:r>
          </a:p>
          <a:p>
            <a:pPr lvl="1"/>
            <a:r>
              <a:rPr lang="en-US" dirty="0" smtClean="0"/>
              <a:t>Rice University </a:t>
            </a:r>
            <a:r>
              <a:rPr lang="en-US" dirty="0"/>
              <a:t>and UC, Santa Barbara’s Center for Nanotechnology in Society (CNS)</a:t>
            </a:r>
          </a:p>
        </p:txBody>
      </p:sp>
    </p:spTree>
    <p:extLst>
      <p:ext uri="{BB962C8B-B14F-4D97-AF65-F5344CB8AC3E}">
        <p14:creationId xmlns:p14="http://schemas.microsoft.com/office/powerpoint/2010/main" val="6279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1907"/>
            <a:ext cx="10096500" cy="11509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24"/>
            <a:ext cx="12192000" cy="5527676"/>
          </a:xfrm>
        </p:spPr>
        <p:txBody>
          <a:bodyPr>
            <a:normAutofit/>
          </a:bodyPr>
          <a:lstStyle/>
          <a:p>
            <a:r>
              <a:rPr lang="en-US" dirty="0"/>
              <a:t>The digestive system is also called the gastrointestinal (GI)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It has an </a:t>
            </a:r>
            <a:r>
              <a:rPr lang="en-US" dirty="0" smtClean="0"/>
              <a:t>upper GI </a:t>
            </a:r>
            <a:r>
              <a:rPr lang="en-US" dirty="0"/>
              <a:t>system and lower GI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The upper GI system contains the mouth, pharynx</a:t>
            </a:r>
            <a:r>
              <a:rPr lang="en-US" dirty="0" smtClean="0"/>
              <a:t>, esophagus</a:t>
            </a:r>
            <a:r>
              <a:rPr lang="en-US" dirty="0"/>
              <a:t>, and </a:t>
            </a:r>
            <a:r>
              <a:rPr lang="en-US" dirty="0" smtClean="0"/>
              <a:t>stomach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lower GI system 4.5 </a:t>
            </a:r>
            <a:r>
              <a:rPr lang="en-US" dirty="0"/>
              <a:t>m long small intestine (including pancreas, liver, gallbladder) and ∼1 </a:t>
            </a:r>
            <a:r>
              <a:rPr lang="en-US" dirty="0" smtClean="0"/>
              <a:t>m long </a:t>
            </a:r>
            <a:r>
              <a:rPr lang="en-US" dirty="0"/>
              <a:t>large </a:t>
            </a:r>
            <a:r>
              <a:rPr lang="en-US" dirty="0" smtClean="0"/>
              <a:t>intestine</a:t>
            </a:r>
          </a:p>
          <a:p>
            <a:r>
              <a:rPr lang="en-US" dirty="0"/>
              <a:t>The scientific data indicate that ingesting micro- and nanoparticles do not </a:t>
            </a:r>
            <a:r>
              <a:rPr lang="en-US" dirty="0" smtClean="0"/>
              <a:t>appear to </a:t>
            </a:r>
            <a:r>
              <a:rPr lang="en-US" dirty="0"/>
              <a:t>be </a:t>
            </a:r>
            <a:r>
              <a:rPr lang="en-US" dirty="0" smtClean="0"/>
              <a:t>hazardous</a:t>
            </a:r>
          </a:p>
          <a:p>
            <a:pPr lvl="1"/>
            <a:r>
              <a:rPr lang="en-US" dirty="0"/>
              <a:t>very fine SiO2 powder is used in such food products </a:t>
            </a:r>
            <a:r>
              <a:rPr lang="en-US" dirty="0" smtClean="0"/>
              <a:t>as vitamins</a:t>
            </a:r>
            <a:r>
              <a:rPr lang="en-US" dirty="0"/>
              <a:t>, nutritional supplements, and tooth </a:t>
            </a:r>
            <a:r>
              <a:rPr lang="en-US" dirty="0" smtClean="0"/>
              <a:t>paste</a:t>
            </a:r>
          </a:p>
          <a:p>
            <a:pPr lvl="1"/>
            <a:r>
              <a:rPr lang="en-US" dirty="0"/>
              <a:t>In 2007, </a:t>
            </a:r>
            <a:r>
              <a:rPr lang="en-US" dirty="0" smtClean="0"/>
              <a:t>Rice University </a:t>
            </a:r>
            <a:r>
              <a:rPr lang="en-US" dirty="0"/>
              <a:t>researchers raised fruit flies on a diet of yeast and </a:t>
            </a:r>
            <a:r>
              <a:rPr lang="en-US" dirty="0" smtClean="0"/>
              <a:t>nanotubes</a:t>
            </a:r>
          </a:p>
          <a:p>
            <a:r>
              <a:rPr lang="en-US" dirty="0" smtClean="0"/>
              <a:t>nanoparticles </a:t>
            </a:r>
            <a:r>
              <a:rPr lang="en-US" dirty="0"/>
              <a:t>were investigated in foods (corn, tomatoes, rice) and medicines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It was inconclusive on whether </a:t>
            </a:r>
            <a:r>
              <a:rPr lang="en-US" dirty="0" smtClean="0"/>
              <a:t>nanoparticles posed </a:t>
            </a:r>
            <a:r>
              <a:rPr lang="en-US" dirty="0"/>
              <a:t>any toxicity problem to plants or humans</a:t>
            </a:r>
          </a:p>
        </p:txBody>
      </p:sp>
    </p:spTree>
    <p:extLst>
      <p:ext uri="{BB962C8B-B14F-4D97-AF65-F5344CB8AC3E}">
        <p14:creationId xmlns:p14="http://schemas.microsoft.com/office/powerpoint/2010/main" val="40643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Standardized Testing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674"/>
            <a:ext cx="12192000" cy="6106326"/>
          </a:xfrm>
        </p:spPr>
        <p:txBody>
          <a:bodyPr>
            <a:normAutofit/>
          </a:bodyPr>
          <a:lstStyle/>
          <a:p>
            <a:r>
              <a:rPr lang="en-US" dirty="0"/>
              <a:t>whether nanoparticles are a “</a:t>
            </a:r>
            <a:r>
              <a:rPr lang="en-US" dirty="0" err="1"/>
              <a:t>nano</a:t>
            </a:r>
            <a:r>
              <a:rPr lang="en-US" dirty="0"/>
              <a:t>” or “mega” </a:t>
            </a:r>
            <a:r>
              <a:rPr lang="en-US" dirty="0" smtClean="0"/>
              <a:t>risk?</a:t>
            </a:r>
          </a:p>
          <a:p>
            <a:pPr lvl="1"/>
            <a:r>
              <a:rPr lang="en-US" dirty="0"/>
              <a:t>Well, that </a:t>
            </a:r>
            <a:r>
              <a:rPr lang="en-US" dirty="0" smtClean="0"/>
              <a:t>depends</a:t>
            </a:r>
          </a:p>
          <a:p>
            <a:pPr lvl="1"/>
            <a:r>
              <a:rPr lang="en-US" dirty="0"/>
              <a:t>There seems to be conflicting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depends on </a:t>
            </a:r>
            <a:r>
              <a:rPr lang="en-US" dirty="0" smtClean="0"/>
              <a:t>whether their </a:t>
            </a:r>
            <a:r>
              <a:rPr lang="en-US" dirty="0"/>
              <a:t>surfaces are modified. </a:t>
            </a:r>
            <a:endParaRPr lang="en-US" dirty="0" smtClean="0"/>
          </a:p>
          <a:p>
            <a:pPr lvl="1"/>
            <a:r>
              <a:rPr lang="en-US" dirty="0" smtClean="0"/>
              <a:t>Individual </a:t>
            </a:r>
            <a:r>
              <a:rPr lang="en-US" dirty="0" err="1"/>
              <a:t>nanosize</a:t>
            </a:r>
            <a:r>
              <a:rPr lang="en-US" dirty="0"/>
              <a:t> particles have been reported to be </a:t>
            </a:r>
            <a:r>
              <a:rPr lang="en-US" dirty="0" smtClean="0"/>
              <a:t>harmful at </a:t>
            </a:r>
            <a:r>
              <a:rPr lang="en-US" dirty="0"/>
              <a:t>certain concentrations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nanoparticles are aggregated and if they </a:t>
            </a:r>
            <a:r>
              <a:rPr lang="en-US" dirty="0" smtClean="0"/>
              <a:t>are coated </a:t>
            </a:r>
            <a:r>
              <a:rPr lang="en-US" dirty="0"/>
              <a:t>with polymers or with certain functional groups, they appear to be </a:t>
            </a:r>
            <a:r>
              <a:rPr lang="en-US" dirty="0" smtClean="0"/>
              <a:t>nonhazardous</a:t>
            </a:r>
          </a:p>
          <a:p>
            <a:r>
              <a:rPr lang="en-US" dirty="0"/>
              <a:t>Standardized testing should </a:t>
            </a:r>
            <a:r>
              <a:rPr lang="en-US" dirty="0" smtClean="0"/>
              <a:t>consist</a:t>
            </a:r>
          </a:p>
          <a:p>
            <a:pPr lvl="1"/>
            <a:r>
              <a:rPr lang="en-US" dirty="0"/>
              <a:t>(1) surface area </a:t>
            </a:r>
            <a:r>
              <a:rPr lang="en-US" dirty="0" smtClean="0"/>
              <a:t>characterization including </a:t>
            </a:r>
            <a:r>
              <a:rPr lang="en-US" dirty="0"/>
              <a:t>aggregation and surface modification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2) concentration of nanoparticles </a:t>
            </a:r>
            <a:r>
              <a:rPr lang="en-US" dirty="0" smtClean="0"/>
              <a:t>in air </a:t>
            </a:r>
            <a:r>
              <a:rPr lang="en-US" dirty="0"/>
              <a:t>(for </a:t>
            </a:r>
            <a:r>
              <a:rPr lang="en-US" dirty="0" err="1"/>
              <a:t>μg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 and particles/m</a:t>
            </a:r>
            <a:r>
              <a:rPr lang="en-US" baseline="30000" dirty="0"/>
              <a:t>3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3) exposure time,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4) no dogs. Testing rats </a:t>
            </a:r>
            <a:r>
              <a:rPr lang="en-US" dirty="0" smtClean="0"/>
              <a:t>and mice </a:t>
            </a:r>
            <a:r>
              <a:rPr lang="en-US" dirty="0"/>
              <a:t>is OK, but no dogs.</a:t>
            </a:r>
          </a:p>
        </p:txBody>
      </p:sp>
    </p:spTree>
    <p:extLst>
      <p:ext uri="{BB962C8B-B14F-4D97-AF65-F5344CB8AC3E}">
        <p14:creationId xmlns:p14="http://schemas.microsoft.com/office/powerpoint/2010/main" val="13945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Risk Classification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674"/>
            <a:ext cx="12192000" cy="6106326"/>
          </a:xfrm>
        </p:spPr>
        <p:txBody>
          <a:bodyPr>
            <a:normAutofit/>
          </a:bodyPr>
          <a:lstStyle/>
          <a:p>
            <a:r>
              <a:rPr lang="en-US" i="1" dirty="0"/>
              <a:t>Risk classification </a:t>
            </a:r>
            <a:r>
              <a:rPr lang="en-US" dirty="0"/>
              <a:t>is a method of defining the different levels of risk in terms of </a:t>
            </a:r>
            <a:r>
              <a:rPr lang="en-US" dirty="0" smtClean="0"/>
              <a:t>their consequences</a:t>
            </a:r>
          </a:p>
          <a:p>
            <a:r>
              <a:rPr lang="en-US" dirty="0"/>
              <a:t>Since the 1970s, the aerospace industry has classified risks using </a:t>
            </a:r>
            <a:r>
              <a:rPr lang="en-US" i="1" dirty="0" smtClean="0"/>
              <a:t>failure mode </a:t>
            </a:r>
            <a:r>
              <a:rPr lang="en-US" i="1" dirty="0"/>
              <a:t>and effects analysis </a:t>
            </a:r>
            <a:r>
              <a:rPr lang="en-US" dirty="0"/>
              <a:t>(FMEA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FMEA is a detailed risk analysis </a:t>
            </a:r>
            <a:r>
              <a:rPr lang="en-US" dirty="0" smtClean="0"/>
              <a:t>on the </a:t>
            </a:r>
            <a:r>
              <a:rPr lang="en-US" dirty="0"/>
              <a:t>possible failure of components in complex engineering systems—like airplanes </a:t>
            </a:r>
            <a:r>
              <a:rPr lang="en-US" dirty="0" smtClean="0"/>
              <a:t>and nuclear reactors</a:t>
            </a:r>
          </a:p>
          <a:p>
            <a:pPr lvl="1"/>
            <a:r>
              <a:rPr lang="en-US" dirty="0"/>
              <a:t>In FMEA, risk depends upon the probability of failure of its </a:t>
            </a:r>
            <a:r>
              <a:rPr lang="en-US" dirty="0" smtClean="0"/>
              <a:t>components and </a:t>
            </a:r>
            <a:r>
              <a:rPr lang="en-US" dirty="0"/>
              <a:t>their </a:t>
            </a:r>
            <a:r>
              <a:rPr lang="en-US" dirty="0" smtClean="0"/>
              <a:t>effects</a:t>
            </a:r>
          </a:p>
          <a:p>
            <a:pPr lvl="1"/>
            <a:r>
              <a:rPr lang="en-US" dirty="0"/>
              <a:t>FMEA is a method of documenting the failure probability </a:t>
            </a:r>
            <a:r>
              <a:rPr lang="en-US" dirty="0" smtClean="0"/>
              <a:t>and its consequences</a:t>
            </a:r>
          </a:p>
          <a:p>
            <a:r>
              <a:rPr lang="en-US" dirty="0"/>
              <a:t>The risks of nanotechnology can be modeled after the risk classification for </a:t>
            </a:r>
            <a:r>
              <a:rPr lang="en-US" dirty="0" smtClean="0"/>
              <a:t>engineering systems </a:t>
            </a:r>
            <a:r>
              <a:rPr lang="en-US" dirty="0"/>
              <a:t>in FMEA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99" y="4008578"/>
            <a:ext cx="7454901" cy="27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96500" cy="79093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RISK MANAGEMENT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4674"/>
            <a:ext cx="12192000" cy="2766226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Risk management </a:t>
            </a:r>
            <a:r>
              <a:rPr lang="en-US" dirty="0"/>
              <a:t>is defined as making decisions within tolerable </a:t>
            </a:r>
            <a:r>
              <a:rPr lang="en-US" dirty="0" smtClean="0"/>
              <a:t>limits</a:t>
            </a:r>
          </a:p>
          <a:p>
            <a:r>
              <a:rPr lang="en-US" dirty="0"/>
              <a:t>It normally </a:t>
            </a:r>
            <a:r>
              <a:rPr lang="en-US" dirty="0" smtClean="0"/>
              <a:t>occurs after </a:t>
            </a:r>
            <a:r>
              <a:rPr lang="en-US" dirty="0"/>
              <a:t>the risks have been assessed and </a:t>
            </a:r>
            <a:r>
              <a:rPr lang="en-US" dirty="0" smtClean="0"/>
              <a:t>classified. </a:t>
            </a:r>
            <a:r>
              <a:rPr lang="en-US" dirty="0"/>
              <a:t>In other words, decisions </a:t>
            </a:r>
            <a:r>
              <a:rPr lang="en-US" dirty="0" smtClean="0"/>
              <a:t>on nanotechnology </a:t>
            </a:r>
            <a:r>
              <a:rPr lang="en-US" dirty="0"/>
              <a:t>risk can be made based on what we are willing to </a:t>
            </a:r>
            <a:r>
              <a:rPr lang="en-US" dirty="0" smtClean="0"/>
              <a:t>tolerate</a:t>
            </a:r>
          </a:p>
          <a:p>
            <a:r>
              <a:rPr lang="en-US" dirty="0"/>
              <a:t>a practical example of risk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/>
              <a:t>In 2006, there were ∼42,000 </a:t>
            </a:r>
            <a:r>
              <a:rPr lang="en-US" dirty="0" smtClean="0"/>
              <a:t>people who </a:t>
            </a:r>
            <a:r>
              <a:rPr lang="en-US" dirty="0"/>
              <a:t>were killed on U.S. highways from automobile accidents. Assuming the U.S. </a:t>
            </a:r>
            <a:r>
              <a:rPr lang="en-US" dirty="0" smtClean="0"/>
              <a:t>population in </a:t>
            </a:r>
            <a:r>
              <a:rPr lang="en-US" dirty="0"/>
              <a:t>2006 was 300 million, the probability of highway death from cars is about 1.4 × 10</a:t>
            </a:r>
            <a:r>
              <a:rPr lang="en-US" baseline="30000" dirty="0"/>
              <a:t>−</a:t>
            </a:r>
            <a:r>
              <a:rPr lang="en-US" baseline="30000" dirty="0" smtClean="0"/>
              <a:t>4 </a:t>
            </a:r>
            <a:r>
              <a:rPr lang="en-US" dirty="0" smtClean="0"/>
              <a:t>(or </a:t>
            </a:r>
            <a:r>
              <a:rPr lang="en-US" dirty="0"/>
              <a:t>14 persons out of 100,000 people). Understanding the probability of occurrence and </a:t>
            </a:r>
            <a:r>
              <a:rPr lang="en-US" dirty="0" smtClean="0"/>
              <a:t>its consequences</a:t>
            </a:r>
            <a:r>
              <a:rPr lang="en-US" dirty="0"/>
              <a:t>, we can decide whether to drive our car on the highway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4166812"/>
            <a:ext cx="3771900" cy="262898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3466519"/>
            <a:ext cx="8686800" cy="624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Decisions in risk management can be made by creating a </a:t>
            </a:r>
            <a:r>
              <a:rPr lang="en-US" dirty="0" smtClean="0"/>
              <a:t>diagram</a:t>
            </a:r>
          </a:p>
          <a:p>
            <a:r>
              <a:rPr lang="en-US" dirty="0"/>
              <a:t>manufacturing </a:t>
            </a:r>
            <a:r>
              <a:rPr lang="en-US" dirty="0" err="1" smtClean="0"/>
              <a:t>Qdots</a:t>
            </a:r>
            <a:r>
              <a:rPr lang="en-US" dirty="0" smtClean="0"/>
              <a:t> for </a:t>
            </a:r>
            <a:r>
              <a:rPr lang="en-US" dirty="0"/>
              <a:t>biomedical imaging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120" y="4166812"/>
            <a:ext cx="6653080" cy="26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1107"/>
            <a:ext cx="10096500" cy="115090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9800"/>
            <a:ext cx="12192000" cy="62611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So far micro- and </a:t>
            </a:r>
            <a:r>
              <a:rPr lang="en-US" dirty="0" err="1"/>
              <a:t>nanomaterials</a:t>
            </a:r>
            <a:r>
              <a:rPr lang="en-US" dirty="0"/>
              <a:t> have not presented a serious danger to the </a:t>
            </a:r>
            <a:r>
              <a:rPr lang="en-US" dirty="0" smtClean="0"/>
              <a:t>environment or </a:t>
            </a:r>
            <a:r>
              <a:rPr lang="en-US" dirty="0"/>
              <a:t>to </a:t>
            </a:r>
            <a:r>
              <a:rPr lang="en-US" dirty="0" smtClean="0"/>
              <a:t>humans</a:t>
            </a:r>
          </a:p>
          <a:p>
            <a:r>
              <a:rPr lang="en-US" dirty="0"/>
              <a:t>Even if these materials happen to be hazardous, they still may be safely handled</a:t>
            </a:r>
            <a:r>
              <a:rPr lang="en-US" dirty="0" smtClean="0"/>
              <a:t>, contained</a:t>
            </a:r>
            <a:r>
              <a:rPr lang="en-US" dirty="0"/>
              <a:t>, and </a:t>
            </a:r>
            <a:r>
              <a:rPr lang="en-US" dirty="0" smtClean="0"/>
              <a:t>controlled</a:t>
            </a:r>
          </a:p>
          <a:p>
            <a:r>
              <a:rPr lang="en-US" dirty="0"/>
              <a:t>An example of proper containment and safe handling </a:t>
            </a:r>
            <a:r>
              <a:rPr lang="en-US" dirty="0" smtClean="0"/>
              <a:t>is the </a:t>
            </a:r>
            <a:r>
              <a:rPr lang="en-US" dirty="0"/>
              <a:t>electronics </a:t>
            </a:r>
            <a:r>
              <a:rPr lang="en-US" dirty="0" smtClean="0"/>
              <a:t>industry</a:t>
            </a:r>
          </a:p>
          <a:p>
            <a:r>
              <a:rPr lang="en-US" dirty="0"/>
              <a:t>The potential risk of most micro- and nanoparticles is usually not from </a:t>
            </a:r>
            <a:r>
              <a:rPr lang="en-US" dirty="0" smtClean="0"/>
              <a:t>their bulk chemistry</a:t>
            </a:r>
          </a:p>
          <a:p>
            <a:r>
              <a:rPr lang="en-US" dirty="0"/>
              <a:t>The risk is from materials with tiny particle sizes (with high </a:t>
            </a:r>
            <a:r>
              <a:rPr lang="en-US" dirty="0" smtClean="0"/>
              <a:t>surface-to-volume ratios) </a:t>
            </a:r>
          </a:p>
          <a:p>
            <a:r>
              <a:rPr lang="en-US" dirty="0"/>
              <a:t>The five risk factors that determine the potential toxicity of nanoparticles are </a:t>
            </a:r>
            <a:r>
              <a:rPr lang="en-US" dirty="0" smtClean="0"/>
              <a:t>material chemistry</a:t>
            </a:r>
            <a:r>
              <a:rPr lang="en-US" dirty="0"/>
              <a:t>, particle size and concentration, particle shape, surface effects, and </a:t>
            </a:r>
            <a:r>
              <a:rPr lang="en-US" dirty="0" smtClean="0"/>
              <a:t>solubility</a:t>
            </a:r>
          </a:p>
          <a:p>
            <a:r>
              <a:rPr lang="en-US" dirty="0"/>
              <a:t>Micro- and nanoparticles can enter the body by inhalation, ingestion, or through </a:t>
            </a:r>
            <a:r>
              <a:rPr lang="en-US" dirty="0" smtClean="0"/>
              <a:t>the pores </a:t>
            </a:r>
            <a:r>
              <a:rPr lang="en-US" dirty="0"/>
              <a:t>in our </a:t>
            </a:r>
            <a:r>
              <a:rPr lang="en-US" dirty="0" smtClean="0"/>
              <a:t>skin</a:t>
            </a:r>
          </a:p>
          <a:p>
            <a:r>
              <a:rPr lang="en-US" dirty="0"/>
              <a:t>Inhalation appears to be the most harmful, and ingestion appears to </a:t>
            </a:r>
            <a:r>
              <a:rPr lang="en-US" dirty="0" smtClean="0"/>
              <a:t>be nontoxic</a:t>
            </a:r>
          </a:p>
          <a:p>
            <a:r>
              <a:rPr lang="en-US" dirty="0"/>
              <a:t>Micro- and nanoparticles were correlated with airborne particulate matter (PM</a:t>
            </a:r>
            <a:r>
              <a:rPr lang="en-US" dirty="0" smtClean="0"/>
              <a:t>) in </a:t>
            </a:r>
            <a:r>
              <a:rPr lang="en-US" dirty="0"/>
              <a:t>our </a:t>
            </a:r>
            <a:r>
              <a:rPr lang="en-US" dirty="0" smtClean="0"/>
              <a:t>environment</a:t>
            </a:r>
          </a:p>
          <a:p>
            <a:r>
              <a:rPr lang="en-US" dirty="0"/>
              <a:t>Testing on rodents has indicated when particle aggregation increases above ∼2.5 </a:t>
            </a:r>
            <a:r>
              <a:rPr lang="en-US" dirty="0" err="1"/>
              <a:t>μm</a:t>
            </a:r>
            <a:r>
              <a:rPr lang="en-US" dirty="0"/>
              <a:t>, </a:t>
            </a:r>
            <a:r>
              <a:rPr lang="en-US" dirty="0" smtClean="0"/>
              <a:t>the toxic </a:t>
            </a:r>
            <a:r>
              <a:rPr lang="en-US" dirty="0"/>
              <a:t>effects of nanoparticles seem to </a:t>
            </a:r>
            <a:r>
              <a:rPr lang="en-US" dirty="0" smtClean="0"/>
              <a:t>disappear</a:t>
            </a:r>
          </a:p>
          <a:p>
            <a:r>
              <a:rPr lang="en-US" dirty="0"/>
              <a:t>Surface-modified nanotubes and </a:t>
            </a:r>
            <a:r>
              <a:rPr lang="en-US" dirty="0" err="1" smtClean="0"/>
              <a:t>buckyballs</a:t>
            </a:r>
            <a:r>
              <a:rPr lang="en-US" dirty="0" smtClean="0"/>
              <a:t> with </a:t>
            </a:r>
            <a:r>
              <a:rPr lang="en-US" dirty="0"/>
              <a:t>functionalized molecules appear to be </a:t>
            </a:r>
            <a:r>
              <a:rPr lang="en-US" dirty="0" smtClean="0"/>
              <a:t>nontoxic</a:t>
            </a:r>
          </a:p>
          <a:p>
            <a:r>
              <a:rPr lang="en-US" dirty="0"/>
              <a:t>Nanoparticles can be </a:t>
            </a:r>
            <a:r>
              <a:rPr lang="en-US" dirty="0" smtClean="0"/>
              <a:t>polymer coated </a:t>
            </a:r>
            <a:r>
              <a:rPr lang="en-US" dirty="0"/>
              <a:t>with hydrophilic functional groups, so they will be water soluble and will not </a:t>
            </a:r>
            <a:r>
              <a:rPr lang="en-US" dirty="0" smtClean="0"/>
              <a:t>permeate cell membranes</a:t>
            </a:r>
          </a:p>
          <a:p>
            <a:r>
              <a:rPr lang="en-US" dirty="0"/>
              <a:t>Surface modification and aggregation appears make </a:t>
            </a:r>
            <a:r>
              <a:rPr lang="en-US" dirty="0" smtClean="0"/>
              <a:t>nanoparticles nontoxic</a:t>
            </a:r>
          </a:p>
          <a:p>
            <a:r>
              <a:rPr lang="en-US" dirty="0"/>
              <a:t>More data are necessary to understand the risk assessment of micro- and </a:t>
            </a:r>
            <a:r>
              <a:rPr lang="en-US" dirty="0" smtClean="0"/>
              <a:t>nanoparticles</a:t>
            </a:r>
          </a:p>
          <a:p>
            <a:r>
              <a:rPr lang="en-US" dirty="0"/>
              <a:t>Experimental testing has yielded conflicting </a:t>
            </a:r>
            <a:r>
              <a:rPr lang="en-US" dirty="0" smtClean="0"/>
              <a:t>results</a:t>
            </a:r>
          </a:p>
          <a:p>
            <a:r>
              <a:rPr lang="en-US" dirty="0"/>
              <a:t>The test methods need to be </a:t>
            </a:r>
            <a:r>
              <a:rPr lang="en-US" dirty="0" smtClean="0"/>
              <a:t>standardized according </a:t>
            </a:r>
            <a:r>
              <a:rPr lang="en-US" dirty="0"/>
              <a:t>to surface area (or particle size), concentration, exposure time, and </a:t>
            </a:r>
            <a:r>
              <a:rPr lang="en-US" dirty="0" smtClean="0"/>
              <a:t>surface modification</a:t>
            </a:r>
          </a:p>
          <a:p>
            <a:r>
              <a:rPr lang="en-US" dirty="0"/>
              <a:t>Solving the “risk assessment” issue is a difficult problem, which needs to be </a:t>
            </a:r>
            <a:r>
              <a:rPr lang="en-US" dirty="0" smtClean="0"/>
              <a:t>attacked through </a:t>
            </a:r>
            <a:r>
              <a:rPr lang="en-US" dirty="0"/>
              <a:t>the global cooperation of governmental agencies, academia, and private </a:t>
            </a:r>
            <a:r>
              <a:rPr lang="en-US" dirty="0" smtClean="0"/>
              <a:t>industry in </a:t>
            </a:r>
            <a:r>
              <a:rPr lang="en-US" dirty="0"/>
              <a:t>a multidisciplinary </a:t>
            </a:r>
            <a:r>
              <a:rPr lang="en-US" dirty="0" smtClean="0"/>
              <a:t>effort</a:t>
            </a:r>
          </a:p>
          <a:p>
            <a:r>
              <a:rPr lang="en-US" dirty="0"/>
              <a:t>Outside of the EPA’s control of airborne particles that </a:t>
            </a:r>
            <a:r>
              <a:rPr lang="en-US" dirty="0" smtClean="0"/>
              <a:t>pollute our </a:t>
            </a:r>
            <a:r>
              <a:rPr lang="en-US" dirty="0"/>
              <a:t>environment, micro- and nanoparticles are currently </a:t>
            </a:r>
            <a:r>
              <a:rPr lang="en-US" dirty="0" smtClean="0"/>
              <a:t>unregulated</a:t>
            </a:r>
          </a:p>
          <a:p>
            <a:r>
              <a:rPr lang="en-US" dirty="0"/>
              <a:t>Until </a:t>
            </a:r>
            <a:r>
              <a:rPr lang="en-US" dirty="0" smtClean="0"/>
              <a:t>risk assessment </a:t>
            </a:r>
            <a:r>
              <a:rPr lang="en-US" dirty="0"/>
              <a:t>is in place, regulation appears to be </a:t>
            </a:r>
            <a:r>
              <a:rPr lang="en-US" dirty="0" smtClean="0"/>
              <a:t>premature</a:t>
            </a:r>
          </a:p>
          <a:p>
            <a:r>
              <a:rPr lang="en-US" dirty="0"/>
              <a:t>The method of risk </a:t>
            </a:r>
            <a:r>
              <a:rPr lang="en-US" dirty="0" smtClean="0"/>
              <a:t>management can </a:t>
            </a:r>
            <a:r>
              <a:rPr lang="en-US" dirty="0"/>
              <a:t>be applied from the aerospace </a:t>
            </a:r>
            <a:r>
              <a:rPr lang="en-US" dirty="0" smtClean="0"/>
              <a:t>industry</a:t>
            </a:r>
          </a:p>
          <a:p>
            <a:r>
              <a:rPr lang="en-US" dirty="0"/>
              <a:t>The question on whether micro-/</a:t>
            </a:r>
            <a:r>
              <a:rPr lang="en-US" dirty="0" err="1" smtClean="0"/>
              <a:t>nanomaterials</a:t>
            </a:r>
            <a:r>
              <a:rPr lang="en-US" dirty="0" smtClean="0"/>
              <a:t> are </a:t>
            </a:r>
            <a:r>
              <a:rPr lang="en-US" dirty="0"/>
              <a:t>a “</a:t>
            </a:r>
            <a:r>
              <a:rPr lang="en-US" dirty="0" err="1"/>
              <a:t>nano</a:t>
            </a:r>
            <a:r>
              <a:rPr lang="en-US" dirty="0"/>
              <a:t>” or “mega” risk still remains to be answered</a:t>
            </a:r>
          </a:p>
        </p:txBody>
      </p:sp>
    </p:spTree>
    <p:extLst>
      <p:ext uri="{BB962C8B-B14F-4D97-AF65-F5344CB8AC3E}">
        <p14:creationId xmlns:p14="http://schemas.microsoft.com/office/powerpoint/2010/main" val="26080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and Content Layout with Chart</a:t>
            </a:r>
          </a:p>
        </p:txBody>
      </p:sp>
      <p:graphicFrame>
        <p:nvGraphicFramePr>
          <p:cNvPr id="10" name="Content Placeholder 9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18124"/>
              </p:ext>
            </p:extLst>
          </p:nvPr>
        </p:nvGraphicFramePr>
        <p:xfrm>
          <a:off x="457200" y="1825625"/>
          <a:ext cx="100965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3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5293246"/>
              </p:ext>
            </p:extLst>
          </p:nvPr>
        </p:nvGraphicFramePr>
        <p:xfrm>
          <a:off x="5649913" y="1825625"/>
          <a:ext cx="4892676" cy="1981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30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0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A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B</a:t>
                      </a:r>
                    </a:p>
                  </a:txBody>
                  <a:tcPr marL="96249" marR="9624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Class 1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marL="96249" marR="9624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Class 2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marL="96249" marR="9624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Class 3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marL="96249" marR="9624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0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Content Layout with SmartArt</a:t>
            </a:r>
          </a:p>
        </p:txBody>
      </p:sp>
      <p:graphicFrame>
        <p:nvGraphicFramePr>
          <p:cNvPr id="8" name="Content Placeholder 7" descr="Vertical Bullet List showing 3 groups arranged one below the other and bullet points are present under each group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7401525"/>
              </p:ext>
            </p:extLst>
          </p:nvPr>
        </p:nvGraphicFramePr>
        <p:xfrm>
          <a:off x="457200" y="1825625"/>
          <a:ext cx="48926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6380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-609600"/>
            <a:ext cx="3886201" cy="3467100"/>
          </a:xfrm>
        </p:spPr>
        <p:txBody>
          <a:bodyPr/>
          <a:lstStyle/>
          <a:p>
            <a:r>
              <a:rPr lang="en-US" i="0" dirty="0"/>
              <a:t>Titanium Dioxide Nanoparticles in Food and Personal Care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48D2-0E2A-4458-8D44-B104587DC1F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3395" r="3063" b="4609"/>
          <a:stretch/>
        </p:blipFill>
        <p:spPr bwMode="auto">
          <a:xfrm>
            <a:off x="6728296" y="3861607"/>
            <a:ext cx="3834948" cy="270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76400" y="3657601"/>
            <a:ext cx="4953001" cy="3112577"/>
            <a:chOff x="152399" y="3657600"/>
            <a:chExt cx="4953001" cy="311257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" t="1660" r="1550" b="2848"/>
            <a:stretch/>
          </p:blipFill>
          <p:spPr bwMode="auto">
            <a:xfrm>
              <a:off x="152399" y="3657600"/>
              <a:ext cx="4953001" cy="3112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981200" y="3711959"/>
              <a:ext cx="3048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Total titanium concentration for personal care products (PCPs)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15000" y="38100"/>
            <a:ext cx="4848244" cy="3581400"/>
            <a:chOff x="4191000" y="38100"/>
            <a:chExt cx="4848244" cy="3581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100"/>
              <a:ext cx="4848244" cy="358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791200" y="152400"/>
              <a:ext cx="2667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Normalized titanium concentration for all foods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1" y="2209801"/>
            <a:ext cx="4190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FFFF00"/>
                </a:solidFill>
              </a:rPr>
              <a:t>Toxicity studies mainly report a risk from </a:t>
            </a:r>
            <a:r>
              <a:rPr lang="en-US" sz="1400" b="1" dirty="0" err="1">
                <a:solidFill>
                  <a:srgbClr val="FFFF00"/>
                </a:solidFill>
              </a:rPr>
              <a:t>nanoparticular</a:t>
            </a:r>
            <a:r>
              <a:rPr lang="en-US" sz="1400" b="1" dirty="0">
                <a:solidFill>
                  <a:srgbClr val="FFFF00"/>
                </a:solidFill>
              </a:rPr>
              <a:t> TiO</a:t>
            </a:r>
            <a:r>
              <a:rPr lang="en-US" sz="1400" b="1" baseline="-25000" dirty="0">
                <a:solidFill>
                  <a:srgbClr val="FFFF00"/>
                </a:solidFill>
              </a:rPr>
              <a:t>2</a:t>
            </a:r>
            <a:r>
              <a:rPr lang="en-US" sz="1400" b="1" dirty="0">
                <a:solidFill>
                  <a:srgbClr val="FFFF00"/>
                </a:solidFill>
              </a:rPr>
              <a:t> due to </a:t>
            </a:r>
            <a:r>
              <a:rPr lang="en-US" sz="1400" b="1" dirty="0">
                <a:solidFill>
                  <a:srgbClr val="00B0F0"/>
                </a:solidFill>
              </a:rPr>
              <a:t>inhalation</a:t>
            </a:r>
            <a:r>
              <a:rPr lang="en-US" sz="1400" b="1" dirty="0">
                <a:solidFill>
                  <a:srgbClr val="FFFF00"/>
                </a:solidFill>
              </a:rPr>
              <a:t> (</a:t>
            </a:r>
            <a:r>
              <a:rPr lang="en-US" sz="1400" b="1" dirty="0">
                <a:solidFill>
                  <a:srgbClr val="00B0F0"/>
                </a:solidFill>
              </a:rPr>
              <a:t>inflammation and possible link to asthma</a:t>
            </a:r>
            <a:r>
              <a:rPr lang="en-US" sz="1400" b="1" dirty="0">
                <a:solidFill>
                  <a:srgbClr val="FFFF00"/>
                </a:solidFill>
              </a:rPr>
              <a:t>), but </a:t>
            </a:r>
            <a:r>
              <a:rPr lang="en-US" sz="1400" b="1" dirty="0" err="1">
                <a:solidFill>
                  <a:srgbClr val="FFFF00"/>
                </a:solidFill>
              </a:rPr>
              <a:t>titania</a:t>
            </a:r>
            <a:r>
              <a:rPr lang="en-US" sz="1400" b="1" dirty="0">
                <a:solidFill>
                  <a:srgbClr val="FFFF00"/>
                </a:solidFill>
              </a:rPr>
              <a:t> has also been linked to </a:t>
            </a:r>
            <a:r>
              <a:rPr lang="en-US" sz="1400" b="1" dirty="0" err="1">
                <a:solidFill>
                  <a:srgbClr val="00B0F0"/>
                </a:solidFill>
              </a:rPr>
              <a:t>Crohn’s</a:t>
            </a:r>
            <a:r>
              <a:rPr lang="en-US" sz="1400" b="1" dirty="0">
                <a:solidFill>
                  <a:srgbClr val="00B0F0"/>
                </a:solidFill>
              </a:rPr>
              <a:t> disease </a:t>
            </a:r>
            <a:r>
              <a:rPr lang="en-US" sz="1400" b="1" dirty="0">
                <a:solidFill>
                  <a:srgbClr val="FFFF00"/>
                </a:solidFill>
              </a:rPr>
              <a:t>from gastrointestinal intake and it has been classified as a possibly carcinogen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81200" y="3099607"/>
            <a:ext cx="8661400" cy="2760248"/>
            <a:chOff x="266700" y="1926052"/>
            <a:chExt cx="8661400" cy="276024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" t="5767" r="1553" b="4456"/>
            <a:stretch/>
          </p:blipFill>
          <p:spPr bwMode="auto">
            <a:xfrm>
              <a:off x="266700" y="1943099"/>
              <a:ext cx="8661400" cy="2743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66700" y="1943099"/>
              <a:ext cx="6623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</a:rPr>
                <a:t>E171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57500" y="1926052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</a:rPr>
                <a:t>P25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22616" y="1955799"/>
              <a:ext cx="30054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</a:rPr>
                <a:t>Chewing gum (Trident White)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1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1907"/>
            <a:ext cx="10096500" cy="11509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24"/>
            <a:ext cx="12192000" cy="5527676"/>
          </a:xfrm>
        </p:spPr>
        <p:txBody>
          <a:bodyPr>
            <a:normAutofit/>
          </a:bodyPr>
          <a:lstStyle/>
          <a:p>
            <a:r>
              <a:rPr lang="en-US" dirty="0"/>
              <a:t>The skin is the outer coating of the body, which protects it from water penetration </a:t>
            </a:r>
            <a:r>
              <a:rPr lang="en-US" dirty="0" smtClean="0"/>
              <a:t>and pathogens </a:t>
            </a:r>
            <a:r>
              <a:rPr lang="en-US" dirty="0"/>
              <a:t>like foreign particles and </a:t>
            </a:r>
            <a:r>
              <a:rPr lang="en-US" dirty="0" smtClean="0"/>
              <a:t>toxins </a:t>
            </a:r>
          </a:p>
          <a:p>
            <a:r>
              <a:rPr lang="en-US" dirty="0"/>
              <a:t>In humans, the skin </a:t>
            </a:r>
            <a:r>
              <a:rPr lang="en-US" dirty="0" smtClean="0"/>
              <a:t>has three </a:t>
            </a:r>
            <a:r>
              <a:rPr lang="en-US" dirty="0"/>
              <a:t>principal </a:t>
            </a:r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epidermis (top layer), </a:t>
            </a:r>
            <a:endParaRPr lang="en-US" dirty="0" smtClean="0"/>
          </a:p>
          <a:p>
            <a:pPr lvl="2"/>
            <a:r>
              <a:rPr lang="en-US" dirty="0"/>
              <a:t>The epidermis is made up of about 10–30 cells, and it has a thickness range of 0.1 mm (e.g., on eyelids) to 1 mm (e.g., on the palms of hands and soles of feet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dermis </a:t>
            </a:r>
            <a:r>
              <a:rPr lang="en-US" dirty="0"/>
              <a:t>(intermediate layer), </a:t>
            </a:r>
            <a:endParaRPr lang="en-US" dirty="0" smtClean="0"/>
          </a:p>
          <a:p>
            <a:pPr lvl="2"/>
            <a:r>
              <a:rPr lang="en-US" dirty="0"/>
              <a:t>The dermis is much thicker than the epidermis—0.3 mm to 3 mm.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dermis provides elasticity and mechanical cushioning to the body.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dermis consists of fibrous tissue, and it contains such articles as blood capillaries, sweat glands, and hair </a:t>
            </a:r>
            <a:r>
              <a:rPr lang="en-US" dirty="0" smtClean="0"/>
              <a:t>follicles</a:t>
            </a:r>
          </a:p>
          <a:p>
            <a:pPr lvl="1"/>
            <a:r>
              <a:rPr lang="en-US" dirty="0" smtClean="0"/>
              <a:t> hypodermis or </a:t>
            </a:r>
            <a:r>
              <a:rPr lang="en-US" dirty="0" err="1"/>
              <a:t>subcutis</a:t>
            </a:r>
            <a:r>
              <a:rPr lang="en-US" dirty="0"/>
              <a:t> (lower layer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The hypodermis lies </a:t>
            </a:r>
            <a:r>
              <a:rPr lang="en-US" dirty="0"/>
              <a:t>under the dermis, and it attaches the skin to muscles and bone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hypodermis consists of fibrous tissue and elastin, and it provides blood and nerves to the muscle and bone</a:t>
            </a:r>
          </a:p>
        </p:txBody>
      </p:sp>
    </p:spTree>
    <p:extLst>
      <p:ext uri="{BB962C8B-B14F-4D97-AF65-F5344CB8AC3E}">
        <p14:creationId xmlns:p14="http://schemas.microsoft.com/office/powerpoint/2010/main" val="1917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1907"/>
            <a:ext cx="10096500" cy="11509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24"/>
            <a:ext cx="12192000" cy="5527676"/>
          </a:xfrm>
        </p:spPr>
        <p:txBody>
          <a:bodyPr>
            <a:normAutofit/>
          </a:bodyPr>
          <a:lstStyle/>
          <a:p>
            <a:r>
              <a:rPr lang="en-US" dirty="0"/>
              <a:t>Nanoparticles are commonly used in sunscreens and </a:t>
            </a:r>
            <a:r>
              <a:rPr lang="en-US" dirty="0" smtClean="0"/>
              <a:t>cosmetics</a:t>
            </a:r>
          </a:p>
          <a:p>
            <a:r>
              <a:rPr lang="en-US" dirty="0"/>
              <a:t>Scientists measured </a:t>
            </a:r>
            <a:r>
              <a:rPr lang="en-US" dirty="0" smtClean="0"/>
              <a:t>the penetration </a:t>
            </a:r>
            <a:r>
              <a:rPr lang="en-US" dirty="0"/>
              <a:t>of zinc oxide (</a:t>
            </a:r>
            <a:r>
              <a:rPr lang="en-US" dirty="0" err="1"/>
              <a:t>ZnO</a:t>
            </a:r>
            <a:r>
              <a:rPr lang="en-US" dirty="0"/>
              <a:t>) nanoparticles from sunscreen after a 24 hour </a:t>
            </a:r>
            <a:r>
              <a:rPr lang="en-US" dirty="0" smtClean="0"/>
              <a:t>exposure</a:t>
            </a:r>
          </a:p>
          <a:p>
            <a:pPr lvl="1"/>
            <a:r>
              <a:rPr lang="en-US" dirty="0"/>
              <a:t>Their results indicated there was minimal penetration of nanoparticles </a:t>
            </a:r>
            <a:r>
              <a:rPr lang="en-US" dirty="0" smtClean="0"/>
              <a:t>through the epidermis</a:t>
            </a:r>
          </a:p>
          <a:p>
            <a:r>
              <a:rPr lang="en-US" dirty="0"/>
              <a:t>the Environmental Working Group (EWG), an American nonprofit environmental protection organization, concluded that nanoparticles (</a:t>
            </a:r>
            <a:r>
              <a:rPr lang="en-US" dirty="0" err="1"/>
              <a:t>ZnO</a:t>
            </a:r>
            <a:r>
              <a:rPr lang="en-US" dirty="0"/>
              <a:t> </a:t>
            </a:r>
            <a:r>
              <a:rPr lang="en-US" dirty="0" smtClean="0"/>
              <a:t>or TiO</a:t>
            </a:r>
            <a:r>
              <a:rPr lang="en-US" baseline="-25000" dirty="0" smtClean="0"/>
              <a:t>2</a:t>
            </a:r>
            <a:r>
              <a:rPr lang="en-US" dirty="0" smtClean="0"/>
              <a:t>) did </a:t>
            </a:r>
            <a:r>
              <a:rPr lang="en-US" dirty="0"/>
              <a:t>not appear to penetrate the skin to living tissue, which would cause toxicity</a:t>
            </a:r>
          </a:p>
        </p:txBody>
      </p:sp>
    </p:spTree>
    <p:extLst>
      <p:ext uri="{BB962C8B-B14F-4D97-AF65-F5344CB8AC3E}">
        <p14:creationId xmlns:p14="http://schemas.microsoft.com/office/powerpoint/2010/main" val="31129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1907"/>
            <a:ext cx="10096500" cy="11509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Upper Respiratory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6324600" cy="44577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entrance of inhaled air into the body is through the nose and </a:t>
            </a:r>
            <a:r>
              <a:rPr lang="en-US" dirty="0" smtClean="0"/>
              <a:t>mouth</a:t>
            </a:r>
          </a:p>
          <a:p>
            <a:r>
              <a:rPr lang="en-US" dirty="0"/>
              <a:t>The nose inhales air and transports </a:t>
            </a:r>
            <a:r>
              <a:rPr lang="en-US" dirty="0" smtClean="0"/>
              <a:t>it </a:t>
            </a:r>
            <a:r>
              <a:rPr lang="en-US" dirty="0"/>
              <a:t>to the olfactory bulb, a region of </a:t>
            </a:r>
            <a:r>
              <a:rPr lang="en-US" dirty="0" smtClean="0"/>
              <a:t>the brain </a:t>
            </a:r>
            <a:r>
              <a:rPr lang="en-US" dirty="0"/>
              <a:t>above the nasal </a:t>
            </a:r>
            <a:r>
              <a:rPr lang="en-US" dirty="0" smtClean="0"/>
              <a:t>cavity</a:t>
            </a:r>
          </a:p>
          <a:p>
            <a:pPr lvl="1"/>
            <a:r>
              <a:rPr lang="en-US" dirty="0"/>
              <a:t>The olfactory bulb consists of nerve cells (sensory neurons) </a:t>
            </a:r>
            <a:r>
              <a:rPr lang="en-US" dirty="0" smtClean="0"/>
              <a:t>in the </a:t>
            </a:r>
            <a:r>
              <a:rPr lang="en-US" dirty="0"/>
              <a:t>brain that are responsible for detecting odors (the sense of smell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The olfactory </a:t>
            </a:r>
            <a:r>
              <a:rPr lang="en-US" dirty="0" smtClean="0"/>
              <a:t>bulb connects </a:t>
            </a:r>
            <a:r>
              <a:rPr lang="en-US" dirty="0"/>
              <a:t>to the limbic system, which contains the </a:t>
            </a:r>
            <a:r>
              <a:rPr lang="en-US" dirty="0" smtClean="0"/>
              <a:t>hippocampus</a:t>
            </a:r>
          </a:p>
          <a:p>
            <a:r>
              <a:rPr lang="en-US" dirty="0"/>
              <a:t>It has </a:t>
            </a:r>
            <a:r>
              <a:rPr lang="en-US" dirty="0" smtClean="0"/>
              <a:t>been shown </a:t>
            </a:r>
            <a:r>
              <a:rPr lang="en-US" dirty="0"/>
              <a:t>that TiO</a:t>
            </a:r>
            <a:r>
              <a:rPr lang="en-US" baseline="-25000" dirty="0"/>
              <a:t>2</a:t>
            </a:r>
            <a:r>
              <a:rPr lang="en-US" dirty="0"/>
              <a:t> nanoparticles can be inhaled through the nose and can travel to the brain</a:t>
            </a:r>
            <a:r>
              <a:rPr lang="en-US" dirty="0" smtClean="0"/>
              <a:t>, where </a:t>
            </a:r>
            <a:r>
              <a:rPr lang="en-US" dirty="0"/>
              <a:t>they might cause brain cell damage in mice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076" y="38479"/>
            <a:ext cx="5099123" cy="4647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66" y="4724400"/>
            <a:ext cx="2810933" cy="210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4724400"/>
            <a:ext cx="5410125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1907"/>
            <a:ext cx="10096500" cy="11509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Lower Respiratory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7251700" cy="5816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air is inhaled through the nose and mouth, it also passes into our lower </a:t>
            </a:r>
            <a:r>
              <a:rPr lang="en-US" dirty="0" smtClean="0"/>
              <a:t>respiratory system</a:t>
            </a:r>
          </a:p>
          <a:p>
            <a:r>
              <a:rPr lang="en-US" dirty="0"/>
              <a:t>The lungs have bronchi paths that connect to the alveolar ducts, which feed into </a:t>
            </a:r>
            <a:r>
              <a:rPr lang="en-US" dirty="0" smtClean="0"/>
              <a:t>the alveolar </a:t>
            </a:r>
            <a:r>
              <a:rPr lang="en-US" dirty="0"/>
              <a:t>sacs (many alveoli</a:t>
            </a:r>
            <a:r>
              <a:rPr lang="en-US" dirty="0" smtClean="0"/>
              <a:t>)</a:t>
            </a:r>
          </a:p>
          <a:p>
            <a:r>
              <a:rPr lang="en-US" dirty="0"/>
              <a:t>The bronchi deliver oxygen </a:t>
            </a:r>
            <a:r>
              <a:rPr lang="en-US" dirty="0" smtClean="0"/>
              <a:t>to the </a:t>
            </a:r>
            <a:r>
              <a:rPr lang="en-US" dirty="0"/>
              <a:t>alveoli, which are surrounded by a network of blood </a:t>
            </a:r>
            <a:r>
              <a:rPr lang="en-US" dirty="0" smtClean="0"/>
              <a:t>capillaries</a:t>
            </a:r>
          </a:p>
          <a:p>
            <a:r>
              <a:rPr lang="en-US" dirty="0"/>
              <a:t>The alveoli are </a:t>
            </a:r>
            <a:r>
              <a:rPr lang="en-US" dirty="0" smtClean="0"/>
              <a:t>air sacs </a:t>
            </a:r>
            <a:r>
              <a:rPr lang="en-US" dirty="0"/>
              <a:t>with a very high surface area, ∼80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purpose of the alveoli is to transfer oxygen from </a:t>
            </a:r>
            <a:r>
              <a:rPr lang="en-US" dirty="0" smtClean="0"/>
              <a:t>the lungs </a:t>
            </a:r>
            <a:r>
              <a:rPr lang="en-US" dirty="0"/>
              <a:t>to the blood stream though the network of capillaries that surround the alveoli</a:t>
            </a:r>
            <a:r>
              <a:rPr lang="en-US" dirty="0" smtClean="0"/>
              <a:t>.</a:t>
            </a:r>
          </a:p>
          <a:p>
            <a:r>
              <a:rPr lang="en-US" dirty="0"/>
              <a:t>Each lung has about 300 million alveoli, and each alveolus has a diameter of ∼250 </a:t>
            </a:r>
            <a:r>
              <a:rPr lang="en-US" dirty="0" err="1" smtClean="0"/>
              <a:t>μm</a:t>
            </a:r>
            <a:endParaRPr lang="en-US" dirty="0" smtClean="0"/>
          </a:p>
          <a:p>
            <a:r>
              <a:rPr lang="en-US" dirty="0"/>
              <a:t>The wall thickness of the alveolar membrane is extremely thin (∼200 nm</a:t>
            </a:r>
            <a:r>
              <a:rPr lang="en-US" dirty="0" smtClean="0"/>
              <a:t>),</a:t>
            </a:r>
          </a:p>
          <a:p>
            <a:r>
              <a:rPr lang="en-US" dirty="0"/>
              <a:t>Oxygen diffuses through the alveolar membrane </a:t>
            </a:r>
            <a:r>
              <a:rPr lang="en-US" dirty="0" smtClean="0"/>
              <a:t>and into </a:t>
            </a:r>
            <a:r>
              <a:rPr lang="en-US" dirty="0"/>
              <a:t>the capillaries, which oxygenates the blood that is pumped to the </a:t>
            </a:r>
            <a:r>
              <a:rPr lang="en-US" dirty="0" smtClean="0"/>
              <a:t>heart</a:t>
            </a:r>
          </a:p>
          <a:p>
            <a:r>
              <a:rPr lang="en-US" dirty="0" smtClean="0"/>
              <a:t>Carbon dioxide </a:t>
            </a:r>
            <a:r>
              <a:rPr lang="en-US" dirty="0"/>
              <a:t>(CO</a:t>
            </a:r>
            <a:r>
              <a:rPr lang="en-US" baseline="-25000" dirty="0"/>
              <a:t>2</a:t>
            </a:r>
            <a:r>
              <a:rPr lang="en-US" dirty="0"/>
              <a:t>) diffuses through the alveolar membrane in the opposite </a:t>
            </a:r>
            <a:r>
              <a:rPr lang="en-US" dirty="0" smtClean="0"/>
              <a:t>direction</a:t>
            </a:r>
          </a:p>
          <a:p>
            <a:r>
              <a:rPr lang="en-US" dirty="0">
                <a:solidFill>
                  <a:srgbClr val="00FF00"/>
                </a:solidFill>
              </a:rPr>
              <a:t>There is concern that nanoparticles could pose a problem if they are inhaled</a:t>
            </a:r>
            <a:endParaRPr lang="en-US" baseline="30000" dirty="0">
              <a:solidFill>
                <a:srgbClr val="00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864" y="88901"/>
            <a:ext cx="3206336" cy="2922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362" y="3049557"/>
            <a:ext cx="5006837" cy="36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Lexicon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lexicon design slides.potx" id="{49C7086D-B6BF-42C9-B2E9-7A6F5A963EAA}" vid="{839E83B1-FF0C-49E8-8563-59D864F05AE3}"/>
    </a:ext>
  </a:ext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BD8E5-A18E-435C-B431-90A6B59F4B6F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40262f94-9f35-4ac3-9a90-690165a166b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lexicon design slides</Template>
  <TotalTime>3215</TotalTime>
  <Words>5432</Words>
  <Application>Microsoft Office PowerPoint</Application>
  <PresentationFormat>Widescreen</PresentationFormat>
  <Paragraphs>453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B Zar</vt:lpstr>
      <vt:lpstr>Calibri</vt:lpstr>
      <vt:lpstr>MinionPro-Regular</vt:lpstr>
      <vt:lpstr>SymbolStd</vt:lpstr>
      <vt:lpstr>Times New Roman</vt:lpstr>
      <vt:lpstr>Wingdings</vt:lpstr>
      <vt:lpstr>Vertical Lexicon design template</vt:lpstr>
      <vt:lpstr>2_Office Theme</vt:lpstr>
      <vt:lpstr>Risks Nano or Mega?</vt:lpstr>
      <vt:lpstr>Outline </vt:lpstr>
      <vt:lpstr>BIT OF ANATOMY</vt:lpstr>
      <vt:lpstr>Digestive System</vt:lpstr>
      <vt:lpstr>Titanium Dioxide Nanoparticles in Food and Personal Care Products</vt:lpstr>
      <vt:lpstr>Skin</vt:lpstr>
      <vt:lpstr>Skin</vt:lpstr>
      <vt:lpstr>Upper Respiratory Tract</vt:lpstr>
      <vt:lpstr>Lower Respiratory Tract</vt:lpstr>
      <vt:lpstr>DEFINITIONS RELATING TO RISK</vt:lpstr>
      <vt:lpstr>Pulmonary Inflammation and Toxicity</vt:lpstr>
      <vt:lpstr>Oxidative Stress and Cytotoxicity</vt:lpstr>
      <vt:lpstr>Free Radicals</vt:lpstr>
      <vt:lpstr>Antioxidants</vt:lpstr>
      <vt:lpstr>Bulk and Surface Structure</vt:lpstr>
      <vt:lpstr>CHEMICAL AND PHYSICAL FACTORS</vt:lpstr>
      <vt:lpstr>Bulk Chemistry</vt:lpstr>
      <vt:lpstr>Chemistry of Heavy Elements and Toxic Elements</vt:lpstr>
      <vt:lpstr>Chemical and Physical Risks</vt:lpstr>
      <vt:lpstr>Particle Size</vt:lpstr>
      <vt:lpstr>Particle Size</vt:lpstr>
      <vt:lpstr>Particle Size</vt:lpstr>
      <vt:lpstr>Particle Size</vt:lpstr>
      <vt:lpstr>Particle Size</vt:lpstr>
      <vt:lpstr>Particle Size</vt:lpstr>
      <vt:lpstr>Particle Concentration</vt:lpstr>
      <vt:lpstr>Particle Shape</vt:lpstr>
      <vt:lpstr>Fiber Shapes</vt:lpstr>
      <vt:lpstr>Fiber Risks</vt:lpstr>
      <vt:lpstr>Surface Effects</vt:lpstr>
      <vt:lpstr>Surface Charge</vt:lpstr>
      <vt:lpstr>Surface Charge</vt:lpstr>
      <vt:lpstr>Surface Coatings</vt:lpstr>
      <vt:lpstr>Solubility</vt:lpstr>
      <vt:lpstr>Solubility</vt:lpstr>
      <vt:lpstr>BENEFITS VERSUS RISKS</vt:lpstr>
      <vt:lpstr>RISK ASSESSMENT</vt:lpstr>
      <vt:lpstr>Regulation Anybody?</vt:lpstr>
      <vt:lpstr>In Search of Standards</vt:lpstr>
      <vt:lpstr>Standardized Testing</vt:lpstr>
      <vt:lpstr>Risk Classification</vt:lpstr>
      <vt:lpstr>RISK MANAGEMENT</vt:lpstr>
      <vt:lpstr>Conclusion</vt:lpstr>
      <vt:lpstr>Title and Content Layout with Chart</vt:lpstr>
      <vt:lpstr>Two Content Layout with Table</vt:lpstr>
      <vt:lpstr>Two Content Layout with SmartArt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Rezgar</dc:creator>
  <cp:lastModifiedBy>Rezgar</cp:lastModifiedBy>
  <cp:revision>165</cp:revision>
  <dcterms:created xsi:type="dcterms:W3CDTF">2017-11-10T13:52:11Z</dcterms:created>
  <dcterms:modified xsi:type="dcterms:W3CDTF">2018-04-10T03:02:35Z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