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238" r:id="rId1"/>
  </p:sldMasterIdLst>
  <p:notesMasterIdLst>
    <p:notesMasterId r:id="rId22"/>
  </p:notesMasterIdLst>
  <p:handoutMasterIdLst>
    <p:handoutMasterId r:id="rId23"/>
  </p:handoutMasterIdLst>
  <p:sldIdLst>
    <p:sldId id="611" r:id="rId2"/>
    <p:sldId id="614" r:id="rId3"/>
    <p:sldId id="615" r:id="rId4"/>
    <p:sldId id="616" r:id="rId5"/>
    <p:sldId id="617" r:id="rId6"/>
    <p:sldId id="618" r:id="rId7"/>
    <p:sldId id="619" r:id="rId8"/>
    <p:sldId id="620" r:id="rId9"/>
    <p:sldId id="621" r:id="rId10"/>
    <p:sldId id="622" r:id="rId11"/>
    <p:sldId id="623" r:id="rId12"/>
    <p:sldId id="624" r:id="rId13"/>
    <p:sldId id="625" r:id="rId14"/>
    <p:sldId id="626" r:id="rId15"/>
    <p:sldId id="627" r:id="rId16"/>
    <p:sldId id="628" r:id="rId17"/>
    <p:sldId id="629" r:id="rId18"/>
    <p:sldId id="630" r:id="rId19"/>
    <p:sldId id="631" r:id="rId20"/>
    <p:sldId id="632" r:id="rId21"/>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0021"/>
    <a:srgbClr val="CC3300"/>
    <a:srgbClr val="FF0000"/>
    <a:srgbClr val="C6A000"/>
    <a:srgbClr val="FFFF00"/>
    <a:srgbClr val="99FF33"/>
    <a:srgbClr val="00D600"/>
    <a:srgbClr val="C0C0C0"/>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9" autoAdjust="0"/>
    <p:restoredTop sz="94374" autoAdjust="0"/>
  </p:normalViewPr>
  <p:slideViewPr>
    <p:cSldViewPr>
      <p:cViewPr varScale="1">
        <p:scale>
          <a:sx n="70" d="100"/>
          <a:sy n="70" d="100"/>
        </p:scale>
        <p:origin x="1326" y="72"/>
      </p:cViewPr>
      <p:guideLst>
        <p:guide orient="horz" pos="2160"/>
        <p:guide pos="2880"/>
      </p:guideLst>
    </p:cSldViewPr>
  </p:slideViewPr>
  <p:outlineViewPr>
    <p:cViewPr>
      <p:scale>
        <a:sx n="33" d="100"/>
        <a:sy n="33" d="100"/>
      </p:scale>
      <p:origin x="0" y="-2376"/>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7122" name="Rectangle 2"/>
          <p:cNvSpPr>
            <a:spLocks noGrp="1" noChangeArrowheads="1"/>
          </p:cNvSpPr>
          <p:nvPr>
            <p:ph type="hdr" sz="quarter"/>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rtl="0" eaLnBrk="1" hangingPunct="1">
              <a:defRPr sz="1200">
                <a:latin typeface="Times New Roman" pitchFamily="18" charset="0"/>
                <a:cs typeface="Times New Roman" pitchFamily="18" charset="0"/>
              </a:defRPr>
            </a:lvl1pPr>
          </a:lstStyle>
          <a:p>
            <a:pPr>
              <a:defRPr/>
            </a:pPr>
            <a:endParaRPr lang="en-US"/>
          </a:p>
        </p:txBody>
      </p:sp>
      <p:sp>
        <p:nvSpPr>
          <p:cNvPr id="517123" name="Rectangle 3"/>
          <p:cNvSpPr>
            <a:spLocks noGrp="1" noChangeArrowheads="1"/>
          </p:cNvSpPr>
          <p:nvPr>
            <p:ph type="dt" sz="quarter" idx="1"/>
          </p:nvPr>
        </p:nvSpPr>
        <p:spPr bwMode="auto">
          <a:xfrm>
            <a:off x="1588"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rtl="0" eaLnBrk="1" hangingPunct="1">
              <a:defRPr sz="1200">
                <a:latin typeface="Times New Roman" pitchFamily="18" charset="0"/>
                <a:cs typeface="Times New Roman" pitchFamily="18" charset="0"/>
              </a:defRPr>
            </a:lvl1pPr>
          </a:lstStyle>
          <a:p>
            <a:pPr>
              <a:defRPr/>
            </a:pPr>
            <a:endParaRPr lang="en-US"/>
          </a:p>
        </p:txBody>
      </p:sp>
      <p:sp>
        <p:nvSpPr>
          <p:cNvPr id="517124" name="Rectangle 4"/>
          <p:cNvSpPr>
            <a:spLocks noGrp="1" noChangeArrowheads="1"/>
          </p:cNvSpPr>
          <p:nvPr>
            <p:ph type="ftr" sz="quarter" idx="2"/>
          </p:nvPr>
        </p:nvSpPr>
        <p:spPr bwMode="auto">
          <a:xfrm>
            <a:off x="388620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rtl="0" eaLnBrk="1" hangingPunct="1">
              <a:defRPr sz="1200">
                <a:latin typeface="Times New Roman" pitchFamily="18" charset="0"/>
                <a:cs typeface="Times New Roman" pitchFamily="18" charset="0"/>
              </a:defRPr>
            </a:lvl1pPr>
          </a:lstStyle>
          <a:p>
            <a:pPr>
              <a:defRPr/>
            </a:pPr>
            <a:endParaRPr lang="en-US"/>
          </a:p>
        </p:txBody>
      </p:sp>
      <p:sp>
        <p:nvSpPr>
          <p:cNvPr id="517125" name="Rectangle 5"/>
          <p:cNvSpPr>
            <a:spLocks noGrp="1" noChangeArrowheads="1"/>
          </p:cNvSpPr>
          <p:nvPr>
            <p:ph type="sldNum" sz="quarter" idx="3"/>
          </p:nvPr>
        </p:nvSpPr>
        <p:spPr bwMode="auto">
          <a:xfrm>
            <a:off x="1588"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rtl="0" eaLnBrk="1" hangingPunct="1">
              <a:defRPr sz="1200">
                <a:latin typeface="Times New Roman" panose="02020603050405020304" pitchFamily="18" charset="0"/>
                <a:cs typeface="Times New Roman" panose="02020603050405020304" pitchFamily="18" charset="0"/>
              </a:defRPr>
            </a:lvl1pPr>
          </a:lstStyle>
          <a:p>
            <a:pPr>
              <a:defRPr/>
            </a:pPr>
            <a:fld id="{6B03A71A-EBC3-421D-85AB-BAA0D6DD4F10}" type="slidenum">
              <a:rPr lang="ar-SA"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9026" name="Rectangle 2"/>
          <p:cNvSpPr>
            <a:spLocks noGrp="1" noChangeArrowheads="1"/>
          </p:cNvSpPr>
          <p:nvPr>
            <p:ph type="hdr" sz="quarter"/>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rtl="0" eaLnBrk="1" hangingPunct="1">
              <a:defRPr sz="1200">
                <a:latin typeface="Times New Roman" pitchFamily="18" charset="0"/>
                <a:cs typeface="Times New Roman" pitchFamily="18" charset="0"/>
              </a:defRPr>
            </a:lvl1pPr>
          </a:lstStyle>
          <a:p>
            <a:pPr>
              <a:defRPr/>
            </a:pPr>
            <a:endParaRPr lang="en-US"/>
          </a:p>
        </p:txBody>
      </p:sp>
      <p:sp>
        <p:nvSpPr>
          <p:cNvPr id="129027" name="Rectangle 3"/>
          <p:cNvSpPr>
            <a:spLocks noGrp="1" noChangeArrowheads="1"/>
          </p:cNvSpPr>
          <p:nvPr>
            <p:ph type="dt" idx="1"/>
          </p:nvPr>
        </p:nvSpPr>
        <p:spPr bwMode="auto">
          <a:xfrm>
            <a:off x="1588"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rtl="0" eaLnBrk="1" hangingPunct="1">
              <a:defRPr sz="1200">
                <a:latin typeface="Times New Roman" pitchFamily="18" charset="0"/>
                <a:cs typeface="Times New Roman" pitchFamily="18" charset="0"/>
              </a:defRPr>
            </a:lvl1pPr>
          </a:lstStyle>
          <a:p>
            <a:pPr>
              <a:defRPr/>
            </a:pPr>
            <a:endParaRPr lang="en-US"/>
          </a:p>
        </p:txBody>
      </p:sp>
      <p:sp>
        <p:nvSpPr>
          <p:cNvPr id="51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902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29030" name="Rectangle 6"/>
          <p:cNvSpPr>
            <a:spLocks noGrp="1" noChangeArrowheads="1"/>
          </p:cNvSpPr>
          <p:nvPr>
            <p:ph type="ftr" sz="quarter" idx="4"/>
          </p:nvPr>
        </p:nvSpPr>
        <p:spPr bwMode="auto">
          <a:xfrm>
            <a:off x="388620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rtl="0" eaLnBrk="1" hangingPunct="1">
              <a:defRPr sz="1200">
                <a:latin typeface="Times New Roman" pitchFamily="18" charset="0"/>
                <a:cs typeface="Times New Roman" pitchFamily="18" charset="0"/>
              </a:defRPr>
            </a:lvl1pPr>
          </a:lstStyle>
          <a:p>
            <a:pPr>
              <a:defRPr/>
            </a:pPr>
            <a:endParaRPr lang="en-US"/>
          </a:p>
        </p:txBody>
      </p:sp>
      <p:sp>
        <p:nvSpPr>
          <p:cNvPr id="129031" name="Rectangle 7"/>
          <p:cNvSpPr>
            <a:spLocks noGrp="1" noChangeArrowheads="1"/>
          </p:cNvSpPr>
          <p:nvPr>
            <p:ph type="sldNum" sz="quarter" idx="5"/>
          </p:nvPr>
        </p:nvSpPr>
        <p:spPr bwMode="auto">
          <a:xfrm>
            <a:off x="1588"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rtl="0" eaLnBrk="1" hangingPunct="1">
              <a:defRPr sz="1200">
                <a:latin typeface="Times New Roman" panose="02020603050405020304" pitchFamily="18" charset="0"/>
                <a:cs typeface="Times New Roman" panose="02020603050405020304" pitchFamily="18" charset="0"/>
              </a:defRPr>
            </a:lvl1pPr>
          </a:lstStyle>
          <a:p>
            <a:pPr>
              <a:defRPr/>
            </a:pPr>
            <a:fld id="{B4B826F0-DBD7-4CE5-8793-8801A7444479}" type="slidenum">
              <a:rPr lang="ar-SA"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r" rtl="1" eaLnBrk="0" fontAlgn="base" hangingPunct="0">
      <a:spcBef>
        <a:spcPct val="30000"/>
      </a:spcBef>
      <a:spcAft>
        <a:spcPct val="0"/>
      </a:spcAft>
      <a:defRPr sz="1200" kern="1200">
        <a:solidFill>
          <a:schemeClr val="tx1"/>
        </a:solidFill>
        <a:latin typeface="Times New Roman" pitchFamily="18" charset="0"/>
        <a:ea typeface="+mn-ea"/>
        <a:cs typeface="Arial" charset="0"/>
      </a:defRPr>
    </a:lvl1pPr>
    <a:lvl2pPr marL="457200" algn="r" rtl="1" eaLnBrk="0" fontAlgn="base" hangingPunct="0">
      <a:spcBef>
        <a:spcPct val="30000"/>
      </a:spcBef>
      <a:spcAft>
        <a:spcPct val="0"/>
      </a:spcAft>
      <a:defRPr sz="1200" kern="1200">
        <a:solidFill>
          <a:schemeClr val="tx1"/>
        </a:solidFill>
        <a:latin typeface="Times New Roman" pitchFamily="18" charset="0"/>
        <a:ea typeface="+mn-ea"/>
        <a:cs typeface="Arial" charset="0"/>
      </a:defRPr>
    </a:lvl2pPr>
    <a:lvl3pPr marL="914400" algn="r" rtl="1" eaLnBrk="0" fontAlgn="base" hangingPunct="0">
      <a:spcBef>
        <a:spcPct val="30000"/>
      </a:spcBef>
      <a:spcAft>
        <a:spcPct val="0"/>
      </a:spcAft>
      <a:defRPr sz="1200" kern="1200">
        <a:solidFill>
          <a:schemeClr val="tx1"/>
        </a:solidFill>
        <a:latin typeface="Times New Roman" pitchFamily="18" charset="0"/>
        <a:ea typeface="+mn-ea"/>
        <a:cs typeface="Arial" charset="0"/>
      </a:defRPr>
    </a:lvl3pPr>
    <a:lvl4pPr marL="1371600" algn="r" rtl="1" eaLnBrk="0" fontAlgn="base" hangingPunct="0">
      <a:spcBef>
        <a:spcPct val="30000"/>
      </a:spcBef>
      <a:spcAft>
        <a:spcPct val="0"/>
      </a:spcAft>
      <a:defRPr sz="1200" kern="1200">
        <a:solidFill>
          <a:schemeClr val="tx1"/>
        </a:solidFill>
        <a:latin typeface="Times New Roman" pitchFamily="18" charset="0"/>
        <a:ea typeface="+mn-ea"/>
        <a:cs typeface="Arial" charset="0"/>
      </a:defRPr>
    </a:lvl4pPr>
    <a:lvl5pPr marL="1828800" algn="r" rtl="1" eaLnBrk="0" fontAlgn="base" hangingPunct="0">
      <a:spcBef>
        <a:spcPct val="30000"/>
      </a:spcBef>
      <a:spcAft>
        <a:spcPct val="0"/>
      </a:spcAft>
      <a:defRPr sz="1200" kern="1200">
        <a:solidFill>
          <a:schemeClr val="tx1"/>
        </a:solidFill>
        <a:latin typeface="Times New Roman" pitchFamily="18"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fld id="{AD58F290-4B9F-43C0-9BAB-945AA08EB847}" type="datetime1">
              <a:rPr lang="en-US" smtClean="0"/>
              <a:t>10/3/2018</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3746BD5A-0713-4B2F-9B28-C657312792FF}" type="slidenum">
              <a:rPr lang="ar-SA" altLang="en-US" smtClean="0"/>
              <a:pPr>
                <a:defRPr/>
              </a:pPr>
              <a:t>‹#›</a:t>
            </a:fld>
            <a:endParaRPr lang="en-US" altLang="en-US"/>
          </a:p>
        </p:txBody>
      </p:sp>
    </p:spTree>
    <p:extLst>
      <p:ext uri="{BB962C8B-B14F-4D97-AF65-F5344CB8AC3E}">
        <p14:creationId xmlns:p14="http://schemas.microsoft.com/office/powerpoint/2010/main" val="4034955995"/>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fld id="{6E23B63A-8FCB-48A1-9935-3A90FFB021F7}" type="datetime1">
              <a:rPr lang="en-US" smtClean="0"/>
              <a:t>10/3/2018</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3A611930-971E-46C1-A777-F81BFF2BACD1}" type="slidenum">
              <a:rPr lang="ar-SA" altLang="en-US" smtClean="0"/>
              <a:pPr>
                <a:defRPr/>
              </a:pPr>
              <a:t>‹#›</a:t>
            </a:fld>
            <a:endParaRPr lang="en-US" altLang="en-US"/>
          </a:p>
        </p:txBody>
      </p:sp>
    </p:spTree>
    <p:extLst>
      <p:ext uri="{BB962C8B-B14F-4D97-AF65-F5344CB8AC3E}">
        <p14:creationId xmlns:p14="http://schemas.microsoft.com/office/powerpoint/2010/main" val="22353466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fld id="{A1F1ACA2-DBD2-48DF-AFAB-B9A2FFFBB7A8}" type="datetime1">
              <a:rPr lang="en-US" smtClean="0"/>
              <a:t>10/3/2018</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4B7776BC-D709-4FFF-A740-B76B441DA0AF}" type="slidenum">
              <a:rPr lang="ar-SA" altLang="en-US" smtClean="0"/>
              <a:pPr>
                <a:defRPr/>
              </a:pPr>
              <a:t>‹#›</a:t>
            </a:fld>
            <a:endParaRPr lang="en-US" altLang="en-US"/>
          </a:p>
        </p:txBody>
      </p:sp>
    </p:spTree>
    <p:extLst>
      <p:ext uri="{BB962C8B-B14F-4D97-AF65-F5344CB8AC3E}">
        <p14:creationId xmlns:p14="http://schemas.microsoft.com/office/powerpoint/2010/main" val="1904985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107504" y="1052736"/>
            <a:ext cx="8928992" cy="5400600"/>
          </a:xfrm>
        </p:spPr>
        <p:txBody>
          <a:bodyPr/>
          <a:lstStyle>
            <a:lvl1pPr marL="457200" indent="-457200" algn="just" rtl="1">
              <a:spcAft>
                <a:spcPts val="1000"/>
              </a:spcAft>
              <a:buClr>
                <a:srgbClr val="C00000"/>
              </a:buClr>
              <a:buSzPct val="85000"/>
              <a:buFont typeface="Wingdings" panose="05000000000000000000" pitchFamily="2" charset="2"/>
              <a:buChar char="q"/>
              <a:defRPr sz="2400" baseline="0">
                <a:latin typeface="Times New Roman" panose="02020603050405020304" pitchFamily="18" charset="0"/>
                <a:cs typeface="B Nazanin" panose="00000400000000000000" pitchFamily="2" charset="-78"/>
              </a:defRPr>
            </a:lvl1pPr>
            <a:lvl2pPr marL="914400" indent="-342900" algn="just" rtl="1">
              <a:spcBef>
                <a:spcPts val="600"/>
              </a:spcBef>
              <a:spcAft>
                <a:spcPts val="600"/>
              </a:spcAft>
              <a:buClr>
                <a:srgbClr val="C00000"/>
              </a:buClr>
              <a:buFont typeface="Wingdings" panose="05000000000000000000" pitchFamily="2" charset="2"/>
              <a:buChar char="§"/>
              <a:defRPr sz="2000" b="0" baseline="0">
                <a:latin typeface="Times New Roman" panose="02020603050405020304" pitchFamily="18" charset="0"/>
                <a:cs typeface="B Nazanin" panose="00000400000000000000" pitchFamily="2" charset="-78"/>
              </a:defRPr>
            </a:lvl2pPr>
            <a:lvl3pPr marL="1371600" indent="-228600" algn="just" rtl="1">
              <a:spcBef>
                <a:spcPts val="300"/>
              </a:spcBef>
              <a:spcAft>
                <a:spcPts val="300"/>
              </a:spcAft>
              <a:buClr>
                <a:srgbClr val="C00000"/>
              </a:buClr>
              <a:defRPr sz="1800" baseline="0">
                <a:latin typeface="Times New Roman" panose="02020603050405020304" pitchFamily="18" charset="0"/>
                <a:cs typeface="B Nazanin" panose="00000400000000000000" pitchFamily="2" charset="-78"/>
              </a:defRPr>
            </a:lvl3pPr>
            <a:lvl4pPr algn="r" rtl="1">
              <a:defRPr>
                <a:cs typeface="B Nazanin" panose="00000400000000000000" pitchFamily="2" charset="-78"/>
              </a:defRPr>
            </a:lvl4pPr>
            <a:lvl5pPr algn="r" rtl="1">
              <a:defRPr>
                <a:cs typeface="B Nazanin" panose="00000400000000000000" pitchFamily="2" charset="-78"/>
              </a:defRPr>
            </a:lvl5pPr>
          </a:lstStyle>
          <a:p>
            <a:pPr lvl="0"/>
            <a:r>
              <a:rPr lang="fa-IR" dirty="0" smtClean="0"/>
              <a:t>متن فارسی متن </a:t>
            </a:r>
            <a:r>
              <a:rPr lang="en-US" dirty="0" smtClean="0"/>
              <a:t>English</a:t>
            </a:r>
          </a:p>
          <a:p>
            <a:pPr lvl="1"/>
            <a:r>
              <a:rPr lang="fa-IR" dirty="0" smtClean="0"/>
              <a:t>متن فارسی متن </a:t>
            </a:r>
            <a:r>
              <a:rPr lang="en-US" dirty="0" smtClean="0"/>
              <a:t>English</a:t>
            </a:r>
          </a:p>
          <a:p>
            <a:pPr lvl="2"/>
            <a:r>
              <a:rPr lang="fa-IR" dirty="0" smtClean="0"/>
              <a:t>متن فارسی متن </a:t>
            </a:r>
            <a:r>
              <a:rPr lang="en-US" dirty="0" smtClean="0"/>
              <a:t>English</a:t>
            </a:r>
          </a:p>
        </p:txBody>
      </p:sp>
      <p:sp>
        <p:nvSpPr>
          <p:cNvPr id="7" name="Date Placeholder 6"/>
          <p:cNvSpPr>
            <a:spLocks noGrp="1"/>
          </p:cNvSpPr>
          <p:nvPr>
            <p:ph type="dt" sz="half" idx="10"/>
          </p:nvPr>
        </p:nvSpPr>
        <p:spPr>
          <a:xfrm>
            <a:off x="107504" y="6453336"/>
            <a:ext cx="2057400" cy="365125"/>
          </a:xfrm>
        </p:spPr>
        <p:txBody>
          <a:bodyPr/>
          <a:lstStyle/>
          <a:p>
            <a:pPr>
              <a:defRPr/>
            </a:pPr>
            <a:fld id="{F37CDE5F-1E38-438B-A827-B5ADA4DF2A71}" type="datetime1">
              <a:rPr lang="en-US" smtClean="0"/>
              <a:t>10/3/2018</a:t>
            </a:fld>
            <a:endParaRPr lang="en-US" dirty="0"/>
          </a:p>
        </p:txBody>
      </p:sp>
      <p:sp>
        <p:nvSpPr>
          <p:cNvPr id="8" name="Footer Placeholder 7"/>
          <p:cNvSpPr>
            <a:spLocks noGrp="1"/>
          </p:cNvSpPr>
          <p:nvPr>
            <p:ph type="ftr" sz="quarter" idx="11"/>
          </p:nvPr>
        </p:nvSpPr>
        <p:spPr>
          <a:xfrm>
            <a:off x="3028950" y="6453336"/>
            <a:ext cx="3086100" cy="365125"/>
          </a:xfrm>
        </p:spPr>
        <p:txBody>
          <a:bodyPr/>
          <a:lstStyle/>
          <a:p>
            <a:pPr>
              <a:defRPr/>
            </a:pPr>
            <a:endParaRPr lang="en-US" dirty="0"/>
          </a:p>
        </p:txBody>
      </p:sp>
      <p:sp>
        <p:nvSpPr>
          <p:cNvPr id="9" name="Slide Number Placeholder 8"/>
          <p:cNvSpPr>
            <a:spLocks noGrp="1"/>
          </p:cNvSpPr>
          <p:nvPr>
            <p:ph type="sldNum" sz="quarter" idx="12"/>
          </p:nvPr>
        </p:nvSpPr>
        <p:spPr>
          <a:xfrm>
            <a:off x="8446236" y="6493194"/>
            <a:ext cx="662268" cy="325267"/>
          </a:xfrm>
        </p:spPr>
        <p:txBody>
          <a:bodyPr/>
          <a:lstStyle/>
          <a:p>
            <a:pPr>
              <a:defRPr/>
            </a:pPr>
            <a:fld id="{5BDFA25D-6EEE-4500-A440-36752B2ACF2F}" type="slidenum">
              <a:rPr lang="en-US" smtClean="0"/>
              <a:pPr>
                <a:defRPr/>
              </a:pPr>
              <a:t>‹#›</a:t>
            </a:fld>
            <a:endParaRPr lang="en-US" dirty="0"/>
          </a:p>
        </p:txBody>
      </p:sp>
    </p:spTree>
    <p:extLst>
      <p:ext uri="{BB962C8B-B14F-4D97-AF65-F5344CB8AC3E}">
        <p14:creationId xmlns:p14="http://schemas.microsoft.com/office/powerpoint/2010/main" val="21546090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a:defRPr/>
            </a:pPr>
            <a:fld id="{2A898120-469D-4FB4-A94F-4CB397A0DE14}" type="datetime1">
              <a:rPr lang="en-US" smtClean="0"/>
              <a:t>10/3/2018</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E73EE8C9-1C39-4175-981E-151FB2291595}" type="slidenum">
              <a:rPr lang="ar-SA" altLang="en-US" smtClean="0"/>
              <a:pPr>
                <a:defRPr/>
              </a:pPr>
              <a:t>‹#›</a:t>
            </a:fld>
            <a:endParaRPr lang="en-US" altLang="en-US"/>
          </a:p>
        </p:txBody>
      </p:sp>
    </p:spTree>
    <p:extLst>
      <p:ext uri="{BB962C8B-B14F-4D97-AF65-F5344CB8AC3E}">
        <p14:creationId xmlns:p14="http://schemas.microsoft.com/office/powerpoint/2010/main" val="3198701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a:defRPr/>
            </a:pPr>
            <a:fld id="{8CF666FD-0F75-47EC-B0C0-C110E700B174}" type="datetime1">
              <a:rPr lang="en-US" altLang="en-US" smtClean="0"/>
              <a:t>10/3/2018</a:t>
            </a:fld>
            <a:endParaRPr lang="en-US" alt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a:xfrm>
            <a:off x="8374228" y="6453336"/>
            <a:ext cx="662268" cy="365125"/>
          </a:xfrm>
        </p:spPr>
        <p:txBody>
          <a:bodyPr/>
          <a:lstStyle/>
          <a:p>
            <a:pPr>
              <a:defRPr/>
            </a:pPr>
            <a:fld id="{C7879241-4954-4432-A989-BF9F5510604F}" type="slidenum">
              <a:rPr lang="ar-SA" altLang="en-US" smtClean="0"/>
              <a:pPr>
                <a:defRPr/>
              </a:pPr>
              <a:t>‹#›</a:t>
            </a:fld>
            <a:endParaRPr lang="en-US" altLang="en-US"/>
          </a:p>
        </p:txBody>
      </p:sp>
    </p:spTree>
    <p:extLst>
      <p:ext uri="{BB962C8B-B14F-4D97-AF65-F5344CB8AC3E}">
        <p14:creationId xmlns:p14="http://schemas.microsoft.com/office/powerpoint/2010/main" val="41556634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a:defRPr/>
            </a:pPr>
            <a:fld id="{5BC8A999-23AA-4F46-8BBB-72D54C7B5CC4}" type="datetime1">
              <a:rPr lang="en-US" smtClean="0"/>
              <a:t>10/3/2018</a:t>
            </a:fld>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E7819091-04B2-4714-886F-CC1FF993FD83}" type="slidenum">
              <a:rPr lang="ar-SA" altLang="en-US" smtClean="0"/>
              <a:pPr>
                <a:defRPr/>
              </a:pPr>
              <a:t>‹#›</a:t>
            </a:fld>
            <a:endParaRPr lang="en-US" altLang="en-US"/>
          </a:p>
        </p:txBody>
      </p:sp>
    </p:spTree>
    <p:extLst>
      <p:ext uri="{BB962C8B-B14F-4D97-AF65-F5344CB8AC3E}">
        <p14:creationId xmlns:p14="http://schemas.microsoft.com/office/powerpoint/2010/main" val="17629493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a:defRPr/>
            </a:pPr>
            <a:fld id="{0BF0D910-358E-4B8E-BCC9-1EE4B24288DC}" type="datetime1">
              <a:rPr lang="en-US" smtClean="0"/>
              <a:t>10/3/2018</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a:xfrm>
            <a:off x="8388424" y="6448251"/>
            <a:ext cx="662268" cy="365125"/>
          </a:xfrm>
        </p:spPr>
        <p:txBody>
          <a:bodyPr/>
          <a:lstStyle/>
          <a:p>
            <a:pPr>
              <a:defRPr/>
            </a:pPr>
            <a:fld id="{91F113FB-04D3-49FE-9569-4B41BE4D4DB6}" type="slidenum">
              <a:rPr lang="ar-SA" altLang="en-US" smtClean="0"/>
              <a:pPr>
                <a:defRPr/>
              </a:pPr>
              <a:t>‹#›</a:t>
            </a:fld>
            <a:endParaRPr lang="en-US" altLang="en-US"/>
          </a:p>
        </p:txBody>
      </p:sp>
    </p:spTree>
    <p:extLst>
      <p:ext uri="{BB962C8B-B14F-4D97-AF65-F5344CB8AC3E}">
        <p14:creationId xmlns:p14="http://schemas.microsoft.com/office/powerpoint/2010/main" val="12063081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520259"/>
            <a:ext cx="2057400" cy="365125"/>
          </a:xfrm>
        </p:spPr>
        <p:txBody>
          <a:bodyPr/>
          <a:lstStyle/>
          <a:p>
            <a:pPr>
              <a:defRPr/>
            </a:pPr>
            <a:fld id="{16D6EB17-1B13-4BFE-8647-5D893CA4E67A}" type="datetime1">
              <a:rPr lang="en-US" smtClean="0"/>
              <a:t>10/3/2018</a:t>
            </a:fld>
            <a:endParaRPr lang="en-US"/>
          </a:p>
        </p:txBody>
      </p:sp>
      <p:sp>
        <p:nvSpPr>
          <p:cNvPr id="3" name="Footer Placeholder 2"/>
          <p:cNvSpPr>
            <a:spLocks noGrp="1"/>
          </p:cNvSpPr>
          <p:nvPr>
            <p:ph type="ftr" sz="quarter" idx="11"/>
          </p:nvPr>
        </p:nvSpPr>
        <p:spPr>
          <a:xfrm>
            <a:off x="3028950" y="6520259"/>
            <a:ext cx="3086100" cy="365125"/>
          </a:xfrm>
        </p:spPr>
        <p:txBody>
          <a:bodyPr/>
          <a:lstStyle/>
          <a:p>
            <a:pPr>
              <a:defRPr/>
            </a:pPr>
            <a:endParaRPr lang="en-US" dirty="0"/>
          </a:p>
        </p:txBody>
      </p:sp>
      <p:sp>
        <p:nvSpPr>
          <p:cNvPr id="4" name="Slide Number Placeholder 3"/>
          <p:cNvSpPr>
            <a:spLocks noGrp="1"/>
          </p:cNvSpPr>
          <p:nvPr>
            <p:ph type="sldNum" sz="quarter" idx="12"/>
          </p:nvPr>
        </p:nvSpPr>
        <p:spPr>
          <a:xfrm>
            <a:off x="8414017" y="6453336"/>
            <a:ext cx="662268" cy="365125"/>
          </a:xfrm>
        </p:spPr>
        <p:txBody>
          <a:bodyPr/>
          <a:lstStyle/>
          <a:p>
            <a:pPr>
              <a:defRPr/>
            </a:pPr>
            <a:fld id="{47808659-05B7-4D73-AB94-9A3E01B2AF9D}" type="slidenum">
              <a:rPr lang="ar-SA" altLang="en-US" smtClean="0"/>
              <a:pPr>
                <a:defRPr/>
              </a:pPr>
              <a:t>‹#›</a:t>
            </a:fld>
            <a:endParaRPr lang="en-US" altLang="en-US"/>
          </a:p>
        </p:txBody>
      </p:sp>
      <p:sp>
        <p:nvSpPr>
          <p:cNvPr id="5" name="Content Placeholder 2"/>
          <p:cNvSpPr>
            <a:spLocks noGrp="1"/>
          </p:cNvSpPr>
          <p:nvPr>
            <p:ph idx="1" hasCustomPrompt="1"/>
          </p:nvPr>
        </p:nvSpPr>
        <p:spPr>
          <a:xfrm>
            <a:off x="107504" y="980728"/>
            <a:ext cx="8928992" cy="5472608"/>
          </a:xfrm>
        </p:spPr>
        <p:txBody>
          <a:bodyPr/>
          <a:lstStyle>
            <a:lvl1pPr marL="457200" indent="-457200" algn="r" rtl="1">
              <a:spcAft>
                <a:spcPts val="1000"/>
              </a:spcAft>
              <a:buClr>
                <a:srgbClr val="C00000"/>
              </a:buClr>
              <a:buSzPct val="85000"/>
              <a:buFont typeface="Wingdings" panose="05000000000000000000" pitchFamily="2" charset="2"/>
              <a:buChar char="q"/>
              <a:defRPr sz="2600" baseline="0">
                <a:latin typeface="Times New Roman" panose="02020603050405020304" pitchFamily="18" charset="0"/>
                <a:cs typeface="B Nazanin" panose="00000400000000000000" pitchFamily="2" charset="-78"/>
              </a:defRPr>
            </a:lvl1pPr>
            <a:lvl2pPr marL="914400" indent="-342900" algn="r" rtl="1">
              <a:spcBef>
                <a:spcPts val="600"/>
              </a:spcBef>
              <a:spcAft>
                <a:spcPts val="600"/>
              </a:spcAft>
              <a:buClr>
                <a:srgbClr val="C00000"/>
              </a:buClr>
              <a:buFont typeface="Wingdings" panose="05000000000000000000" pitchFamily="2" charset="2"/>
              <a:buChar char="§"/>
              <a:defRPr sz="2400" b="0" baseline="0">
                <a:latin typeface="Times New Roman" panose="02020603050405020304" pitchFamily="18" charset="0"/>
                <a:cs typeface="B Nazanin" panose="00000400000000000000" pitchFamily="2" charset="-78"/>
              </a:defRPr>
            </a:lvl2pPr>
            <a:lvl3pPr marL="1371600" indent="-228600" algn="r" rtl="1">
              <a:spcBef>
                <a:spcPts val="300"/>
              </a:spcBef>
              <a:spcAft>
                <a:spcPts val="300"/>
              </a:spcAft>
              <a:buClr>
                <a:srgbClr val="C00000"/>
              </a:buClr>
              <a:defRPr sz="2000" baseline="0">
                <a:latin typeface="Times New Roman" panose="02020603050405020304" pitchFamily="18" charset="0"/>
                <a:cs typeface="B Nazanin" panose="00000400000000000000" pitchFamily="2" charset="-78"/>
              </a:defRPr>
            </a:lvl3pPr>
            <a:lvl4pPr algn="r" rtl="1">
              <a:defRPr>
                <a:cs typeface="B Nazanin" panose="00000400000000000000" pitchFamily="2" charset="-78"/>
              </a:defRPr>
            </a:lvl4pPr>
            <a:lvl5pPr algn="r" rtl="1">
              <a:defRPr>
                <a:cs typeface="B Nazanin" panose="00000400000000000000" pitchFamily="2" charset="-78"/>
              </a:defRPr>
            </a:lvl5pPr>
          </a:lstStyle>
          <a:p>
            <a:pPr lvl="0"/>
            <a:r>
              <a:rPr lang="fa-IR" dirty="0" smtClean="0"/>
              <a:t>متن فارسی متن </a:t>
            </a:r>
            <a:r>
              <a:rPr lang="en-US" dirty="0" smtClean="0"/>
              <a:t>English</a:t>
            </a:r>
          </a:p>
          <a:p>
            <a:pPr lvl="1"/>
            <a:r>
              <a:rPr lang="fa-IR" dirty="0" smtClean="0"/>
              <a:t>متن فارسی متن </a:t>
            </a:r>
            <a:r>
              <a:rPr lang="en-US" dirty="0" smtClean="0"/>
              <a:t>English</a:t>
            </a:r>
          </a:p>
          <a:p>
            <a:pPr lvl="2"/>
            <a:r>
              <a:rPr lang="fa-IR" dirty="0" smtClean="0"/>
              <a:t>متن فارسی متن </a:t>
            </a:r>
            <a:r>
              <a:rPr lang="en-US" dirty="0" smtClean="0"/>
              <a:t>English</a:t>
            </a:r>
          </a:p>
        </p:txBody>
      </p:sp>
    </p:spTree>
    <p:extLst>
      <p:ext uri="{BB962C8B-B14F-4D97-AF65-F5344CB8AC3E}">
        <p14:creationId xmlns:p14="http://schemas.microsoft.com/office/powerpoint/2010/main" val="20463907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a:defRPr/>
            </a:pPr>
            <a:fld id="{EFFF5C56-B3D8-4DB8-8561-421CF2A045E3}" type="datetime1">
              <a:rPr lang="en-US" smtClean="0"/>
              <a:t>10/3/2018</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F773DF20-D986-434B-9F18-EC62BF641BE4}" type="slidenum">
              <a:rPr lang="ar-SA" altLang="en-US" smtClean="0"/>
              <a:pPr>
                <a:defRPr/>
              </a:pPr>
              <a:t>‹#›</a:t>
            </a:fld>
            <a:endParaRPr lang="en-US" altLang="en-US"/>
          </a:p>
        </p:txBody>
      </p:sp>
    </p:spTree>
    <p:extLst>
      <p:ext uri="{BB962C8B-B14F-4D97-AF65-F5344CB8AC3E}">
        <p14:creationId xmlns:p14="http://schemas.microsoft.com/office/powerpoint/2010/main" val="2870336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a:defRPr/>
            </a:pPr>
            <a:fld id="{ABBD6EF2-E3BF-4332-BE3E-B11A8DA8799D}" type="datetime1">
              <a:rPr lang="en-US" smtClean="0"/>
              <a:t>10/3/2018</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511C872A-5609-4A08-8051-22614E522BEA}" type="slidenum">
              <a:rPr lang="ar-SA" altLang="en-US" smtClean="0"/>
              <a:pPr>
                <a:defRPr/>
              </a:pPr>
              <a:t>‹#›</a:t>
            </a:fld>
            <a:endParaRPr lang="en-US" altLang="en-US"/>
          </a:p>
        </p:txBody>
      </p:sp>
    </p:spTree>
    <p:extLst>
      <p:ext uri="{BB962C8B-B14F-4D97-AF65-F5344CB8AC3E}">
        <p14:creationId xmlns:p14="http://schemas.microsoft.com/office/powerpoint/2010/main" val="10507146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0E8567C7-5863-4C64-83D3-AEC5A7D390DD}" type="datetime1">
              <a:rPr lang="en-US" smtClean="0"/>
              <a:t>10/3/2018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7853082" y="6356351"/>
            <a:ext cx="662268"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3746BD5A-0713-4B2F-9B28-C657312792FF}" type="slidenum">
              <a:rPr lang="ar-SA" altLang="en-US" smtClean="0"/>
              <a:pPr>
                <a:defRPr/>
              </a:pPr>
              <a:t>‹#›</a:t>
            </a:fld>
            <a:endParaRPr lang="en-US" altLang="en-US"/>
          </a:p>
        </p:txBody>
      </p:sp>
      <p:sp>
        <p:nvSpPr>
          <p:cNvPr id="8" name="Rectangle 7"/>
          <p:cNvSpPr/>
          <p:nvPr userDrawn="1"/>
        </p:nvSpPr>
        <p:spPr>
          <a:xfrm>
            <a:off x="-14808" y="0"/>
            <a:ext cx="9158808"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4808" y="15205"/>
            <a:ext cx="9158808" cy="914400"/>
          </a:xfrm>
          <a:prstGeom prst="rect">
            <a:avLst/>
          </a:prstGeom>
        </p:spPr>
        <p:txBody>
          <a:bodyPr vert="horz" lIns="91440" tIns="45720" rIns="91440" bIns="45720" rtlCol="0" anchor="ctr">
            <a:normAutofit/>
          </a:bodyPr>
          <a:lstStyle/>
          <a:p>
            <a:r>
              <a:rPr lang="fa-IR" dirty="0" smtClean="0"/>
              <a:t>عنوان</a:t>
            </a:r>
            <a:endParaRPr lang="en-US" dirty="0"/>
          </a:p>
        </p:txBody>
      </p:sp>
    </p:spTree>
    <p:extLst>
      <p:ext uri="{BB962C8B-B14F-4D97-AF65-F5344CB8AC3E}">
        <p14:creationId xmlns:p14="http://schemas.microsoft.com/office/powerpoint/2010/main" val="3008183511"/>
      </p:ext>
    </p:extLst>
  </p:cSld>
  <p:clrMap bg1="lt1" tx1="dk1" bg2="lt2" tx2="dk2" accent1="accent1" accent2="accent2" accent3="accent3" accent4="accent4" accent5="accent5" accent6="accent6" hlink="hlink" folHlink="folHlink"/>
  <p:sldLayoutIdLst>
    <p:sldLayoutId id="2147484239" r:id="rId1"/>
    <p:sldLayoutId id="2147484240" r:id="rId2"/>
    <p:sldLayoutId id="2147484241" r:id="rId3"/>
    <p:sldLayoutId id="2147484242" r:id="rId4"/>
    <p:sldLayoutId id="2147484243" r:id="rId5"/>
    <p:sldLayoutId id="2147484244" r:id="rId6"/>
    <p:sldLayoutId id="2147484245" r:id="rId7"/>
    <p:sldLayoutId id="2147484246" r:id="rId8"/>
    <p:sldLayoutId id="2147484247" r:id="rId9"/>
    <p:sldLayoutId id="2147484248" r:id="rId10"/>
    <p:sldLayoutId id="2147484249" r:id="rId11"/>
  </p:sldLayoutIdLst>
  <p:hf hdr="0" ftr="0" dt="0"/>
  <p:txStyles>
    <p:titleStyle>
      <a:lvl1pPr algn="ctr" defTabSz="914400" rtl="1" eaLnBrk="1" latinLnBrk="0" hangingPunct="1">
        <a:lnSpc>
          <a:spcPct val="90000"/>
        </a:lnSpc>
        <a:spcBef>
          <a:spcPct val="0"/>
        </a:spcBef>
        <a:buNone/>
        <a:defRPr sz="3200" kern="1200">
          <a:solidFill>
            <a:schemeClr val="bg1"/>
          </a:solidFill>
          <a:latin typeface="+mj-lt"/>
          <a:ea typeface="+mj-ea"/>
          <a:cs typeface="B Titr" panose="00000700000000000000" pitchFamily="2" charset="-78"/>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319312" y="255814"/>
            <a:ext cx="8253413" cy="6197522"/>
          </a:xfrm>
        </p:spPr>
        <p:txBody>
          <a:bodyPr>
            <a:normAutofit/>
          </a:bodyPr>
          <a:lstStyle/>
          <a:p>
            <a:pPr marR="45720" lvl="0">
              <a:lnSpc>
                <a:spcPct val="200000"/>
              </a:lnSpc>
              <a:spcBef>
                <a:spcPts val="0"/>
              </a:spcBef>
              <a:buClr>
                <a:srgbClr val="0BD0D9"/>
              </a:buClr>
              <a:buSzPct val="85000"/>
            </a:pPr>
            <a:r>
              <a:rPr lang="fa-IR" sz="3900" b="1" dirty="0">
                <a:solidFill>
                  <a:schemeClr val="bg1"/>
                </a:solidFill>
                <a:effectLst>
                  <a:outerShdw blurRad="38100" dist="38100" dir="2700000" algn="tl">
                    <a:srgbClr val="000000">
                      <a:alpha val="43137"/>
                    </a:srgbClr>
                  </a:outerShdw>
                </a:effectLst>
                <a:latin typeface="IranNastaliq" pitchFamily="18" charset="0"/>
                <a:ea typeface="+mn-ea"/>
              </a:rPr>
              <a:t/>
            </a:r>
            <a:br>
              <a:rPr lang="fa-IR" sz="3900" b="1" dirty="0">
                <a:solidFill>
                  <a:schemeClr val="bg1"/>
                </a:solidFill>
                <a:effectLst>
                  <a:outerShdw blurRad="38100" dist="38100" dir="2700000" algn="tl">
                    <a:srgbClr val="000000">
                      <a:alpha val="43137"/>
                    </a:srgbClr>
                  </a:outerShdw>
                </a:effectLst>
                <a:latin typeface="IranNastaliq" pitchFamily="18" charset="0"/>
                <a:ea typeface="+mn-ea"/>
              </a:rPr>
            </a:br>
            <a:r>
              <a:rPr lang="en-US" sz="3600" b="1" dirty="0" smtClean="0">
                <a:solidFill>
                  <a:schemeClr val="bg1"/>
                </a:solidFill>
                <a:latin typeface="Times New Roman" pitchFamily="18" charset="0"/>
                <a:ea typeface="+mn-ea"/>
                <a:cs typeface="B Nazanin" pitchFamily="2" charset="-78"/>
              </a:rPr>
              <a:t>Internet of Things (IoT)</a:t>
            </a:r>
            <a:r>
              <a:rPr lang="fa-IR" sz="3600" b="1" dirty="0" smtClean="0">
                <a:solidFill>
                  <a:schemeClr val="bg1"/>
                </a:solidFill>
                <a:latin typeface="Times New Roman" pitchFamily="18" charset="0"/>
                <a:ea typeface="+mn-ea"/>
                <a:cs typeface="B Nazanin" pitchFamily="2" charset="-78"/>
              </a:rPr>
              <a:t> </a:t>
            </a:r>
            <a:r>
              <a:rPr lang="fa-IR" sz="3600" b="1" dirty="0">
                <a:solidFill>
                  <a:schemeClr val="bg1"/>
                </a:solidFill>
                <a:latin typeface="Times New Roman" pitchFamily="18" charset="0"/>
                <a:ea typeface="+mn-ea"/>
                <a:cs typeface="B Nazanin" pitchFamily="2" charset="-78"/>
              </a:rPr>
              <a:t/>
            </a:r>
            <a:br>
              <a:rPr lang="fa-IR" sz="3600" b="1" dirty="0">
                <a:solidFill>
                  <a:schemeClr val="bg1"/>
                </a:solidFill>
                <a:latin typeface="Times New Roman" pitchFamily="18" charset="0"/>
                <a:ea typeface="+mn-ea"/>
                <a:cs typeface="B Nazanin" pitchFamily="2" charset="-78"/>
              </a:rPr>
            </a:br>
            <a:r>
              <a:rPr lang="en-US" sz="3000" b="1" dirty="0" smtClean="0">
                <a:solidFill>
                  <a:schemeClr val="bg1"/>
                </a:solidFill>
                <a:latin typeface="Times New Roman" pitchFamily="18" charset="0"/>
                <a:ea typeface="+mn-ea"/>
                <a:cs typeface="B Nazanin" pitchFamily="2" charset="-78"/>
              </a:rPr>
              <a:t>Professor: Dr. </a:t>
            </a:r>
            <a:r>
              <a:rPr lang="en-US" sz="3000" b="1" dirty="0" err="1" smtClean="0">
                <a:solidFill>
                  <a:schemeClr val="bg1"/>
                </a:solidFill>
                <a:latin typeface="Times New Roman" pitchFamily="18" charset="0"/>
                <a:ea typeface="+mn-ea"/>
                <a:cs typeface="B Nazanin" pitchFamily="2" charset="-78"/>
              </a:rPr>
              <a:t>Sadoon</a:t>
            </a:r>
            <a:r>
              <a:rPr lang="en-US" sz="3000" b="1" dirty="0" smtClean="0">
                <a:solidFill>
                  <a:schemeClr val="bg1"/>
                </a:solidFill>
                <a:latin typeface="Times New Roman" pitchFamily="18" charset="0"/>
                <a:ea typeface="+mn-ea"/>
                <a:cs typeface="B Nazanin" pitchFamily="2" charset="-78"/>
              </a:rPr>
              <a:t> </a:t>
            </a:r>
            <a:r>
              <a:rPr lang="en-US" sz="3000" b="1" dirty="0" err="1" smtClean="0">
                <a:solidFill>
                  <a:schemeClr val="bg1"/>
                </a:solidFill>
                <a:latin typeface="Times New Roman" pitchFamily="18" charset="0"/>
                <a:ea typeface="+mn-ea"/>
                <a:cs typeface="B Nazanin" pitchFamily="2" charset="-78"/>
              </a:rPr>
              <a:t>Azizi</a:t>
            </a:r>
            <a:r>
              <a:rPr lang="fa-IR" sz="3000" b="1" dirty="0">
                <a:solidFill>
                  <a:schemeClr val="bg1"/>
                </a:solidFill>
                <a:latin typeface="Times New Roman" pitchFamily="18" charset="0"/>
                <a:ea typeface="+mn-ea"/>
                <a:cs typeface="B Nazanin" pitchFamily="2" charset="-78"/>
              </a:rPr>
              <a:t/>
            </a:r>
            <a:br>
              <a:rPr lang="fa-IR" sz="3000" b="1" dirty="0">
                <a:solidFill>
                  <a:schemeClr val="bg1"/>
                </a:solidFill>
                <a:latin typeface="Times New Roman" pitchFamily="18" charset="0"/>
                <a:ea typeface="+mn-ea"/>
                <a:cs typeface="B Nazanin" pitchFamily="2" charset="-78"/>
              </a:rPr>
            </a:br>
            <a:r>
              <a:rPr lang="en-US" sz="2800" dirty="0">
                <a:solidFill>
                  <a:schemeClr val="bg1"/>
                </a:solidFill>
                <a:latin typeface="Times New Roman" pitchFamily="18" charset="0"/>
                <a:ea typeface="+mn-ea"/>
                <a:cs typeface="B Nazanin" pitchFamily="2" charset="-78"/>
              </a:rPr>
              <a:t>s.azizi@uok.ac.ir</a:t>
            </a:r>
            <a:r>
              <a:rPr lang="fa-IR" sz="2800" dirty="0">
                <a:solidFill>
                  <a:schemeClr val="bg1"/>
                </a:solidFill>
                <a:latin typeface="Times New Roman" pitchFamily="18" charset="0"/>
                <a:ea typeface="+mn-ea"/>
                <a:cs typeface="B Nazanin" pitchFamily="2" charset="-78"/>
              </a:rPr>
              <a:t/>
            </a:r>
            <a:br>
              <a:rPr lang="fa-IR" sz="2800" dirty="0">
                <a:solidFill>
                  <a:schemeClr val="bg1"/>
                </a:solidFill>
                <a:latin typeface="Times New Roman" pitchFamily="18" charset="0"/>
                <a:ea typeface="+mn-ea"/>
                <a:cs typeface="B Nazanin" pitchFamily="2" charset="-78"/>
              </a:rPr>
            </a:br>
            <a:r>
              <a:rPr lang="en-US" sz="2700" dirty="0" smtClean="0">
                <a:solidFill>
                  <a:schemeClr val="bg1"/>
                </a:solidFill>
                <a:latin typeface="Times New Roman" pitchFamily="18" charset="0"/>
                <a:ea typeface="+mn-ea"/>
                <a:cs typeface="B Nazanin" pitchFamily="2" charset="-78"/>
              </a:rPr>
              <a:t>Faculty of Engineering</a:t>
            </a:r>
            <a:br>
              <a:rPr lang="en-US" sz="2700" dirty="0" smtClean="0">
                <a:solidFill>
                  <a:schemeClr val="bg1"/>
                </a:solidFill>
                <a:latin typeface="Times New Roman" pitchFamily="18" charset="0"/>
                <a:ea typeface="+mn-ea"/>
                <a:cs typeface="B Nazanin" pitchFamily="2" charset="-78"/>
              </a:rPr>
            </a:br>
            <a:r>
              <a:rPr lang="en-US" sz="2700" dirty="0" smtClean="0">
                <a:latin typeface="Times New Roman" pitchFamily="18" charset="0"/>
                <a:ea typeface="+mn-ea"/>
                <a:cs typeface="B Nazanin" pitchFamily="2" charset="-78"/>
              </a:rPr>
              <a:t>Department of Computer and </a:t>
            </a:r>
            <a:r>
              <a:rPr lang="en-US" sz="2700" smtClean="0">
                <a:latin typeface="Times New Roman" pitchFamily="18" charset="0"/>
                <a:ea typeface="+mn-ea"/>
                <a:cs typeface="B Nazanin" pitchFamily="2" charset="-78"/>
              </a:rPr>
              <a:t>IT </a:t>
            </a:r>
            <a:r>
              <a:rPr lang="en-US" sz="2700" smtClean="0">
                <a:latin typeface="Times New Roman" pitchFamily="18" charset="0"/>
                <a:ea typeface="+mn-ea"/>
                <a:cs typeface="B Nazanin" pitchFamily="2" charset="-78"/>
              </a:rPr>
              <a:t>Engineering</a:t>
            </a:r>
            <a:endParaRPr lang="en-US" sz="2700" dirty="0">
              <a:solidFill>
                <a:schemeClr val="bg1"/>
              </a:solidFill>
            </a:endParaRPr>
          </a:p>
        </p:txBody>
      </p:sp>
      <p:pic>
        <p:nvPicPr>
          <p:cNvPr id="7" name="Picture 3" descr="F:\UoK\Logo.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50886" y="255814"/>
            <a:ext cx="3421778" cy="90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812742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07504" y="1052735"/>
            <a:ext cx="8928992" cy="5765725"/>
          </a:xfrm>
        </p:spPr>
        <p:txBody>
          <a:bodyPr>
            <a:normAutofit/>
          </a:bodyPr>
          <a:lstStyle/>
          <a:p>
            <a:pPr rtl="0"/>
            <a:r>
              <a:rPr lang="en-US" dirty="0" smtClean="0"/>
              <a:t>Based on the estimations done by Cisco, about 99.4% of the physical objects in the world which have the potential to be connected to the internet are not connected to internet yet!</a:t>
            </a:r>
            <a:endParaRPr lang="fa-IR" dirty="0" smtClean="0"/>
          </a:p>
          <a:p>
            <a:pPr rtl="0"/>
            <a:r>
              <a:rPr lang="en-US" dirty="0" smtClean="0"/>
              <a:t>Devices connected to internet will be more than 26 billion by the year 2020 (Cisco’s forecast)</a:t>
            </a:r>
            <a:endParaRPr lang="fa-IR" dirty="0" smtClean="0"/>
          </a:p>
          <a:p>
            <a:pPr marL="0" indent="0" rtl="0">
              <a:buNone/>
            </a:pPr>
            <a:endParaRPr lang="fa-IR" dirty="0" smtClean="0"/>
          </a:p>
        </p:txBody>
      </p:sp>
      <p:sp>
        <p:nvSpPr>
          <p:cNvPr id="3" name="Slide Number Placeholder 2"/>
          <p:cNvSpPr>
            <a:spLocks noGrp="1"/>
          </p:cNvSpPr>
          <p:nvPr>
            <p:ph type="sldNum" sz="quarter" idx="12"/>
          </p:nvPr>
        </p:nvSpPr>
        <p:spPr/>
        <p:txBody>
          <a:bodyPr/>
          <a:lstStyle/>
          <a:p>
            <a:pPr>
              <a:defRPr/>
            </a:pPr>
            <a:fld id="{5BDFA25D-6EEE-4500-A440-36752B2ACF2F}" type="slidenum">
              <a:rPr lang="en-US" smtClean="0"/>
              <a:pPr>
                <a:defRPr/>
              </a:pPr>
              <a:t>10</a:t>
            </a:fld>
            <a:endParaRPr lang="en-US" dirty="0"/>
          </a:p>
        </p:txBody>
      </p:sp>
      <p:sp>
        <p:nvSpPr>
          <p:cNvPr id="4" name="Title 1"/>
          <p:cNvSpPr txBox="1">
            <a:spLocks/>
          </p:cNvSpPr>
          <p:nvPr/>
        </p:nvSpPr>
        <p:spPr>
          <a:xfrm>
            <a:off x="-14808" y="15205"/>
            <a:ext cx="9158808" cy="914400"/>
          </a:xfrm>
          <a:prstGeom prst="rect">
            <a:avLst/>
          </a:prstGeom>
        </p:spPr>
        <p:txBody>
          <a:bodyPr vert="horz" lIns="91440" tIns="45720" rIns="91440" bIns="45720" rtlCol="0" anchor="ctr">
            <a:normAutofit/>
          </a:bodyPr>
          <a:lstStyle>
            <a:lvl1pPr algn="ctr" defTabSz="914400" rtl="1" eaLnBrk="1" latinLnBrk="0" hangingPunct="1">
              <a:lnSpc>
                <a:spcPct val="90000"/>
              </a:lnSpc>
              <a:spcBef>
                <a:spcPct val="0"/>
              </a:spcBef>
              <a:buNone/>
              <a:defRPr sz="3200" kern="1200">
                <a:solidFill>
                  <a:schemeClr val="bg1"/>
                </a:solidFill>
                <a:latin typeface="+mj-lt"/>
                <a:ea typeface="+mj-ea"/>
                <a:cs typeface="B Titr" panose="00000700000000000000" pitchFamily="2" charset="-78"/>
              </a:defRPr>
            </a:lvl1pPr>
          </a:lstStyle>
          <a:p>
            <a:pPr fontAlgn="auto">
              <a:lnSpc>
                <a:spcPct val="135000"/>
              </a:lnSpc>
              <a:spcAft>
                <a:spcPts val="0"/>
              </a:spcAft>
              <a:defRPr/>
            </a:pPr>
            <a:r>
              <a:rPr lang="en-US" altLang="en-US" dirty="0" smtClean="0"/>
              <a:t>Broad </a:t>
            </a:r>
            <a:r>
              <a:rPr lang="en-US" altLang="en-US" dirty="0" err="1" smtClean="0"/>
              <a:t>scalablility</a:t>
            </a:r>
            <a:endParaRPr lang="fa-IR" altLang="en-US" b="1" dirty="0">
              <a:solidFill>
                <a:srgbClr val="FFFF00"/>
              </a:solidFill>
            </a:endParaRPr>
          </a:p>
        </p:txBody>
      </p:sp>
      <p:pic>
        <p:nvPicPr>
          <p:cNvPr id="5" name="Picture 4"/>
          <p:cNvPicPr>
            <a:picLocks noChangeAspect="1"/>
          </p:cNvPicPr>
          <p:nvPr/>
        </p:nvPicPr>
        <p:blipFill>
          <a:blip r:embed="rId2">
            <a:lum contrast="20000"/>
          </a:blip>
          <a:stretch>
            <a:fillRect/>
          </a:stretch>
        </p:blipFill>
        <p:spPr>
          <a:xfrm>
            <a:off x="182880" y="2980905"/>
            <a:ext cx="8778240" cy="3389159"/>
          </a:xfrm>
          <a:prstGeom prst="rect">
            <a:avLst/>
          </a:prstGeom>
        </p:spPr>
      </p:pic>
    </p:spTree>
    <p:extLst>
      <p:ext uri="{BB962C8B-B14F-4D97-AF65-F5344CB8AC3E}">
        <p14:creationId xmlns:p14="http://schemas.microsoft.com/office/powerpoint/2010/main" val="13858926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rtl="0"/>
            <a:r>
              <a:rPr lang="en-US" dirty="0" smtClean="0"/>
              <a:t>This broad scalability forces different dependencies to the </a:t>
            </a:r>
            <a:r>
              <a:rPr lang="en-US" dirty="0" err="1" smtClean="0"/>
              <a:t>IoT</a:t>
            </a:r>
            <a:r>
              <a:rPr lang="en-US" dirty="0" smtClean="0"/>
              <a:t> protocol stack:</a:t>
            </a:r>
            <a:endParaRPr lang="fa-IR" dirty="0" smtClean="0"/>
          </a:p>
          <a:p>
            <a:pPr lvl="1" rtl="0"/>
            <a:r>
              <a:rPr lang="en-US" dirty="0" smtClean="0"/>
              <a:t>Device detection and addressing</a:t>
            </a:r>
            <a:endParaRPr lang="fa-IR" dirty="0" smtClean="0"/>
          </a:p>
          <a:p>
            <a:pPr lvl="1" rtl="0"/>
            <a:r>
              <a:rPr lang="en-US" dirty="0" smtClean="0"/>
              <a:t>Security</a:t>
            </a:r>
            <a:endParaRPr lang="fa-IR" dirty="0" smtClean="0"/>
          </a:p>
          <a:p>
            <a:pPr lvl="1" rtl="0"/>
            <a:r>
              <a:rPr lang="en-US" dirty="0" smtClean="0"/>
              <a:t>Routing protocols</a:t>
            </a:r>
            <a:endParaRPr lang="fa-IR" dirty="0" smtClean="0"/>
          </a:p>
          <a:p>
            <a:pPr lvl="1" rtl="0"/>
            <a:r>
              <a:rPr lang="en-US" dirty="0" smtClean="0"/>
              <a:t>Data transmission</a:t>
            </a:r>
            <a:endParaRPr lang="fa-IR" dirty="0" smtClean="0"/>
          </a:p>
          <a:p>
            <a:pPr lvl="1" rtl="0"/>
            <a:r>
              <a:rPr lang="en-US" dirty="0" smtClean="0"/>
              <a:t>Management</a:t>
            </a:r>
            <a:endParaRPr lang="fa-IR" dirty="0" smtClean="0"/>
          </a:p>
        </p:txBody>
      </p:sp>
      <p:sp>
        <p:nvSpPr>
          <p:cNvPr id="3" name="Slide Number Placeholder 2"/>
          <p:cNvSpPr>
            <a:spLocks noGrp="1"/>
          </p:cNvSpPr>
          <p:nvPr>
            <p:ph type="sldNum" sz="quarter" idx="12"/>
          </p:nvPr>
        </p:nvSpPr>
        <p:spPr/>
        <p:txBody>
          <a:bodyPr/>
          <a:lstStyle/>
          <a:p>
            <a:pPr>
              <a:defRPr/>
            </a:pPr>
            <a:fld id="{5BDFA25D-6EEE-4500-A440-36752B2ACF2F}" type="slidenum">
              <a:rPr lang="en-US" smtClean="0"/>
              <a:pPr>
                <a:defRPr/>
              </a:pPr>
              <a:t>11</a:t>
            </a:fld>
            <a:endParaRPr lang="en-US" dirty="0"/>
          </a:p>
        </p:txBody>
      </p:sp>
      <p:sp>
        <p:nvSpPr>
          <p:cNvPr id="4" name="Title 1"/>
          <p:cNvSpPr txBox="1">
            <a:spLocks/>
          </p:cNvSpPr>
          <p:nvPr/>
        </p:nvSpPr>
        <p:spPr>
          <a:xfrm>
            <a:off x="-14808" y="15205"/>
            <a:ext cx="9158808" cy="914400"/>
          </a:xfrm>
          <a:prstGeom prst="rect">
            <a:avLst/>
          </a:prstGeom>
        </p:spPr>
        <p:txBody>
          <a:bodyPr vert="horz" lIns="91440" tIns="45720" rIns="91440" bIns="45720" rtlCol="0" anchor="ctr">
            <a:normAutofit/>
          </a:bodyPr>
          <a:lstStyle>
            <a:lvl1pPr algn="ctr" defTabSz="914400" rtl="1" eaLnBrk="1" latinLnBrk="0" hangingPunct="1">
              <a:lnSpc>
                <a:spcPct val="90000"/>
              </a:lnSpc>
              <a:spcBef>
                <a:spcPct val="0"/>
              </a:spcBef>
              <a:buNone/>
              <a:defRPr sz="3200" kern="1200">
                <a:solidFill>
                  <a:schemeClr val="bg1"/>
                </a:solidFill>
                <a:latin typeface="+mj-lt"/>
                <a:ea typeface="+mj-ea"/>
                <a:cs typeface="B Titr" panose="00000700000000000000" pitchFamily="2" charset="-78"/>
              </a:defRPr>
            </a:lvl1pPr>
          </a:lstStyle>
          <a:p>
            <a:pPr fontAlgn="auto">
              <a:lnSpc>
                <a:spcPct val="135000"/>
              </a:lnSpc>
              <a:spcAft>
                <a:spcPts val="0"/>
              </a:spcAft>
              <a:defRPr/>
            </a:pPr>
            <a:r>
              <a:rPr lang="en-US" altLang="en-US" dirty="0" smtClean="0"/>
              <a:t>Broad Scalability</a:t>
            </a:r>
            <a:endParaRPr lang="fa-IR" altLang="en-US" b="1" dirty="0">
              <a:solidFill>
                <a:srgbClr val="FFFF00"/>
              </a:solidFill>
            </a:endParaRPr>
          </a:p>
        </p:txBody>
      </p:sp>
    </p:spTree>
    <p:extLst>
      <p:ext uri="{BB962C8B-B14F-4D97-AF65-F5344CB8AC3E}">
        <p14:creationId xmlns:p14="http://schemas.microsoft.com/office/powerpoint/2010/main" val="60218881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rtl="0"/>
            <a:r>
              <a:rPr lang="en-US" dirty="0" err="1" smtClean="0"/>
              <a:t>IoT</a:t>
            </a:r>
            <a:r>
              <a:rPr lang="en-US" dirty="0" smtClean="0"/>
              <a:t> devices must be individually addressable so that it would be possible to connect to them remotely using the internet</a:t>
            </a:r>
            <a:endParaRPr lang="fa-IR" dirty="0" smtClean="0"/>
          </a:p>
          <a:p>
            <a:pPr rtl="0"/>
            <a:r>
              <a:rPr lang="en-US" dirty="0" smtClean="0"/>
              <a:t>If the device connections are made through proxy or gateway, they are called second class citizens</a:t>
            </a:r>
            <a:endParaRPr lang="fa-IR" dirty="0" smtClean="0"/>
          </a:p>
          <a:p>
            <a:pPr rtl="0"/>
            <a:r>
              <a:rPr lang="en-US" dirty="0" err="1" smtClean="0"/>
              <a:t>IoT’s</a:t>
            </a:r>
            <a:r>
              <a:rPr lang="en-US" dirty="0" smtClean="0"/>
              <a:t> broad scalability accelerates the migration to IPv6</a:t>
            </a:r>
            <a:endParaRPr lang="fa-IR" dirty="0" smtClean="0"/>
          </a:p>
        </p:txBody>
      </p:sp>
      <p:sp>
        <p:nvSpPr>
          <p:cNvPr id="3" name="Slide Number Placeholder 2"/>
          <p:cNvSpPr>
            <a:spLocks noGrp="1"/>
          </p:cNvSpPr>
          <p:nvPr>
            <p:ph type="sldNum" sz="quarter" idx="12"/>
          </p:nvPr>
        </p:nvSpPr>
        <p:spPr/>
        <p:txBody>
          <a:bodyPr/>
          <a:lstStyle/>
          <a:p>
            <a:pPr>
              <a:defRPr/>
            </a:pPr>
            <a:fld id="{5BDFA25D-6EEE-4500-A440-36752B2ACF2F}" type="slidenum">
              <a:rPr lang="en-US" smtClean="0"/>
              <a:pPr>
                <a:defRPr/>
              </a:pPr>
              <a:t>12</a:t>
            </a:fld>
            <a:endParaRPr lang="en-US" dirty="0"/>
          </a:p>
        </p:txBody>
      </p:sp>
      <p:sp>
        <p:nvSpPr>
          <p:cNvPr id="4" name="Title 1"/>
          <p:cNvSpPr txBox="1">
            <a:spLocks/>
          </p:cNvSpPr>
          <p:nvPr/>
        </p:nvSpPr>
        <p:spPr>
          <a:xfrm>
            <a:off x="-14808" y="15205"/>
            <a:ext cx="9158808" cy="914400"/>
          </a:xfrm>
          <a:prstGeom prst="rect">
            <a:avLst/>
          </a:prstGeom>
        </p:spPr>
        <p:txBody>
          <a:bodyPr vert="horz" lIns="91440" tIns="45720" rIns="91440" bIns="45720" rtlCol="0" anchor="ctr">
            <a:normAutofit/>
          </a:bodyPr>
          <a:lstStyle>
            <a:lvl1pPr algn="ctr" defTabSz="914400" rtl="1" eaLnBrk="1" latinLnBrk="0" hangingPunct="1">
              <a:lnSpc>
                <a:spcPct val="90000"/>
              </a:lnSpc>
              <a:spcBef>
                <a:spcPct val="0"/>
              </a:spcBef>
              <a:buNone/>
              <a:defRPr sz="3200" kern="1200">
                <a:solidFill>
                  <a:schemeClr val="bg1"/>
                </a:solidFill>
                <a:latin typeface="+mj-lt"/>
                <a:ea typeface="+mj-ea"/>
                <a:cs typeface="B Titr" panose="00000700000000000000" pitchFamily="2" charset="-78"/>
              </a:defRPr>
            </a:lvl1pPr>
          </a:lstStyle>
          <a:p>
            <a:pPr fontAlgn="auto">
              <a:lnSpc>
                <a:spcPct val="135000"/>
              </a:lnSpc>
              <a:spcAft>
                <a:spcPts val="0"/>
              </a:spcAft>
              <a:defRPr/>
            </a:pPr>
            <a:r>
              <a:rPr lang="en-US" altLang="en-US" dirty="0" smtClean="0"/>
              <a:t>Device addressing</a:t>
            </a:r>
            <a:endParaRPr lang="fa-IR" altLang="en-US" b="1" dirty="0">
              <a:solidFill>
                <a:srgbClr val="FFFF00"/>
              </a:solidFill>
            </a:endParaRPr>
          </a:p>
        </p:txBody>
      </p:sp>
    </p:spTree>
    <p:extLst>
      <p:ext uri="{BB962C8B-B14F-4D97-AF65-F5344CB8AC3E}">
        <p14:creationId xmlns:p14="http://schemas.microsoft.com/office/powerpoint/2010/main" val="11169429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rtl="0"/>
            <a:r>
              <a:rPr lang="en-US" dirty="0" smtClean="0"/>
              <a:t>Authentication security (such as shared key and certification management) forces a significant challenge to the internet</a:t>
            </a:r>
            <a:endParaRPr lang="fa-IR" dirty="0" smtClean="0"/>
          </a:p>
          <a:p>
            <a:pPr rtl="0"/>
            <a:r>
              <a:rPr lang="en-US" dirty="0" smtClean="0"/>
              <a:t>Adding billions of devices to internet using </a:t>
            </a:r>
            <a:r>
              <a:rPr lang="en-US" dirty="0" err="1" smtClean="0"/>
              <a:t>IoT</a:t>
            </a:r>
            <a:r>
              <a:rPr lang="en-US" dirty="0" smtClean="0"/>
              <a:t> complicates this issue even more</a:t>
            </a:r>
            <a:endParaRPr lang="fa-IR" dirty="0" smtClean="0"/>
          </a:p>
          <a:p>
            <a:pPr rtl="0"/>
            <a:r>
              <a:rPr lang="en-US" dirty="0" smtClean="0"/>
              <a:t>Manual mechanism that are used nowadays will not continue to be dominant for two reasons:</a:t>
            </a:r>
            <a:endParaRPr lang="fa-IR" dirty="0" smtClean="0"/>
          </a:p>
          <a:p>
            <a:pPr lvl="1" rtl="0"/>
            <a:r>
              <a:rPr lang="en-US" dirty="0" smtClean="0"/>
              <a:t>Enormous number of devices</a:t>
            </a:r>
            <a:endParaRPr lang="fa-IR" dirty="0" smtClean="0"/>
          </a:p>
          <a:p>
            <a:pPr lvl="1" rtl="0"/>
            <a:r>
              <a:rPr lang="en-US" dirty="0" smtClean="0"/>
              <a:t>The shortage (or even lack) of user interfaces on devices with limited resources</a:t>
            </a:r>
            <a:endParaRPr lang="fa-IR" dirty="0" smtClean="0"/>
          </a:p>
          <a:p>
            <a:pPr rtl="0"/>
            <a:r>
              <a:rPr lang="en-US" dirty="0" smtClean="0"/>
              <a:t>Thus, there is need for automatic and light mechanism for authentication</a:t>
            </a:r>
            <a:endParaRPr lang="fa-IR" dirty="0" smtClean="0"/>
          </a:p>
        </p:txBody>
      </p:sp>
      <p:sp>
        <p:nvSpPr>
          <p:cNvPr id="3" name="Slide Number Placeholder 2"/>
          <p:cNvSpPr>
            <a:spLocks noGrp="1"/>
          </p:cNvSpPr>
          <p:nvPr>
            <p:ph type="sldNum" sz="quarter" idx="12"/>
          </p:nvPr>
        </p:nvSpPr>
        <p:spPr/>
        <p:txBody>
          <a:bodyPr/>
          <a:lstStyle/>
          <a:p>
            <a:pPr>
              <a:defRPr/>
            </a:pPr>
            <a:fld id="{5BDFA25D-6EEE-4500-A440-36752B2ACF2F}" type="slidenum">
              <a:rPr lang="en-US" smtClean="0"/>
              <a:pPr>
                <a:defRPr/>
              </a:pPr>
              <a:t>13</a:t>
            </a:fld>
            <a:endParaRPr lang="en-US" dirty="0"/>
          </a:p>
        </p:txBody>
      </p:sp>
      <p:sp>
        <p:nvSpPr>
          <p:cNvPr id="4" name="Title 1"/>
          <p:cNvSpPr txBox="1">
            <a:spLocks/>
          </p:cNvSpPr>
          <p:nvPr/>
        </p:nvSpPr>
        <p:spPr>
          <a:xfrm>
            <a:off x="-14808" y="15205"/>
            <a:ext cx="9158808" cy="914400"/>
          </a:xfrm>
          <a:prstGeom prst="rect">
            <a:avLst/>
          </a:prstGeom>
        </p:spPr>
        <p:txBody>
          <a:bodyPr vert="horz" lIns="91440" tIns="45720" rIns="91440" bIns="45720" rtlCol="0" anchor="ctr">
            <a:normAutofit/>
          </a:bodyPr>
          <a:lstStyle>
            <a:lvl1pPr algn="ctr" defTabSz="914400" rtl="1" eaLnBrk="1" latinLnBrk="0" hangingPunct="1">
              <a:lnSpc>
                <a:spcPct val="90000"/>
              </a:lnSpc>
              <a:spcBef>
                <a:spcPct val="0"/>
              </a:spcBef>
              <a:buNone/>
              <a:defRPr sz="3200" kern="1200">
                <a:solidFill>
                  <a:schemeClr val="bg1"/>
                </a:solidFill>
                <a:latin typeface="+mj-lt"/>
                <a:ea typeface="+mj-ea"/>
                <a:cs typeface="B Titr" panose="00000700000000000000" pitchFamily="2" charset="-78"/>
              </a:defRPr>
            </a:lvl1pPr>
          </a:lstStyle>
          <a:p>
            <a:pPr fontAlgn="auto">
              <a:lnSpc>
                <a:spcPct val="135000"/>
              </a:lnSpc>
              <a:spcAft>
                <a:spcPts val="0"/>
              </a:spcAft>
              <a:defRPr/>
            </a:pPr>
            <a:r>
              <a:rPr lang="en-US" altLang="en-US" dirty="0" smtClean="0"/>
              <a:t>Authentication management</a:t>
            </a:r>
            <a:endParaRPr lang="fa-IR" altLang="en-US" b="1" dirty="0">
              <a:solidFill>
                <a:srgbClr val="FFFF00"/>
              </a:solidFill>
            </a:endParaRPr>
          </a:p>
        </p:txBody>
      </p:sp>
    </p:spTree>
    <p:extLst>
      <p:ext uri="{BB962C8B-B14F-4D97-AF65-F5344CB8AC3E}">
        <p14:creationId xmlns:p14="http://schemas.microsoft.com/office/powerpoint/2010/main" val="40426589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rtl="0"/>
            <a:r>
              <a:rPr lang="en-US" dirty="0" err="1" smtClean="0"/>
              <a:t>IoT</a:t>
            </a:r>
            <a:r>
              <a:rPr lang="en-US" dirty="0" smtClean="0"/>
              <a:t> protocols are distributed and are implemented using message exchange between nodes</a:t>
            </a:r>
            <a:endParaRPr lang="fa-IR" dirty="0" smtClean="0"/>
          </a:p>
          <a:p>
            <a:pPr rtl="0"/>
            <a:r>
              <a:rPr lang="en-US" dirty="0" smtClean="0"/>
              <a:t>These protocols function based on two models:</a:t>
            </a:r>
            <a:endParaRPr lang="fa-IR" dirty="0" smtClean="0"/>
          </a:p>
          <a:p>
            <a:pPr lvl="1" rtl="0"/>
            <a:r>
              <a:rPr lang="en-US" dirty="0" smtClean="0"/>
              <a:t>Hierarchical (Client-Server model)</a:t>
            </a:r>
            <a:endParaRPr lang="fa-IR" dirty="0" smtClean="0"/>
          </a:p>
          <a:p>
            <a:pPr lvl="1" rtl="0"/>
            <a:r>
              <a:rPr lang="en-US" dirty="0" smtClean="0"/>
              <a:t>Flat (Peer-To-Peer)</a:t>
            </a:r>
            <a:endParaRPr lang="fa-IR" dirty="0" smtClean="0"/>
          </a:p>
          <a:p>
            <a:pPr rtl="0"/>
            <a:r>
              <a:rPr lang="en-US" dirty="0" smtClean="0"/>
              <a:t>Controlling functions’ behavior alongside with syntax and semantics of the exchanged messages define specific characteristics of the controlling protocols</a:t>
            </a:r>
            <a:endParaRPr lang="fa-IR" dirty="0" smtClean="0"/>
          </a:p>
          <a:p>
            <a:pPr rtl="0"/>
            <a:r>
              <a:rPr lang="en-US" dirty="0" smtClean="0"/>
              <a:t>As the number of active nodes in a protocol increase, challenges related to the internal resources of each node (storage and compute) arise</a:t>
            </a:r>
            <a:endParaRPr lang="fa-IR" dirty="0" smtClean="0"/>
          </a:p>
        </p:txBody>
      </p:sp>
      <p:sp>
        <p:nvSpPr>
          <p:cNvPr id="3" name="Slide Number Placeholder 2"/>
          <p:cNvSpPr>
            <a:spLocks noGrp="1"/>
          </p:cNvSpPr>
          <p:nvPr>
            <p:ph type="sldNum" sz="quarter" idx="12"/>
          </p:nvPr>
        </p:nvSpPr>
        <p:spPr/>
        <p:txBody>
          <a:bodyPr/>
          <a:lstStyle/>
          <a:p>
            <a:pPr>
              <a:defRPr/>
            </a:pPr>
            <a:fld id="{5BDFA25D-6EEE-4500-A440-36752B2ACF2F}" type="slidenum">
              <a:rPr lang="en-US" smtClean="0"/>
              <a:pPr>
                <a:defRPr/>
              </a:pPr>
              <a:t>14</a:t>
            </a:fld>
            <a:endParaRPr lang="en-US" dirty="0"/>
          </a:p>
        </p:txBody>
      </p:sp>
      <p:sp>
        <p:nvSpPr>
          <p:cNvPr id="4" name="Title 1"/>
          <p:cNvSpPr txBox="1">
            <a:spLocks/>
          </p:cNvSpPr>
          <p:nvPr/>
        </p:nvSpPr>
        <p:spPr>
          <a:xfrm>
            <a:off x="-14808" y="15205"/>
            <a:ext cx="9158808" cy="914400"/>
          </a:xfrm>
          <a:prstGeom prst="rect">
            <a:avLst/>
          </a:prstGeom>
        </p:spPr>
        <p:txBody>
          <a:bodyPr vert="horz" lIns="91440" tIns="45720" rIns="91440" bIns="45720" rtlCol="0" anchor="ctr">
            <a:normAutofit/>
          </a:bodyPr>
          <a:lstStyle>
            <a:lvl1pPr algn="ctr" defTabSz="914400" rtl="1" eaLnBrk="1" latinLnBrk="0" hangingPunct="1">
              <a:lnSpc>
                <a:spcPct val="90000"/>
              </a:lnSpc>
              <a:spcBef>
                <a:spcPct val="0"/>
              </a:spcBef>
              <a:buNone/>
              <a:defRPr sz="3200" kern="1200">
                <a:solidFill>
                  <a:schemeClr val="bg1"/>
                </a:solidFill>
                <a:latin typeface="+mj-lt"/>
                <a:ea typeface="+mj-ea"/>
                <a:cs typeface="B Titr" panose="00000700000000000000" pitchFamily="2" charset="-78"/>
              </a:defRPr>
            </a:lvl1pPr>
          </a:lstStyle>
          <a:p>
            <a:pPr fontAlgn="auto">
              <a:lnSpc>
                <a:spcPct val="135000"/>
              </a:lnSpc>
              <a:spcAft>
                <a:spcPts val="0"/>
              </a:spcAft>
              <a:defRPr/>
            </a:pPr>
            <a:r>
              <a:rPr lang="en-US" altLang="en-US" dirty="0" smtClean="0"/>
              <a:t>Control plane</a:t>
            </a:r>
            <a:endParaRPr lang="fa-IR" altLang="en-US" b="1" dirty="0">
              <a:solidFill>
                <a:srgbClr val="FFFF00"/>
              </a:solidFill>
            </a:endParaRPr>
          </a:p>
        </p:txBody>
      </p:sp>
    </p:spTree>
    <p:extLst>
      <p:ext uri="{BB962C8B-B14F-4D97-AF65-F5344CB8AC3E}">
        <p14:creationId xmlns:p14="http://schemas.microsoft.com/office/powerpoint/2010/main" val="332481784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pPr rtl="0"/>
            <a:r>
              <a:rPr lang="en-US" dirty="0" smtClean="0"/>
              <a:t>Things (Objects) mostly use wireless access to connect to the internet</a:t>
            </a:r>
            <a:endParaRPr lang="fa-IR" dirty="0" smtClean="0"/>
          </a:p>
          <a:p>
            <a:pPr rtl="0"/>
            <a:r>
              <a:rPr lang="en-US" dirty="0" smtClean="0"/>
              <a:t>Wireless spectrum is a limited resource</a:t>
            </a:r>
            <a:endParaRPr lang="fa-IR" dirty="0" smtClean="0"/>
          </a:p>
          <a:p>
            <a:pPr rtl="0"/>
            <a:r>
              <a:rPr lang="en-US" dirty="0" smtClean="0"/>
              <a:t>Radio frequencies can only be used with expensive licenses (which are also rarely to be found)</a:t>
            </a:r>
            <a:endParaRPr lang="fa-IR" dirty="0" smtClean="0"/>
          </a:p>
          <a:p>
            <a:pPr rtl="0"/>
            <a:r>
              <a:rPr lang="en-US" dirty="0" smtClean="0"/>
              <a:t>By connecting billions of things to internet, the competition for these waves will be more intensive</a:t>
            </a:r>
            <a:endParaRPr lang="fa-IR" dirty="0" smtClean="0"/>
          </a:p>
          <a:p>
            <a:pPr rtl="0"/>
            <a:r>
              <a:rPr lang="en-US" dirty="0" smtClean="0"/>
              <a:t>Most </a:t>
            </a:r>
            <a:r>
              <a:rPr lang="en-US" dirty="0" err="1" smtClean="0"/>
              <a:t>IoT</a:t>
            </a:r>
            <a:r>
              <a:rPr lang="en-US" dirty="0" smtClean="0"/>
              <a:t> systems work in unlicensed frequencies (ISM)</a:t>
            </a:r>
          </a:p>
          <a:p>
            <a:pPr rtl="0"/>
            <a:r>
              <a:rPr lang="en-US" dirty="0" smtClean="0"/>
              <a:t>For licensed frequencies (such as GSM) there is spectrum crisis issue</a:t>
            </a:r>
            <a:endParaRPr lang="fa-IR" dirty="0" smtClean="0"/>
          </a:p>
          <a:p>
            <a:pPr rtl="0"/>
            <a:r>
              <a:rPr lang="en-US" dirty="0" smtClean="0"/>
              <a:t>There are two reasons for this spectrum crisis:</a:t>
            </a:r>
            <a:endParaRPr lang="fa-IR" dirty="0" smtClean="0"/>
          </a:p>
          <a:p>
            <a:pPr lvl="1" rtl="0"/>
            <a:r>
              <a:rPr lang="en-US" dirty="0" smtClean="0"/>
              <a:t>Impressive increase in number of the edge nodes</a:t>
            </a:r>
            <a:endParaRPr lang="fa-IR" dirty="0" smtClean="0"/>
          </a:p>
          <a:p>
            <a:pPr lvl="1" rtl="0"/>
            <a:r>
              <a:rPr lang="en-US" dirty="0" smtClean="0"/>
              <a:t>Impressive increase in the traffic of each edge node</a:t>
            </a:r>
            <a:endParaRPr lang="fa-IR" dirty="0"/>
          </a:p>
        </p:txBody>
      </p:sp>
      <p:sp>
        <p:nvSpPr>
          <p:cNvPr id="3" name="Slide Number Placeholder 2"/>
          <p:cNvSpPr>
            <a:spLocks noGrp="1"/>
          </p:cNvSpPr>
          <p:nvPr>
            <p:ph type="sldNum" sz="quarter" idx="12"/>
          </p:nvPr>
        </p:nvSpPr>
        <p:spPr/>
        <p:txBody>
          <a:bodyPr/>
          <a:lstStyle/>
          <a:p>
            <a:pPr>
              <a:defRPr/>
            </a:pPr>
            <a:fld id="{5BDFA25D-6EEE-4500-A440-36752B2ACF2F}" type="slidenum">
              <a:rPr lang="en-US" smtClean="0"/>
              <a:pPr>
                <a:defRPr/>
              </a:pPr>
              <a:t>15</a:t>
            </a:fld>
            <a:endParaRPr lang="en-US" dirty="0"/>
          </a:p>
        </p:txBody>
      </p:sp>
      <p:sp>
        <p:nvSpPr>
          <p:cNvPr id="4" name="Title 1"/>
          <p:cNvSpPr txBox="1">
            <a:spLocks/>
          </p:cNvSpPr>
          <p:nvPr/>
        </p:nvSpPr>
        <p:spPr>
          <a:xfrm>
            <a:off x="-14808" y="15205"/>
            <a:ext cx="9158808" cy="914400"/>
          </a:xfrm>
          <a:prstGeom prst="rect">
            <a:avLst/>
          </a:prstGeom>
        </p:spPr>
        <p:txBody>
          <a:bodyPr vert="horz" lIns="91440" tIns="45720" rIns="91440" bIns="45720" rtlCol="0" anchor="ctr">
            <a:normAutofit/>
          </a:bodyPr>
          <a:lstStyle>
            <a:lvl1pPr algn="ctr" defTabSz="914400" rtl="1" eaLnBrk="1" latinLnBrk="0" hangingPunct="1">
              <a:lnSpc>
                <a:spcPct val="90000"/>
              </a:lnSpc>
              <a:spcBef>
                <a:spcPct val="0"/>
              </a:spcBef>
              <a:buNone/>
              <a:defRPr sz="3200" kern="1200">
                <a:solidFill>
                  <a:schemeClr val="bg1"/>
                </a:solidFill>
                <a:latin typeface="+mj-lt"/>
                <a:ea typeface="+mj-ea"/>
                <a:cs typeface="B Titr" panose="00000700000000000000" pitchFamily="2" charset="-78"/>
              </a:defRPr>
            </a:lvl1pPr>
          </a:lstStyle>
          <a:p>
            <a:pPr fontAlgn="auto">
              <a:lnSpc>
                <a:spcPct val="135000"/>
              </a:lnSpc>
              <a:spcAft>
                <a:spcPts val="0"/>
              </a:spcAft>
              <a:defRPr/>
            </a:pPr>
            <a:r>
              <a:rPr lang="en-US" altLang="en-US" dirty="0" smtClean="0"/>
              <a:t>Wireless spectrum</a:t>
            </a:r>
            <a:endParaRPr lang="fa-IR" altLang="en-US" b="1" dirty="0">
              <a:solidFill>
                <a:srgbClr val="FFFF00"/>
              </a:solidFill>
            </a:endParaRPr>
          </a:p>
        </p:txBody>
      </p:sp>
    </p:spTree>
    <p:extLst>
      <p:ext uri="{BB962C8B-B14F-4D97-AF65-F5344CB8AC3E}">
        <p14:creationId xmlns:p14="http://schemas.microsoft.com/office/powerpoint/2010/main" val="161787608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r>
              <a:rPr lang="fa-IR" dirty="0" smtClean="0"/>
              <a:t> </a:t>
            </a:r>
            <a:endParaRPr lang="fa-IR" dirty="0"/>
          </a:p>
        </p:txBody>
      </p:sp>
      <p:sp>
        <p:nvSpPr>
          <p:cNvPr id="3" name="Slide Number Placeholder 2"/>
          <p:cNvSpPr>
            <a:spLocks noGrp="1"/>
          </p:cNvSpPr>
          <p:nvPr>
            <p:ph type="sldNum" sz="quarter" idx="12"/>
          </p:nvPr>
        </p:nvSpPr>
        <p:spPr/>
        <p:txBody>
          <a:bodyPr/>
          <a:lstStyle/>
          <a:p>
            <a:pPr>
              <a:defRPr/>
            </a:pPr>
            <a:fld id="{5BDFA25D-6EEE-4500-A440-36752B2ACF2F}" type="slidenum">
              <a:rPr lang="en-US" smtClean="0"/>
              <a:pPr>
                <a:defRPr/>
              </a:pPr>
              <a:t>16</a:t>
            </a:fld>
            <a:endParaRPr lang="en-US" dirty="0"/>
          </a:p>
        </p:txBody>
      </p:sp>
      <p:sp>
        <p:nvSpPr>
          <p:cNvPr id="4" name="Title 1"/>
          <p:cNvSpPr txBox="1">
            <a:spLocks/>
          </p:cNvSpPr>
          <p:nvPr/>
        </p:nvSpPr>
        <p:spPr>
          <a:xfrm>
            <a:off x="-14808" y="15205"/>
            <a:ext cx="9158808" cy="914400"/>
          </a:xfrm>
          <a:prstGeom prst="rect">
            <a:avLst/>
          </a:prstGeom>
        </p:spPr>
        <p:txBody>
          <a:bodyPr vert="horz" lIns="91440" tIns="45720" rIns="91440" bIns="45720" rtlCol="0" anchor="ctr">
            <a:normAutofit/>
          </a:bodyPr>
          <a:lstStyle>
            <a:lvl1pPr algn="ctr" defTabSz="914400" rtl="1" eaLnBrk="1" latinLnBrk="0" hangingPunct="1">
              <a:lnSpc>
                <a:spcPct val="90000"/>
              </a:lnSpc>
              <a:spcBef>
                <a:spcPct val="0"/>
              </a:spcBef>
              <a:buNone/>
              <a:defRPr sz="3200" kern="1200">
                <a:solidFill>
                  <a:schemeClr val="bg1"/>
                </a:solidFill>
                <a:latin typeface="+mj-lt"/>
                <a:ea typeface="+mj-ea"/>
                <a:cs typeface="B Titr" panose="00000700000000000000" pitchFamily="2" charset="-78"/>
              </a:defRPr>
            </a:lvl1pPr>
          </a:lstStyle>
          <a:p>
            <a:pPr fontAlgn="auto">
              <a:lnSpc>
                <a:spcPct val="135000"/>
              </a:lnSpc>
              <a:spcAft>
                <a:spcPts val="0"/>
              </a:spcAft>
              <a:defRPr/>
            </a:pPr>
            <a:r>
              <a:rPr lang="en-US" altLang="en-US" dirty="0" smtClean="0"/>
              <a:t>The growth of machine to machine connection</a:t>
            </a:r>
            <a:endParaRPr lang="fa-IR" altLang="en-US" b="1" dirty="0">
              <a:solidFill>
                <a:srgbClr val="FFFF00"/>
              </a:solidFill>
            </a:endParaRPr>
          </a:p>
        </p:txBody>
      </p:sp>
      <p:pic>
        <p:nvPicPr>
          <p:cNvPr id="5" name="Picture 4"/>
          <p:cNvPicPr>
            <a:picLocks noChangeAspect="1"/>
          </p:cNvPicPr>
          <p:nvPr/>
        </p:nvPicPr>
        <p:blipFill>
          <a:blip r:embed="rId2">
            <a:lum contrast="40000"/>
          </a:blip>
          <a:stretch>
            <a:fillRect/>
          </a:stretch>
        </p:blipFill>
        <p:spPr>
          <a:xfrm>
            <a:off x="175476" y="1268760"/>
            <a:ext cx="8778240" cy="4505304"/>
          </a:xfrm>
          <a:prstGeom prst="rect">
            <a:avLst/>
          </a:prstGeom>
        </p:spPr>
      </p:pic>
    </p:spTree>
    <p:extLst>
      <p:ext uri="{BB962C8B-B14F-4D97-AF65-F5344CB8AC3E}">
        <p14:creationId xmlns:p14="http://schemas.microsoft.com/office/powerpoint/2010/main" val="192544441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rtl="0"/>
            <a:r>
              <a:rPr lang="en-US" dirty="0" smtClean="0"/>
              <a:t>In most </a:t>
            </a:r>
            <a:r>
              <a:rPr lang="en-US" dirty="0" err="1" smtClean="0"/>
              <a:t>IoT</a:t>
            </a:r>
            <a:r>
              <a:rPr lang="en-US" dirty="0" smtClean="0"/>
              <a:t> applications, the time it takes for a packet to travel the distance between source and destination must be specified (Timeliness)</a:t>
            </a:r>
            <a:endParaRPr lang="fa-IR" dirty="0" smtClean="0"/>
          </a:p>
          <a:p>
            <a:pPr rtl="0"/>
            <a:r>
              <a:rPr lang="en-US" dirty="0" smtClean="0"/>
              <a:t>An </a:t>
            </a:r>
            <a:r>
              <a:rPr lang="en-US" dirty="0" err="1" smtClean="0"/>
              <a:t>IoT</a:t>
            </a:r>
            <a:r>
              <a:rPr lang="en-US" dirty="0" smtClean="0"/>
              <a:t> system is working accurately only when it can guarantee the timeliness</a:t>
            </a:r>
            <a:endParaRPr lang="fa-IR" dirty="0" smtClean="0"/>
          </a:p>
          <a:p>
            <a:pPr rtl="0"/>
            <a:r>
              <a:rPr lang="en-US" dirty="0" smtClean="0"/>
              <a:t>Imagine what happens if the network delivers the controlling packet for a jet’s engine with a long delay</a:t>
            </a:r>
            <a:endParaRPr lang="fa-IR" dirty="0" smtClean="0"/>
          </a:p>
          <a:p>
            <a:pPr rtl="0"/>
            <a:r>
              <a:rPr lang="en-US" dirty="0" smtClean="0"/>
              <a:t>If delay and jitter of a network can be predicted for it’s worst case then that network is a deterministic network</a:t>
            </a:r>
            <a:endParaRPr lang="fa-IR" dirty="0" smtClean="0"/>
          </a:p>
          <a:p>
            <a:pPr rtl="0"/>
            <a:endParaRPr lang="fa-IR" dirty="0"/>
          </a:p>
        </p:txBody>
      </p:sp>
      <p:sp>
        <p:nvSpPr>
          <p:cNvPr id="3" name="Slide Number Placeholder 2"/>
          <p:cNvSpPr>
            <a:spLocks noGrp="1"/>
          </p:cNvSpPr>
          <p:nvPr>
            <p:ph type="sldNum" sz="quarter" idx="12"/>
          </p:nvPr>
        </p:nvSpPr>
        <p:spPr/>
        <p:txBody>
          <a:bodyPr/>
          <a:lstStyle/>
          <a:p>
            <a:pPr>
              <a:defRPr/>
            </a:pPr>
            <a:fld id="{5BDFA25D-6EEE-4500-A440-36752B2ACF2F}" type="slidenum">
              <a:rPr lang="en-US" smtClean="0"/>
              <a:pPr>
                <a:defRPr/>
              </a:pPr>
              <a:t>17</a:t>
            </a:fld>
            <a:endParaRPr lang="en-US" dirty="0"/>
          </a:p>
        </p:txBody>
      </p:sp>
      <p:sp>
        <p:nvSpPr>
          <p:cNvPr id="4" name="Title 1"/>
          <p:cNvSpPr txBox="1">
            <a:spLocks/>
          </p:cNvSpPr>
          <p:nvPr/>
        </p:nvSpPr>
        <p:spPr>
          <a:xfrm>
            <a:off x="-14808" y="15205"/>
            <a:ext cx="9158808" cy="914400"/>
          </a:xfrm>
          <a:prstGeom prst="rect">
            <a:avLst/>
          </a:prstGeom>
        </p:spPr>
        <p:txBody>
          <a:bodyPr vert="horz" lIns="91440" tIns="45720" rIns="91440" bIns="45720" rtlCol="0" anchor="ctr">
            <a:normAutofit/>
          </a:bodyPr>
          <a:lstStyle>
            <a:lvl1pPr algn="ctr" defTabSz="914400" rtl="1" eaLnBrk="1" latinLnBrk="0" hangingPunct="1">
              <a:lnSpc>
                <a:spcPct val="90000"/>
              </a:lnSpc>
              <a:spcBef>
                <a:spcPct val="0"/>
              </a:spcBef>
              <a:buNone/>
              <a:defRPr sz="3200" kern="1200">
                <a:solidFill>
                  <a:schemeClr val="bg1"/>
                </a:solidFill>
                <a:latin typeface="+mj-lt"/>
                <a:ea typeface="+mj-ea"/>
                <a:cs typeface="B Titr" panose="00000700000000000000" pitchFamily="2" charset="-78"/>
              </a:defRPr>
            </a:lvl1pPr>
          </a:lstStyle>
          <a:p>
            <a:pPr fontAlgn="auto">
              <a:lnSpc>
                <a:spcPct val="135000"/>
              </a:lnSpc>
              <a:spcAft>
                <a:spcPts val="0"/>
              </a:spcAft>
              <a:defRPr/>
            </a:pPr>
            <a:r>
              <a:rPr lang="en-US" altLang="en-US" dirty="0" smtClean="0"/>
              <a:t>Immediate response time</a:t>
            </a:r>
            <a:endParaRPr lang="fa-IR" altLang="en-US" b="1" dirty="0">
              <a:solidFill>
                <a:srgbClr val="FFFF00"/>
              </a:solidFill>
            </a:endParaRPr>
          </a:p>
        </p:txBody>
      </p:sp>
    </p:spTree>
    <p:extLst>
      <p:ext uri="{BB962C8B-B14F-4D97-AF65-F5344CB8AC3E}">
        <p14:creationId xmlns:p14="http://schemas.microsoft.com/office/powerpoint/2010/main" val="253726023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r>
              <a:rPr lang="fa-IR" dirty="0" smtClean="0"/>
              <a:t> </a:t>
            </a:r>
            <a:endParaRPr lang="fa-IR" dirty="0"/>
          </a:p>
        </p:txBody>
      </p:sp>
      <p:sp>
        <p:nvSpPr>
          <p:cNvPr id="3" name="Slide Number Placeholder 2"/>
          <p:cNvSpPr>
            <a:spLocks noGrp="1"/>
          </p:cNvSpPr>
          <p:nvPr>
            <p:ph type="sldNum" sz="quarter" idx="12"/>
          </p:nvPr>
        </p:nvSpPr>
        <p:spPr/>
        <p:txBody>
          <a:bodyPr/>
          <a:lstStyle/>
          <a:p>
            <a:pPr>
              <a:defRPr/>
            </a:pPr>
            <a:fld id="{5BDFA25D-6EEE-4500-A440-36752B2ACF2F}" type="slidenum">
              <a:rPr lang="en-US" smtClean="0"/>
              <a:pPr>
                <a:defRPr/>
              </a:pPr>
              <a:t>18</a:t>
            </a:fld>
            <a:endParaRPr lang="en-US" dirty="0"/>
          </a:p>
        </p:txBody>
      </p:sp>
      <p:sp>
        <p:nvSpPr>
          <p:cNvPr id="4" name="Title 1"/>
          <p:cNvSpPr txBox="1">
            <a:spLocks/>
          </p:cNvSpPr>
          <p:nvPr/>
        </p:nvSpPr>
        <p:spPr>
          <a:xfrm>
            <a:off x="-14808" y="15205"/>
            <a:ext cx="9158808" cy="914400"/>
          </a:xfrm>
          <a:prstGeom prst="rect">
            <a:avLst/>
          </a:prstGeom>
        </p:spPr>
        <p:txBody>
          <a:bodyPr vert="horz" lIns="91440" tIns="45720" rIns="91440" bIns="45720" rtlCol="0" anchor="ctr">
            <a:normAutofit/>
          </a:bodyPr>
          <a:lstStyle>
            <a:lvl1pPr algn="ctr" defTabSz="914400" rtl="1" eaLnBrk="1" latinLnBrk="0" hangingPunct="1">
              <a:lnSpc>
                <a:spcPct val="90000"/>
              </a:lnSpc>
              <a:spcBef>
                <a:spcPct val="0"/>
              </a:spcBef>
              <a:buNone/>
              <a:defRPr sz="3200" kern="1200">
                <a:solidFill>
                  <a:schemeClr val="bg1"/>
                </a:solidFill>
                <a:latin typeface="+mj-lt"/>
                <a:ea typeface="+mj-ea"/>
                <a:cs typeface="B Titr" panose="00000700000000000000" pitchFamily="2" charset="-78"/>
              </a:defRPr>
            </a:lvl1pPr>
          </a:lstStyle>
          <a:p>
            <a:pPr fontAlgn="auto">
              <a:lnSpc>
                <a:spcPct val="135000"/>
              </a:lnSpc>
              <a:spcAft>
                <a:spcPts val="0"/>
              </a:spcAft>
              <a:defRPr/>
            </a:pPr>
            <a:r>
              <a:rPr lang="en-US" altLang="en-US" dirty="0" smtClean="0"/>
              <a:t>Traffic of best effort, guaranteed, deterministic</a:t>
            </a:r>
            <a:endParaRPr lang="fa-IR" altLang="en-US" b="1" dirty="0">
              <a:solidFill>
                <a:srgbClr val="FFFF00"/>
              </a:solidFill>
            </a:endParaRPr>
          </a:p>
        </p:txBody>
      </p:sp>
      <p:pic>
        <p:nvPicPr>
          <p:cNvPr id="5" name="Picture 4"/>
          <p:cNvPicPr>
            <a:picLocks noChangeAspect="1"/>
          </p:cNvPicPr>
          <p:nvPr/>
        </p:nvPicPr>
        <p:blipFill>
          <a:blip r:embed="rId2">
            <a:lum contrast="40000"/>
          </a:blip>
          <a:stretch>
            <a:fillRect/>
          </a:stretch>
        </p:blipFill>
        <p:spPr>
          <a:xfrm>
            <a:off x="724116" y="1149506"/>
            <a:ext cx="7680960" cy="5321288"/>
          </a:xfrm>
          <a:prstGeom prst="rect">
            <a:avLst/>
          </a:prstGeom>
        </p:spPr>
      </p:pic>
    </p:spTree>
    <p:extLst>
      <p:ext uri="{BB962C8B-B14F-4D97-AF65-F5344CB8AC3E}">
        <p14:creationId xmlns:p14="http://schemas.microsoft.com/office/powerpoint/2010/main" val="331935855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rtl="0"/>
            <a:r>
              <a:rPr lang="en-US" dirty="0" smtClean="0"/>
              <a:t>Development complexity, placement and management of </a:t>
            </a:r>
            <a:r>
              <a:rPr lang="en-US" dirty="0" err="1" smtClean="0"/>
              <a:t>IoT</a:t>
            </a:r>
            <a:r>
              <a:rPr lang="en-US" dirty="0" smtClean="0"/>
              <a:t> applications is key challenge for industry</a:t>
            </a:r>
            <a:endParaRPr lang="fa-IR" dirty="0" smtClean="0"/>
          </a:p>
          <a:p>
            <a:pPr rtl="0"/>
            <a:r>
              <a:rPr lang="en-US" dirty="0" smtClean="0"/>
              <a:t>Current </a:t>
            </a:r>
            <a:r>
              <a:rPr lang="en-US" dirty="0" err="1" smtClean="0"/>
              <a:t>IoT</a:t>
            </a:r>
            <a:r>
              <a:rPr lang="en-US" dirty="0" smtClean="0"/>
              <a:t> solutions will not only take costly implementations but also it is difficult and costly to maintain and to evolve through time</a:t>
            </a:r>
            <a:endParaRPr lang="fa-IR" dirty="0" smtClean="0"/>
          </a:p>
          <a:p>
            <a:pPr rtl="0"/>
            <a:r>
              <a:rPr lang="en-US" dirty="0" smtClean="0"/>
              <a:t>Understanding </a:t>
            </a:r>
            <a:r>
              <a:rPr lang="en-US" dirty="0" err="1" smtClean="0"/>
              <a:t>IoT’s</a:t>
            </a:r>
            <a:r>
              <a:rPr lang="en-US" dirty="0" smtClean="0"/>
              <a:t> vision will be difficult unless APIs which control the devices’ behaviors follow certain standards somehow to enable and guarantee the </a:t>
            </a:r>
            <a:r>
              <a:rPr lang="en-US" dirty="0" err="1" smtClean="0"/>
              <a:t>collaborativeness</a:t>
            </a:r>
            <a:endParaRPr lang="fa-IR" dirty="0" smtClean="0"/>
          </a:p>
          <a:p>
            <a:pPr rtl="0"/>
            <a:r>
              <a:rPr lang="en-US" dirty="0" smtClean="0"/>
              <a:t>Having standard APIs, abstraction for these operations would be </a:t>
            </a:r>
            <a:r>
              <a:rPr lang="en-US" dirty="0" err="1" smtClean="0"/>
              <a:t>introducable</a:t>
            </a:r>
            <a:r>
              <a:rPr lang="en-US" dirty="0" smtClean="0"/>
              <a:t>:</a:t>
            </a:r>
            <a:endParaRPr lang="fa-IR" dirty="0" smtClean="0"/>
          </a:p>
          <a:p>
            <a:pPr lvl="1" rtl="0"/>
            <a:r>
              <a:rPr lang="en-US" dirty="0" smtClean="0"/>
              <a:t>Device management (setup, authenticate, update software/middleware)</a:t>
            </a:r>
            <a:endParaRPr lang="fa-IR" dirty="0" smtClean="0"/>
          </a:p>
          <a:p>
            <a:pPr lvl="1" rtl="0"/>
            <a:r>
              <a:rPr lang="en-US" dirty="0" smtClean="0"/>
              <a:t>Data management (read, write, share)</a:t>
            </a:r>
            <a:endParaRPr lang="fa-IR" dirty="0" smtClean="0"/>
          </a:p>
          <a:p>
            <a:pPr lvl="1" rtl="0"/>
            <a:r>
              <a:rPr lang="en-US" dirty="0" smtClean="0"/>
              <a:t>Application management (start, stop, debug, upgrade)</a:t>
            </a:r>
            <a:endParaRPr lang="fa-IR" dirty="0"/>
          </a:p>
        </p:txBody>
      </p:sp>
      <p:sp>
        <p:nvSpPr>
          <p:cNvPr id="3" name="Slide Number Placeholder 2"/>
          <p:cNvSpPr>
            <a:spLocks noGrp="1"/>
          </p:cNvSpPr>
          <p:nvPr>
            <p:ph type="sldNum" sz="quarter" idx="12"/>
          </p:nvPr>
        </p:nvSpPr>
        <p:spPr/>
        <p:txBody>
          <a:bodyPr/>
          <a:lstStyle/>
          <a:p>
            <a:pPr>
              <a:defRPr/>
            </a:pPr>
            <a:fld id="{5BDFA25D-6EEE-4500-A440-36752B2ACF2F}" type="slidenum">
              <a:rPr lang="en-US" smtClean="0"/>
              <a:pPr>
                <a:defRPr/>
              </a:pPr>
              <a:t>19</a:t>
            </a:fld>
            <a:endParaRPr lang="en-US" dirty="0"/>
          </a:p>
        </p:txBody>
      </p:sp>
      <p:sp>
        <p:nvSpPr>
          <p:cNvPr id="4" name="Title 1"/>
          <p:cNvSpPr txBox="1">
            <a:spLocks/>
          </p:cNvSpPr>
          <p:nvPr/>
        </p:nvSpPr>
        <p:spPr>
          <a:xfrm>
            <a:off x="-14808" y="15205"/>
            <a:ext cx="9158808" cy="914400"/>
          </a:xfrm>
          <a:prstGeom prst="rect">
            <a:avLst/>
          </a:prstGeom>
        </p:spPr>
        <p:txBody>
          <a:bodyPr vert="horz" lIns="91440" tIns="45720" rIns="91440" bIns="45720" rtlCol="0" anchor="ctr">
            <a:normAutofit/>
          </a:bodyPr>
          <a:lstStyle>
            <a:lvl1pPr algn="ctr" defTabSz="914400" rtl="1" eaLnBrk="1" latinLnBrk="0" hangingPunct="1">
              <a:lnSpc>
                <a:spcPct val="90000"/>
              </a:lnSpc>
              <a:spcBef>
                <a:spcPct val="0"/>
              </a:spcBef>
              <a:buNone/>
              <a:defRPr sz="3200" kern="1200">
                <a:solidFill>
                  <a:schemeClr val="bg1"/>
                </a:solidFill>
                <a:latin typeface="+mj-lt"/>
                <a:ea typeface="+mj-ea"/>
                <a:cs typeface="B Titr" panose="00000700000000000000" pitchFamily="2" charset="-78"/>
              </a:defRPr>
            </a:lvl1pPr>
          </a:lstStyle>
          <a:p>
            <a:pPr fontAlgn="auto">
              <a:lnSpc>
                <a:spcPct val="135000"/>
              </a:lnSpc>
              <a:spcAft>
                <a:spcPts val="0"/>
              </a:spcAft>
              <a:defRPr/>
            </a:pPr>
            <a:r>
              <a:rPr lang="en-US" altLang="en-US" dirty="0" err="1" smtClean="0"/>
              <a:t>Collaborativeness</a:t>
            </a:r>
            <a:r>
              <a:rPr lang="en-US" altLang="en-US" dirty="0" smtClean="0"/>
              <a:t> of an application</a:t>
            </a:r>
            <a:endParaRPr lang="fa-IR" altLang="en-US" b="1" dirty="0">
              <a:solidFill>
                <a:srgbClr val="FFFF00"/>
              </a:solidFill>
            </a:endParaRPr>
          </a:p>
        </p:txBody>
      </p:sp>
    </p:spTree>
    <p:extLst>
      <p:ext uri="{BB962C8B-B14F-4D97-AF65-F5344CB8AC3E}">
        <p14:creationId xmlns:p14="http://schemas.microsoft.com/office/powerpoint/2010/main" val="26614073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4808" y="15205"/>
            <a:ext cx="9158808" cy="914400"/>
          </a:xfrm>
        </p:spPr>
        <p:txBody>
          <a:bodyPr/>
          <a:lstStyle/>
          <a:p>
            <a:pPr>
              <a:lnSpc>
                <a:spcPct val="135000"/>
              </a:lnSpc>
              <a:defRPr/>
            </a:pPr>
            <a:r>
              <a:rPr lang="en-US" altLang="en-US" dirty="0" smtClean="0"/>
              <a:t>Chapter Objectives</a:t>
            </a:r>
            <a:endParaRPr lang="fa-IR" altLang="en-US" b="1" dirty="0">
              <a:solidFill>
                <a:srgbClr val="FFFF00"/>
              </a:solidFill>
            </a:endParaRPr>
          </a:p>
        </p:txBody>
      </p:sp>
      <p:sp>
        <p:nvSpPr>
          <p:cNvPr id="3" name="Content Placeholder 2"/>
          <p:cNvSpPr>
            <a:spLocks noGrp="1"/>
          </p:cNvSpPr>
          <p:nvPr>
            <p:ph idx="1"/>
          </p:nvPr>
        </p:nvSpPr>
        <p:spPr/>
        <p:txBody>
          <a:bodyPr>
            <a:normAutofit/>
          </a:bodyPr>
          <a:lstStyle/>
          <a:p>
            <a:pPr marL="0" indent="0" algn="just" rtl="0">
              <a:spcBef>
                <a:spcPts val="600"/>
              </a:spcBef>
              <a:spcAft>
                <a:spcPts val="600"/>
              </a:spcAft>
              <a:buSzPct val="80000"/>
              <a:buNone/>
            </a:pPr>
            <a:r>
              <a:rPr lang="en-US" sz="2400" dirty="0" smtClean="0"/>
              <a:t>* In this chapter students are expected to get familiar with these concepts:</a:t>
            </a:r>
            <a:endParaRPr lang="fa-IR" sz="2400" dirty="0" smtClean="0"/>
          </a:p>
          <a:p>
            <a:pPr marL="0" indent="0" algn="just" rtl="0">
              <a:spcBef>
                <a:spcPts val="600"/>
              </a:spcBef>
              <a:spcAft>
                <a:spcPts val="600"/>
              </a:spcAft>
              <a:buSzPct val="80000"/>
              <a:buNone/>
            </a:pPr>
            <a:endParaRPr lang="fa-IR" sz="2400" dirty="0" smtClean="0"/>
          </a:p>
          <a:p>
            <a:pPr rtl="0">
              <a:spcBef>
                <a:spcPts val="600"/>
              </a:spcBef>
              <a:spcAft>
                <a:spcPts val="600"/>
              </a:spcAft>
              <a:buSzPct val="80000"/>
            </a:pPr>
            <a:r>
              <a:rPr lang="en-US" sz="2400" dirty="0" smtClean="0"/>
              <a:t>Internet of Things dependencies for networking protocols</a:t>
            </a:r>
            <a:endParaRPr lang="fa-IR" sz="2400" dirty="0" smtClean="0"/>
          </a:p>
          <a:p>
            <a:pPr rtl="0">
              <a:spcBef>
                <a:spcPts val="600"/>
              </a:spcBef>
              <a:spcAft>
                <a:spcPts val="600"/>
              </a:spcAft>
              <a:buSzPct val="80000"/>
            </a:pPr>
            <a:r>
              <a:rPr lang="en-US" sz="2400" dirty="0" smtClean="0"/>
              <a:t>Dependencies’ effects on each of the protocol stack layers</a:t>
            </a:r>
            <a:endParaRPr lang="fa-IR" sz="2400" dirty="0" smtClean="0"/>
          </a:p>
          <a:p>
            <a:pPr marL="0" indent="0" rtl="0">
              <a:spcBef>
                <a:spcPts val="600"/>
              </a:spcBef>
              <a:spcAft>
                <a:spcPts val="600"/>
              </a:spcAft>
              <a:buSzPct val="80000"/>
              <a:buNone/>
            </a:pPr>
            <a:endParaRPr lang="fa-IR" sz="2400" dirty="0" smtClean="0"/>
          </a:p>
        </p:txBody>
      </p:sp>
      <p:sp>
        <p:nvSpPr>
          <p:cNvPr id="5" name="Slide Number Placeholder 4"/>
          <p:cNvSpPr>
            <a:spLocks noGrp="1"/>
          </p:cNvSpPr>
          <p:nvPr>
            <p:ph type="sldNum" sz="quarter" idx="12"/>
          </p:nvPr>
        </p:nvSpPr>
        <p:spPr/>
        <p:txBody>
          <a:bodyPr/>
          <a:lstStyle/>
          <a:p>
            <a:pPr>
              <a:defRPr/>
            </a:pPr>
            <a:fld id="{5BDFA25D-6EEE-4500-A440-36752B2ACF2F}" type="slidenum">
              <a:rPr lang="en-US" smtClean="0"/>
              <a:pPr>
                <a:defRPr/>
              </a:pPr>
              <a:t>2</a:t>
            </a:fld>
            <a:endParaRPr lang="en-US" dirty="0"/>
          </a:p>
        </p:txBody>
      </p:sp>
    </p:spTree>
    <p:extLst>
      <p:ext uri="{BB962C8B-B14F-4D97-AF65-F5344CB8AC3E}">
        <p14:creationId xmlns:p14="http://schemas.microsoft.com/office/powerpoint/2010/main" val="274827977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r>
              <a:rPr lang="fa-IR" dirty="0" smtClean="0"/>
              <a:t> </a:t>
            </a:r>
            <a:endParaRPr lang="fa-IR" dirty="0"/>
          </a:p>
        </p:txBody>
      </p:sp>
      <p:sp>
        <p:nvSpPr>
          <p:cNvPr id="3" name="Slide Number Placeholder 2"/>
          <p:cNvSpPr>
            <a:spLocks noGrp="1"/>
          </p:cNvSpPr>
          <p:nvPr>
            <p:ph type="sldNum" sz="quarter" idx="12"/>
          </p:nvPr>
        </p:nvSpPr>
        <p:spPr/>
        <p:txBody>
          <a:bodyPr/>
          <a:lstStyle/>
          <a:p>
            <a:pPr>
              <a:defRPr/>
            </a:pPr>
            <a:fld id="{5BDFA25D-6EEE-4500-A440-36752B2ACF2F}" type="slidenum">
              <a:rPr lang="en-US" smtClean="0"/>
              <a:pPr>
                <a:defRPr/>
              </a:pPr>
              <a:t>20</a:t>
            </a:fld>
            <a:endParaRPr lang="en-US" dirty="0"/>
          </a:p>
        </p:txBody>
      </p:sp>
      <p:sp>
        <p:nvSpPr>
          <p:cNvPr id="4" name="Title 1"/>
          <p:cNvSpPr txBox="1">
            <a:spLocks/>
          </p:cNvSpPr>
          <p:nvPr/>
        </p:nvSpPr>
        <p:spPr>
          <a:xfrm>
            <a:off x="-14808" y="15205"/>
            <a:ext cx="9158808" cy="914400"/>
          </a:xfrm>
          <a:prstGeom prst="rect">
            <a:avLst/>
          </a:prstGeom>
        </p:spPr>
        <p:txBody>
          <a:bodyPr vert="horz" lIns="91440" tIns="45720" rIns="91440" bIns="45720" rtlCol="0" anchor="ctr">
            <a:normAutofit/>
          </a:bodyPr>
          <a:lstStyle>
            <a:lvl1pPr algn="ctr" defTabSz="914400" rtl="1" eaLnBrk="1" latinLnBrk="0" hangingPunct="1">
              <a:lnSpc>
                <a:spcPct val="90000"/>
              </a:lnSpc>
              <a:spcBef>
                <a:spcPct val="0"/>
              </a:spcBef>
              <a:buNone/>
              <a:defRPr sz="3200" kern="1200">
                <a:solidFill>
                  <a:schemeClr val="bg1"/>
                </a:solidFill>
                <a:latin typeface="+mj-lt"/>
                <a:ea typeface="+mj-ea"/>
                <a:cs typeface="B Titr" panose="00000700000000000000" pitchFamily="2" charset="-78"/>
              </a:defRPr>
            </a:lvl1pPr>
          </a:lstStyle>
          <a:p>
            <a:pPr fontAlgn="auto">
              <a:lnSpc>
                <a:spcPct val="135000"/>
              </a:lnSpc>
              <a:spcAft>
                <a:spcPts val="0"/>
              </a:spcAft>
              <a:defRPr/>
            </a:pPr>
            <a:r>
              <a:rPr lang="en-US" altLang="en-US" dirty="0" smtClean="0"/>
              <a:t>Abstraction and standard APIs</a:t>
            </a:r>
            <a:endParaRPr lang="fa-IR" altLang="en-US" b="1" dirty="0">
              <a:solidFill>
                <a:srgbClr val="FFFF00"/>
              </a:solidFill>
            </a:endParaRPr>
          </a:p>
        </p:txBody>
      </p:sp>
      <p:pic>
        <p:nvPicPr>
          <p:cNvPr id="5" name="Picture 4"/>
          <p:cNvPicPr>
            <a:picLocks noChangeAspect="1"/>
          </p:cNvPicPr>
          <p:nvPr/>
        </p:nvPicPr>
        <p:blipFill>
          <a:blip r:embed="rId2">
            <a:lum contrast="20000"/>
          </a:blip>
          <a:stretch>
            <a:fillRect/>
          </a:stretch>
        </p:blipFill>
        <p:spPr>
          <a:xfrm>
            <a:off x="182880" y="1340768"/>
            <a:ext cx="8778240" cy="4377744"/>
          </a:xfrm>
          <a:prstGeom prst="rect">
            <a:avLst/>
          </a:prstGeom>
        </p:spPr>
      </p:pic>
    </p:spTree>
    <p:extLst>
      <p:ext uri="{BB962C8B-B14F-4D97-AF65-F5344CB8AC3E}">
        <p14:creationId xmlns:p14="http://schemas.microsoft.com/office/powerpoint/2010/main" val="22109841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rtl="0"/>
            <a:r>
              <a:rPr lang="en-US" dirty="0" smtClean="0"/>
              <a:t>The main reason of major growth of the traditional internet protocol stack is that it encapsulates each layer from it’s neighbors</a:t>
            </a:r>
            <a:endParaRPr lang="fa-IR" dirty="0" smtClean="0"/>
          </a:p>
          <a:p>
            <a:pPr rtl="0"/>
            <a:r>
              <a:rPr lang="en-US" dirty="0" smtClean="0"/>
              <a:t>Such a model, provides easier development of the layers</a:t>
            </a:r>
            <a:endParaRPr lang="fa-IR" dirty="0" smtClean="0"/>
          </a:p>
          <a:p>
            <a:pPr rtl="0"/>
            <a:r>
              <a:rPr lang="en-US" dirty="0" smtClean="0"/>
              <a:t>Researchers are inspired by this model for the world of </a:t>
            </a:r>
            <a:r>
              <a:rPr lang="en-US" dirty="0" err="1" smtClean="0"/>
              <a:t>IoT</a:t>
            </a:r>
            <a:endParaRPr lang="fa-IR" dirty="0" smtClean="0"/>
          </a:p>
          <a:p>
            <a:pPr rtl="0"/>
            <a:r>
              <a:rPr lang="en-US" dirty="0" smtClean="0"/>
              <a:t>Two methods ahead:</a:t>
            </a:r>
            <a:endParaRPr lang="fa-IR" dirty="0" smtClean="0"/>
          </a:p>
          <a:p>
            <a:pPr lvl="1" rtl="0"/>
            <a:r>
              <a:rPr lang="en-US" dirty="0" smtClean="0"/>
              <a:t>Using the traditional internet protocol stack for </a:t>
            </a:r>
            <a:r>
              <a:rPr lang="en-US" dirty="0" err="1" smtClean="0"/>
              <a:t>IoT</a:t>
            </a:r>
            <a:endParaRPr lang="fa-IR" dirty="0" smtClean="0"/>
          </a:p>
          <a:p>
            <a:pPr lvl="1" rtl="0"/>
            <a:r>
              <a:rPr lang="en-US" dirty="0" smtClean="0"/>
              <a:t>Need for a new protocol stack</a:t>
            </a:r>
            <a:endParaRPr lang="fa-IR" dirty="0" smtClean="0"/>
          </a:p>
          <a:p>
            <a:pPr rtl="0"/>
            <a:r>
              <a:rPr lang="en-US" dirty="0" smtClean="0"/>
              <a:t>At the late 1990s and the first decade of 2000 researchers declared that the traditional internet protocol stack is not suitable for such tasks</a:t>
            </a:r>
            <a:endParaRPr lang="fa-IR" dirty="0" smtClean="0"/>
          </a:p>
        </p:txBody>
      </p:sp>
      <p:sp>
        <p:nvSpPr>
          <p:cNvPr id="3" name="Slide Number Placeholder 2"/>
          <p:cNvSpPr>
            <a:spLocks noGrp="1"/>
          </p:cNvSpPr>
          <p:nvPr>
            <p:ph type="sldNum" sz="quarter" idx="12"/>
          </p:nvPr>
        </p:nvSpPr>
        <p:spPr/>
        <p:txBody>
          <a:bodyPr/>
          <a:lstStyle/>
          <a:p>
            <a:pPr>
              <a:defRPr/>
            </a:pPr>
            <a:fld id="{5BDFA25D-6EEE-4500-A440-36752B2ACF2F}" type="slidenum">
              <a:rPr lang="en-US" smtClean="0"/>
              <a:pPr>
                <a:defRPr/>
              </a:pPr>
              <a:t>3</a:t>
            </a:fld>
            <a:endParaRPr lang="en-US" dirty="0"/>
          </a:p>
        </p:txBody>
      </p:sp>
      <p:sp>
        <p:nvSpPr>
          <p:cNvPr id="4" name="Title 1"/>
          <p:cNvSpPr txBox="1">
            <a:spLocks/>
          </p:cNvSpPr>
          <p:nvPr/>
        </p:nvSpPr>
        <p:spPr>
          <a:xfrm>
            <a:off x="-14808" y="15205"/>
            <a:ext cx="9158808" cy="914400"/>
          </a:xfrm>
          <a:prstGeom prst="rect">
            <a:avLst/>
          </a:prstGeom>
        </p:spPr>
        <p:txBody>
          <a:bodyPr vert="horz" lIns="91440" tIns="45720" rIns="91440" bIns="45720" rtlCol="0" anchor="ctr">
            <a:normAutofit/>
          </a:bodyPr>
          <a:lstStyle>
            <a:lvl1pPr algn="ctr" defTabSz="914400" rtl="1" eaLnBrk="1" latinLnBrk="0" hangingPunct="1">
              <a:lnSpc>
                <a:spcPct val="90000"/>
              </a:lnSpc>
              <a:spcBef>
                <a:spcPct val="0"/>
              </a:spcBef>
              <a:buNone/>
              <a:defRPr sz="3200" kern="1200">
                <a:solidFill>
                  <a:schemeClr val="bg1"/>
                </a:solidFill>
                <a:latin typeface="+mj-lt"/>
                <a:ea typeface="+mj-ea"/>
                <a:cs typeface="B Titr" panose="00000700000000000000" pitchFamily="2" charset="-78"/>
              </a:defRPr>
            </a:lvl1pPr>
          </a:lstStyle>
          <a:p>
            <a:pPr fontAlgn="auto">
              <a:lnSpc>
                <a:spcPct val="135000"/>
              </a:lnSpc>
              <a:spcAft>
                <a:spcPts val="0"/>
              </a:spcAft>
              <a:defRPr/>
            </a:pPr>
            <a:r>
              <a:rPr lang="en-US" altLang="en-US" dirty="0" smtClean="0"/>
              <a:t>Inspired by the traditional internet protocol stack</a:t>
            </a:r>
            <a:endParaRPr lang="fa-IR" altLang="en-US" b="1" dirty="0">
              <a:solidFill>
                <a:srgbClr val="FFFF00"/>
              </a:solidFill>
            </a:endParaRPr>
          </a:p>
        </p:txBody>
      </p:sp>
    </p:spTree>
    <p:extLst>
      <p:ext uri="{BB962C8B-B14F-4D97-AF65-F5344CB8AC3E}">
        <p14:creationId xmlns:p14="http://schemas.microsoft.com/office/powerpoint/2010/main" val="27792837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rtl="0"/>
            <a:r>
              <a:rPr lang="en-US" dirty="0" err="1" smtClean="0"/>
              <a:t>IoT</a:t>
            </a:r>
            <a:r>
              <a:rPr lang="en-US" dirty="0" smtClean="0"/>
              <a:t> devices include wide variety of features and specifications:</a:t>
            </a:r>
            <a:endParaRPr lang="fa-IR" dirty="0" smtClean="0"/>
          </a:p>
          <a:p>
            <a:pPr lvl="1" rtl="0"/>
            <a:r>
              <a:rPr lang="en-US" dirty="0" smtClean="0"/>
              <a:t>Computation power</a:t>
            </a:r>
            <a:endParaRPr lang="fa-IR" dirty="0" smtClean="0"/>
          </a:p>
          <a:p>
            <a:pPr lvl="1" rtl="0"/>
            <a:r>
              <a:rPr lang="en-US" dirty="0" smtClean="0"/>
              <a:t>Mobility</a:t>
            </a:r>
            <a:endParaRPr lang="fa-IR" dirty="0" smtClean="0"/>
          </a:p>
          <a:p>
            <a:pPr lvl="1" rtl="0"/>
            <a:r>
              <a:rPr lang="en-US" dirty="0" smtClean="0"/>
              <a:t>Size</a:t>
            </a:r>
            <a:endParaRPr lang="fa-IR" dirty="0" smtClean="0"/>
          </a:p>
          <a:p>
            <a:pPr lvl="1" rtl="0"/>
            <a:r>
              <a:rPr lang="en-US" dirty="0" smtClean="0"/>
              <a:t>Complexity</a:t>
            </a:r>
            <a:endParaRPr lang="fa-IR" dirty="0" smtClean="0"/>
          </a:p>
          <a:p>
            <a:pPr lvl="1" rtl="0"/>
            <a:r>
              <a:rPr lang="en-US" dirty="0" smtClean="0"/>
              <a:t>Scattering</a:t>
            </a:r>
            <a:endParaRPr lang="fa-IR" dirty="0" smtClean="0"/>
          </a:p>
          <a:p>
            <a:pPr lvl="1" rtl="0"/>
            <a:r>
              <a:rPr lang="en-US" dirty="0" smtClean="0"/>
              <a:t>Energy sources</a:t>
            </a:r>
            <a:endParaRPr lang="fa-IR" dirty="0" smtClean="0"/>
          </a:p>
          <a:p>
            <a:pPr lvl="1" rtl="0"/>
            <a:r>
              <a:rPr lang="en-US" dirty="0" smtClean="0"/>
              <a:t>Placement</a:t>
            </a:r>
            <a:endParaRPr lang="fa-IR" dirty="0" smtClean="0"/>
          </a:p>
          <a:p>
            <a:pPr lvl="1" rtl="0"/>
            <a:r>
              <a:rPr lang="en-US" dirty="0" smtClean="0"/>
              <a:t>Connectivity patterns</a:t>
            </a:r>
            <a:endParaRPr lang="fa-IR" dirty="0" smtClean="0"/>
          </a:p>
          <a:p>
            <a:pPr rtl="0"/>
            <a:r>
              <a:rPr lang="en-US" dirty="0" smtClean="0"/>
              <a:t>Such characteristics force a set of dependencies and limitations on the network infrastructure (based on IP) for devices to connect to each other</a:t>
            </a:r>
            <a:endParaRPr lang="fa-IR" dirty="0" smtClean="0"/>
          </a:p>
          <a:p>
            <a:pPr lvl="1" rtl="0"/>
            <a:r>
              <a:rPr lang="en-US" dirty="0" smtClean="0"/>
              <a:t>Specially computation power and energy resource limitations</a:t>
            </a:r>
            <a:endParaRPr lang="fa-IR" dirty="0" smtClean="0"/>
          </a:p>
        </p:txBody>
      </p:sp>
      <p:sp>
        <p:nvSpPr>
          <p:cNvPr id="3" name="Slide Number Placeholder 2"/>
          <p:cNvSpPr>
            <a:spLocks noGrp="1"/>
          </p:cNvSpPr>
          <p:nvPr>
            <p:ph type="sldNum" sz="quarter" idx="12"/>
          </p:nvPr>
        </p:nvSpPr>
        <p:spPr/>
        <p:txBody>
          <a:bodyPr/>
          <a:lstStyle/>
          <a:p>
            <a:pPr>
              <a:defRPr/>
            </a:pPr>
            <a:fld id="{5BDFA25D-6EEE-4500-A440-36752B2ACF2F}" type="slidenum">
              <a:rPr lang="en-US" smtClean="0"/>
              <a:pPr>
                <a:defRPr/>
              </a:pPr>
              <a:t>4</a:t>
            </a:fld>
            <a:endParaRPr lang="en-US" dirty="0"/>
          </a:p>
        </p:txBody>
      </p:sp>
      <p:sp>
        <p:nvSpPr>
          <p:cNvPr id="4" name="Title 1"/>
          <p:cNvSpPr txBox="1">
            <a:spLocks/>
          </p:cNvSpPr>
          <p:nvPr/>
        </p:nvSpPr>
        <p:spPr>
          <a:xfrm>
            <a:off x="-14808" y="15205"/>
            <a:ext cx="9158808" cy="914400"/>
          </a:xfrm>
          <a:prstGeom prst="rect">
            <a:avLst/>
          </a:prstGeom>
        </p:spPr>
        <p:txBody>
          <a:bodyPr vert="horz" lIns="91440" tIns="45720" rIns="91440" bIns="45720" rtlCol="0" anchor="ctr">
            <a:normAutofit/>
          </a:bodyPr>
          <a:lstStyle>
            <a:lvl1pPr algn="ctr" defTabSz="914400" rtl="1" eaLnBrk="1" latinLnBrk="0" hangingPunct="1">
              <a:lnSpc>
                <a:spcPct val="90000"/>
              </a:lnSpc>
              <a:spcBef>
                <a:spcPct val="0"/>
              </a:spcBef>
              <a:buNone/>
              <a:defRPr sz="3200" kern="1200">
                <a:solidFill>
                  <a:schemeClr val="bg1"/>
                </a:solidFill>
                <a:latin typeface="+mj-lt"/>
                <a:ea typeface="+mj-ea"/>
                <a:cs typeface="B Titr" panose="00000700000000000000" pitchFamily="2" charset="-78"/>
              </a:defRPr>
            </a:lvl1pPr>
          </a:lstStyle>
          <a:p>
            <a:pPr fontAlgn="auto">
              <a:lnSpc>
                <a:spcPct val="135000"/>
              </a:lnSpc>
              <a:spcAft>
                <a:spcPts val="0"/>
              </a:spcAft>
              <a:defRPr/>
            </a:pPr>
            <a:r>
              <a:rPr lang="en-US" altLang="en-US" dirty="0" smtClean="0"/>
              <a:t>Support for the device limitations</a:t>
            </a:r>
            <a:endParaRPr lang="fa-IR" altLang="en-US" b="1" dirty="0">
              <a:solidFill>
                <a:srgbClr val="FFFF00"/>
              </a:solidFill>
            </a:endParaRPr>
          </a:p>
        </p:txBody>
      </p:sp>
    </p:spTree>
    <p:extLst>
      <p:ext uri="{BB962C8B-B14F-4D97-AF65-F5344CB8AC3E}">
        <p14:creationId xmlns:p14="http://schemas.microsoft.com/office/powerpoint/2010/main" val="8967314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rtl="0"/>
            <a:r>
              <a:rPr lang="en-US" dirty="0" smtClean="0"/>
              <a:t>In traditional internet, devices are homogeneous; meaning that they usually have high computation power and limitless energy resource (direct outlet connectivity or rechargeable batteries)</a:t>
            </a:r>
            <a:endParaRPr lang="fa-IR" dirty="0" smtClean="0"/>
          </a:p>
          <a:p>
            <a:pPr lvl="1" rtl="0"/>
            <a:r>
              <a:rPr lang="en-US" dirty="0" smtClean="0"/>
              <a:t>Servers, desktop computers, laptops, printers</a:t>
            </a:r>
            <a:endParaRPr lang="fa-IR" dirty="0" smtClean="0"/>
          </a:p>
          <a:p>
            <a:pPr rtl="0"/>
            <a:r>
              <a:rPr lang="en-US" dirty="0" smtClean="0"/>
              <a:t>In </a:t>
            </a:r>
            <a:r>
              <a:rPr lang="en-US" dirty="0" err="1" smtClean="0"/>
              <a:t>IoT</a:t>
            </a:r>
            <a:r>
              <a:rPr lang="en-US" dirty="0" smtClean="0"/>
              <a:t> such a homogeneous structure isn’t present; on one end devices have limited computational power and energy source (such as pressure sensors) and on the other end devices with powerful processors and rechargeable batteries are present (such as smartphones)</a:t>
            </a:r>
            <a:endParaRPr lang="fa-IR" dirty="0" smtClean="0"/>
          </a:p>
          <a:p>
            <a:pPr lvl="1" rtl="0"/>
            <a:endParaRPr lang="fa-IR" dirty="0" smtClean="0"/>
          </a:p>
        </p:txBody>
      </p:sp>
      <p:sp>
        <p:nvSpPr>
          <p:cNvPr id="3" name="Slide Number Placeholder 2"/>
          <p:cNvSpPr>
            <a:spLocks noGrp="1"/>
          </p:cNvSpPr>
          <p:nvPr>
            <p:ph type="sldNum" sz="quarter" idx="12"/>
          </p:nvPr>
        </p:nvSpPr>
        <p:spPr/>
        <p:txBody>
          <a:bodyPr/>
          <a:lstStyle/>
          <a:p>
            <a:pPr>
              <a:defRPr/>
            </a:pPr>
            <a:fld id="{5BDFA25D-6EEE-4500-A440-36752B2ACF2F}" type="slidenum">
              <a:rPr lang="en-US" smtClean="0"/>
              <a:pPr>
                <a:defRPr/>
              </a:pPr>
              <a:t>5</a:t>
            </a:fld>
            <a:endParaRPr lang="en-US" dirty="0"/>
          </a:p>
        </p:txBody>
      </p:sp>
      <p:sp>
        <p:nvSpPr>
          <p:cNvPr id="4" name="Title 1"/>
          <p:cNvSpPr txBox="1">
            <a:spLocks/>
          </p:cNvSpPr>
          <p:nvPr/>
        </p:nvSpPr>
        <p:spPr>
          <a:xfrm>
            <a:off x="-14808" y="15205"/>
            <a:ext cx="9158808" cy="914400"/>
          </a:xfrm>
          <a:prstGeom prst="rect">
            <a:avLst/>
          </a:prstGeom>
        </p:spPr>
        <p:txBody>
          <a:bodyPr vert="horz" lIns="91440" tIns="45720" rIns="91440" bIns="45720" rtlCol="0" anchor="ctr">
            <a:normAutofit/>
          </a:bodyPr>
          <a:lstStyle>
            <a:lvl1pPr algn="ctr" defTabSz="914400" rtl="1" eaLnBrk="1" latinLnBrk="0" hangingPunct="1">
              <a:lnSpc>
                <a:spcPct val="90000"/>
              </a:lnSpc>
              <a:spcBef>
                <a:spcPct val="0"/>
              </a:spcBef>
              <a:buNone/>
              <a:defRPr sz="3200" kern="1200">
                <a:solidFill>
                  <a:schemeClr val="bg1"/>
                </a:solidFill>
                <a:latin typeface="+mj-lt"/>
                <a:ea typeface="+mj-ea"/>
                <a:cs typeface="B Titr" panose="00000700000000000000" pitchFamily="2" charset="-78"/>
              </a:defRPr>
            </a:lvl1pPr>
          </a:lstStyle>
          <a:p>
            <a:pPr fontAlgn="auto">
              <a:lnSpc>
                <a:spcPct val="135000"/>
              </a:lnSpc>
              <a:spcAft>
                <a:spcPts val="0"/>
              </a:spcAft>
              <a:defRPr/>
            </a:pPr>
            <a:r>
              <a:rPr lang="en-US" altLang="en-US" dirty="0" smtClean="0"/>
              <a:t>Heterogeneous devices in </a:t>
            </a:r>
            <a:r>
              <a:rPr lang="en-US" altLang="en-US" dirty="0" err="1" smtClean="0"/>
              <a:t>IoT</a:t>
            </a:r>
            <a:endParaRPr lang="fa-IR" altLang="en-US" b="1" dirty="0">
              <a:solidFill>
                <a:srgbClr val="FFFF00"/>
              </a:solidFill>
            </a:endParaRPr>
          </a:p>
        </p:txBody>
      </p:sp>
    </p:spTree>
    <p:extLst>
      <p:ext uri="{BB962C8B-B14F-4D97-AF65-F5344CB8AC3E}">
        <p14:creationId xmlns:p14="http://schemas.microsoft.com/office/powerpoint/2010/main" val="1313010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rtl="0">
              <a:buNone/>
            </a:pPr>
            <a:endParaRPr lang="fa-IR" dirty="0" smtClean="0"/>
          </a:p>
          <a:p>
            <a:pPr marL="0" indent="0" rtl="0">
              <a:buNone/>
            </a:pPr>
            <a:endParaRPr lang="fa-IR" dirty="0"/>
          </a:p>
          <a:p>
            <a:pPr marL="0" indent="0" rtl="0">
              <a:buNone/>
            </a:pPr>
            <a:endParaRPr lang="fa-IR" dirty="0" smtClean="0"/>
          </a:p>
          <a:p>
            <a:pPr rtl="0">
              <a:spcBef>
                <a:spcPts val="1800"/>
              </a:spcBef>
            </a:pPr>
            <a:r>
              <a:rPr lang="en-US" dirty="0" smtClean="0"/>
              <a:t>In general, a resource-constrained device has limitation in at least one of these aspects:</a:t>
            </a:r>
            <a:endParaRPr lang="fa-IR" dirty="0" smtClean="0"/>
          </a:p>
          <a:p>
            <a:pPr lvl="1" rtl="0"/>
            <a:r>
              <a:rPr lang="en-US" dirty="0" smtClean="0"/>
              <a:t>Maximum code complexity (ROM/Flash)</a:t>
            </a:r>
          </a:p>
          <a:p>
            <a:pPr lvl="1" rtl="0"/>
            <a:r>
              <a:rPr lang="en-US" dirty="0" smtClean="0"/>
              <a:t>Amount of RAM</a:t>
            </a:r>
            <a:endParaRPr lang="fa-IR" dirty="0" smtClean="0"/>
          </a:p>
          <a:p>
            <a:pPr lvl="1" rtl="0"/>
            <a:r>
              <a:rPr lang="en-US" dirty="0" smtClean="0"/>
              <a:t>Computational power (amount of computations done in a slice of time)</a:t>
            </a:r>
            <a:endParaRPr lang="fa-IR" dirty="0" smtClean="0"/>
          </a:p>
          <a:p>
            <a:pPr lvl="1" rtl="0"/>
            <a:r>
              <a:rPr lang="en-US" dirty="0" smtClean="0"/>
              <a:t>Available energy resource</a:t>
            </a:r>
            <a:endParaRPr lang="fa-IR" dirty="0" smtClean="0"/>
          </a:p>
          <a:p>
            <a:pPr lvl="1" rtl="0"/>
            <a:r>
              <a:rPr lang="en-US" dirty="0" smtClean="0"/>
              <a:t>User interface management and placement accessibility (security key settings, updating software, etc.)</a:t>
            </a:r>
            <a:endParaRPr lang="fa-IR" dirty="0" smtClean="0"/>
          </a:p>
          <a:p>
            <a:pPr marL="0" indent="0" rtl="0">
              <a:buNone/>
            </a:pPr>
            <a:endParaRPr lang="fa-IR" dirty="0"/>
          </a:p>
          <a:p>
            <a:pPr marL="0" indent="0" rtl="0">
              <a:buNone/>
            </a:pPr>
            <a:endParaRPr lang="fa-IR" dirty="0" smtClean="0"/>
          </a:p>
          <a:p>
            <a:pPr marL="0" indent="0" rtl="0">
              <a:buNone/>
            </a:pPr>
            <a:endParaRPr lang="fa-IR" dirty="0"/>
          </a:p>
          <a:p>
            <a:pPr marL="0" indent="0" rtl="0">
              <a:buNone/>
            </a:pPr>
            <a:endParaRPr lang="fa-IR" dirty="0" smtClean="0"/>
          </a:p>
          <a:p>
            <a:pPr marL="0" indent="0" rtl="0">
              <a:buNone/>
            </a:pPr>
            <a:endParaRPr lang="fa-IR" dirty="0" smtClean="0"/>
          </a:p>
        </p:txBody>
      </p:sp>
      <p:sp>
        <p:nvSpPr>
          <p:cNvPr id="3" name="Slide Number Placeholder 2"/>
          <p:cNvSpPr>
            <a:spLocks noGrp="1"/>
          </p:cNvSpPr>
          <p:nvPr>
            <p:ph type="sldNum" sz="quarter" idx="12"/>
          </p:nvPr>
        </p:nvSpPr>
        <p:spPr/>
        <p:txBody>
          <a:bodyPr/>
          <a:lstStyle/>
          <a:p>
            <a:pPr>
              <a:defRPr/>
            </a:pPr>
            <a:fld id="{5BDFA25D-6EEE-4500-A440-36752B2ACF2F}" type="slidenum">
              <a:rPr lang="en-US" smtClean="0"/>
              <a:pPr>
                <a:defRPr/>
              </a:pPr>
              <a:t>6</a:t>
            </a:fld>
            <a:endParaRPr lang="en-US" dirty="0"/>
          </a:p>
        </p:txBody>
      </p:sp>
      <p:sp>
        <p:nvSpPr>
          <p:cNvPr id="4" name="Title 1"/>
          <p:cNvSpPr txBox="1">
            <a:spLocks/>
          </p:cNvSpPr>
          <p:nvPr/>
        </p:nvSpPr>
        <p:spPr>
          <a:xfrm>
            <a:off x="-14808" y="15205"/>
            <a:ext cx="9158808" cy="914400"/>
          </a:xfrm>
          <a:prstGeom prst="rect">
            <a:avLst/>
          </a:prstGeom>
        </p:spPr>
        <p:txBody>
          <a:bodyPr vert="horz" lIns="91440" tIns="45720" rIns="91440" bIns="45720" rtlCol="0" anchor="ctr">
            <a:normAutofit/>
          </a:bodyPr>
          <a:lstStyle>
            <a:lvl1pPr algn="ctr" defTabSz="914400" rtl="1" eaLnBrk="1" latinLnBrk="0" hangingPunct="1">
              <a:lnSpc>
                <a:spcPct val="90000"/>
              </a:lnSpc>
              <a:spcBef>
                <a:spcPct val="0"/>
              </a:spcBef>
              <a:buNone/>
              <a:defRPr sz="3200" kern="1200">
                <a:solidFill>
                  <a:schemeClr val="bg1"/>
                </a:solidFill>
                <a:latin typeface="+mj-lt"/>
                <a:ea typeface="+mj-ea"/>
                <a:cs typeface="B Titr" panose="00000700000000000000" pitchFamily="2" charset="-78"/>
              </a:defRPr>
            </a:lvl1pPr>
          </a:lstStyle>
          <a:p>
            <a:pPr fontAlgn="auto">
              <a:lnSpc>
                <a:spcPct val="135000"/>
              </a:lnSpc>
              <a:spcAft>
                <a:spcPts val="0"/>
              </a:spcAft>
              <a:defRPr/>
            </a:pPr>
            <a:r>
              <a:rPr lang="en-US" altLang="en-US" dirty="0" smtClean="0"/>
              <a:t>Resource-constrained devices</a:t>
            </a:r>
            <a:endParaRPr lang="fa-IR" altLang="en-US" b="1" dirty="0">
              <a:solidFill>
                <a:srgbClr val="FFFF00"/>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2592861352"/>
              </p:ext>
            </p:extLst>
          </p:nvPr>
        </p:nvGraphicFramePr>
        <p:xfrm>
          <a:off x="251520" y="1196752"/>
          <a:ext cx="8640960" cy="1584176"/>
        </p:xfrm>
        <a:graphic>
          <a:graphicData uri="http://schemas.openxmlformats.org/drawingml/2006/table">
            <a:tbl>
              <a:tblPr firstRow="1" bandRow="1">
                <a:tableStyleId>{72833802-FEF1-4C79-8D5D-14CF1EAF98D9}</a:tableStyleId>
              </a:tblPr>
              <a:tblGrid>
                <a:gridCol w="8640960">
                  <a:extLst>
                    <a:ext uri="{9D8B030D-6E8A-4147-A177-3AD203B41FA5}">
                      <a16:colId xmlns:a16="http://schemas.microsoft.com/office/drawing/2014/main" val="930038828"/>
                    </a:ext>
                  </a:extLst>
                </a:gridCol>
              </a:tblGrid>
              <a:tr h="640499">
                <a:tc>
                  <a:txBody>
                    <a:bodyPr/>
                    <a:lstStyle/>
                    <a:p>
                      <a:pPr algn="l" rtl="0"/>
                      <a:r>
                        <a:rPr lang="en-US" sz="2400" dirty="0" smtClean="0"/>
                        <a:t>Definition</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A50021"/>
                    </a:solidFill>
                  </a:tcPr>
                </a:tc>
                <a:extLst>
                  <a:ext uri="{0D108BD9-81ED-4DB2-BD59-A6C34878D82A}">
                    <a16:rowId xmlns:a16="http://schemas.microsoft.com/office/drawing/2014/main" val="2999832693"/>
                  </a:ext>
                </a:extLst>
              </a:tr>
              <a:tr h="943677">
                <a:tc>
                  <a:txBody>
                    <a:bodyPr/>
                    <a:lstStyle/>
                    <a:p>
                      <a:pPr algn="l" rtl="0"/>
                      <a:r>
                        <a:rPr lang="en-US" sz="2400" dirty="0" smtClean="0"/>
                        <a:t>Small, low</a:t>
                      </a:r>
                      <a:r>
                        <a:rPr lang="en-US" sz="2400" baseline="0" dirty="0" smtClean="0"/>
                        <a:t> computational powered, limited energy devices with small memory are known as resource-constrained devices</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7239171"/>
                  </a:ext>
                </a:extLst>
              </a:tr>
            </a:tbl>
          </a:graphicData>
        </a:graphic>
      </p:graphicFrame>
    </p:spTree>
    <p:extLst>
      <p:ext uri="{BB962C8B-B14F-4D97-AF65-F5344CB8AC3E}">
        <p14:creationId xmlns:p14="http://schemas.microsoft.com/office/powerpoint/2010/main" val="35634714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marL="0" indent="0" rtl="0">
              <a:buNone/>
            </a:pPr>
            <a:endParaRPr lang="en-US" dirty="0" smtClean="0"/>
          </a:p>
          <a:p>
            <a:pPr marL="0" indent="0" rtl="0">
              <a:buNone/>
            </a:pPr>
            <a:endParaRPr lang="en-US" dirty="0"/>
          </a:p>
          <a:p>
            <a:pPr marL="0" indent="0" rtl="0">
              <a:buNone/>
            </a:pPr>
            <a:endParaRPr lang="en-US" dirty="0" smtClean="0"/>
          </a:p>
          <a:p>
            <a:pPr marL="0" indent="0" rtl="0">
              <a:buNone/>
            </a:pPr>
            <a:endParaRPr lang="fa-IR" dirty="0" smtClean="0"/>
          </a:p>
          <a:p>
            <a:pPr rtl="0"/>
            <a:r>
              <a:rPr lang="en-US" dirty="0" smtClean="0"/>
              <a:t>Class 0 devices are extremely limited in memory and computation power. Such devices do not have enough resources to connect to and IP based network</a:t>
            </a:r>
            <a:endParaRPr lang="fa-IR" dirty="0" smtClean="0"/>
          </a:p>
          <a:p>
            <a:pPr rtl="0"/>
            <a:r>
              <a:rPr lang="en-US" dirty="0" smtClean="0"/>
              <a:t>Class 1 devices are a bit less limited compared to class 0 ones. These are able to connect to IP based networks directly; but they do face challenges for certain protocols like OSPF, HTTP and TLS.</a:t>
            </a:r>
            <a:endParaRPr lang="fa-IR" dirty="0" smtClean="0"/>
          </a:p>
          <a:p>
            <a:pPr rtl="0"/>
            <a:r>
              <a:rPr lang="en-US" dirty="0" smtClean="0"/>
              <a:t>Class 2 devices are the least limited in this category; these are able to run the traditional internet protocol stack but they demand efficient protocol implementations</a:t>
            </a:r>
            <a:endParaRPr lang="fa-IR" dirty="0" smtClean="0"/>
          </a:p>
        </p:txBody>
      </p:sp>
      <p:sp>
        <p:nvSpPr>
          <p:cNvPr id="3" name="Slide Number Placeholder 2"/>
          <p:cNvSpPr>
            <a:spLocks noGrp="1"/>
          </p:cNvSpPr>
          <p:nvPr>
            <p:ph type="sldNum" sz="quarter" idx="12"/>
          </p:nvPr>
        </p:nvSpPr>
        <p:spPr/>
        <p:txBody>
          <a:bodyPr/>
          <a:lstStyle/>
          <a:p>
            <a:pPr>
              <a:defRPr/>
            </a:pPr>
            <a:fld id="{5BDFA25D-6EEE-4500-A440-36752B2ACF2F}" type="slidenum">
              <a:rPr lang="en-US" smtClean="0"/>
              <a:pPr>
                <a:defRPr/>
              </a:pPr>
              <a:t>7</a:t>
            </a:fld>
            <a:endParaRPr lang="en-US" dirty="0"/>
          </a:p>
        </p:txBody>
      </p:sp>
      <p:sp>
        <p:nvSpPr>
          <p:cNvPr id="4" name="Title 1"/>
          <p:cNvSpPr txBox="1">
            <a:spLocks/>
          </p:cNvSpPr>
          <p:nvPr/>
        </p:nvSpPr>
        <p:spPr>
          <a:xfrm>
            <a:off x="-14808" y="15205"/>
            <a:ext cx="9158808" cy="914400"/>
          </a:xfrm>
          <a:prstGeom prst="rect">
            <a:avLst/>
          </a:prstGeom>
        </p:spPr>
        <p:txBody>
          <a:bodyPr vert="horz" lIns="91440" tIns="45720" rIns="91440" bIns="45720" rtlCol="0" anchor="ctr">
            <a:normAutofit/>
          </a:bodyPr>
          <a:lstStyle>
            <a:lvl1pPr algn="ctr" defTabSz="914400" rtl="1" eaLnBrk="1" latinLnBrk="0" hangingPunct="1">
              <a:lnSpc>
                <a:spcPct val="90000"/>
              </a:lnSpc>
              <a:spcBef>
                <a:spcPct val="0"/>
              </a:spcBef>
              <a:buNone/>
              <a:defRPr sz="3200" kern="1200">
                <a:solidFill>
                  <a:schemeClr val="bg1"/>
                </a:solidFill>
                <a:latin typeface="+mj-lt"/>
                <a:ea typeface="+mj-ea"/>
                <a:cs typeface="B Titr" panose="00000700000000000000" pitchFamily="2" charset="-78"/>
              </a:defRPr>
            </a:lvl1pPr>
          </a:lstStyle>
          <a:p>
            <a:pPr fontAlgn="auto">
              <a:lnSpc>
                <a:spcPct val="135000"/>
              </a:lnSpc>
              <a:spcAft>
                <a:spcPts val="0"/>
              </a:spcAft>
              <a:defRPr/>
            </a:pPr>
            <a:r>
              <a:rPr lang="en-US" altLang="en-US" dirty="0" smtClean="0"/>
              <a:t>Categories of resource-constrained devices</a:t>
            </a:r>
            <a:endParaRPr lang="fa-IR" altLang="en-US" b="1" dirty="0">
              <a:solidFill>
                <a:srgbClr val="FFFF00"/>
              </a:solidFill>
            </a:endParaRPr>
          </a:p>
        </p:txBody>
      </p:sp>
      <p:pic>
        <p:nvPicPr>
          <p:cNvPr id="6" name="Picture 5"/>
          <p:cNvPicPr>
            <a:picLocks noChangeAspect="1"/>
          </p:cNvPicPr>
          <p:nvPr/>
        </p:nvPicPr>
        <p:blipFill>
          <a:blip r:embed="rId2">
            <a:lum bright="-20000" contrast="40000"/>
          </a:blip>
          <a:stretch>
            <a:fillRect/>
          </a:stretch>
        </p:blipFill>
        <p:spPr>
          <a:xfrm>
            <a:off x="1176079" y="1124744"/>
            <a:ext cx="6791841" cy="1645920"/>
          </a:xfrm>
          <a:prstGeom prst="rect">
            <a:avLst/>
          </a:prstGeom>
        </p:spPr>
      </p:pic>
    </p:spTree>
    <p:extLst>
      <p:ext uri="{BB962C8B-B14F-4D97-AF65-F5344CB8AC3E}">
        <p14:creationId xmlns:p14="http://schemas.microsoft.com/office/powerpoint/2010/main" val="27630072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rtl="0"/>
            <a:r>
              <a:rPr lang="en-US" dirty="0" smtClean="0"/>
              <a:t>Factors that are effective on the energy limitation:</a:t>
            </a:r>
            <a:endParaRPr lang="fa-IR" dirty="0" smtClean="0"/>
          </a:p>
          <a:p>
            <a:pPr lvl="1" rtl="0"/>
            <a:r>
              <a:rPr lang="en-US" dirty="0" smtClean="0"/>
              <a:t>Device size</a:t>
            </a:r>
            <a:endParaRPr lang="fa-IR" dirty="0" smtClean="0"/>
          </a:p>
          <a:p>
            <a:pPr lvl="1" rtl="0"/>
            <a:r>
              <a:rPr lang="en-US" dirty="0" smtClean="0"/>
              <a:t>Main use state</a:t>
            </a:r>
            <a:endParaRPr lang="fa-IR" dirty="0" smtClean="0"/>
          </a:p>
          <a:p>
            <a:pPr lvl="1" rtl="0"/>
            <a:r>
              <a:rPr lang="en-US" dirty="0" smtClean="0"/>
              <a:t>Cost</a:t>
            </a:r>
            <a:endParaRPr lang="fa-IR" dirty="0" smtClean="0"/>
          </a:p>
          <a:p>
            <a:pPr lvl="1" rtl="0"/>
            <a:r>
              <a:rPr lang="en-US" dirty="0" smtClean="0"/>
              <a:t>Operational environment</a:t>
            </a:r>
            <a:endParaRPr lang="fa-IR" dirty="0" smtClean="0"/>
          </a:p>
          <a:p>
            <a:pPr rtl="0"/>
            <a:r>
              <a:rPr lang="en-US" dirty="0" smtClean="0"/>
              <a:t>Device categories based on energy resource limitation</a:t>
            </a:r>
            <a:endParaRPr lang="fa-IR" dirty="0" smtClean="0"/>
          </a:p>
          <a:p>
            <a:pPr lvl="1" rtl="0"/>
            <a:r>
              <a:rPr lang="en-US" dirty="0" smtClean="0"/>
              <a:t>Energy harvesting (collecting energy from the environment)</a:t>
            </a:r>
          </a:p>
          <a:p>
            <a:pPr lvl="1" rtl="0"/>
            <a:r>
              <a:rPr lang="en-US" dirty="0" smtClean="0"/>
              <a:t>Battery included devices (rechargeable and replaceable)</a:t>
            </a:r>
            <a:endParaRPr lang="fa-IR" dirty="0" smtClean="0"/>
          </a:p>
          <a:p>
            <a:pPr lvl="1" rtl="0"/>
            <a:r>
              <a:rPr lang="en-US" dirty="0" smtClean="0"/>
              <a:t>Battery included devices (non-rechargeable and non-replaceable)</a:t>
            </a:r>
            <a:endParaRPr lang="fa-IR" dirty="0" smtClean="0"/>
          </a:p>
          <a:p>
            <a:pPr lvl="1" rtl="0"/>
            <a:r>
              <a:rPr lang="en-US" dirty="0" smtClean="0"/>
              <a:t>Main power (devices without energy constraints)</a:t>
            </a:r>
            <a:endParaRPr lang="fa-IR" dirty="0"/>
          </a:p>
          <a:p>
            <a:pPr lvl="1" rtl="0"/>
            <a:endParaRPr lang="en-US" dirty="0" smtClean="0"/>
          </a:p>
          <a:p>
            <a:pPr lvl="1" rtl="0"/>
            <a:endParaRPr lang="fa-IR" dirty="0" smtClean="0"/>
          </a:p>
        </p:txBody>
      </p:sp>
      <p:sp>
        <p:nvSpPr>
          <p:cNvPr id="3" name="Slide Number Placeholder 2"/>
          <p:cNvSpPr>
            <a:spLocks noGrp="1"/>
          </p:cNvSpPr>
          <p:nvPr>
            <p:ph type="sldNum" sz="quarter" idx="12"/>
          </p:nvPr>
        </p:nvSpPr>
        <p:spPr/>
        <p:txBody>
          <a:bodyPr/>
          <a:lstStyle/>
          <a:p>
            <a:pPr>
              <a:defRPr/>
            </a:pPr>
            <a:fld id="{5BDFA25D-6EEE-4500-A440-36752B2ACF2F}" type="slidenum">
              <a:rPr lang="en-US" smtClean="0"/>
              <a:pPr>
                <a:defRPr/>
              </a:pPr>
              <a:t>8</a:t>
            </a:fld>
            <a:endParaRPr lang="en-US" dirty="0"/>
          </a:p>
        </p:txBody>
      </p:sp>
      <p:sp>
        <p:nvSpPr>
          <p:cNvPr id="4" name="Title 1"/>
          <p:cNvSpPr txBox="1">
            <a:spLocks/>
          </p:cNvSpPr>
          <p:nvPr/>
        </p:nvSpPr>
        <p:spPr>
          <a:xfrm>
            <a:off x="-14808" y="15205"/>
            <a:ext cx="9158808" cy="914400"/>
          </a:xfrm>
          <a:prstGeom prst="rect">
            <a:avLst/>
          </a:prstGeom>
        </p:spPr>
        <p:txBody>
          <a:bodyPr vert="horz" lIns="91440" tIns="45720" rIns="91440" bIns="45720" rtlCol="0" anchor="ctr">
            <a:normAutofit/>
          </a:bodyPr>
          <a:lstStyle>
            <a:lvl1pPr algn="ctr" defTabSz="914400" rtl="1" eaLnBrk="1" latinLnBrk="0" hangingPunct="1">
              <a:lnSpc>
                <a:spcPct val="90000"/>
              </a:lnSpc>
              <a:spcBef>
                <a:spcPct val="0"/>
              </a:spcBef>
              <a:buNone/>
              <a:defRPr sz="3200" kern="1200">
                <a:solidFill>
                  <a:schemeClr val="bg1"/>
                </a:solidFill>
                <a:latin typeface="+mj-lt"/>
                <a:ea typeface="+mj-ea"/>
                <a:cs typeface="B Titr" panose="00000700000000000000" pitchFamily="2" charset="-78"/>
              </a:defRPr>
            </a:lvl1pPr>
          </a:lstStyle>
          <a:p>
            <a:pPr fontAlgn="auto">
              <a:lnSpc>
                <a:spcPct val="135000"/>
              </a:lnSpc>
              <a:spcAft>
                <a:spcPts val="0"/>
              </a:spcAft>
              <a:defRPr/>
            </a:pPr>
            <a:r>
              <a:rPr lang="en-US" altLang="en-US" dirty="0" smtClean="0"/>
              <a:t>Energy resource limitation</a:t>
            </a:r>
            <a:endParaRPr lang="fa-IR" altLang="en-US" b="1" dirty="0">
              <a:solidFill>
                <a:srgbClr val="FFFF00"/>
              </a:solidFill>
            </a:endParaRPr>
          </a:p>
        </p:txBody>
      </p:sp>
    </p:spTree>
    <p:extLst>
      <p:ext uri="{BB962C8B-B14F-4D97-AF65-F5344CB8AC3E}">
        <p14:creationId xmlns:p14="http://schemas.microsoft.com/office/powerpoint/2010/main" val="42224169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rtl="0"/>
            <a:r>
              <a:rPr lang="en-US" dirty="0" smtClean="0"/>
              <a:t>Energy consumption is the main challenge for the </a:t>
            </a:r>
            <a:r>
              <a:rPr lang="en-US" dirty="0" err="1" smtClean="0"/>
              <a:t>IoT</a:t>
            </a:r>
            <a:r>
              <a:rPr lang="en-US" dirty="0" smtClean="0"/>
              <a:t> devices</a:t>
            </a:r>
            <a:endParaRPr lang="fa-IR" dirty="0" smtClean="0"/>
          </a:p>
          <a:p>
            <a:pPr lvl="1" rtl="0"/>
            <a:r>
              <a:rPr lang="en-US" dirty="0" smtClean="0"/>
              <a:t>Data transfer is 3 times costly compared to local computations (energy cost)</a:t>
            </a:r>
            <a:endParaRPr lang="fa-IR" dirty="0" smtClean="0"/>
          </a:p>
          <a:p>
            <a:pPr lvl="1" rtl="0"/>
            <a:r>
              <a:rPr lang="en-US" dirty="0" smtClean="0"/>
              <a:t>A common strategy is to put the devices on sleep when the devices are idle</a:t>
            </a:r>
            <a:endParaRPr lang="fa-IR" dirty="0" smtClean="0"/>
          </a:p>
          <a:p>
            <a:pPr rtl="0"/>
            <a:r>
              <a:rPr lang="en-US" dirty="0" smtClean="0"/>
              <a:t>Designing light, energy efficient, bandwidth-aware communication protocols</a:t>
            </a:r>
          </a:p>
          <a:p>
            <a:pPr lvl="1" rtl="0"/>
            <a:endParaRPr lang="fa-IR" dirty="0" smtClean="0"/>
          </a:p>
        </p:txBody>
      </p:sp>
      <p:sp>
        <p:nvSpPr>
          <p:cNvPr id="3" name="Slide Number Placeholder 2"/>
          <p:cNvSpPr>
            <a:spLocks noGrp="1"/>
          </p:cNvSpPr>
          <p:nvPr>
            <p:ph type="sldNum" sz="quarter" idx="12"/>
          </p:nvPr>
        </p:nvSpPr>
        <p:spPr/>
        <p:txBody>
          <a:bodyPr/>
          <a:lstStyle/>
          <a:p>
            <a:pPr>
              <a:defRPr/>
            </a:pPr>
            <a:fld id="{5BDFA25D-6EEE-4500-A440-36752B2ACF2F}" type="slidenum">
              <a:rPr lang="en-US" smtClean="0"/>
              <a:pPr>
                <a:defRPr/>
              </a:pPr>
              <a:t>9</a:t>
            </a:fld>
            <a:endParaRPr lang="en-US" dirty="0"/>
          </a:p>
        </p:txBody>
      </p:sp>
      <p:sp>
        <p:nvSpPr>
          <p:cNvPr id="4" name="Title 1"/>
          <p:cNvSpPr txBox="1">
            <a:spLocks/>
          </p:cNvSpPr>
          <p:nvPr/>
        </p:nvSpPr>
        <p:spPr>
          <a:xfrm>
            <a:off x="-14808" y="15205"/>
            <a:ext cx="9158808" cy="914400"/>
          </a:xfrm>
          <a:prstGeom prst="rect">
            <a:avLst/>
          </a:prstGeom>
        </p:spPr>
        <p:txBody>
          <a:bodyPr vert="horz" lIns="91440" tIns="45720" rIns="91440" bIns="45720" rtlCol="0" anchor="ctr">
            <a:normAutofit/>
          </a:bodyPr>
          <a:lstStyle>
            <a:lvl1pPr algn="ctr" defTabSz="914400" rtl="1" eaLnBrk="1" latinLnBrk="0" hangingPunct="1">
              <a:lnSpc>
                <a:spcPct val="90000"/>
              </a:lnSpc>
              <a:spcBef>
                <a:spcPct val="0"/>
              </a:spcBef>
              <a:buNone/>
              <a:defRPr sz="3200" kern="1200">
                <a:solidFill>
                  <a:schemeClr val="bg1"/>
                </a:solidFill>
                <a:latin typeface="+mj-lt"/>
                <a:ea typeface="+mj-ea"/>
                <a:cs typeface="B Titr" panose="00000700000000000000" pitchFamily="2" charset="-78"/>
              </a:defRPr>
            </a:lvl1pPr>
          </a:lstStyle>
          <a:p>
            <a:pPr fontAlgn="auto">
              <a:lnSpc>
                <a:spcPct val="135000"/>
              </a:lnSpc>
              <a:spcAft>
                <a:spcPts val="0"/>
              </a:spcAft>
              <a:defRPr/>
            </a:pPr>
            <a:r>
              <a:rPr lang="en-US" altLang="en-US" dirty="0" smtClean="0"/>
              <a:t>Resource-constrained devices’ requirements</a:t>
            </a:r>
            <a:endParaRPr lang="fa-IR" altLang="en-US" b="1" dirty="0">
              <a:solidFill>
                <a:srgbClr val="FFFF00"/>
              </a:solidFill>
            </a:endParaRPr>
          </a:p>
        </p:txBody>
      </p:sp>
    </p:spTree>
    <p:extLst>
      <p:ext uri="{BB962C8B-B14F-4D97-AF65-F5344CB8AC3E}">
        <p14:creationId xmlns:p14="http://schemas.microsoft.com/office/powerpoint/2010/main" val="2576251940"/>
      </p:ext>
    </p:extLst>
  </p:cSld>
  <p:clrMapOvr>
    <a:masterClrMapping/>
  </p:clrMapOvr>
  <p:timing>
    <p:tnLst>
      <p:par>
        <p:cTn id="1" dur="indefinite" restart="never" nodeType="tmRoot"/>
      </p:par>
    </p:tnLst>
  </p:timing>
</p:sld>
</file>

<file path=ppt/theme/theme1.xml><?xml version="1.0" encoding="utf-8"?>
<a:theme xmlns:a="http://schemas.openxmlformats.org/drawingml/2006/main" name="Theme2">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ustom 5">
      <a:majorFont>
        <a:latin typeface="Arial"/>
        <a:ea typeface=""/>
        <a:cs typeface="B Titr"/>
      </a:majorFont>
      <a:minorFont>
        <a:latin typeface="Arial"/>
        <a:ea typeface=""/>
        <a:cs typeface="B Nazani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2" id="{98C4F543-CB5C-4FFC-BFDF-5F3B1AC93FAB}" vid="{6EC2F159-D004-4544-9371-8ABDCB33D9A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Theme2</Template>
  <TotalTime>1791</TotalTime>
  <Words>1170</Words>
  <Application>Microsoft Office PowerPoint</Application>
  <PresentationFormat>On-screen Show (4:3)</PresentationFormat>
  <Paragraphs>145</Paragraphs>
  <Slides>20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Arial</vt:lpstr>
      <vt:lpstr>B Nazanin</vt:lpstr>
      <vt:lpstr>B Titr</vt:lpstr>
      <vt:lpstr>IranNastaliq</vt:lpstr>
      <vt:lpstr>Times New Roman</vt:lpstr>
      <vt:lpstr>Wingdings</vt:lpstr>
      <vt:lpstr>Theme2</vt:lpstr>
      <vt:lpstr> Internet of Things (IoT)  Professor: Dr. Sadoon Azizi s.azizi@uok.ac.ir Faculty of Engineering Department of Computer and IT Engineering</vt:lpstr>
      <vt:lpstr>Chapter Objectives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Your Organization Name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هوش مصنوعی</dc:title>
  <dc:subject>فصل اول- مقدمه</dc:subject>
  <dc:creator>Your User Name</dc:creator>
  <cp:lastModifiedBy>Zharfa</cp:lastModifiedBy>
  <cp:revision>186</cp:revision>
  <dcterms:created xsi:type="dcterms:W3CDTF">2006-10-17T18:06:34Z</dcterms:created>
  <dcterms:modified xsi:type="dcterms:W3CDTF">2018-10-03T16:49:58Z</dcterms:modified>
</cp:coreProperties>
</file>