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slides/slide8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3"/>
  </p:notesMasterIdLst>
  <p:sldIdLst>
    <p:sldId id="256" r:id="rId2"/>
    <p:sldId id="257" r:id="rId3"/>
    <p:sldId id="258" r:id="rId4"/>
    <p:sldId id="259" r:id="rId5"/>
    <p:sldId id="260" r:id="rId6"/>
    <p:sldId id="261" r:id="rId7"/>
    <p:sldId id="270" r:id="rId8"/>
    <p:sldId id="262" r:id="rId9"/>
    <p:sldId id="263" r:id="rId10"/>
    <p:sldId id="264" r:id="rId11"/>
    <p:sldId id="265" r:id="rId12"/>
    <p:sldId id="266" r:id="rId13"/>
    <p:sldId id="337" r:id="rId14"/>
    <p:sldId id="339" r:id="rId15"/>
    <p:sldId id="267" r:id="rId16"/>
    <p:sldId id="268" r:id="rId17"/>
    <p:sldId id="269" r:id="rId18"/>
    <p:sldId id="338" r:id="rId19"/>
    <p:sldId id="272" r:id="rId20"/>
    <p:sldId id="273" r:id="rId21"/>
    <p:sldId id="319" r:id="rId22"/>
    <p:sldId id="274" r:id="rId23"/>
    <p:sldId id="320" r:id="rId24"/>
    <p:sldId id="321" r:id="rId25"/>
    <p:sldId id="322" r:id="rId26"/>
    <p:sldId id="275" r:id="rId27"/>
    <p:sldId id="276" r:id="rId28"/>
    <p:sldId id="323" r:id="rId29"/>
    <p:sldId id="324" r:id="rId30"/>
    <p:sldId id="277" r:id="rId31"/>
    <p:sldId id="278" r:id="rId32"/>
    <p:sldId id="279" r:id="rId33"/>
    <p:sldId id="280" r:id="rId34"/>
    <p:sldId id="316" r:id="rId35"/>
    <p:sldId id="281" r:id="rId36"/>
    <p:sldId id="282" r:id="rId37"/>
    <p:sldId id="283" r:id="rId38"/>
    <p:sldId id="284" r:id="rId39"/>
    <p:sldId id="285" r:id="rId40"/>
    <p:sldId id="286" r:id="rId41"/>
    <p:sldId id="287" r:id="rId42"/>
    <p:sldId id="288" r:id="rId43"/>
    <p:sldId id="289" r:id="rId44"/>
    <p:sldId id="290" r:id="rId45"/>
    <p:sldId id="291" r:id="rId46"/>
    <p:sldId id="292" r:id="rId47"/>
    <p:sldId id="293" r:id="rId48"/>
    <p:sldId id="295" r:id="rId49"/>
    <p:sldId id="296" r:id="rId50"/>
    <p:sldId id="297" r:id="rId51"/>
    <p:sldId id="298" r:id="rId52"/>
    <p:sldId id="318" r:id="rId53"/>
    <p:sldId id="301" r:id="rId54"/>
    <p:sldId id="302" r:id="rId55"/>
    <p:sldId id="299" r:id="rId56"/>
    <p:sldId id="300" r:id="rId57"/>
    <p:sldId id="325" r:id="rId58"/>
    <p:sldId id="303" r:id="rId59"/>
    <p:sldId id="304" r:id="rId60"/>
    <p:sldId id="326" r:id="rId61"/>
    <p:sldId id="307" r:id="rId62"/>
    <p:sldId id="305" r:id="rId63"/>
    <p:sldId id="308" r:id="rId64"/>
    <p:sldId id="309" r:id="rId65"/>
    <p:sldId id="313" r:id="rId66"/>
    <p:sldId id="312" r:id="rId67"/>
    <p:sldId id="310" r:id="rId68"/>
    <p:sldId id="311" r:id="rId69"/>
    <p:sldId id="314" r:id="rId70"/>
    <p:sldId id="315" r:id="rId71"/>
    <p:sldId id="334" r:id="rId72"/>
    <p:sldId id="336" r:id="rId73"/>
    <p:sldId id="335" r:id="rId74"/>
    <p:sldId id="317" r:id="rId75"/>
    <p:sldId id="327" r:id="rId76"/>
    <p:sldId id="328" r:id="rId77"/>
    <p:sldId id="329" r:id="rId78"/>
    <p:sldId id="330" r:id="rId79"/>
    <p:sldId id="331" r:id="rId80"/>
    <p:sldId id="332" r:id="rId81"/>
    <p:sldId id="333" r:id="rId8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4569" autoAdjust="0"/>
    <p:restoredTop sz="94660"/>
  </p:normalViewPr>
  <p:slideViewPr>
    <p:cSldViewPr>
      <p:cViewPr varScale="1">
        <p:scale>
          <a:sx n="68" d="100"/>
          <a:sy n="68" d="100"/>
        </p:scale>
        <p:origin x="-18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0D770A-DD1F-4C87-83F0-FE919550CF43}" type="datetimeFigureOut">
              <a:rPr lang="en-US" smtClean="0"/>
              <a:pPr/>
              <a:t>10/10/2018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E12BB-C1E0-4ABB-8F42-8B6597D9D8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7085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E12BB-C1E0-4ABB-8F42-8B6597D9D869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6317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D5CC5-5373-435B-98DF-91178E28A703}" type="datetimeFigureOut">
              <a:rPr lang="en-US" smtClean="0"/>
              <a:pPr/>
              <a:t>10/10/2018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7439-477E-460A-BDCB-EB0AF7A71D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D5CC5-5373-435B-98DF-91178E28A703}" type="datetimeFigureOut">
              <a:rPr lang="en-US" smtClean="0"/>
              <a:pPr/>
              <a:t>10/10/2018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7439-477E-460A-BDCB-EB0AF7A71D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D5CC5-5373-435B-98DF-91178E28A703}" type="datetimeFigureOut">
              <a:rPr lang="en-US" smtClean="0"/>
              <a:pPr/>
              <a:t>10/10/2018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7439-477E-460A-BDCB-EB0AF7A71D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D5CC5-5373-435B-98DF-91178E28A703}" type="datetimeFigureOut">
              <a:rPr lang="en-US" smtClean="0"/>
              <a:pPr/>
              <a:t>10/10/2018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7439-477E-460A-BDCB-EB0AF7A71D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D5CC5-5373-435B-98DF-91178E28A703}" type="datetimeFigureOut">
              <a:rPr lang="en-US" smtClean="0"/>
              <a:pPr/>
              <a:t>10/10/2018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7439-477E-460A-BDCB-EB0AF7A71D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D5CC5-5373-435B-98DF-91178E28A703}" type="datetimeFigureOut">
              <a:rPr lang="en-US" smtClean="0"/>
              <a:pPr/>
              <a:t>10/10/2018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7439-477E-460A-BDCB-EB0AF7A71D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D5CC5-5373-435B-98DF-91178E28A703}" type="datetimeFigureOut">
              <a:rPr lang="en-US" smtClean="0"/>
              <a:pPr/>
              <a:t>10/10/2018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7439-477E-460A-BDCB-EB0AF7A71D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D5CC5-5373-435B-98DF-91178E28A703}" type="datetimeFigureOut">
              <a:rPr lang="en-US" smtClean="0"/>
              <a:pPr/>
              <a:t>10/10/2018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7439-477E-460A-BDCB-EB0AF7A71D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D5CC5-5373-435B-98DF-91178E28A703}" type="datetimeFigureOut">
              <a:rPr lang="en-US" smtClean="0"/>
              <a:pPr/>
              <a:t>10/10/2018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7439-477E-460A-BDCB-EB0AF7A71D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D5CC5-5373-435B-98DF-91178E28A703}" type="datetimeFigureOut">
              <a:rPr lang="en-US" smtClean="0"/>
              <a:pPr/>
              <a:t>10/10/2018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7439-477E-460A-BDCB-EB0AF7A71D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D5CC5-5373-435B-98DF-91178E28A703}" type="datetimeFigureOut">
              <a:rPr lang="en-US" smtClean="0"/>
              <a:pPr/>
              <a:t>10/10/2018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7439-477E-460A-BDCB-EB0AF7A71D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D5CC5-5373-435B-98DF-91178E28A703}" type="datetimeFigureOut">
              <a:rPr lang="en-US" smtClean="0"/>
              <a:pPr/>
              <a:t>10/10/2018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C7439-477E-460A-BDCB-EB0AF7A71D4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3" Type="http://schemas.openxmlformats.org/officeDocument/2006/relationships/image" Target="../media/image134.png"/><Relationship Id="rId7" Type="http://schemas.openxmlformats.org/officeDocument/2006/relationships/image" Target="../media/image138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7.png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7" Type="http://schemas.openxmlformats.org/officeDocument/2006/relationships/image" Target="../media/image151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6.png"/><Relationship Id="rId5" Type="http://schemas.openxmlformats.org/officeDocument/2006/relationships/image" Target="../media/image155.png"/><Relationship Id="rId4" Type="http://schemas.openxmlformats.org/officeDocument/2006/relationships/image" Target="../media/image154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3" Type="http://schemas.openxmlformats.org/officeDocument/2006/relationships/image" Target="../media/image158.png"/><Relationship Id="rId7" Type="http://schemas.openxmlformats.org/officeDocument/2006/relationships/image" Target="../media/image162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1.png"/><Relationship Id="rId5" Type="http://schemas.openxmlformats.org/officeDocument/2006/relationships/image" Target="../media/image160.png"/><Relationship Id="rId4" Type="http://schemas.openxmlformats.org/officeDocument/2006/relationships/image" Target="../media/image159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4.pn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47800"/>
            <a:ext cx="4267200" cy="4383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1" y="1484418"/>
            <a:ext cx="3810000" cy="434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r="9465"/>
          <a:stretch>
            <a:fillRect/>
          </a:stretch>
        </p:blipFill>
        <p:spPr bwMode="auto">
          <a:xfrm>
            <a:off x="457200" y="3200400"/>
            <a:ext cx="6705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609600"/>
            <a:ext cx="3200400" cy="254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1999" y="4267200"/>
            <a:ext cx="654242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9200" y="304800"/>
            <a:ext cx="62484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381000"/>
            <a:ext cx="4090989" cy="6187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438400"/>
            <a:ext cx="7471703" cy="347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Straight Connector 5"/>
          <p:cNvCxnSpPr/>
          <p:nvPr/>
        </p:nvCxnSpPr>
        <p:spPr>
          <a:xfrm flipV="1">
            <a:off x="4343400" y="1447800"/>
            <a:ext cx="2590800" cy="1524000"/>
          </a:xfrm>
          <a:prstGeom prst="line">
            <a:avLst/>
          </a:prstGeom>
          <a:ln w="317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rc 7"/>
          <p:cNvSpPr/>
          <p:nvPr/>
        </p:nvSpPr>
        <p:spPr>
          <a:xfrm>
            <a:off x="4800600" y="2514600"/>
            <a:ext cx="609600" cy="838200"/>
          </a:xfrm>
          <a:prstGeom prst="arc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562600" y="2362200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30</a:t>
            </a:r>
            <a:endParaRPr lang="en-US" sz="2400" b="1" dirty="0">
              <a:solidFill>
                <a:srgbClr val="C00000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5715000" y="2971800"/>
            <a:ext cx="1828800" cy="1588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 flipH="1" flipV="1">
            <a:off x="3657600" y="2286000"/>
            <a:ext cx="1371600" cy="1588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543800" y="2667000"/>
            <a:ext cx="364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86200" y="1371600"/>
            <a:ext cx="364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y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5715000" cy="1143000"/>
          </a:xfrm>
        </p:spPr>
        <p:txBody>
          <a:bodyPr>
            <a:normAutofit/>
          </a:bodyPr>
          <a:lstStyle/>
          <a:p>
            <a:r>
              <a:rPr lang="fa-IR" sz="2800" dirty="0" smtClean="0"/>
              <a:t>مثال 1: نیروها را به مولفه های سازنده آنها تجزیه کنید</a:t>
            </a:r>
            <a:endParaRPr lang="en-US" sz="2800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752600"/>
            <a:ext cx="4636168" cy="518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 l="5882"/>
          <a:stretch>
            <a:fillRect/>
          </a:stretch>
        </p:blipFill>
        <p:spPr bwMode="auto">
          <a:xfrm>
            <a:off x="6019800" y="0"/>
            <a:ext cx="2438400" cy="191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1981200"/>
            <a:ext cx="3962400" cy="1210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43600" y="3183731"/>
            <a:ext cx="2819401" cy="2378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38800" y="5543550"/>
            <a:ext cx="35052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19666"/>
            <a:ext cx="3505200" cy="503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1600200"/>
            <a:ext cx="5665106" cy="2213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/>
          <a:srcRect t="36698" r="56234" b="48100"/>
          <a:stretch>
            <a:fillRect/>
          </a:stretch>
        </p:blipFill>
        <p:spPr bwMode="auto">
          <a:xfrm>
            <a:off x="3048000" y="4495801"/>
            <a:ext cx="2206823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57800" y="4495799"/>
            <a:ext cx="3886200" cy="1986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34400" cy="1143000"/>
          </a:xfrm>
        </p:spPr>
        <p:txBody>
          <a:bodyPr>
            <a:noAutofit/>
          </a:bodyPr>
          <a:lstStyle/>
          <a:p>
            <a:pPr algn="r" rtl="1"/>
            <a:r>
              <a:rPr lang="fa-IR" sz="2400" dirty="0" smtClean="0"/>
              <a:t>مثال 2: نیروها را به مولفه های سازنده آن در راستای </a:t>
            </a:r>
            <a:r>
              <a:rPr lang="en-US" sz="2400" dirty="0" smtClean="0"/>
              <a:t>x-y</a:t>
            </a:r>
            <a:r>
              <a:rPr lang="fa-IR" sz="2400" dirty="0" smtClean="0"/>
              <a:t> و </a:t>
            </a:r>
            <a:r>
              <a:rPr lang="en-US" sz="2400" dirty="0" smtClean="0"/>
              <a:t>x’-y’</a:t>
            </a:r>
            <a:r>
              <a:rPr lang="fa-IR" sz="2400" dirty="0" smtClean="0"/>
              <a:t> تجزیه کنید؟</a:t>
            </a:r>
            <a:endParaRPr lang="en-US" sz="24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l="31289" r="8809"/>
          <a:stretch>
            <a:fillRect/>
          </a:stretch>
        </p:blipFill>
        <p:spPr bwMode="auto">
          <a:xfrm>
            <a:off x="0" y="1447800"/>
            <a:ext cx="2891721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 r="51417"/>
          <a:stretch>
            <a:fillRect/>
          </a:stretch>
        </p:blipFill>
        <p:spPr bwMode="auto">
          <a:xfrm>
            <a:off x="2895600" y="1524000"/>
            <a:ext cx="2286000" cy="3339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19400" y="4876800"/>
            <a:ext cx="3914137" cy="145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0600" y="6183208"/>
            <a:ext cx="3829051" cy="674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 l="50202"/>
          <a:stretch>
            <a:fillRect/>
          </a:stretch>
        </p:blipFill>
        <p:spPr bwMode="auto">
          <a:xfrm>
            <a:off x="6800850" y="1524000"/>
            <a:ext cx="2343150" cy="3339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 smtClean="0">
                <a:solidFill>
                  <a:srgbClr val="C00000"/>
                </a:solidFill>
              </a:rPr>
              <a:t>تفاوت تصویر نیرو با مولفه های نیرو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1371600"/>
            <a:ext cx="5791200" cy="4710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گشتاور (</a:t>
            </a:r>
            <a:r>
              <a:rPr lang="en-US" dirty="0" smtClean="0"/>
              <a:t>moment</a:t>
            </a:r>
            <a:r>
              <a:rPr lang="fa-IR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4400" y="1600200"/>
            <a:ext cx="3962400" cy="4525963"/>
          </a:xfrm>
        </p:spPr>
        <p:txBody>
          <a:bodyPr/>
          <a:lstStyle/>
          <a:p>
            <a:pPr marL="514350" indent="-514350" algn="r" rtl="1">
              <a:buAutoNum type="arabicPeriod"/>
            </a:pPr>
            <a:r>
              <a:rPr lang="fa-IR" dirty="0" smtClean="0"/>
              <a:t>گشتاور یک کمیت برداری است</a:t>
            </a:r>
          </a:p>
          <a:p>
            <a:pPr marL="514350" indent="-514350" algn="r" rtl="1">
              <a:buAutoNum type="arabicPeriod"/>
            </a:pPr>
            <a:endParaRPr lang="fa-IR" dirty="0" smtClean="0"/>
          </a:p>
          <a:p>
            <a:pPr marL="514350" indent="-514350" algn="r" rtl="1">
              <a:buAutoNum type="arabicPeriod"/>
            </a:pPr>
            <a:r>
              <a:rPr lang="fa-IR" dirty="0" smtClean="0"/>
              <a:t> پس هم مقدار و هم جهت آن مهم است</a:t>
            </a:r>
          </a:p>
          <a:p>
            <a:pPr algn="r" rtl="1">
              <a:buNone/>
            </a:pPr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66800"/>
            <a:ext cx="4704184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143000"/>
          </a:xfrm>
        </p:spPr>
        <p:txBody>
          <a:bodyPr>
            <a:noAutofit/>
          </a:bodyPr>
          <a:lstStyle/>
          <a:p>
            <a:r>
              <a:rPr lang="fa-IR" sz="7200" dirty="0" smtClean="0"/>
              <a:t>فصل دوم</a:t>
            </a:r>
            <a:endParaRPr lang="en-US" sz="7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3230563"/>
          </a:xfrm>
        </p:spPr>
        <p:txBody>
          <a:bodyPr>
            <a:normAutofit/>
          </a:bodyPr>
          <a:lstStyle/>
          <a:p>
            <a:pPr algn="ctr" rtl="1">
              <a:buNone/>
            </a:pPr>
            <a:r>
              <a:rPr lang="fa-IR" sz="8800" dirty="0" smtClean="0"/>
              <a:t>سیستم نیروها</a:t>
            </a:r>
            <a:endParaRPr lang="en-US" sz="8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/>
              <a:t>گشتاور حول یک نقطه</a:t>
            </a:r>
            <a:endParaRPr lang="en-US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609600"/>
            <a:ext cx="472965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3276600"/>
            <a:ext cx="2209800" cy="921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523379" y="1676400"/>
            <a:ext cx="305731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a-IR" sz="3200" dirty="0" smtClean="0"/>
              <a:t>محاسبه گشتاور:</a:t>
            </a:r>
          </a:p>
          <a:p>
            <a:pPr algn="r" rtl="1"/>
            <a:endParaRPr lang="fa-IR" sz="3200" dirty="0" smtClean="0"/>
          </a:p>
          <a:p>
            <a:pPr algn="r" rtl="1"/>
            <a:r>
              <a:rPr lang="fa-IR" sz="3200" dirty="0" smtClean="0"/>
              <a:t>الف) بصورت اسکالر</a:t>
            </a:r>
            <a:endParaRPr lang="en-US" sz="3200" dirty="0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76400" y="4191000"/>
            <a:ext cx="249555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5208307" y="4495800"/>
            <a:ext cx="39356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3600" b="1" dirty="0" smtClean="0"/>
              <a:t>نحوه تعیین جهت گشتاور</a:t>
            </a:r>
            <a:endParaRPr lang="en-US" sz="36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457200"/>
            <a:ext cx="4038600" cy="6233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algn="r" rtl="1"/>
            <a:r>
              <a:rPr lang="fa-IR" dirty="0" smtClean="0"/>
              <a:t>قرار داد:</a:t>
            </a:r>
          </a:p>
          <a:p>
            <a:pPr algn="r" rtl="1"/>
            <a:endParaRPr lang="fa-IR" dirty="0" smtClean="0"/>
          </a:p>
          <a:p>
            <a:pPr algn="just" rtl="1">
              <a:buNone/>
            </a:pPr>
            <a:r>
              <a:rPr lang="fa-IR" dirty="0" smtClean="0"/>
              <a:t>گشتاور پادساعتگرد مثبت و گشتاور ساعتگرد را </a:t>
            </a:r>
          </a:p>
          <a:p>
            <a:pPr algn="just" rtl="1">
              <a:buNone/>
            </a:pPr>
            <a:r>
              <a:rPr lang="fa-IR" dirty="0" smtClean="0"/>
              <a:t>منفی در نظر می گیریم</a:t>
            </a:r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029200" cy="4820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81400"/>
            <a:ext cx="330413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fa-IR" dirty="0" smtClean="0"/>
              <a:t>ضرب خارجی دو بردار (</a:t>
            </a:r>
            <a:r>
              <a:rPr lang="en-US" dirty="0" smtClean="0"/>
              <a:t>cross product</a:t>
            </a:r>
            <a:r>
              <a:rPr lang="fa-IR" dirty="0" smtClean="0"/>
              <a:t>)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0"/>
            <a:ext cx="3895725" cy="3714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1676401"/>
            <a:ext cx="2667000" cy="6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715000" y="2819400"/>
            <a:ext cx="31005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800" dirty="0" smtClean="0">
                <a:cs typeface="B Zar" pitchFamily="2" charset="-78"/>
              </a:rPr>
              <a:t>مقدار عددی ضرب خارجی</a:t>
            </a:r>
            <a:endParaRPr lang="en-US" sz="2800" dirty="0">
              <a:cs typeface="B Zar" pitchFamily="2" charset="-78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86200" y="3657600"/>
            <a:ext cx="4978400" cy="45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ضرب خارجی بردارهای یکه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08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25775" y="1676400"/>
            <a:ext cx="5723025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0900" name="Picture 4"/>
          <p:cNvPicPr>
            <a:picLocks noChangeAspect="1" noChangeArrowheads="1"/>
          </p:cNvPicPr>
          <p:nvPr/>
        </p:nvPicPr>
        <p:blipFill>
          <a:blip r:embed="rId3"/>
          <a:srcRect l="16245"/>
          <a:stretch>
            <a:fillRect/>
          </a:stretch>
        </p:blipFill>
        <p:spPr bwMode="auto">
          <a:xfrm>
            <a:off x="-47625" y="1600200"/>
            <a:ext cx="3781425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090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86400" y="3505199"/>
            <a:ext cx="3200400" cy="2495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47800"/>
            <a:ext cx="8010375" cy="2034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733800"/>
            <a:ext cx="8844516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4648200"/>
            <a:ext cx="4343400" cy="1867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19600" y="152400"/>
            <a:ext cx="45528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800" b="1" dirty="0" smtClean="0">
                <a:cs typeface="B Zar" pitchFamily="2" charset="-78"/>
              </a:rPr>
              <a:t>ب) محاسبه گشتاور بصورت برداری</a:t>
            </a:r>
            <a:endParaRPr lang="en-US" sz="2800" b="1" dirty="0">
              <a:cs typeface="B Zar" pitchFamily="2" charset="-78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4267200" cy="3093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914400"/>
            <a:ext cx="3874083" cy="110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486400" y="2362200"/>
            <a:ext cx="335861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3200" dirty="0" smtClean="0">
                <a:cs typeface="B Zar" pitchFamily="2" charset="-78"/>
              </a:rPr>
              <a:t>R</a:t>
            </a:r>
            <a:r>
              <a:rPr lang="fa-IR" sz="3200" dirty="0" smtClean="0">
                <a:cs typeface="B Zar" pitchFamily="2" charset="-78"/>
              </a:rPr>
              <a:t> و </a:t>
            </a:r>
            <a:r>
              <a:rPr lang="en-US" sz="3200" dirty="0" smtClean="0">
                <a:cs typeface="B Zar" pitchFamily="2" charset="-78"/>
              </a:rPr>
              <a:t>F</a:t>
            </a:r>
            <a:r>
              <a:rPr lang="fa-IR" sz="3200" dirty="0" smtClean="0">
                <a:cs typeface="B Zar" pitchFamily="2" charset="-78"/>
              </a:rPr>
              <a:t> هر دو باید بصورت </a:t>
            </a:r>
          </a:p>
          <a:p>
            <a:pPr algn="r" rtl="1"/>
            <a:r>
              <a:rPr lang="fa-IR" sz="3200" dirty="0" smtClean="0">
                <a:cs typeface="B Zar" pitchFamily="2" charset="-78"/>
              </a:rPr>
              <a:t>برداری نوشته می شوند</a:t>
            </a:r>
            <a:endParaRPr lang="en-US" sz="3200" dirty="0">
              <a:cs typeface="B Zar" pitchFamily="2" charset="-78"/>
            </a:endParaRPr>
          </a:p>
        </p:txBody>
      </p:sp>
      <p:pic>
        <p:nvPicPr>
          <p:cNvPr id="48129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3657601"/>
            <a:ext cx="4864217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37354" y="4648200"/>
            <a:ext cx="5306646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7093" y="246503"/>
            <a:ext cx="2743200" cy="1143000"/>
          </a:xfrm>
        </p:spPr>
        <p:txBody>
          <a:bodyPr/>
          <a:lstStyle/>
          <a:p>
            <a:pPr algn="r"/>
            <a:r>
              <a:rPr lang="fa-IR" dirty="0" smtClean="0">
                <a:cs typeface="B Zar" pitchFamily="2" charset="-78"/>
              </a:rPr>
              <a:t>قضیه وارنیون</a:t>
            </a:r>
            <a:endParaRPr lang="en-US" dirty="0">
              <a:cs typeface="B Zar" pitchFamily="2" charset="-78"/>
            </a:endParaRPr>
          </a:p>
        </p:txBody>
      </p:sp>
      <p:pic>
        <p:nvPicPr>
          <p:cNvPr id="4710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04800"/>
            <a:ext cx="2962275" cy="3451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3505200"/>
            <a:ext cx="7391400" cy="842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274638"/>
            <a:ext cx="4191000" cy="1143000"/>
          </a:xfrm>
        </p:spPr>
        <p:txBody>
          <a:bodyPr>
            <a:noAutofit/>
          </a:bodyPr>
          <a:lstStyle/>
          <a:p>
            <a:pPr algn="r" rtl="1"/>
            <a:r>
              <a:rPr lang="fa-IR" sz="3600" dirty="0" smtClean="0">
                <a:solidFill>
                  <a:srgbClr val="C00000"/>
                </a:solidFill>
                <a:latin typeface="Times New Roman" pitchFamily="18" charset="0"/>
                <a:cs typeface="B Zar" pitchFamily="2" charset="-78"/>
              </a:rPr>
              <a:t>گشتاور نیروی 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B Zar" pitchFamily="2" charset="-78"/>
              </a:rPr>
              <a:t>F</a:t>
            </a:r>
            <a:r>
              <a:rPr lang="fa-IR" sz="3600" dirty="0" smtClean="0">
                <a:solidFill>
                  <a:srgbClr val="C00000"/>
                </a:solidFill>
                <a:latin typeface="Times New Roman" pitchFamily="18" charset="0"/>
                <a:cs typeface="B Zar" pitchFamily="2" charset="-78"/>
              </a:rPr>
              <a:t> حول نقطه 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B Zar" pitchFamily="2" charset="-78"/>
              </a:rPr>
              <a:t>O</a:t>
            </a:r>
            <a:r>
              <a:rPr lang="fa-IR" sz="3600" dirty="0" smtClean="0">
                <a:solidFill>
                  <a:srgbClr val="C00000"/>
                </a:solidFill>
                <a:latin typeface="Times New Roman" pitchFamily="18" charset="0"/>
                <a:cs typeface="B Zar" pitchFamily="2" charset="-78"/>
              </a:rPr>
              <a:t> را محاسبه کنید</a:t>
            </a:r>
            <a:endParaRPr lang="en-US" sz="3600" dirty="0">
              <a:solidFill>
                <a:srgbClr val="C00000"/>
              </a:solidFill>
              <a:latin typeface="Times New Roman" pitchFamily="18" charset="0"/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None/>
            </a:pPr>
            <a:r>
              <a:rPr lang="fa-IR" b="1" dirty="0" smtClean="0">
                <a:cs typeface="B Zar" pitchFamily="2" charset="-78"/>
              </a:rPr>
              <a:t>روش  اول</a:t>
            </a:r>
            <a:endParaRPr lang="en-US" b="1" dirty="0">
              <a:cs typeface="B Zar" pitchFamily="2" charset="-78"/>
            </a:endParaRPr>
          </a:p>
        </p:txBody>
      </p:sp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3162"/>
            <a:ext cx="4876800" cy="353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9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84" y="4143375"/>
            <a:ext cx="4678816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94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917960"/>
            <a:ext cx="6372226" cy="720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274638"/>
            <a:ext cx="2362200" cy="1143000"/>
          </a:xfrm>
        </p:spPr>
        <p:txBody>
          <a:bodyPr/>
          <a:lstStyle/>
          <a:p>
            <a:r>
              <a:rPr lang="fa-IR" dirty="0" smtClean="0">
                <a:cs typeface="B Zar" pitchFamily="2" charset="-78"/>
              </a:rPr>
              <a:t>روش دوم</a:t>
            </a:r>
            <a:endParaRPr lang="en-US" dirty="0"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0"/>
            <a:ext cx="6266873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3886200"/>
            <a:ext cx="676368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فهرست مطالب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3352800"/>
            <a:ext cx="3810000" cy="2849563"/>
          </a:xfrm>
        </p:spPr>
        <p:txBody>
          <a:bodyPr>
            <a:normAutofit lnSpcReduction="10000"/>
          </a:bodyPr>
          <a:lstStyle/>
          <a:p>
            <a:pPr marL="514350" indent="-514350" algn="r" rtl="1">
              <a:buNone/>
            </a:pPr>
            <a:r>
              <a:rPr lang="fa-IR" dirty="0" smtClean="0">
                <a:solidFill>
                  <a:srgbClr val="FF0000"/>
                </a:solidFill>
              </a:rPr>
              <a:t>بخش </a:t>
            </a:r>
            <a:r>
              <a:rPr lang="en-US" dirty="0" smtClean="0">
                <a:solidFill>
                  <a:srgbClr val="FF0000"/>
                </a:solidFill>
              </a:rPr>
              <a:t>B</a:t>
            </a:r>
            <a:r>
              <a:rPr lang="fa-IR" dirty="0" smtClean="0">
                <a:solidFill>
                  <a:srgbClr val="FF0000"/>
                </a:solidFill>
              </a:rPr>
              <a:t>: فضای سه بعدی</a:t>
            </a:r>
          </a:p>
          <a:p>
            <a:pPr marL="514350" indent="-514350" algn="r" rtl="1">
              <a:buFont typeface="Wingdings" pitchFamily="2" charset="2"/>
              <a:buChar char="ü"/>
            </a:pPr>
            <a:r>
              <a:rPr lang="fa-IR" dirty="0" smtClean="0"/>
              <a:t>مولفه های یک نیرو</a:t>
            </a:r>
          </a:p>
          <a:p>
            <a:pPr marL="514350" indent="-514350" algn="r" rtl="1">
              <a:buFont typeface="Wingdings" pitchFamily="2" charset="2"/>
              <a:buChar char="ü"/>
            </a:pPr>
            <a:r>
              <a:rPr lang="fa-IR" dirty="0" smtClean="0"/>
              <a:t>گشتاور</a:t>
            </a:r>
          </a:p>
          <a:p>
            <a:pPr marL="514350" indent="-514350" algn="r" rtl="1">
              <a:buFont typeface="Wingdings" pitchFamily="2" charset="2"/>
              <a:buChar char="ü"/>
            </a:pPr>
            <a:r>
              <a:rPr lang="fa-IR" dirty="0" smtClean="0"/>
              <a:t>زوج نیرو</a:t>
            </a:r>
          </a:p>
          <a:p>
            <a:pPr marL="514350" indent="-514350" algn="r" rtl="1">
              <a:buFont typeface="Wingdings" pitchFamily="2" charset="2"/>
              <a:buChar char="ü"/>
            </a:pPr>
            <a:r>
              <a:rPr lang="fa-IR" dirty="0" smtClean="0"/>
              <a:t>برایند نیروها</a:t>
            </a:r>
            <a:endParaRPr lang="en-US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029200" y="1752600"/>
            <a:ext cx="38100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514350" marR="0" lvl="0" indent="-51435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fa-IR" sz="3200" dirty="0" smtClean="0"/>
              <a:t>بردار یکه در صفحه</a:t>
            </a:r>
            <a:endParaRPr kumimoji="0" lang="fa-I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a-I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نیرو</a:t>
            </a:r>
          </a:p>
          <a:p>
            <a:pPr marL="514350" marR="0" lvl="0" indent="-51435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a-I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a-I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بخش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</a:t>
            </a:r>
            <a:r>
              <a:rPr kumimoji="0" lang="fa-I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فضای دوبعدی</a:t>
            </a:r>
          </a:p>
          <a:p>
            <a:pPr marL="514350" marR="0" lvl="0" indent="-51435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fa-I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مولفه های یک نیرو</a:t>
            </a:r>
          </a:p>
          <a:p>
            <a:pPr marL="514350" marR="0" lvl="0" indent="-51435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fa-I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گشتاور</a:t>
            </a:r>
          </a:p>
          <a:p>
            <a:pPr marL="514350" marR="0" lvl="0" indent="-51435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fa-I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زوج نیرو</a:t>
            </a:r>
          </a:p>
          <a:p>
            <a:pPr marL="514350" marR="0" lvl="0" indent="-51435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fa-I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برایند نیروها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 l="12629" r="6864"/>
          <a:stretch>
            <a:fillRect/>
          </a:stretch>
        </p:blipFill>
        <p:spPr bwMode="auto">
          <a:xfrm>
            <a:off x="0" y="304800"/>
            <a:ext cx="38862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886200" y="304800"/>
            <a:ext cx="4876800" cy="3320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35382" y="3581400"/>
            <a:ext cx="6608618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599" y="5257800"/>
            <a:ext cx="808490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4572000"/>
            <a:ext cx="6426200" cy="457200"/>
          </a:xfrm>
          <a:prstGeom prst="rect">
            <a:avLst/>
          </a:prstGeom>
          <a:noFill/>
        </p:spPr>
      </p:pic>
      <p:sp>
        <p:nvSpPr>
          <p:cNvPr id="46083" name="AutoShape 3"/>
          <p:cNvSpPr>
            <a:spLocks noChangeArrowheads="1"/>
          </p:cNvSpPr>
          <p:nvPr/>
        </p:nvSpPr>
        <p:spPr bwMode="auto">
          <a:xfrm>
            <a:off x="76200" y="4572000"/>
            <a:ext cx="301625" cy="396875"/>
          </a:xfrm>
          <a:prstGeom prst="curvedRightArrow">
            <a:avLst>
              <a:gd name="adj1" fmla="val 26316"/>
              <a:gd name="adj2" fmla="val 52632"/>
              <a:gd name="adj3" fmla="val 33333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6086" name="Rectangle 6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6097" name="AutoShape 17"/>
          <p:cNvSpPr>
            <a:spLocks noChangeArrowheads="1"/>
          </p:cNvSpPr>
          <p:nvPr/>
        </p:nvSpPr>
        <p:spPr bwMode="auto">
          <a:xfrm>
            <a:off x="6781800" y="4495800"/>
            <a:ext cx="276225" cy="500062"/>
          </a:xfrm>
          <a:prstGeom prst="curvedLeftArrow">
            <a:avLst>
              <a:gd name="adj1" fmla="val 36207"/>
              <a:gd name="adj2" fmla="val 72414"/>
              <a:gd name="adj3" fmla="val 33333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sz="3200" dirty="0" smtClean="0"/>
              <a:t>در شکل زیر گشتاور نیروی </a:t>
            </a:r>
            <a:r>
              <a:rPr lang="en-US" sz="3200" dirty="0" smtClean="0"/>
              <a:t>F</a:t>
            </a:r>
            <a:r>
              <a:rPr lang="fa-IR" sz="3200" dirty="0" smtClean="0"/>
              <a:t> حول نقطه </a:t>
            </a:r>
            <a:r>
              <a:rPr lang="en-US" sz="3200" dirty="0" smtClean="0"/>
              <a:t>O </a:t>
            </a:r>
            <a:r>
              <a:rPr lang="fa-IR" sz="3200" dirty="0" smtClean="0"/>
              <a:t> را از روش برداری محاسبه کنید</a:t>
            </a:r>
            <a:endParaRPr lang="en-US" sz="3200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676400"/>
            <a:ext cx="6389203" cy="385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C00000"/>
                </a:solidFill>
              </a:rPr>
              <a:t>زوج نیرو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None/>
            </a:pPr>
            <a:r>
              <a:rPr lang="fa-IR" dirty="0" smtClean="0"/>
              <a:t>به دو نیروی مساوی، موازی و خلاف جهت هم زوج نیرو گویند</a:t>
            </a:r>
            <a:endParaRPr lang="en-U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2395538"/>
            <a:ext cx="4900613" cy="407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dirty="0" smtClean="0"/>
              <a:t>به دو صورت گشتاور زوج نیرو محاسبه می شود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None/>
            </a:pPr>
            <a:r>
              <a:rPr lang="fa-IR" dirty="0" smtClean="0"/>
              <a:t>الف) اسکالر</a:t>
            </a:r>
            <a:endParaRPr lang="en-US" dirty="0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371600"/>
            <a:ext cx="3200400" cy="2660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2286000"/>
            <a:ext cx="3986212" cy="1675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126993"/>
            <a:ext cx="3352800" cy="273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3710614" y="5105400"/>
            <a:ext cx="42306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a-IR" sz="2800" b="1" dirty="0" smtClean="0"/>
              <a:t>گشتاورزوج نیرو همیشه عمود بر</a:t>
            </a:r>
          </a:p>
          <a:p>
            <a:pPr algn="r"/>
            <a:r>
              <a:rPr lang="fa-IR" sz="2800" b="1" dirty="0" smtClean="0"/>
              <a:t> صفحه زوج نیروها می باشد</a:t>
            </a:r>
            <a:endParaRPr lang="en-US" sz="2800" b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3200" dirty="0" smtClean="0"/>
              <a:t>گشتاور زوج نیروی را محاسبه کنید</a:t>
            </a:r>
            <a:endParaRPr lang="en-US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1615" r="12886" b="8778"/>
          <a:stretch>
            <a:fillRect/>
          </a:stretch>
        </p:blipFill>
        <p:spPr bwMode="auto">
          <a:xfrm>
            <a:off x="228600" y="1828800"/>
            <a:ext cx="39624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None/>
            </a:pPr>
            <a:r>
              <a:rPr lang="fa-IR" dirty="0" smtClean="0"/>
              <a:t>ب) روش برداری</a:t>
            </a:r>
            <a:endParaRPr lang="en-US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4824413" cy="401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4724400"/>
            <a:ext cx="6885214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0" y="5715000"/>
            <a:ext cx="2293938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 r="3322"/>
          <a:stretch>
            <a:fillRect/>
          </a:stretch>
        </p:blipFill>
        <p:spPr bwMode="auto">
          <a:xfrm>
            <a:off x="-1" y="2362200"/>
            <a:ext cx="931025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سیستم نیرو- گشتاور</a:t>
            </a:r>
            <a:endParaRPr lang="en-US" dirty="0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4080" r="3706"/>
          <a:stretch>
            <a:fillRect/>
          </a:stretch>
        </p:blipFill>
        <p:spPr bwMode="auto">
          <a:xfrm>
            <a:off x="0" y="2057400"/>
            <a:ext cx="904066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sz="2800" dirty="0" smtClean="0"/>
              <a:t>در شکل زیر دستگاه نیرو را با دستگاه نیرو- کوپل در نقطه </a:t>
            </a:r>
            <a:r>
              <a:rPr lang="en-US" sz="2800" dirty="0" smtClean="0"/>
              <a:t>O</a:t>
            </a:r>
            <a:r>
              <a:rPr lang="fa-IR" sz="2800" dirty="0" smtClean="0"/>
              <a:t> جایگزین کنید</a:t>
            </a:r>
            <a:endParaRPr lang="en-US" sz="2800" dirty="0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354406"/>
            <a:ext cx="3581400" cy="313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/>
          <a:srcRect b="3686"/>
          <a:stretch>
            <a:fillRect/>
          </a:stretch>
        </p:blipFill>
        <p:spPr bwMode="auto">
          <a:xfrm>
            <a:off x="3886200" y="1752599"/>
            <a:ext cx="5105400" cy="3124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5257800"/>
            <a:ext cx="7003026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نمونه کاربردی کوپل زوج نیرو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371600"/>
            <a:ext cx="7315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نیرو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r" rtl="1">
              <a:buFont typeface="+mj-lt"/>
              <a:buAutoNum type="arabicPeriod"/>
            </a:pPr>
            <a:r>
              <a:rPr lang="fa-IR" dirty="0" smtClean="0"/>
              <a:t>نیرو یک کمیت برداری از نوع بردار لغزان می باشد</a:t>
            </a:r>
          </a:p>
          <a:p>
            <a:pPr marL="514350" indent="-514350" algn="r" rtl="1">
              <a:buNone/>
            </a:pPr>
            <a:endParaRPr lang="fa-IR" dirty="0"/>
          </a:p>
          <a:p>
            <a:pPr marL="514350" indent="-514350" algn="r" rtl="1">
              <a:buFont typeface="Wingdings" pitchFamily="2" charset="2"/>
              <a:buChar char="ü"/>
            </a:pPr>
            <a:r>
              <a:rPr lang="fa-IR" dirty="0" smtClean="0"/>
              <a:t>هم مقدار نیرو (</a:t>
            </a:r>
            <a:r>
              <a:rPr lang="en-US" dirty="0" smtClean="0"/>
              <a:t>P</a:t>
            </a:r>
            <a:r>
              <a:rPr lang="fa-IR" dirty="0" smtClean="0"/>
              <a:t>)</a:t>
            </a:r>
          </a:p>
          <a:p>
            <a:pPr marL="514350" indent="-514350" algn="r" rtl="1">
              <a:buFont typeface="Wingdings" pitchFamily="2" charset="2"/>
              <a:buChar char="ü"/>
            </a:pPr>
            <a:r>
              <a:rPr lang="fa-IR" dirty="0" smtClean="0"/>
              <a:t>هم جهت نیرو</a:t>
            </a:r>
            <a:r>
              <a:rPr lang="en-US" dirty="0" smtClean="0"/>
              <a:t> (</a:t>
            </a:r>
            <a:r>
              <a:rPr lang="el-GR" dirty="0" smtClean="0"/>
              <a:t>θ</a:t>
            </a:r>
            <a:r>
              <a:rPr lang="en-US" dirty="0" smtClean="0"/>
              <a:t>) </a:t>
            </a:r>
            <a:endParaRPr lang="fa-IR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891601"/>
            <a:ext cx="3962400" cy="2899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Autofit/>
          </a:bodyPr>
          <a:lstStyle/>
          <a:p>
            <a:r>
              <a:rPr lang="fa-IR" sz="2400" dirty="0" smtClean="0">
                <a:solidFill>
                  <a:srgbClr val="C00000"/>
                </a:solidFill>
              </a:rPr>
              <a:t>محاسبه برایند نیروها و تبدیل دستگاه نیروها به دستگاه نیرو و کوپل منفرد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257" y="914400"/>
            <a:ext cx="9060743" cy="6103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274638"/>
            <a:ext cx="3581400" cy="1325562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sz="2800" dirty="0" smtClean="0"/>
              <a:t>در شکل زیر دستگاه نیرو-کوپل را به دستگاه نیروی منفرد-کوپل در </a:t>
            </a:r>
            <a:r>
              <a:rPr lang="en-US" sz="2800" dirty="0" smtClean="0"/>
              <a:t>O</a:t>
            </a:r>
            <a:r>
              <a:rPr lang="fa-IR" sz="2800" dirty="0" smtClean="0"/>
              <a:t> تبدیل کنید</a:t>
            </a:r>
            <a:endParaRPr lang="en-US" sz="2800" dirty="0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029200" cy="346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9" y="3581401"/>
            <a:ext cx="7951583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 l="13505" b="63686"/>
          <a:stretch>
            <a:fillRect/>
          </a:stretch>
        </p:blipFill>
        <p:spPr bwMode="auto">
          <a:xfrm>
            <a:off x="1" y="0"/>
            <a:ext cx="4161092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/>
          <a:srcRect l="12669"/>
          <a:stretch>
            <a:fillRect/>
          </a:stretch>
        </p:blipFill>
        <p:spPr bwMode="auto">
          <a:xfrm>
            <a:off x="0" y="3048000"/>
            <a:ext cx="3810000" cy="26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2133600"/>
            <a:ext cx="2590800" cy="886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95600" y="3200400"/>
            <a:ext cx="6629400" cy="1457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5638800"/>
            <a:ext cx="864108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>
                <a:solidFill>
                  <a:srgbClr val="C00000"/>
                </a:solidFill>
              </a:rPr>
              <a:t>فضای سه بعدی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9600" y="1600201"/>
            <a:ext cx="4267200" cy="1066800"/>
          </a:xfrm>
        </p:spPr>
        <p:txBody>
          <a:bodyPr>
            <a:normAutofit fontScale="85000" lnSpcReduction="10000"/>
          </a:bodyPr>
          <a:lstStyle/>
          <a:p>
            <a:pPr algn="r" rtl="1">
              <a:buNone/>
            </a:pPr>
            <a:r>
              <a:rPr lang="fa-IR" dirty="0" smtClean="0"/>
              <a:t>نوشتن نیرو به صورت برداری  به کمک زوایا (کسینوس های هادی)</a:t>
            </a:r>
            <a:endParaRPr lang="en-US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57074"/>
            <a:ext cx="4419600" cy="3971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0" y="4012809"/>
            <a:ext cx="6826349" cy="180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solidFill>
                  <a:srgbClr val="C00000"/>
                </a:solidFill>
              </a:rPr>
              <a:t>به کمک مختصات دونقطه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9200"/>
            <a:ext cx="4775242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5377582"/>
            <a:ext cx="8686800" cy="1328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به کمک دو زاویه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00"/>
            <a:ext cx="4495800" cy="4560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1676400"/>
            <a:ext cx="2676525" cy="1246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0400" y="3124200"/>
            <a:ext cx="5673299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pPr rtl="1"/>
            <a:r>
              <a:rPr lang="fa-IR" dirty="0" smtClean="0">
                <a:solidFill>
                  <a:srgbClr val="C00000"/>
                </a:solidFill>
                <a:cs typeface="B Zar" pitchFamily="2" charset="-78"/>
              </a:rPr>
              <a:t>ضرب داخلی (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dot product</a:t>
            </a:r>
            <a:r>
              <a:rPr lang="fa-IR" dirty="0" smtClean="0">
                <a:solidFill>
                  <a:srgbClr val="C00000"/>
                </a:solidFill>
                <a:cs typeface="B Zar" pitchFamily="2" charset="-78"/>
              </a:rPr>
              <a:t>)</a:t>
            </a:r>
            <a:endParaRPr lang="en-US" dirty="0">
              <a:solidFill>
                <a:srgbClr val="C00000"/>
              </a:solidFill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219200"/>
            <a:ext cx="8458200" cy="542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914400"/>
          </a:xfrm>
        </p:spPr>
        <p:txBody>
          <a:bodyPr>
            <a:normAutofit/>
          </a:bodyPr>
          <a:lstStyle/>
          <a:p>
            <a:r>
              <a:rPr lang="fa-IR" sz="2800" b="1" dirty="0" smtClean="0">
                <a:solidFill>
                  <a:srgbClr val="C00000"/>
                </a:solidFill>
                <a:cs typeface="B Zar" pitchFamily="2" charset="-78"/>
              </a:rPr>
              <a:t>کاربرد های ضرب داخلی</a:t>
            </a:r>
            <a:endParaRPr lang="en-US" sz="2800" b="1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058632"/>
            <a:ext cx="9144000" cy="5802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1600200"/>
            <a:ext cx="1905000" cy="656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 rtl="1"/>
            <a:r>
              <a:rPr lang="fa-IR" sz="2800" dirty="0" smtClean="0"/>
              <a:t>الف) نیروی </a:t>
            </a:r>
            <a:r>
              <a:rPr lang="en-US" sz="2800" dirty="0" smtClean="0"/>
              <a:t>F</a:t>
            </a:r>
            <a:r>
              <a:rPr lang="fa-IR" sz="2800" dirty="0" smtClean="0"/>
              <a:t> را بر حسب مولفه های سازنده آن</a:t>
            </a:r>
            <a:br>
              <a:rPr lang="fa-IR" sz="2800" dirty="0" smtClean="0"/>
            </a:br>
            <a:r>
              <a:rPr lang="fa-IR" sz="2800" dirty="0" smtClean="0"/>
              <a:t>ب) تصویر </a:t>
            </a:r>
            <a:r>
              <a:rPr lang="en-US" sz="2800" dirty="0" smtClean="0"/>
              <a:t>F </a:t>
            </a:r>
            <a:r>
              <a:rPr lang="fa-IR" sz="2800" dirty="0" smtClean="0"/>
              <a:t> بر روی صفحه </a:t>
            </a:r>
            <a:r>
              <a:rPr lang="en-US" sz="2800" dirty="0" err="1" smtClean="0"/>
              <a:t>xy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fa-IR" sz="2800" dirty="0" smtClean="0"/>
              <a:t>ج) تصویر </a:t>
            </a:r>
            <a:r>
              <a:rPr lang="en-US" sz="2800" dirty="0" smtClean="0"/>
              <a:t>F</a:t>
            </a:r>
            <a:r>
              <a:rPr lang="fa-IR" sz="2800" dirty="0" smtClean="0"/>
              <a:t> در راستای </a:t>
            </a:r>
            <a:r>
              <a:rPr lang="en-US" sz="2800" dirty="0" smtClean="0"/>
              <a:t>OB</a:t>
            </a:r>
            <a:endParaRPr lang="en-US" sz="2800" dirty="0"/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899" r="5797"/>
          <a:stretch>
            <a:fillRect/>
          </a:stretch>
        </p:blipFill>
        <p:spPr bwMode="auto">
          <a:xfrm>
            <a:off x="0" y="685800"/>
            <a:ext cx="4800600" cy="4675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2401" y="4648200"/>
            <a:ext cx="51816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1" y="990601"/>
            <a:ext cx="490001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21175" y="1600200"/>
            <a:ext cx="4822825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4"/>
          <a:srcRect l="17638"/>
          <a:stretch>
            <a:fillRect/>
          </a:stretch>
        </p:blipFill>
        <p:spPr bwMode="auto">
          <a:xfrm>
            <a:off x="3886200" y="4800600"/>
            <a:ext cx="4981359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72400" cy="1143000"/>
          </a:xfrm>
        </p:spPr>
        <p:txBody>
          <a:bodyPr/>
          <a:lstStyle/>
          <a:p>
            <a:pPr algn="r" rtl="1"/>
            <a:r>
              <a:rPr lang="fa-IR" dirty="0" smtClean="0"/>
              <a:t>نیرو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 rot="10800000">
            <a:off x="5638800" y="762000"/>
            <a:ext cx="12192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352800" y="685800"/>
            <a:ext cx="220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4000" dirty="0" smtClean="0"/>
              <a:t>بردار لغزان</a:t>
            </a:r>
            <a:endParaRPr lang="en-US" sz="4000" dirty="0"/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2000" y="3124200"/>
            <a:ext cx="5562869" cy="3273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Bent Arrow 11"/>
          <p:cNvSpPr/>
          <p:nvPr/>
        </p:nvSpPr>
        <p:spPr>
          <a:xfrm rot="10800000">
            <a:off x="6477000" y="1219200"/>
            <a:ext cx="838200" cy="14478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71800" y="2057400"/>
            <a:ext cx="342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4000" dirty="0" smtClean="0"/>
              <a:t>اصل انتقال نیرو</a:t>
            </a:r>
            <a:endParaRPr lang="en-US" sz="40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0"/>
            <a:ext cx="3581400" cy="2938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3279494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4"/>
          <a:srcRect l="4205"/>
          <a:stretch>
            <a:fillRect/>
          </a:stretch>
        </p:blipFill>
        <p:spPr bwMode="auto">
          <a:xfrm>
            <a:off x="0" y="2971800"/>
            <a:ext cx="5638800" cy="906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962400"/>
            <a:ext cx="6332279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5536276"/>
            <a:ext cx="4038600" cy="1321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838200"/>
            <a:ext cx="4080427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1447800"/>
            <a:ext cx="3352800" cy="10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95203" y="2548596"/>
            <a:ext cx="3962400" cy="193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48870" y="5486400"/>
            <a:ext cx="809513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گشتاور و کوپل در فضای سه بعدی</a:t>
            </a:r>
            <a:endParaRPr lang="en-US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ضرب خارجی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7174" y="1371600"/>
            <a:ext cx="8367349" cy="475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pPr algn="r" rtl="1"/>
            <a:r>
              <a:rPr lang="fa-IR" sz="2400" dirty="0" smtClean="0"/>
              <a:t>گشتاور نیرو حول نقطه </a:t>
            </a:r>
            <a:r>
              <a:rPr lang="en-US" sz="2400" dirty="0" smtClean="0"/>
              <a:t>o</a:t>
            </a:r>
            <a:r>
              <a:rPr lang="fa-IR" sz="2400" dirty="0" smtClean="0"/>
              <a:t> را محاسبه کنید</a:t>
            </a:r>
            <a:endParaRPr lang="en-US" sz="24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76800" y="1127515"/>
            <a:ext cx="3352800" cy="29846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0"/>
            <a:ext cx="3470358" cy="2971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826" y="4724400"/>
            <a:ext cx="5672488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9389174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8600" y="152400"/>
            <a:ext cx="4572000" cy="715962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sz="2400" dirty="0" smtClean="0"/>
              <a:t>نیروی کشش طناب</a:t>
            </a:r>
            <a:r>
              <a:rPr lang="en-US" sz="2400" dirty="0" smtClean="0"/>
              <a:t>AB</a:t>
            </a:r>
            <a:r>
              <a:rPr lang="fa-IR" sz="2400" dirty="0" smtClean="0"/>
              <a:t> برابر </a:t>
            </a:r>
            <a:r>
              <a:rPr lang="en-US" sz="2400" dirty="0" smtClean="0"/>
              <a:t>2.4kN</a:t>
            </a:r>
            <a:r>
              <a:rPr lang="fa-IR" sz="2400" dirty="0" smtClean="0"/>
              <a:t> می باشد. </a:t>
            </a:r>
            <a:br>
              <a:rPr lang="fa-IR" sz="2400" dirty="0" smtClean="0"/>
            </a:br>
            <a:r>
              <a:rPr lang="fa-IR" sz="2400" dirty="0" smtClean="0"/>
              <a:t>گشتاور آن حول نقطه </a:t>
            </a:r>
            <a:r>
              <a:rPr lang="en-US" sz="2400" dirty="0" smtClean="0"/>
              <a:t>O</a:t>
            </a:r>
            <a:r>
              <a:rPr lang="fa-IR" sz="2400" dirty="0" smtClean="0"/>
              <a:t> را محاسبه کنید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8511" y="152400"/>
            <a:ext cx="3124200" cy="33051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1371600"/>
            <a:ext cx="4648200" cy="17138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6" y="3457575"/>
            <a:ext cx="3028950" cy="33623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5424" y="3621357"/>
            <a:ext cx="6408576" cy="11544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8949" y="5245420"/>
            <a:ext cx="5634275" cy="77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547586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sz="2800" b="1" dirty="0" smtClean="0">
                <a:solidFill>
                  <a:srgbClr val="C00000"/>
                </a:solidFill>
                <a:cs typeface="B Zar" pitchFamily="2" charset="-78"/>
              </a:rPr>
              <a:t>محاسبه گشتاور نیرو حول یک محور یکه دلخواه</a:t>
            </a:r>
            <a:endParaRPr lang="en-US" sz="2800" b="1" dirty="0">
              <a:solidFill>
                <a:srgbClr val="C00000"/>
              </a:solidFill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95400"/>
            <a:ext cx="4676775" cy="4318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3976688"/>
            <a:ext cx="5217158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0595"/>
            <a:ext cx="8229600" cy="715962"/>
          </a:xfrm>
        </p:spPr>
        <p:txBody>
          <a:bodyPr>
            <a:noAutofit/>
          </a:bodyPr>
          <a:lstStyle/>
          <a:p>
            <a:pPr algn="r" rtl="1"/>
            <a:r>
              <a:rPr lang="fa-IR" sz="2400" dirty="0" smtClean="0">
                <a:cs typeface="B Zar" pitchFamily="2" charset="-78"/>
              </a:rPr>
              <a:t>گشتاور نیروی </a:t>
            </a:r>
            <a:r>
              <a:rPr lang="en-US" sz="2400" dirty="0" smtClean="0">
                <a:cs typeface="B Zar" pitchFamily="2" charset="-78"/>
              </a:rPr>
              <a:t>T</a:t>
            </a:r>
            <a:r>
              <a:rPr lang="fa-IR" sz="2400" dirty="0" smtClean="0">
                <a:cs typeface="B Zar" pitchFamily="2" charset="-78"/>
              </a:rPr>
              <a:t> حول نقطه </a:t>
            </a:r>
            <a:r>
              <a:rPr lang="en-US" sz="2400" dirty="0" smtClean="0">
                <a:cs typeface="B Zar" pitchFamily="2" charset="-78"/>
              </a:rPr>
              <a:t>O</a:t>
            </a:r>
            <a:r>
              <a:rPr lang="fa-IR" sz="2400" dirty="0" smtClean="0">
                <a:cs typeface="B Zar" pitchFamily="2" charset="-78"/>
              </a:rPr>
              <a:t> را محاسبه کنید و </a:t>
            </a:r>
            <a:br>
              <a:rPr lang="fa-IR" sz="2400" dirty="0" smtClean="0">
                <a:cs typeface="B Zar" pitchFamily="2" charset="-78"/>
              </a:rPr>
            </a:br>
            <a:r>
              <a:rPr lang="fa-IR" sz="2400" dirty="0" smtClean="0">
                <a:cs typeface="B Zar" pitchFamily="2" charset="-78"/>
              </a:rPr>
              <a:t>تصویر مولفه گشتاور حول محور </a:t>
            </a:r>
            <a:r>
              <a:rPr lang="en-US" sz="2400" dirty="0" smtClean="0">
                <a:cs typeface="B Zar" pitchFamily="2" charset="-78"/>
              </a:rPr>
              <a:t>Z</a:t>
            </a:r>
            <a:r>
              <a:rPr lang="fa-IR" sz="2400" dirty="0" smtClean="0">
                <a:cs typeface="B Zar" pitchFamily="2" charset="-78"/>
              </a:rPr>
              <a:t> محاسبه کنید</a:t>
            </a:r>
            <a:endParaRPr lang="en-US" sz="2400" dirty="0">
              <a:cs typeface="B Zar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49174"/>
            <a:ext cx="3086100" cy="34766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1056814"/>
            <a:ext cx="4181475" cy="11239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0" y="2409250"/>
            <a:ext cx="1649720" cy="53067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7600" y="3168415"/>
            <a:ext cx="4327558" cy="8326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399" y="3758456"/>
            <a:ext cx="2972591" cy="279474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19500" y="4495800"/>
            <a:ext cx="1950564" cy="63897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8376" y="5323558"/>
            <a:ext cx="5353270" cy="46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176952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sz="2400" dirty="0" smtClean="0">
                <a:solidFill>
                  <a:srgbClr val="C00000"/>
                </a:solidFill>
                <a:cs typeface="B Zar" pitchFamily="2" charset="-78"/>
              </a:rPr>
              <a:t>گشتاور نیروی </a:t>
            </a:r>
            <a:r>
              <a:rPr lang="en-US" sz="2400" dirty="0" smtClean="0">
                <a:solidFill>
                  <a:srgbClr val="C00000"/>
                </a:solidFill>
                <a:cs typeface="B Zar" pitchFamily="2" charset="-78"/>
              </a:rPr>
              <a:t>T</a:t>
            </a:r>
            <a:r>
              <a:rPr lang="fa-IR" sz="2400" dirty="0" smtClean="0">
                <a:solidFill>
                  <a:srgbClr val="C00000"/>
                </a:solidFill>
                <a:cs typeface="B Zar" pitchFamily="2" charset="-78"/>
              </a:rPr>
              <a:t> حول نقطه </a:t>
            </a:r>
            <a:r>
              <a:rPr lang="en-US" sz="2400" dirty="0" smtClean="0">
                <a:solidFill>
                  <a:srgbClr val="C00000"/>
                </a:solidFill>
                <a:cs typeface="B Zar" pitchFamily="2" charset="-78"/>
              </a:rPr>
              <a:t>O</a:t>
            </a:r>
            <a:r>
              <a:rPr lang="fa-IR" sz="2400" dirty="0" smtClean="0">
                <a:solidFill>
                  <a:srgbClr val="C00000"/>
                </a:solidFill>
                <a:cs typeface="B Zar" pitchFamily="2" charset="-78"/>
              </a:rPr>
              <a:t> را محاسبه کنید و </a:t>
            </a:r>
            <a:br>
              <a:rPr lang="fa-IR" sz="2400" dirty="0" smtClean="0">
                <a:solidFill>
                  <a:srgbClr val="C00000"/>
                </a:solidFill>
                <a:cs typeface="B Zar" pitchFamily="2" charset="-78"/>
              </a:rPr>
            </a:br>
            <a:r>
              <a:rPr lang="fa-IR" sz="2400" dirty="0" smtClean="0">
                <a:solidFill>
                  <a:srgbClr val="C00000"/>
                </a:solidFill>
                <a:cs typeface="B Zar" pitchFamily="2" charset="-78"/>
              </a:rPr>
              <a:t>تصویر مولفه گشتاور حول محور </a:t>
            </a:r>
            <a:r>
              <a:rPr lang="en-US" sz="2400" dirty="0" smtClean="0">
                <a:solidFill>
                  <a:srgbClr val="C00000"/>
                </a:solidFill>
                <a:cs typeface="B Zar" pitchFamily="2" charset="-78"/>
              </a:rPr>
              <a:t>Z</a:t>
            </a:r>
            <a:r>
              <a:rPr lang="fa-IR" sz="2400" dirty="0" smtClean="0">
                <a:solidFill>
                  <a:srgbClr val="C00000"/>
                </a:solidFill>
                <a:cs typeface="B Zar" pitchFamily="2" charset="-78"/>
              </a:rPr>
              <a:t> محاسبه کنید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محاسبه کوپل زوج نیرو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752600"/>
            <a:ext cx="4861606" cy="39582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2057400"/>
            <a:ext cx="3130869" cy="823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248174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"/>
            <a:ext cx="8229600" cy="533400"/>
          </a:xfrm>
        </p:spPr>
        <p:txBody>
          <a:bodyPr>
            <a:noAutofit/>
          </a:bodyPr>
          <a:lstStyle/>
          <a:p>
            <a:pPr algn="r" rtl="1">
              <a:buNone/>
            </a:pPr>
            <a:r>
              <a:rPr lang="fa-IR" sz="2800" b="1" dirty="0" smtClean="0">
                <a:solidFill>
                  <a:srgbClr val="C00000"/>
                </a:solidFill>
                <a:cs typeface="B Zar" pitchFamily="2" charset="-78"/>
              </a:rPr>
              <a:t>کوپل زوج نیرو همیشه عمود بر صفحه زوج نیروها می باشد.</a:t>
            </a:r>
            <a:endParaRPr lang="en-US" sz="2800" b="1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066800"/>
            <a:ext cx="7476740" cy="359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27979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برایند نیروها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5028" y="1200444"/>
            <a:ext cx="3200400" cy="254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 t="6310" r="6070"/>
          <a:stretch>
            <a:fillRect/>
          </a:stretch>
        </p:blipFill>
        <p:spPr bwMode="auto">
          <a:xfrm>
            <a:off x="4191000" y="1201606"/>
            <a:ext cx="3658772" cy="2836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67200" y="4128911"/>
            <a:ext cx="2948763" cy="2348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000" dirty="0" smtClean="0"/>
              <a:t>در شکل زیر کوپل برایند زوج نیروها را محاسبه کنید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1" y="266248"/>
            <a:ext cx="3962400" cy="32696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" y="3538230"/>
            <a:ext cx="4082143" cy="340916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TextBox 5"/>
              <p:cNvSpPr txBox="1"/>
              <p:nvPr/>
            </p:nvSpPr>
            <p:spPr>
              <a:xfrm>
                <a:off x="4478037" y="1456055"/>
                <a:ext cx="2057400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b>
                          <m: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06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i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8037" y="1456055"/>
                <a:ext cx="2057400" cy="369332"/>
              </a:xfrm>
              <a:prstGeom prst="rect">
                <a:avLst/>
              </a:prstGeom>
              <a:blipFill rotWithShape="0">
                <a:blip r:embed="rId4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Rectangle 7"/>
              <p:cNvSpPr/>
              <p:nvPr/>
            </p:nvSpPr>
            <p:spPr>
              <a:xfrm>
                <a:off x="4445380" y="1949710"/>
                <a:ext cx="43296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30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60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60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26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5380" y="1949710"/>
                <a:ext cx="4329647" cy="369332"/>
              </a:xfrm>
              <a:prstGeom prst="rect">
                <a:avLst/>
              </a:prstGeom>
              <a:blipFill rotWithShape="0"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TextBox 8"/>
              <p:cNvSpPr txBox="1"/>
              <p:nvPr/>
            </p:nvSpPr>
            <p:spPr>
              <a:xfrm>
                <a:off x="4135137" y="2476022"/>
                <a:ext cx="5029200" cy="15009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06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i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15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26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56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j</m:t>
                      </m:r>
                    </m:oMath>
                  </m:oMathPara>
                </a14:m>
                <a:endParaRPr lang="en-US" sz="2000" dirty="0"/>
              </a:p>
              <a:p>
                <a:endParaRPr lang="en-US" sz="2000" dirty="0" smtClean="0"/>
              </a:p>
              <a:p>
                <a:r>
                  <a:rPr lang="en-US" sz="2000" dirty="0" smtClean="0"/>
                  <a:t/>
                </a:r>
                <a:endParaRPr lang="en-US" sz="2000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5137" y="2476022"/>
                <a:ext cx="5029200" cy="150098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0" name="TextBox 9"/>
              <p:cNvSpPr txBox="1"/>
              <p:nvPr/>
            </p:nvSpPr>
            <p:spPr>
              <a:xfrm>
                <a:off x="4343400" y="4149959"/>
                <a:ext cx="363214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m:rPr>
                          <m:nor/>
                        </m:rPr>
                        <a:rPr lang="en-US" dirty="0"/>
                        <m:t>)=</m:t>
                      </m:r>
                      <m:r>
                        <m:rPr>
                          <m:nor/>
                        </m:rPr>
                        <a:rPr lang="en-US" b="0" i="0" dirty="0" smtClean="0"/>
                        <m:t> </m:t>
                      </m:r>
                      <m:r>
                        <m:rPr>
                          <m:nor/>
                        </m:rPr>
                        <a:rPr lang="en-US" b="0" i="0" dirty="0" smtClean="0"/>
                        <m:t>2</m:t>
                      </m:r>
                      <m:r>
                        <m:rPr>
                          <m:nor/>
                        </m:rPr>
                        <a:rPr lang="en-US" b="0" i="0" dirty="0" smtClean="0"/>
                        <m:t>.</m:t>
                      </m:r>
                      <m:r>
                        <m:rPr>
                          <m:nor/>
                        </m:rPr>
                        <a:rPr lang="en-US" b="0" i="0" dirty="0" smtClean="0"/>
                        <m:t>5 </m:t>
                      </m:r>
                      <m:r>
                        <m:rPr>
                          <m:nor/>
                        </m:rPr>
                        <a:rPr lang="en-US" b="0" i="0" dirty="0" smtClean="0"/>
                        <m:t>k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/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400" y="4149959"/>
                <a:ext cx="3632148" cy="553998"/>
              </a:xfrm>
              <a:prstGeom prst="rect">
                <a:avLst/>
              </a:prstGeom>
              <a:blipFill rotWithShape="0">
                <a:blip r:embed="rId7"/>
                <a:stretch>
                  <a:fillRect l="-1176" t="-1099" r="-13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1" name="Rectangle 10"/>
              <p:cNvSpPr/>
              <p:nvPr/>
            </p:nvSpPr>
            <p:spPr>
              <a:xfrm>
                <a:off x="4203027" y="5058146"/>
                <a:ext cx="4572000" cy="63998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56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j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56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j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3027" y="5058146"/>
                <a:ext cx="4572000" cy="639983"/>
              </a:xfrm>
              <a:prstGeom prst="rect">
                <a:avLst/>
              </a:prstGeom>
              <a:blipFill rotWithShape="0">
                <a:blip r:embed="rId8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20956373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7400"/>
            <a:ext cx="8229600" cy="1143000"/>
          </a:xfrm>
        </p:spPr>
        <p:txBody>
          <a:bodyPr/>
          <a:lstStyle/>
          <a:p>
            <a:pPr algn="r" rtl="1"/>
            <a:r>
              <a:rPr lang="en-US" b="1" dirty="0">
                <a:solidFill>
                  <a:srgbClr val="C00000"/>
                </a:solidFill>
                <a:cs typeface="B Zar" pitchFamily="2" charset="-78"/>
              </a:rPr>
              <a:t> </a:t>
            </a:r>
            <a:r>
              <a:rPr lang="fa-IR" b="1" dirty="0" smtClean="0">
                <a:solidFill>
                  <a:srgbClr val="C00000"/>
                </a:solidFill>
                <a:cs typeface="B Zar" pitchFamily="2" charset="-78"/>
              </a:rPr>
              <a:t>برآیند نیروها</a:t>
            </a:r>
            <a:endParaRPr lang="en-US" b="1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191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720864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2400" b="1" dirty="0" smtClean="0">
                <a:cs typeface="B Zar" pitchFamily="2" charset="-78"/>
              </a:rPr>
              <a:t>به هنگام جابجایی خط اثر نیرو بایستی آثار نیرو نیز همراه با آن انتقال یابد</a:t>
            </a:r>
            <a:endParaRPr lang="en-US" sz="2400" b="1" dirty="0">
              <a:cs typeface="B Zar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3485" y="1447800"/>
            <a:ext cx="8214201" cy="328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830319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404" y="274638"/>
            <a:ext cx="8429625" cy="3314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3852295"/>
            <a:ext cx="8207829" cy="232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534690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fa-IR" sz="3600" b="1" dirty="0" smtClean="0">
                <a:cs typeface="B Zar" pitchFamily="2" charset="-78"/>
              </a:rPr>
              <a:t>سه وضعیت دستگاه نیرو – کوپل منفرد</a:t>
            </a:r>
            <a:endParaRPr lang="en-US" sz="3600" b="1" dirty="0"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8229600" cy="4525963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800" dirty="0" smtClean="0">
                <a:solidFill>
                  <a:srgbClr val="FF0000"/>
                </a:solidFill>
                <a:cs typeface="B Zar" pitchFamily="2" charset="-78"/>
              </a:rPr>
              <a:t>الف) </a:t>
            </a:r>
            <a:r>
              <a:rPr lang="fa-IR" sz="2800" dirty="0" smtClean="0">
                <a:cs typeface="B Zar" pitchFamily="2" charset="-78"/>
              </a:rPr>
              <a:t>نیرو در یک نقطه همگرا هستند. </a:t>
            </a:r>
          </a:p>
          <a:p>
            <a:pPr marL="0" indent="0" algn="just" rtl="1">
              <a:buNone/>
            </a:pPr>
            <a:r>
              <a:rPr lang="fa-IR" sz="2800" dirty="0" smtClean="0">
                <a:cs typeface="B Zar" pitchFamily="2" charset="-78"/>
              </a:rPr>
              <a:t>در این صورت فقط نیرو برآیند داریم و کوپل صفر است.</a:t>
            </a:r>
          </a:p>
          <a:p>
            <a:pPr algn="r" rtl="1"/>
            <a:endParaRPr lang="fa-IR" sz="28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t="9307" b="9260"/>
          <a:stretch>
            <a:fillRect/>
          </a:stretch>
        </p:blipFill>
        <p:spPr>
          <a:xfrm>
            <a:off x="685800" y="1981200"/>
            <a:ext cx="6974171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6242287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228600"/>
            <a:ext cx="800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2400" b="1" dirty="0">
                <a:cs typeface="B Zar" pitchFamily="2" charset="-78"/>
              </a:rPr>
              <a:t>ب</a:t>
            </a:r>
            <a:r>
              <a:rPr lang="fa-IR" sz="2400" b="1" dirty="0" smtClean="0">
                <a:cs typeface="B Zar" pitchFamily="2" charset="-78"/>
              </a:rPr>
              <a:t>) </a:t>
            </a:r>
            <a:r>
              <a:rPr lang="fa-IR" sz="2400" b="1" dirty="0">
                <a:solidFill>
                  <a:srgbClr val="FF0000"/>
                </a:solidFill>
                <a:cs typeface="B Zar" pitchFamily="2" charset="-78"/>
              </a:rPr>
              <a:t>دستگاه نیرو- کوپل بر هم عمود است</a:t>
            </a:r>
          </a:p>
          <a:p>
            <a:pPr algn="r" rtl="1"/>
            <a:r>
              <a:rPr lang="fa-IR" sz="2400" b="1" dirty="0" smtClean="0">
                <a:cs typeface="B Zar" pitchFamily="2" charset="-78"/>
              </a:rPr>
              <a:t>1. نیروها </a:t>
            </a:r>
            <a:r>
              <a:rPr lang="fa-IR" sz="2400" b="1" dirty="0">
                <a:cs typeface="B Zar" pitchFamily="2" charset="-78"/>
              </a:rPr>
              <a:t>در صفحه عمل می کنند</a:t>
            </a:r>
          </a:p>
          <a:p>
            <a:pPr algn="r" rtl="1"/>
            <a:r>
              <a:rPr lang="fa-IR" sz="2400" b="1" dirty="0" smtClean="0">
                <a:solidFill>
                  <a:srgbClr val="00B050"/>
                </a:solidFill>
                <a:cs typeface="B Zar" pitchFamily="2" charset="-78"/>
              </a:rPr>
              <a:t>در </a:t>
            </a:r>
            <a:r>
              <a:rPr lang="fa-IR" sz="2400" b="1" dirty="0">
                <a:solidFill>
                  <a:srgbClr val="00B050"/>
                </a:solidFill>
                <a:cs typeface="B Zar" pitchFamily="2" charset="-78"/>
              </a:rPr>
              <a:t>این دستگاه نیرو- کوپل را می توان به نیروی منفرد تبدیل کرد. </a:t>
            </a:r>
            <a:endParaRPr lang="en-US" sz="2400" b="1" dirty="0">
              <a:solidFill>
                <a:srgbClr val="00B050"/>
              </a:solidFill>
              <a:cs typeface="B Zar" pitchFamily="2" charset="-78"/>
            </a:endParaRPr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524000"/>
            <a:ext cx="5200650" cy="4892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25117830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9578"/>
          <a:stretch>
            <a:fillRect/>
          </a:stretch>
        </p:blipFill>
        <p:spPr>
          <a:xfrm>
            <a:off x="0" y="0"/>
            <a:ext cx="3886200" cy="33494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81400"/>
            <a:ext cx="6121922" cy="11260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818872"/>
            <a:ext cx="4742052" cy="12772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9000" y="228600"/>
            <a:ext cx="3768213" cy="29203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0109" y="6213883"/>
            <a:ext cx="4897359" cy="4427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4000" y="6213883"/>
            <a:ext cx="3568689" cy="3202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4507"/>
            <a:ext cx="8229600" cy="503492"/>
          </a:xfrm>
        </p:spPr>
        <p:txBody>
          <a:bodyPr>
            <a:noAutofit/>
          </a:bodyPr>
          <a:lstStyle/>
          <a:p>
            <a:pPr algn="r" rtl="1"/>
            <a:r>
              <a:rPr lang="fa-IR" sz="2800" b="1" dirty="0" smtClean="0">
                <a:solidFill>
                  <a:srgbClr val="C00000"/>
                </a:solidFill>
                <a:cs typeface="B Zar" pitchFamily="2" charset="-78"/>
              </a:rPr>
              <a:t>2. نیروها موازی هم هستند </a:t>
            </a:r>
            <a:endParaRPr lang="en-US" sz="2800" b="1" dirty="0">
              <a:solidFill>
                <a:srgbClr val="C00000"/>
              </a:solidFill>
              <a:cs typeface="B Za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369744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"/>
            <a:ext cx="8229600" cy="1143000"/>
          </a:xfrm>
        </p:spPr>
        <p:txBody>
          <a:bodyPr>
            <a:normAutofit lnSpcReduction="1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B Zar" pitchFamily="2" charset="-78"/>
              </a:rPr>
              <a:t>ج) دستگاه نیرو- کوپل بر هم عمود نیست</a:t>
            </a:r>
          </a:p>
          <a:p>
            <a:pPr marL="0" indent="0" algn="r" rtl="1">
              <a:buNone/>
            </a:pPr>
            <a:r>
              <a:rPr lang="fa-IR" dirty="0" smtClean="0">
                <a:solidFill>
                  <a:srgbClr val="00B050"/>
                </a:solidFill>
                <a:cs typeface="B Zar" pitchFamily="2" charset="-78"/>
              </a:rPr>
              <a:t>در این حالت یک رنچ خواهیم داشت</a:t>
            </a:r>
            <a:endParaRPr lang="en-US" dirty="0">
              <a:solidFill>
                <a:srgbClr val="00B050"/>
              </a:solidFill>
              <a:cs typeface="B Zar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86" y="1905000"/>
            <a:ext cx="6324600" cy="483772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TextBox 5"/>
              <p:cNvSpPr txBox="1"/>
              <p:nvPr/>
            </p:nvSpPr>
            <p:spPr>
              <a:xfrm>
                <a:off x="6459311" y="3630671"/>
                <a:ext cx="160710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dirty="0" smtClean="0"/>
                  <a:t>).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9311" y="3630671"/>
                <a:ext cx="1607107" cy="276999"/>
              </a:xfrm>
              <a:prstGeom prst="rect">
                <a:avLst/>
              </a:prstGeom>
              <a:blipFill rotWithShape="0">
                <a:blip r:embed="rId3"/>
                <a:stretch>
                  <a:fillRect l="-5323" t="-28889" r="-1901" b="-5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781800" y="2525037"/>
            <a:ext cx="866263" cy="555730"/>
          </a:xfrm>
          <a:prstGeom prst="rect">
            <a:avLst/>
          </a:prstGeom>
          <a:blipFill rotWithShape="0">
            <a:blip r:embed="rId4"/>
            <a:stretch>
              <a:fillRect b="-1099"/>
            </a:stretch>
          </a:blipFill>
        </p:spPr>
        <p:txBody>
          <a:bodyPr/>
          <a:lstStyle/>
          <a:p>
            <a:r>
              <a:rPr lang="en-US" sz="4000">
                <a:noFill/>
              </a:rPr>
              <a:t> 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TextBox 7"/>
              <p:cNvSpPr txBox="1"/>
              <p:nvPr/>
            </p:nvSpPr>
            <p:spPr>
              <a:xfrm>
                <a:off x="6313714" y="4256533"/>
                <a:ext cx="189054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3714" y="4256533"/>
                <a:ext cx="1890544" cy="276999"/>
              </a:xfrm>
              <a:prstGeom prst="rect">
                <a:avLst/>
              </a:prstGeom>
              <a:blipFill rotWithShape="0">
                <a:blip r:embed="rId5"/>
                <a:stretch>
                  <a:fillRect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TextBox 8"/>
              <p:cNvSpPr txBox="1"/>
              <p:nvPr/>
            </p:nvSpPr>
            <p:spPr>
              <a:xfrm>
                <a:off x="6313714" y="5551933"/>
                <a:ext cx="118122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3714" y="5551933"/>
                <a:ext cx="1181221" cy="276999"/>
              </a:xfrm>
              <a:prstGeom prst="rect">
                <a:avLst/>
              </a:prstGeom>
              <a:blipFill rotWithShape="0">
                <a:blip r:embed="rId6"/>
                <a:stretch>
                  <a:fillRect l="-4663" r="-3627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44685735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9067800" cy="868362"/>
          </a:xfrm>
        </p:spPr>
        <p:txBody>
          <a:bodyPr>
            <a:noAutofit/>
          </a:bodyPr>
          <a:lstStyle/>
          <a:p>
            <a:r>
              <a:rPr lang="fa-IR" sz="2800" b="1" dirty="0" smtClean="0">
                <a:solidFill>
                  <a:srgbClr val="C00000"/>
                </a:solidFill>
                <a:cs typeface="B Zar" pitchFamily="2" charset="-78"/>
              </a:rPr>
              <a:t>در شکل دستگاه کوپل- نیروی منفرد به دستگاه رنچ تبدیل کنید</a:t>
            </a:r>
            <a:endParaRPr lang="en-US" sz="2800" b="1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0600" y="867909"/>
            <a:ext cx="3733800" cy="33095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l="14286"/>
          <a:stretch>
            <a:fillRect/>
          </a:stretch>
        </p:blipFill>
        <p:spPr>
          <a:xfrm>
            <a:off x="304800" y="1219200"/>
            <a:ext cx="4114800" cy="12819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2667000"/>
            <a:ext cx="4227647" cy="5199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699" y="3581400"/>
            <a:ext cx="3603413" cy="1066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" y="4857565"/>
            <a:ext cx="2590800" cy="67586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52787" y="4634613"/>
            <a:ext cx="5126249" cy="104638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52787" y="5898716"/>
            <a:ext cx="4247347" cy="80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2573713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08479"/>
            <a:ext cx="5029200" cy="14393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71" y="1828800"/>
            <a:ext cx="8559936" cy="12879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276600"/>
            <a:ext cx="7239000" cy="2624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42597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بردار یکه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None/>
            </a:pPr>
            <a:r>
              <a:rPr lang="fa-IR" dirty="0" smtClean="0"/>
              <a:t>برداری که مقدار بزرگی آن برابر واحد باشد را بردار یکه می گویند و بیشتر خط اثر یا راستا را نشان می دهد</a:t>
            </a:r>
          </a:p>
          <a:p>
            <a:pPr algn="r" rtl="1">
              <a:buNone/>
            </a:pPr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971799"/>
            <a:ext cx="3505200" cy="3014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85800"/>
            <a:ext cx="8382000" cy="6526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9332" y="1981200"/>
            <a:ext cx="5186423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6127923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a-IR" sz="6600" dirty="0" smtClean="0">
                <a:solidFill>
                  <a:srgbClr val="C00000"/>
                </a:solidFill>
              </a:rPr>
              <a:t>مسائل تکمیلی</a:t>
            </a:r>
            <a:endParaRPr lang="en-US" sz="6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>
            <a:normAutofit/>
          </a:bodyPr>
          <a:lstStyle/>
          <a:p>
            <a:pPr algn="r" rtl="1"/>
            <a:r>
              <a:rPr lang="fa-IR" sz="2800" b="1" dirty="0" smtClean="0">
                <a:solidFill>
                  <a:srgbClr val="C00000"/>
                </a:solidFill>
                <a:cs typeface="B Zar" pitchFamily="2" charset="-78"/>
              </a:rPr>
              <a:t>در شکل نیروی کشش طناب را بصورت برداری بنویسید</a:t>
            </a:r>
            <a:endParaRPr lang="en-US" sz="2800" b="1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931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62450" y="3520281"/>
            <a:ext cx="4191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318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62450" y="3086100"/>
            <a:ext cx="4191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318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66800"/>
            <a:ext cx="6172200" cy="5114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800" b="1" dirty="0" smtClean="0">
                <a:solidFill>
                  <a:srgbClr val="C00000"/>
                </a:solidFill>
                <a:cs typeface="B Zar" pitchFamily="2" charset="-78"/>
              </a:rPr>
              <a:t>در شکل زیر نقطه اثر نیروی برآیند را تعیین کنید؟</a:t>
            </a:r>
            <a:endParaRPr lang="en-US" sz="2800" b="1" dirty="0">
              <a:solidFill>
                <a:srgbClr val="C00000"/>
              </a:solidFill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649021"/>
            <a:ext cx="7086600" cy="4356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228600"/>
            <a:ext cx="5029200" cy="914400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sz="2800" dirty="0" smtClean="0">
                <a:solidFill>
                  <a:srgbClr val="C00000"/>
                </a:solidFill>
                <a:cs typeface="B Zar" pitchFamily="2" charset="-78"/>
              </a:rPr>
              <a:t>برایند نیروها و گشتاورها  حول نقطه </a:t>
            </a:r>
            <a:r>
              <a:rPr lang="en-US" sz="2800" dirty="0" smtClean="0">
                <a:solidFill>
                  <a:srgbClr val="C00000"/>
                </a:solidFill>
                <a:cs typeface="B Zar" pitchFamily="2" charset="-78"/>
              </a:rPr>
              <a:t>O</a:t>
            </a:r>
            <a:r>
              <a:rPr lang="fa-IR" sz="2800" dirty="0" smtClean="0">
                <a:solidFill>
                  <a:srgbClr val="C00000"/>
                </a:solidFill>
                <a:cs typeface="B Zar" pitchFamily="2" charset="-78"/>
              </a:rPr>
              <a:t> را محاسبه کنید</a:t>
            </a:r>
            <a:endParaRPr lang="en-US" sz="2800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r="1471"/>
          <a:stretch>
            <a:fillRect/>
          </a:stretch>
        </p:blipFill>
        <p:spPr bwMode="auto">
          <a:xfrm>
            <a:off x="0" y="0"/>
            <a:ext cx="4273965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2400" y="1600200"/>
            <a:ext cx="51816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495800"/>
            <a:ext cx="6756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800" dirty="0" smtClean="0">
                <a:solidFill>
                  <a:srgbClr val="C00000"/>
                </a:solidFill>
                <a:latin typeface="Times New Roman" pitchFamily="18" charset="0"/>
                <a:cs typeface="B Zar" pitchFamily="2" charset="-78"/>
              </a:rPr>
              <a:t>در شکل زیر دستگاه نیروها را به دستگاه نیرو- کوپل منفرد در نقطه 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B Zar" pitchFamily="2" charset="-78"/>
              </a:rPr>
              <a:t>A</a:t>
            </a:r>
            <a:r>
              <a:rPr lang="fa-IR" sz="2800" dirty="0" smtClean="0">
                <a:solidFill>
                  <a:srgbClr val="C00000"/>
                </a:solidFill>
                <a:latin typeface="Times New Roman" pitchFamily="18" charset="0"/>
                <a:cs typeface="B Zar" pitchFamily="2" charset="-78"/>
              </a:rPr>
              <a:t> تبدیل کنید </a:t>
            </a:r>
            <a:endParaRPr lang="en-US" sz="2800" dirty="0">
              <a:solidFill>
                <a:srgbClr val="C00000"/>
              </a:solidFill>
              <a:latin typeface="Times New Roman" pitchFamily="18" charset="0"/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524000"/>
            <a:ext cx="6690811" cy="3640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8302" y="76200"/>
            <a:ext cx="5845298" cy="553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0" y="274638"/>
            <a:ext cx="3352800" cy="1143000"/>
          </a:xfrm>
        </p:spPr>
        <p:txBody>
          <a:bodyPr>
            <a:normAutofit/>
          </a:bodyPr>
          <a:lstStyle/>
          <a:p>
            <a:pPr algn="r" rtl="1"/>
            <a:r>
              <a:rPr lang="fa-IR" sz="2800" dirty="0" smtClean="0">
                <a:solidFill>
                  <a:srgbClr val="C00000"/>
                </a:solidFill>
                <a:latin typeface="Times New Roman" pitchFamily="18" charset="0"/>
                <a:cs typeface="B Zar" pitchFamily="2" charset="-78"/>
              </a:rPr>
              <a:t>در شکل زیر برایند گشتاور</a:t>
            </a:r>
            <a:br>
              <a:rPr lang="fa-IR" sz="2800" dirty="0" smtClean="0">
                <a:solidFill>
                  <a:srgbClr val="C00000"/>
                </a:solidFill>
                <a:latin typeface="Times New Roman" pitchFamily="18" charset="0"/>
                <a:cs typeface="B Zar" pitchFamily="2" charset="-78"/>
              </a:rPr>
            </a:br>
            <a:r>
              <a:rPr lang="fa-IR" sz="2800" dirty="0" smtClean="0">
                <a:solidFill>
                  <a:srgbClr val="C00000"/>
                </a:solidFill>
                <a:latin typeface="Times New Roman" pitchFamily="18" charset="0"/>
                <a:cs typeface="B Zar" pitchFamily="2" charset="-78"/>
              </a:rPr>
              <a:t> حول نقطه 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B Zar" pitchFamily="2" charset="-78"/>
              </a:rPr>
              <a:t>O</a:t>
            </a:r>
            <a:r>
              <a:rPr lang="fa-IR" sz="2800" dirty="0" smtClean="0">
                <a:solidFill>
                  <a:srgbClr val="C00000"/>
                </a:solidFill>
                <a:latin typeface="Times New Roman" pitchFamily="18" charset="0"/>
                <a:cs typeface="B Zar" pitchFamily="2" charset="-78"/>
              </a:rPr>
              <a:t>را محاسبه کنید</a:t>
            </a:r>
            <a:endParaRPr lang="en-US" sz="2800" dirty="0">
              <a:solidFill>
                <a:srgbClr val="C00000"/>
              </a:solidFill>
              <a:latin typeface="Times New Roman" pitchFamily="18" charset="0"/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800" b="1" dirty="0" smtClean="0">
                <a:solidFill>
                  <a:srgbClr val="C00000"/>
                </a:solidFill>
                <a:latin typeface="Times New Roman" pitchFamily="18" charset="0"/>
                <a:cs typeface="B Zar" pitchFamily="2" charset="-78"/>
              </a:rPr>
              <a:t>در شکل زیر مقدار و نقطه تقاطع رنچ با صفحه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B Zar" pitchFamily="2" charset="-78"/>
              </a:rPr>
              <a:t>x-y</a:t>
            </a:r>
            <a:r>
              <a:rPr lang="fa-IR" sz="2800" b="1" dirty="0" smtClean="0">
                <a:solidFill>
                  <a:srgbClr val="C00000"/>
                </a:solidFill>
                <a:latin typeface="Times New Roman" pitchFamily="18" charset="0"/>
                <a:cs typeface="B Zar" pitchFamily="2" charset="-78"/>
              </a:rPr>
              <a:t> را مشخص کنید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B Zar" pitchFamily="2" charset="-78"/>
            </a:endParaRPr>
          </a:p>
        </p:txBody>
      </p:sp>
      <p:pic>
        <p:nvPicPr>
          <p:cNvPr id="870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1295400"/>
            <a:ext cx="5410200" cy="424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800" b="1" dirty="0" smtClean="0">
                <a:solidFill>
                  <a:srgbClr val="C00000"/>
                </a:solidFill>
                <a:latin typeface="Times New Roman" pitchFamily="18" charset="0"/>
                <a:cs typeface="B Zar" pitchFamily="2" charset="-78"/>
              </a:rPr>
              <a:t>در شکل زیر مقدار گشتاور حول نقطه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B Zar" pitchFamily="2" charset="-78"/>
              </a:rPr>
              <a:t>O</a:t>
            </a:r>
            <a:r>
              <a:rPr lang="fa-IR" sz="2800" b="1" dirty="0" smtClean="0">
                <a:solidFill>
                  <a:srgbClr val="C00000"/>
                </a:solidFill>
                <a:latin typeface="Times New Roman" pitchFamily="18" charset="0"/>
                <a:cs typeface="B Zar" pitchFamily="2" charset="-78"/>
              </a:rPr>
              <a:t> را تعیین کنید</a:t>
            </a:r>
            <a:endParaRPr lang="en-US" sz="2800" dirty="0"/>
          </a:p>
        </p:txBody>
      </p:sp>
      <p:pic>
        <p:nvPicPr>
          <p:cNvPr id="880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9756"/>
          <a:stretch>
            <a:fillRect/>
          </a:stretch>
        </p:blipFill>
        <p:spPr bwMode="auto">
          <a:xfrm>
            <a:off x="609600" y="1143000"/>
            <a:ext cx="5638800" cy="4641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-76200"/>
            <a:ext cx="8229600" cy="1143000"/>
          </a:xfrm>
        </p:spPr>
        <p:txBody>
          <a:bodyPr>
            <a:normAutofit/>
          </a:bodyPr>
          <a:lstStyle/>
          <a:p>
            <a:pPr rtl="1"/>
            <a:r>
              <a:rPr lang="fa-IR" sz="2800" b="1" dirty="0" smtClean="0">
                <a:solidFill>
                  <a:srgbClr val="C00000"/>
                </a:solidFill>
                <a:latin typeface="Times New Roman" pitchFamily="18" charset="0"/>
                <a:cs typeface="B Zar" pitchFamily="2" charset="-78"/>
              </a:rPr>
              <a:t>در شکل زیر مقدار گشتاور برآیند حول نقطه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B Zar" pitchFamily="2" charset="-78"/>
              </a:rPr>
              <a:t>O</a:t>
            </a:r>
            <a:r>
              <a:rPr lang="fa-IR" sz="2800" b="1" dirty="0" smtClean="0">
                <a:solidFill>
                  <a:srgbClr val="C00000"/>
                </a:solidFill>
                <a:latin typeface="Times New Roman" pitchFamily="18" charset="0"/>
                <a:cs typeface="B Zar" pitchFamily="2" charset="-78"/>
              </a:rPr>
              <a:t> را تعیین کنید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90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9200"/>
            <a:ext cx="5567363" cy="524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/>
              <a:t>تجزیه بردارها به مولفه های آن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8600" y="1447800"/>
            <a:ext cx="5410200" cy="377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1" y="1820574"/>
            <a:ext cx="3429000" cy="122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876800" y="3048000"/>
            <a:ext cx="3733800" cy="128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62400" y="4571999"/>
            <a:ext cx="5025537" cy="1723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800" b="1" dirty="0" smtClean="0">
                <a:solidFill>
                  <a:srgbClr val="C00000"/>
                </a:solidFill>
                <a:latin typeface="Times New Roman" pitchFamily="18" charset="0"/>
                <a:cs typeface="B Zar" pitchFamily="2" charset="-78"/>
              </a:rPr>
              <a:t>در شکل زیر مقدار و نقطه تقاطع رنچ با صفحه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B Zar" pitchFamily="2" charset="-78"/>
              </a:rPr>
              <a:t>x-y</a:t>
            </a:r>
            <a:r>
              <a:rPr lang="fa-IR" sz="2800" b="1" dirty="0" smtClean="0">
                <a:solidFill>
                  <a:srgbClr val="C00000"/>
                </a:solidFill>
                <a:latin typeface="Times New Roman" pitchFamily="18" charset="0"/>
                <a:cs typeface="B Zar" pitchFamily="2" charset="-78"/>
              </a:rPr>
              <a:t> را مشخص کنید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99" y="1447800"/>
            <a:ext cx="7265879" cy="4778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800" b="1" dirty="0" smtClean="0">
                <a:solidFill>
                  <a:srgbClr val="C00000"/>
                </a:solidFill>
                <a:cs typeface="B Zar" pitchFamily="2" charset="-78"/>
              </a:rPr>
              <a:t>کوپل برآیند زوج نیروها را محاسبه کنید</a:t>
            </a:r>
            <a:endParaRPr lang="en-US" sz="2800" b="1" dirty="0">
              <a:solidFill>
                <a:srgbClr val="C00000"/>
              </a:solidFill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371600"/>
            <a:ext cx="6629654" cy="4545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00200"/>
            <a:ext cx="419862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600200"/>
            <a:ext cx="4129087" cy="4383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3292</TotalTime>
  <Words>702</Words>
  <Application>Microsoft Office PowerPoint</Application>
  <PresentationFormat>On-screen Show (4:3)</PresentationFormat>
  <Paragraphs>121</Paragraphs>
  <Slides>81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82" baseType="lpstr">
      <vt:lpstr>Office Theme</vt:lpstr>
      <vt:lpstr>Slide 1</vt:lpstr>
      <vt:lpstr>فصل دوم</vt:lpstr>
      <vt:lpstr>فهرست مطالب</vt:lpstr>
      <vt:lpstr>نیرو</vt:lpstr>
      <vt:lpstr>نیرو</vt:lpstr>
      <vt:lpstr>برایند نیروها</vt:lpstr>
      <vt:lpstr>بردار یکه</vt:lpstr>
      <vt:lpstr>تجزیه بردارها به مولفه های آن</vt:lpstr>
      <vt:lpstr>Slide 9</vt:lpstr>
      <vt:lpstr>Slide 10</vt:lpstr>
      <vt:lpstr>Slide 11</vt:lpstr>
      <vt:lpstr>Slide 12</vt:lpstr>
      <vt:lpstr>Slide 13</vt:lpstr>
      <vt:lpstr>Slide 14</vt:lpstr>
      <vt:lpstr>مثال 1: نیروها را به مولفه های سازنده آنها تجزیه کنید</vt:lpstr>
      <vt:lpstr>Slide 16</vt:lpstr>
      <vt:lpstr>مثال 2: نیروها را به مولفه های سازنده آن در راستای x-y و x’-y’ تجزیه کنید؟</vt:lpstr>
      <vt:lpstr>تفاوت تصویر نیرو با مولفه های نیرو</vt:lpstr>
      <vt:lpstr>گشتاور (moment)</vt:lpstr>
      <vt:lpstr>گشتاور حول یک نقطه</vt:lpstr>
      <vt:lpstr>Slide 21</vt:lpstr>
      <vt:lpstr>Slide 22</vt:lpstr>
      <vt:lpstr>ضرب خارجی دو بردار (cross product)</vt:lpstr>
      <vt:lpstr>ضرب خارجی بردارهای یکه</vt:lpstr>
      <vt:lpstr>Slide 25</vt:lpstr>
      <vt:lpstr>Slide 26</vt:lpstr>
      <vt:lpstr>قضیه وارنیون</vt:lpstr>
      <vt:lpstr>گشتاور نیروی F حول نقطه O را محاسبه کنید</vt:lpstr>
      <vt:lpstr>روش دوم</vt:lpstr>
      <vt:lpstr>Slide 30</vt:lpstr>
      <vt:lpstr>در شکل زیر گشتاور نیروی F حول نقطه O  را از روش برداری محاسبه کنید</vt:lpstr>
      <vt:lpstr>زوج نیرو</vt:lpstr>
      <vt:lpstr>به دو صورت گشتاور زوج نیرو محاسبه می شود</vt:lpstr>
      <vt:lpstr>گشتاور زوج نیروی را محاسبه کنید</vt:lpstr>
      <vt:lpstr>Slide 35</vt:lpstr>
      <vt:lpstr>Slide 36</vt:lpstr>
      <vt:lpstr>سیستم نیرو- گشتاور</vt:lpstr>
      <vt:lpstr>در شکل زیر دستگاه نیرو را با دستگاه نیرو- کوپل در نقطه O جایگزین کنید</vt:lpstr>
      <vt:lpstr>نمونه کاربردی کوپل زوج نیرو</vt:lpstr>
      <vt:lpstr>محاسبه برایند نیروها و تبدیل دستگاه نیروها به دستگاه نیرو و کوپل منفرد</vt:lpstr>
      <vt:lpstr>در شکل زیر دستگاه نیرو-کوپل را به دستگاه نیروی منفرد-کوپل در O تبدیل کنید</vt:lpstr>
      <vt:lpstr>Slide 42</vt:lpstr>
      <vt:lpstr>فضای سه بعدی</vt:lpstr>
      <vt:lpstr>به کمک مختصات دونقطه</vt:lpstr>
      <vt:lpstr>به کمک دو زاویه</vt:lpstr>
      <vt:lpstr>ضرب داخلی (dot product)</vt:lpstr>
      <vt:lpstr>کاربرد های ضرب داخلی</vt:lpstr>
      <vt:lpstr>الف) نیروی F را بر حسب مولفه های سازنده آن ب) تصویر F  بر روی صفحه xy ج) تصویر F در راستای OB</vt:lpstr>
      <vt:lpstr>Slide 49</vt:lpstr>
      <vt:lpstr>Slide 50</vt:lpstr>
      <vt:lpstr>گشتاور و کوپل در فضای سه بعدی</vt:lpstr>
      <vt:lpstr>ضرب خارجی</vt:lpstr>
      <vt:lpstr>گشتاور نیرو حول نقطه o را محاسبه کنید</vt:lpstr>
      <vt:lpstr>نیروی کشش طنابAB برابر 2.4kN می باشد.  گشتاور آن حول نقطه O را محاسبه کنید</vt:lpstr>
      <vt:lpstr>محاسبه گشتاور نیرو حول یک محور یکه دلخواه</vt:lpstr>
      <vt:lpstr>گشتاور نیروی T حول نقطه O را محاسبه کنید و  تصویر مولفه گشتاور حول محور Z محاسبه کنید</vt:lpstr>
      <vt:lpstr>گشتاور نیروی T حول نقطه O را محاسبه کنید و  تصویر مولفه گشتاور حول محور Z محاسبه کنید</vt:lpstr>
      <vt:lpstr>محاسبه کوپل زوج نیرو</vt:lpstr>
      <vt:lpstr>Slide 59</vt:lpstr>
      <vt:lpstr>در شکل زیر کوپل برایند زوج نیروها را محاسبه کنید</vt:lpstr>
      <vt:lpstr> برآیند نیروها</vt:lpstr>
      <vt:lpstr>به هنگام جابجایی خط اثر نیرو بایستی آثار نیرو نیز همراه با آن انتقال یابد</vt:lpstr>
      <vt:lpstr>Slide 63</vt:lpstr>
      <vt:lpstr>سه وضعیت دستگاه نیرو – کوپل منفرد</vt:lpstr>
      <vt:lpstr>Slide 65</vt:lpstr>
      <vt:lpstr>2. نیروها موازی هم هستند </vt:lpstr>
      <vt:lpstr>Slide 67</vt:lpstr>
      <vt:lpstr>در شکل دستگاه کوپل- نیروی منفرد به دستگاه رنچ تبدیل کنید</vt:lpstr>
      <vt:lpstr>Slide 69</vt:lpstr>
      <vt:lpstr>Slide 70</vt:lpstr>
      <vt:lpstr>Slide 71</vt:lpstr>
      <vt:lpstr>در شکل نیروی کشش طناب را بصورت برداری بنویسید</vt:lpstr>
      <vt:lpstr>در شکل زیر نقطه اثر نیروی برآیند را تعیین کنید؟</vt:lpstr>
      <vt:lpstr>برایند نیروها و گشتاورها  حول نقطه O را محاسبه کنید</vt:lpstr>
      <vt:lpstr>در شکل زیر دستگاه نیروها را به دستگاه نیرو- کوپل منفرد در نقطه A تبدیل کنید </vt:lpstr>
      <vt:lpstr>در شکل زیر برایند گشتاور  حول نقطه Oرا محاسبه کنید</vt:lpstr>
      <vt:lpstr>در شکل زیر مقدار و نقطه تقاطع رنچ با صفحه x-y را مشخص کنید</vt:lpstr>
      <vt:lpstr>در شکل زیر مقدار گشتاور حول نقطه O را تعیین کنید</vt:lpstr>
      <vt:lpstr>در شکل زیر مقدار گشتاور برآیند حول نقطه O را تعیین کنید</vt:lpstr>
      <vt:lpstr>در شکل زیر مقدار و نقطه تقاطع رنچ با صفحه x-y را مشخص کنید</vt:lpstr>
      <vt:lpstr>کوپل برآیند زوج نیروها را محاسبه کنید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Asus</dc:creator>
  <cp:lastModifiedBy>Asus</cp:lastModifiedBy>
  <cp:revision>142</cp:revision>
  <dcterms:created xsi:type="dcterms:W3CDTF">2018-07-17T01:51:41Z</dcterms:created>
  <dcterms:modified xsi:type="dcterms:W3CDTF">2018-10-10T14:14:05Z</dcterms:modified>
</cp:coreProperties>
</file>