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8" r:id="rId1"/>
  </p:sldMasterIdLst>
  <p:notesMasterIdLst>
    <p:notesMasterId r:id="rId22"/>
  </p:notesMasterIdLst>
  <p:handoutMasterIdLst>
    <p:handoutMasterId r:id="rId23"/>
  </p:handoutMasterIdLst>
  <p:sldIdLst>
    <p:sldId id="611" r:id="rId2"/>
    <p:sldId id="614" r:id="rId3"/>
    <p:sldId id="620" r:id="rId4"/>
    <p:sldId id="621" r:id="rId5"/>
    <p:sldId id="616" r:id="rId6"/>
    <p:sldId id="623" r:id="rId7"/>
    <p:sldId id="622" r:id="rId8"/>
    <p:sldId id="625" r:id="rId9"/>
    <p:sldId id="624" r:id="rId10"/>
    <p:sldId id="615" r:id="rId11"/>
    <p:sldId id="626" r:id="rId12"/>
    <p:sldId id="627" r:id="rId13"/>
    <p:sldId id="628" r:id="rId14"/>
    <p:sldId id="617" r:id="rId15"/>
    <p:sldId id="630" r:id="rId16"/>
    <p:sldId id="629" r:id="rId17"/>
    <p:sldId id="618" r:id="rId18"/>
    <p:sldId id="631" r:id="rId19"/>
    <p:sldId id="632" r:id="rId20"/>
    <p:sldId id="61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  <a:srgbClr val="FF0000"/>
    <a:srgbClr val="C6A000"/>
    <a:srgbClr val="FFFF00"/>
    <a:srgbClr val="99FF33"/>
    <a:srgbClr val="00D600"/>
    <a:srgbClr val="C0C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374" autoAdjust="0"/>
  </p:normalViewPr>
  <p:slideViewPr>
    <p:cSldViewPr>
      <p:cViewPr varScale="1">
        <p:scale>
          <a:sx n="70" d="100"/>
          <a:sy n="70" d="100"/>
        </p:scale>
        <p:origin x="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BA832-7C5E-4FA8-B2C0-EFF7194BBBF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DD6B5-95D5-457F-AA0D-1463701ECA72}">
      <dgm:prSet phldrT="[Text]" custT="1"/>
      <dgm:spPr>
        <a:solidFill>
          <a:srgbClr val="D65700"/>
        </a:solidFill>
      </dgm:spPr>
      <dgm:t>
        <a:bodyPr/>
        <a:lstStyle/>
        <a:p>
          <a:pPr rtl="1"/>
          <a:r>
            <a:rPr lang="en-US" sz="2400" b="1" dirty="0" smtClean="0">
              <a:solidFill>
                <a:schemeClr val="bg1"/>
              </a:solidFill>
              <a:cs typeface="B Titr" panose="00000700000000000000" pitchFamily="2" charset="-78"/>
            </a:rPr>
            <a:t>Cloud</a:t>
          </a:r>
        </a:p>
        <a:p>
          <a:pPr rtl="1"/>
          <a:r>
            <a:rPr lang="en-US" sz="2400" b="1" dirty="0" smtClean="0">
              <a:solidFill>
                <a:schemeClr val="bg1"/>
              </a:solidFill>
              <a:cs typeface="B Titr" panose="00000700000000000000" pitchFamily="2" charset="-78"/>
            </a:rPr>
            <a:t>Computing</a:t>
          </a:r>
          <a:endParaRPr lang="en-US" sz="2400" b="1" dirty="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DB9A5C31-7C9B-4FFE-A3AC-7DC62FCB5669}" type="parTrans" cxnId="{754D86F0-47E6-4380-A6F2-416F192E3D34}">
      <dgm:prSet/>
      <dgm:spPr/>
      <dgm:t>
        <a:bodyPr/>
        <a:lstStyle/>
        <a:p>
          <a:endParaRPr lang="en-US"/>
        </a:p>
      </dgm:t>
    </dgm:pt>
    <dgm:pt modelId="{D756E227-9830-4E4F-B2B8-7D692FD4AA96}" type="sibTrans" cxnId="{754D86F0-47E6-4380-A6F2-416F192E3D34}">
      <dgm:prSet/>
      <dgm:spPr/>
      <dgm:t>
        <a:bodyPr/>
        <a:lstStyle/>
        <a:p>
          <a:endParaRPr lang="en-US"/>
        </a:p>
      </dgm:t>
    </dgm:pt>
    <dgm:pt modelId="{D49A7B56-0628-4C69-97BB-7719E5E3C210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2000" b="1" dirty="0" smtClean="0">
              <a:cs typeface="B Zar" panose="00000400000000000000" pitchFamily="2" charset="-78"/>
            </a:rPr>
            <a:t>Cost reduction</a:t>
          </a:r>
          <a:endParaRPr lang="en-US" sz="2000" b="1" dirty="0">
            <a:cs typeface="B Zar" panose="00000400000000000000" pitchFamily="2" charset="-78"/>
          </a:endParaRPr>
        </a:p>
      </dgm:t>
    </dgm:pt>
    <dgm:pt modelId="{88E9D4F2-76F7-45FD-B62F-47683703F828}" type="parTrans" cxnId="{6CC4784B-C6E4-4B0F-8E79-372275807A71}">
      <dgm:prSet/>
      <dgm:spPr/>
      <dgm:t>
        <a:bodyPr/>
        <a:lstStyle/>
        <a:p>
          <a:endParaRPr lang="en-US"/>
        </a:p>
      </dgm:t>
    </dgm:pt>
    <dgm:pt modelId="{C396FEEE-5D50-44ED-93F9-B0A857AA15C4}" type="sibTrans" cxnId="{6CC4784B-C6E4-4B0F-8E79-372275807A71}">
      <dgm:prSet/>
      <dgm:spPr/>
      <dgm:t>
        <a:bodyPr/>
        <a:lstStyle/>
        <a:p>
          <a:endParaRPr lang="en-US"/>
        </a:p>
      </dgm:t>
    </dgm:pt>
    <dgm:pt modelId="{1C0B2833-688E-42AC-B564-8295B21AB887}">
      <dgm:prSet phldrT="[Text]" custT="1"/>
      <dgm:spPr>
        <a:solidFill>
          <a:srgbClr val="002060"/>
        </a:solidFill>
      </dgm:spPr>
      <dgm:t>
        <a:bodyPr/>
        <a:lstStyle/>
        <a:p>
          <a:pPr rtl="1"/>
          <a:r>
            <a:rPr lang="en-US" sz="2000" b="1" dirty="0" smtClean="0">
              <a:cs typeface="B Zar" panose="00000400000000000000" pitchFamily="2" charset="-78"/>
            </a:rPr>
            <a:t>High speed computing</a:t>
          </a:r>
        </a:p>
        <a:p>
          <a:pPr rtl="1"/>
          <a:r>
            <a:rPr lang="en-US" sz="2000" b="1" dirty="0" smtClean="0">
              <a:cs typeface="B Zar" panose="00000400000000000000" pitchFamily="2" charset="-78"/>
            </a:rPr>
            <a:t>And big memory</a:t>
          </a:r>
          <a:endParaRPr lang="en-US" sz="2000" b="1" dirty="0">
            <a:cs typeface="B Zar" panose="00000400000000000000" pitchFamily="2" charset="-78"/>
          </a:endParaRPr>
        </a:p>
      </dgm:t>
    </dgm:pt>
    <dgm:pt modelId="{2360FBC3-AA5F-4ED1-8FC5-6FF43DF041F0}" type="parTrans" cxnId="{5BF4A3B8-89F1-490B-B7E0-6AD17869CD90}">
      <dgm:prSet/>
      <dgm:spPr/>
      <dgm:t>
        <a:bodyPr/>
        <a:lstStyle/>
        <a:p>
          <a:endParaRPr lang="en-US"/>
        </a:p>
      </dgm:t>
    </dgm:pt>
    <dgm:pt modelId="{A573EF60-DB5C-450C-A5B9-978EBDD0612E}" type="sibTrans" cxnId="{5BF4A3B8-89F1-490B-B7E0-6AD17869CD90}">
      <dgm:prSet/>
      <dgm:spPr/>
      <dgm:t>
        <a:bodyPr/>
        <a:lstStyle/>
        <a:p>
          <a:endParaRPr lang="en-US"/>
        </a:p>
      </dgm:t>
    </dgm:pt>
    <dgm:pt modelId="{E19F9143-4114-486B-9323-8D05CCC742B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cs typeface="B Zar" panose="00000400000000000000" pitchFamily="2" charset="-78"/>
            </a:rPr>
            <a:t>Rapid elasticity</a:t>
          </a:r>
        </a:p>
      </dgm:t>
    </dgm:pt>
    <dgm:pt modelId="{7EF38131-3788-4F16-984E-443A09DF2DBA}" type="parTrans" cxnId="{04C4AFC1-6853-44DC-8328-03EF78E1AE92}">
      <dgm:prSet/>
      <dgm:spPr/>
      <dgm:t>
        <a:bodyPr/>
        <a:lstStyle/>
        <a:p>
          <a:endParaRPr lang="en-US"/>
        </a:p>
      </dgm:t>
    </dgm:pt>
    <dgm:pt modelId="{70711CD1-DCA3-466D-BB7F-1BCEFDAF4C70}" type="sibTrans" cxnId="{04C4AFC1-6853-44DC-8328-03EF78E1AE92}">
      <dgm:prSet/>
      <dgm:spPr/>
      <dgm:t>
        <a:bodyPr/>
        <a:lstStyle/>
        <a:p>
          <a:endParaRPr lang="en-US"/>
        </a:p>
      </dgm:t>
    </dgm:pt>
    <dgm:pt modelId="{6C4C84C0-4B76-4D72-A9A3-D9355772FEC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>
              <a:cs typeface="B Zar" panose="00000400000000000000" pitchFamily="2" charset="-78"/>
            </a:rPr>
            <a:t>Measured service</a:t>
          </a:r>
          <a:endParaRPr lang="en-US" sz="2000" b="1" dirty="0">
            <a:cs typeface="B Zar" panose="00000400000000000000" pitchFamily="2" charset="-78"/>
          </a:endParaRPr>
        </a:p>
      </dgm:t>
    </dgm:pt>
    <dgm:pt modelId="{9E3CA03A-28C5-4265-B81C-5CCD42AE0057}" type="parTrans" cxnId="{E9819DC5-5E7F-4898-A707-FF9241B5CBC5}">
      <dgm:prSet/>
      <dgm:spPr/>
      <dgm:t>
        <a:bodyPr/>
        <a:lstStyle/>
        <a:p>
          <a:endParaRPr lang="en-US"/>
        </a:p>
      </dgm:t>
    </dgm:pt>
    <dgm:pt modelId="{BD2A60E3-4618-4EEA-A113-AB0E8485F665}" type="sibTrans" cxnId="{E9819DC5-5E7F-4898-A707-FF9241B5CBC5}">
      <dgm:prSet/>
      <dgm:spPr/>
      <dgm:t>
        <a:bodyPr/>
        <a:lstStyle/>
        <a:p>
          <a:endParaRPr lang="en-US"/>
        </a:p>
      </dgm:t>
    </dgm:pt>
    <dgm:pt modelId="{6B4C3C51-BE98-415A-85BC-6040753EC486}" type="pres">
      <dgm:prSet presAssocID="{1F0BA832-7C5E-4FA8-B2C0-EFF7194BBBF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FFC31-FDE2-437B-B257-26863F620F15}" type="pres">
      <dgm:prSet presAssocID="{1F0BA832-7C5E-4FA8-B2C0-EFF7194BBBF5}" presName="matrix" presStyleCnt="0"/>
      <dgm:spPr/>
    </dgm:pt>
    <dgm:pt modelId="{5B432F08-43F8-4C4C-B2B2-CB9DAF2EEB90}" type="pres">
      <dgm:prSet presAssocID="{1F0BA832-7C5E-4FA8-B2C0-EFF7194BBBF5}" presName="tile1" presStyleLbl="node1" presStyleIdx="0" presStyleCnt="4"/>
      <dgm:spPr/>
      <dgm:t>
        <a:bodyPr/>
        <a:lstStyle/>
        <a:p>
          <a:endParaRPr lang="en-US"/>
        </a:p>
      </dgm:t>
    </dgm:pt>
    <dgm:pt modelId="{76379B0B-92EC-406D-A26E-52102F08E8F7}" type="pres">
      <dgm:prSet presAssocID="{1F0BA832-7C5E-4FA8-B2C0-EFF7194BBBF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9BCB6-D03D-43E6-B427-969A0E87EF08}" type="pres">
      <dgm:prSet presAssocID="{1F0BA832-7C5E-4FA8-B2C0-EFF7194BBBF5}" presName="tile2" presStyleLbl="node1" presStyleIdx="1" presStyleCnt="4" custLinFactNeighborX="16365" custLinFactNeighborY="-16000"/>
      <dgm:spPr/>
      <dgm:t>
        <a:bodyPr/>
        <a:lstStyle/>
        <a:p>
          <a:endParaRPr lang="en-US"/>
        </a:p>
      </dgm:t>
    </dgm:pt>
    <dgm:pt modelId="{BFC803B2-1A86-4288-AAFD-C2A9EDA09B63}" type="pres">
      <dgm:prSet presAssocID="{1F0BA832-7C5E-4FA8-B2C0-EFF7194BBBF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8AF29-993D-480D-8BF5-7137BAC6F44B}" type="pres">
      <dgm:prSet presAssocID="{1F0BA832-7C5E-4FA8-B2C0-EFF7194BBBF5}" presName="tile3" presStyleLbl="node1" presStyleIdx="2" presStyleCnt="4"/>
      <dgm:spPr/>
      <dgm:t>
        <a:bodyPr/>
        <a:lstStyle/>
        <a:p>
          <a:endParaRPr lang="en-US"/>
        </a:p>
      </dgm:t>
    </dgm:pt>
    <dgm:pt modelId="{FBD62FD4-19BE-4939-B095-EC2F179F852B}" type="pres">
      <dgm:prSet presAssocID="{1F0BA832-7C5E-4FA8-B2C0-EFF7194BBBF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8BB5B-22ED-4C4B-A0BE-564C18E92979}" type="pres">
      <dgm:prSet presAssocID="{1F0BA832-7C5E-4FA8-B2C0-EFF7194BBBF5}" presName="tile4" presStyleLbl="node1" presStyleIdx="3" presStyleCnt="4"/>
      <dgm:spPr/>
      <dgm:t>
        <a:bodyPr/>
        <a:lstStyle/>
        <a:p>
          <a:endParaRPr lang="en-US"/>
        </a:p>
      </dgm:t>
    </dgm:pt>
    <dgm:pt modelId="{28F04D8C-67C4-49D0-8106-59E94B2481F9}" type="pres">
      <dgm:prSet presAssocID="{1F0BA832-7C5E-4FA8-B2C0-EFF7194BBBF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C5460-C37B-4ABD-8ECC-E916802B315C}" type="pres">
      <dgm:prSet presAssocID="{1F0BA832-7C5E-4FA8-B2C0-EFF7194BBBF5}" presName="centerTile" presStyleLbl="fgShp" presStyleIdx="0" presStyleCnt="1" custScaleX="116667" custScaleY="1241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8294421-0715-49B5-8E3B-AD0A3BCD432E}" type="presOf" srcId="{6C4C84C0-4B76-4D72-A9A3-D9355772FECE}" destId="{28F04D8C-67C4-49D0-8106-59E94B2481F9}" srcOrd="1" destOrd="0" presId="urn:microsoft.com/office/officeart/2005/8/layout/matrix1"/>
    <dgm:cxn modelId="{02B907C6-5EF3-45B7-9FEB-46A803E402D1}" type="presOf" srcId="{E19F9143-4114-486B-9323-8D05CCC742BB}" destId="{FBD62FD4-19BE-4939-B095-EC2F179F852B}" srcOrd="1" destOrd="0" presId="urn:microsoft.com/office/officeart/2005/8/layout/matrix1"/>
    <dgm:cxn modelId="{6CC4784B-C6E4-4B0F-8E79-372275807A71}" srcId="{7B3DD6B5-95D5-457F-AA0D-1463701ECA72}" destId="{D49A7B56-0628-4C69-97BB-7719E5E3C210}" srcOrd="0" destOrd="0" parTransId="{88E9D4F2-76F7-45FD-B62F-47683703F828}" sibTransId="{C396FEEE-5D50-44ED-93F9-B0A857AA15C4}"/>
    <dgm:cxn modelId="{C4031748-DDC7-459B-9C76-CE4C0E017B17}" type="presOf" srcId="{D49A7B56-0628-4C69-97BB-7719E5E3C210}" destId="{76379B0B-92EC-406D-A26E-52102F08E8F7}" srcOrd="1" destOrd="0" presId="urn:microsoft.com/office/officeart/2005/8/layout/matrix1"/>
    <dgm:cxn modelId="{5289753B-1026-40B2-A6FE-69FFC8AC6525}" type="presOf" srcId="{1C0B2833-688E-42AC-B564-8295B21AB887}" destId="{BFC803B2-1A86-4288-AAFD-C2A9EDA09B63}" srcOrd="1" destOrd="0" presId="urn:microsoft.com/office/officeart/2005/8/layout/matrix1"/>
    <dgm:cxn modelId="{5BF4A3B8-89F1-490B-B7E0-6AD17869CD90}" srcId="{7B3DD6B5-95D5-457F-AA0D-1463701ECA72}" destId="{1C0B2833-688E-42AC-B564-8295B21AB887}" srcOrd="1" destOrd="0" parTransId="{2360FBC3-AA5F-4ED1-8FC5-6FF43DF041F0}" sibTransId="{A573EF60-DB5C-450C-A5B9-978EBDD0612E}"/>
    <dgm:cxn modelId="{B66AED49-937E-4074-AEF5-1ADA5D9A3ACE}" type="presOf" srcId="{1C0B2833-688E-42AC-B564-8295B21AB887}" destId="{8E59BCB6-D03D-43E6-B427-969A0E87EF08}" srcOrd="0" destOrd="0" presId="urn:microsoft.com/office/officeart/2005/8/layout/matrix1"/>
    <dgm:cxn modelId="{754D86F0-47E6-4380-A6F2-416F192E3D34}" srcId="{1F0BA832-7C5E-4FA8-B2C0-EFF7194BBBF5}" destId="{7B3DD6B5-95D5-457F-AA0D-1463701ECA72}" srcOrd="0" destOrd="0" parTransId="{DB9A5C31-7C9B-4FFE-A3AC-7DC62FCB5669}" sibTransId="{D756E227-9830-4E4F-B2B8-7D692FD4AA96}"/>
    <dgm:cxn modelId="{DDC59DA8-2E0A-4D65-9F39-9850E383C46D}" type="presOf" srcId="{6C4C84C0-4B76-4D72-A9A3-D9355772FECE}" destId="{0B28BB5B-22ED-4C4B-A0BE-564C18E92979}" srcOrd="0" destOrd="0" presId="urn:microsoft.com/office/officeart/2005/8/layout/matrix1"/>
    <dgm:cxn modelId="{04C4AFC1-6853-44DC-8328-03EF78E1AE92}" srcId="{7B3DD6B5-95D5-457F-AA0D-1463701ECA72}" destId="{E19F9143-4114-486B-9323-8D05CCC742BB}" srcOrd="2" destOrd="0" parTransId="{7EF38131-3788-4F16-984E-443A09DF2DBA}" sibTransId="{70711CD1-DCA3-466D-BB7F-1BCEFDAF4C70}"/>
    <dgm:cxn modelId="{7764EB1A-3848-4559-A85A-A4BEB5E9BD39}" type="presOf" srcId="{D49A7B56-0628-4C69-97BB-7719E5E3C210}" destId="{5B432F08-43F8-4C4C-B2B2-CB9DAF2EEB90}" srcOrd="0" destOrd="0" presId="urn:microsoft.com/office/officeart/2005/8/layout/matrix1"/>
    <dgm:cxn modelId="{BA739014-E8CD-43FD-B08A-6496A0172185}" type="presOf" srcId="{7B3DD6B5-95D5-457F-AA0D-1463701ECA72}" destId="{1E3C5460-C37B-4ABD-8ECC-E916802B315C}" srcOrd="0" destOrd="0" presId="urn:microsoft.com/office/officeart/2005/8/layout/matrix1"/>
    <dgm:cxn modelId="{F118533B-1F7E-4A7F-97BB-CB7807E2942C}" type="presOf" srcId="{1F0BA832-7C5E-4FA8-B2C0-EFF7194BBBF5}" destId="{6B4C3C51-BE98-415A-85BC-6040753EC486}" srcOrd="0" destOrd="0" presId="urn:microsoft.com/office/officeart/2005/8/layout/matrix1"/>
    <dgm:cxn modelId="{E9819DC5-5E7F-4898-A707-FF9241B5CBC5}" srcId="{7B3DD6B5-95D5-457F-AA0D-1463701ECA72}" destId="{6C4C84C0-4B76-4D72-A9A3-D9355772FECE}" srcOrd="3" destOrd="0" parTransId="{9E3CA03A-28C5-4265-B81C-5CCD42AE0057}" sibTransId="{BD2A60E3-4618-4EEA-A113-AB0E8485F665}"/>
    <dgm:cxn modelId="{20C3A1E3-1C19-414F-A062-D56052244B07}" type="presOf" srcId="{E19F9143-4114-486B-9323-8D05CCC742BB}" destId="{7118AF29-993D-480D-8BF5-7137BAC6F44B}" srcOrd="0" destOrd="0" presId="urn:microsoft.com/office/officeart/2005/8/layout/matrix1"/>
    <dgm:cxn modelId="{D789F4A5-6BFC-4EA3-893E-8C24151BCB9A}" type="presParOf" srcId="{6B4C3C51-BE98-415A-85BC-6040753EC486}" destId="{3EEFFC31-FDE2-437B-B257-26863F620F15}" srcOrd="0" destOrd="0" presId="urn:microsoft.com/office/officeart/2005/8/layout/matrix1"/>
    <dgm:cxn modelId="{104F8ACD-B7B3-40BA-8180-3F5022752306}" type="presParOf" srcId="{3EEFFC31-FDE2-437B-B257-26863F620F15}" destId="{5B432F08-43F8-4C4C-B2B2-CB9DAF2EEB90}" srcOrd="0" destOrd="0" presId="urn:microsoft.com/office/officeart/2005/8/layout/matrix1"/>
    <dgm:cxn modelId="{76356BD7-ABC8-4F04-B821-0E00A860C296}" type="presParOf" srcId="{3EEFFC31-FDE2-437B-B257-26863F620F15}" destId="{76379B0B-92EC-406D-A26E-52102F08E8F7}" srcOrd="1" destOrd="0" presId="urn:microsoft.com/office/officeart/2005/8/layout/matrix1"/>
    <dgm:cxn modelId="{427EF189-9137-4FCC-87E4-B1497FB41CE7}" type="presParOf" srcId="{3EEFFC31-FDE2-437B-B257-26863F620F15}" destId="{8E59BCB6-D03D-43E6-B427-969A0E87EF08}" srcOrd="2" destOrd="0" presId="urn:microsoft.com/office/officeart/2005/8/layout/matrix1"/>
    <dgm:cxn modelId="{CC0A8417-6AA0-466E-81DB-A8A0AD09FCC1}" type="presParOf" srcId="{3EEFFC31-FDE2-437B-B257-26863F620F15}" destId="{BFC803B2-1A86-4288-AAFD-C2A9EDA09B63}" srcOrd="3" destOrd="0" presId="urn:microsoft.com/office/officeart/2005/8/layout/matrix1"/>
    <dgm:cxn modelId="{86A39E8F-19BE-4EA1-B23E-B3D33B0CA168}" type="presParOf" srcId="{3EEFFC31-FDE2-437B-B257-26863F620F15}" destId="{7118AF29-993D-480D-8BF5-7137BAC6F44B}" srcOrd="4" destOrd="0" presId="urn:microsoft.com/office/officeart/2005/8/layout/matrix1"/>
    <dgm:cxn modelId="{6EE53688-EBDC-4126-A5AD-8E8FABD89DB7}" type="presParOf" srcId="{3EEFFC31-FDE2-437B-B257-26863F620F15}" destId="{FBD62FD4-19BE-4939-B095-EC2F179F852B}" srcOrd="5" destOrd="0" presId="urn:microsoft.com/office/officeart/2005/8/layout/matrix1"/>
    <dgm:cxn modelId="{036FFB7B-B99C-4051-974C-CCCDB4A9D540}" type="presParOf" srcId="{3EEFFC31-FDE2-437B-B257-26863F620F15}" destId="{0B28BB5B-22ED-4C4B-A0BE-564C18E92979}" srcOrd="6" destOrd="0" presId="urn:microsoft.com/office/officeart/2005/8/layout/matrix1"/>
    <dgm:cxn modelId="{CC9C57B2-9F11-42DC-BFA0-0B4A46BDC7C4}" type="presParOf" srcId="{3EEFFC31-FDE2-437B-B257-26863F620F15}" destId="{28F04D8C-67C4-49D0-8106-59E94B2481F9}" srcOrd="7" destOrd="0" presId="urn:microsoft.com/office/officeart/2005/8/layout/matrix1"/>
    <dgm:cxn modelId="{92FA2B24-DBF2-4836-9296-2DBF268430A1}" type="presParOf" srcId="{6B4C3C51-BE98-415A-85BC-6040753EC486}" destId="{1E3C5460-C37B-4ABD-8ECC-E916802B31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2F08-43F8-4C4C-B2B2-CB9DAF2EEB9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anose="00000400000000000000" pitchFamily="2" charset="-78"/>
            </a:rPr>
            <a:t>Cost reduction</a:t>
          </a:r>
          <a:endParaRPr lang="en-US" sz="2000" b="1" kern="1200" dirty="0">
            <a:cs typeface="B Zar" panose="00000400000000000000" pitchFamily="2" charset="-78"/>
          </a:endParaRPr>
        </a:p>
      </dsp:txBody>
      <dsp:txXfrm rot="5400000">
        <a:off x="0" y="0"/>
        <a:ext cx="3048000" cy="1524000"/>
      </dsp:txXfrm>
    </dsp:sp>
    <dsp:sp modelId="{8E59BCB6-D03D-43E6-B427-969A0E87EF08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anose="00000400000000000000" pitchFamily="2" charset="-78"/>
            </a:rPr>
            <a:t>High speed computing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anose="00000400000000000000" pitchFamily="2" charset="-78"/>
            </a:rPr>
            <a:t>And big memory</a:t>
          </a:r>
          <a:endParaRPr lang="en-US" sz="2000" b="1" kern="1200" dirty="0">
            <a:cs typeface="B Zar" panose="00000400000000000000" pitchFamily="2" charset="-78"/>
          </a:endParaRPr>
        </a:p>
      </dsp:txBody>
      <dsp:txXfrm>
        <a:off x="3048000" y="0"/>
        <a:ext cx="3048000" cy="1524000"/>
      </dsp:txXfrm>
    </dsp:sp>
    <dsp:sp modelId="{7118AF29-993D-480D-8BF5-7137BAC6F44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anose="00000400000000000000" pitchFamily="2" charset="-78"/>
            </a:rPr>
            <a:t>Rapid elasticity</a:t>
          </a:r>
        </a:p>
      </dsp:txBody>
      <dsp:txXfrm rot="10800000">
        <a:off x="0" y="2539999"/>
        <a:ext cx="3048000" cy="1524000"/>
      </dsp:txXfrm>
    </dsp:sp>
    <dsp:sp modelId="{0B28BB5B-22ED-4C4B-A0BE-564C18E92979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cs typeface="B Zar" panose="00000400000000000000" pitchFamily="2" charset="-78"/>
            </a:rPr>
            <a:t>Measured service</a:t>
          </a:r>
          <a:endParaRPr lang="en-US" sz="2000" b="1" kern="1200" dirty="0">
            <a:cs typeface="B Zar" panose="00000400000000000000" pitchFamily="2" charset="-78"/>
          </a:endParaRPr>
        </a:p>
      </dsp:txBody>
      <dsp:txXfrm rot="-5400000">
        <a:off x="3048000" y="2539999"/>
        <a:ext cx="3048000" cy="1524000"/>
      </dsp:txXfrm>
    </dsp:sp>
    <dsp:sp modelId="{1E3C5460-C37B-4ABD-8ECC-E916802B315C}">
      <dsp:nvSpPr>
        <dsp:cNvPr id="0" name=""/>
        <dsp:cNvSpPr/>
      </dsp:nvSpPr>
      <dsp:spPr>
        <a:xfrm>
          <a:off x="1981196" y="1401394"/>
          <a:ext cx="2133606" cy="1261211"/>
        </a:xfrm>
        <a:prstGeom prst="roundRect">
          <a:avLst/>
        </a:prstGeom>
        <a:solidFill>
          <a:srgbClr val="D65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cs typeface="B Titr" panose="00000700000000000000" pitchFamily="2" charset="-78"/>
            </a:rPr>
            <a:t>Cloud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cs typeface="B Titr" panose="00000700000000000000" pitchFamily="2" charset="-78"/>
            </a:rPr>
            <a:t>Computing</a:t>
          </a:r>
          <a:endParaRPr lang="en-US" sz="2400" b="1" kern="1200" dirty="0">
            <a:solidFill>
              <a:schemeClr val="bg1"/>
            </a:solidFill>
            <a:cs typeface="B Titr" panose="00000700000000000000" pitchFamily="2" charset="-78"/>
          </a:endParaRPr>
        </a:p>
      </dsp:txBody>
      <dsp:txXfrm>
        <a:off x="2042763" y="1462961"/>
        <a:ext cx="2010472" cy="113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B03A71A-EBC3-421D-85AB-BAA0D6DD4F1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4B826F0-DBD7-4CE5-8793-8801A74444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58F290-4B9F-43C0-9BAB-945AA08EB84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5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23B63A-8FCB-48A1-9935-3A90FFB021F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11930-971E-46C1-A777-F81BFF2BACD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4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1ACA2-DBD2-48DF-AFAB-B9A2FFFBB7A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776BC-D709-4FFF-A740-B76B441DA0A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98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1052736"/>
            <a:ext cx="8928992" cy="5400600"/>
          </a:xfrm>
        </p:spPr>
        <p:txBody>
          <a:bodyPr/>
          <a:lstStyle>
            <a:lvl1pPr marL="457200" indent="-457200" algn="just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4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just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0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just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18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057400" cy="365125"/>
          </a:xfrm>
        </p:spPr>
        <p:txBody>
          <a:bodyPr/>
          <a:lstStyle/>
          <a:p>
            <a:pPr>
              <a:defRPr/>
            </a:pPr>
            <a:fld id="{F37CDE5F-1E38-438B-A827-B5ADA4DF2A71}" type="datetime1">
              <a:rPr lang="en-US" smtClean="0"/>
              <a:t>10/3/2018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53336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46236" y="6493194"/>
            <a:ext cx="662268" cy="325267"/>
          </a:xfrm>
        </p:spPr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0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98120-469D-4FB4-A94F-4CB397A0DE1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E8C9-1C39-4175-981E-151FB2291595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F666FD-0F75-47EC-B0C0-C110E700B174}" type="datetime1">
              <a:rPr lang="en-US" altLang="en-US" smtClean="0"/>
              <a:t>10/3/2018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4228" y="6453336"/>
            <a:ext cx="662268" cy="365125"/>
          </a:xfrm>
        </p:spPr>
        <p:txBody>
          <a:bodyPr/>
          <a:lstStyle/>
          <a:p>
            <a:pPr>
              <a:defRPr/>
            </a:pPr>
            <a:fld id="{C7879241-4954-4432-A989-BF9F5510604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8A999-23AA-4F46-8BBB-72D54C7B5CC4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9091-04B2-4714-886F-CC1FF993FD8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0D910-358E-4B8E-BCC9-1EE4B24288DC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662268" cy="365125"/>
          </a:xfrm>
        </p:spPr>
        <p:txBody>
          <a:bodyPr/>
          <a:lstStyle/>
          <a:p>
            <a:pPr>
              <a:defRPr/>
            </a:pPr>
            <a:fld id="{91F113FB-04D3-49FE-9569-4B41BE4D4DB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20259"/>
            <a:ext cx="2057400" cy="365125"/>
          </a:xfrm>
        </p:spPr>
        <p:txBody>
          <a:bodyPr/>
          <a:lstStyle/>
          <a:p>
            <a:pPr>
              <a:defRPr/>
            </a:pPr>
            <a:fld id="{16D6EB17-1B13-4BFE-8647-5D893CA4E67A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20259"/>
            <a:ext cx="30861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4017" y="6453336"/>
            <a:ext cx="662268" cy="365125"/>
          </a:xfrm>
        </p:spPr>
        <p:txBody>
          <a:bodyPr/>
          <a:lstStyle/>
          <a:p>
            <a:pPr>
              <a:defRPr/>
            </a:pPr>
            <a:fld id="{47808659-05B7-4D73-AB94-9A3E01B2AF9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504" y="980728"/>
            <a:ext cx="8928992" cy="5472608"/>
          </a:xfrm>
        </p:spPr>
        <p:txBody>
          <a:bodyPr/>
          <a:lstStyle>
            <a:lvl1pPr marL="457200" indent="-457200" algn="r" rtl="1">
              <a:spcAft>
                <a:spcPts val="1000"/>
              </a:spcAft>
              <a:buClr>
                <a:srgbClr val="C00000"/>
              </a:buClr>
              <a:buSzPct val="85000"/>
              <a:buFont typeface="Wingdings" panose="05000000000000000000" pitchFamily="2" charset="2"/>
              <a:buChar char="q"/>
              <a:defRPr sz="26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marL="914400" indent="-342900" algn="r" rt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2400" b="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marL="1371600" indent="-228600" algn="r" rtl="1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defRPr sz="2000"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r" rtl="1">
              <a:defRPr>
                <a:cs typeface="B Nazanin" panose="00000400000000000000" pitchFamily="2" charset="-78"/>
              </a:defRPr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1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  <a:p>
            <a:pPr lvl="2"/>
            <a:r>
              <a:rPr lang="fa-IR" dirty="0" smtClean="0"/>
              <a:t>متن فارسی متن </a:t>
            </a:r>
            <a:r>
              <a:rPr lang="en-US" dirty="0" smtClean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0463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F5C56-B3D8-4DB8-8561-421CF2A045E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DF20-D986-434B-9F18-EC62BF641BE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BD6EF2-E3BF-4332-BE3E-B11A8DA8799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C872A-5609-4A08-8051-22614E522BEA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1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8567C7-5863-4C64-83D3-AEC5A7D390DD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3082" y="6356351"/>
            <a:ext cx="662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46BD5A-0713-4B2F-9B28-C657312792FF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4808" y="0"/>
            <a:ext cx="9158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4808" y="15205"/>
            <a:ext cx="915880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19312" y="255814"/>
            <a:ext cx="8253413" cy="6197522"/>
          </a:xfrm>
        </p:spPr>
        <p:txBody>
          <a:bodyPr>
            <a:normAutofit/>
          </a:bodyPr>
          <a:lstStyle/>
          <a:p>
            <a:pPr marR="45720" lvl="0">
              <a:lnSpc>
                <a:spcPct val="200000"/>
              </a:lnSpc>
              <a:spcBef>
                <a:spcPts val="0"/>
              </a:spcBef>
              <a:buClr>
                <a:srgbClr val="0BD0D9"/>
              </a:buClr>
              <a:buSzPct val="85000"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Internet of Things (IoT)</a:t>
            </a:r>
            <a:r>
              <a:rPr lang="fa-IR" sz="36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6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Professor: Dr.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Sadoon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Azizi</a:t>
            </a:r>
            <a: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3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s.azizi@uok.ac.ir</a:t>
            </a:r>
            <a: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/>
            </a:r>
            <a:br>
              <a:rPr lang="fa-IR" sz="2800" dirty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  <a:t>Faculty of Engineering</a:t>
            </a:r>
            <a:br>
              <a:rPr lang="en-US" sz="27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B Nazanin" pitchFamily="2" charset="-78"/>
              </a:rPr>
            </a:b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Department of IT and computer </a:t>
            </a:r>
            <a:r>
              <a:rPr lang="en-US" sz="2700" dirty="0" smtClean="0">
                <a:latin typeface="Times New Roman" pitchFamily="18" charset="0"/>
                <a:ea typeface="+mn-ea"/>
                <a:cs typeface="B Nazanin" pitchFamily="2" charset="-78"/>
              </a:rPr>
              <a:t>engineering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7" name="Picture 3" descr="F:\UoK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86" y="255814"/>
            <a:ext cx="342177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Fog computing compared to Cloud computing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82880" y="1916832"/>
            <a:ext cx="8778240" cy="32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Virtualization technologies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dirty="0"/>
              <a:t> </a:t>
            </a: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06996" y="1111996"/>
            <a:ext cx="7315200" cy="52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b="1" dirty="0" smtClean="0"/>
              <a:t>Orchestration and synchronization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The process of automating different work flows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Providing and management of computing, network and storage resources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Dealing with topologies that connect different objects with various requirements (bandwidth, delay and reliability varieties)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Efficient connection establishment between applications and objects</a:t>
            </a:r>
            <a:endParaRPr lang="fa-IR" dirty="0"/>
          </a:p>
          <a:p>
            <a:pPr rtl="0">
              <a:buSzPct val="80000"/>
            </a:pPr>
            <a:r>
              <a:rPr lang="en-US" dirty="0" smtClean="0"/>
              <a:t>Network functionality assurance</a:t>
            </a:r>
            <a:endParaRPr lang="fa-IR" dirty="0" smtClean="0"/>
          </a:p>
          <a:p>
            <a:pPr rtl="0">
              <a:buSzPct val="80000"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b="1" dirty="0" smtClean="0"/>
              <a:t>Orchestration and synchronization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dirty="0"/>
              <a:t> </a:t>
            </a: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24116" y="1100632"/>
            <a:ext cx="7680960" cy="53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DIKW pyramid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Data: symbols and bits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Information: process on data (answering to “who”, “what”, “when” and “where” questions)</a:t>
            </a:r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Knowledge: Accumulation and combination of data segments to find patterns (answering the “how” question)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Wisdom: Using knowledge for learning and producing better outputs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885916" y="3544298"/>
            <a:ext cx="2560320" cy="30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Data management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Most new data that is generated in </a:t>
            </a:r>
            <a:r>
              <a:rPr lang="en-US" dirty="0" err="1" smtClean="0"/>
              <a:t>IoT</a:t>
            </a:r>
            <a:r>
              <a:rPr lang="en-US" dirty="0" smtClean="0"/>
              <a:t> are the type Immediate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Data value is decreased or even destroyed as time goes on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Inborn challenges in collection, search, sharing, analysis and visualization lead up to the development of parallel programs and frameworks which run on tens, hundreds or even thousands of servers</a:t>
            </a:r>
            <a:endParaRPr lang="fa-IR" sz="2400" dirty="0" smtClean="0"/>
          </a:p>
          <a:p>
            <a:pPr lvl="1" rtl="0">
              <a:buSzPct val="80000"/>
            </a:pPr>
            <a:r>
              <a:rPr lang="en-US" dirty="0" smtClean="0"/>
              <a:t>Hadoop, Spark, Storm, </a:t>
            </a:r>
            <a:r>
              <a:rPr lang="en-US" dirty="0" err="1" smtClean="0"/>
              <a:t>Flink</a:t>
            </a:r>
            <a:r>
              <a:rPr lang="en-US" dirty="0" smtClean="0"/>
              <a:t>, Kafka</a:t>
            </a:r>
          </a:p>
          <a:p>
            <a:pPr rtl="0">
              <a:buSzPct val="80000"/>
            </a:pPr>
            <a:r>
              <a:rPr lang="en-US" dirty="0" smtClean="0"/>
              <a:t>Data analytics may include one or more of these: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Aggregation</a:t>
            </a:r>
            <a:endParaRPr lang="en-US" dirty="0"/>
          </a:p>
          <a:p>
            <a:pPr lvl="1" rtl="0">
              <a:buSzPct val="80000"/>
            </a:pPr>
            <a:r>
              <a:rPr lang="en-US" dirty="0" smtClean="0"/>
              <a:t>Reduction / Filtering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Classification</a:t>
            </a:r>
          </a:p>
          <a:p>
            <a:pPr lvl="1" rtl="0">
              <a:buSzPct val="80000"/>
            </a:pPr>
            <a:r>
              <a:rPr lang="en-US" dirty="0" smtClean="0"/>
              <a:t>Pattern matching</a:t>
            </a:r>
          </a:p>
          <a:p>
            <a:pPr lvl="1" rtl="0">
              <a:buSzPct val="80000"/>
            </a:pPr>
            <a:r>
              <a:rPr lang="en-US" dirty="0" smtClean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Data management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75476" y="1107942"/>
            <a:ext cx="8778240" cy="52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Data search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Huge amounts of data lead to the need for accurate and effective information searching mechanisms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Search engines and technologies of WWW deal with constant amounts of data which are usually altered slowly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err="1" smtClean="0"/>
              <a:t>IoT</a:t>
            </a:r>
            <a:r>
              <a:rPr lang="en-US" dirty="0" smtClean="0"/>
              <a:t> needs a distributed data searching solution that requests are propagated through the whole fog infrastructure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The solution is logically divided into two levels:</a:t>
            </a:r>
            <a:endParaRPr lang="fa-IR" dirty="0" smtClean="0"/>
          </a:p>
          <a:p>
            <a:pPr lvl="1" rtl="0">
              <a:buSzPct val="80000"/>
            </a:pPr>
            <a:r>
              <a:rPr lang="en-US" b="1" dirty="0" smtClean="0">
                <a:solidFill>
                  <a:srgbClr val="C00000"/>
                </a:solidFill>
              </a:rPr>
              <a:t>Things plane: </a:t>
            </a:r>
            <a:r>
              <a:rPr lang="en-US" dirty="0" smtClean="0"/>
              <a:t>Including physical objects, network and computing nodes in fog</a:t>
            </a:r>
            <a:endParaRPr lang="fa-IR" dirty="0" smtClean="0"/>
          </a:p>
          <a:p>
            <a:pPr lvl="1" rtl="0">
              <a:buSzPct val="80000"/>
            </a:pPr>
            <a:r>
              <a:rPr lang="en-US" b="1" dirty="0" smtClean="0">
                <a:solidFill>
                  <a:srgbClr val="C00000"/>
                </a:solidFill>
              </a:rPr>
              <a:t>Search plane: </a:t>
            </a:r>
            <a:r>
              <a:rPr lang="en-US" dirty="0" smtClean="0"/>
              <a:t>A logical view of the fog nodes that have distributed search ability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This solution needs special considerations so that it doesn’t lead to traffic flood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We can guarantee the scalability by limiting the search radius (search domain)</a:t>
            </a:r>
          </a:p>
          <a:p>
            <a:pPr rtl="0">
              <a:buSzPct val="80000"/>
            </a:pP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Data search in Fog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82880" y="1409045"/>
            <a:ext cx="8778240" cy="46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Challenges ahead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In cloud computing:</a:t>
            </a:r>
            <a:endParaRPr lang="fa-IR" sz="2400" dirty="0" smtClean="0"/>
          </a:p>
          <a:p>
            <a:pPr lvl="1" rtl="0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en-US" dirty="0" smtClean="0"/>
              <a:t>Network topologies are defined very well</a:t>
            </a:r>
            <a:endParaRPr lang="fa-IR" dirty="0" smtClean="0"/>
          </a:p>
          <a:p>
            <a:pPr lvl="1" rtl="0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en-US" dirty="0" smtClean="0"/>
              <a:t>Infrastructure is secured physically</a:t>
            </a:r>
            <a:endParaRPr lang="fa-IR" dirty="0" smtClean="0"/>
          </a:p>
          <a:p>
            <a:pPr lvl="1" rtl="0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en-US" dirty="0" smtClean="0"/>
              <a:t>Datacenter’s I/O with external networks (such as internet) is handled by firewall nodes</a:t>
            </a:r>
            <a:endParaRPr lang="fa-IR" dirty="0" smtClean="0"/>
          </a:p>
          <a:p>
            <a:pPr lvl="1" rtl="0">
              <a:spcBef>
                <a:spcPts val="300"/>
              </a:spcBef>
              <a:spcAft>
                <a:spcPts val="300"/>
              </a:spcAft>
              <a:buSzPct val="80000"/>
            </a:pPr>
            <a:r>
              <a:rPr lang="en-US" dirty="0" smtClean="0"/>
              <a:t>Network bandwidth is considerably abundant so topology altering is fairly easy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In fog computing: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Applications may be clustered together but they may not have the same physical configurations in common (the need for Orchestration and synchronization in fog)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Object and fog node connection challenges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Fog nodes may be implemented in an environment that could be easy to access physically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Need for a high-level programming model for ease of development in high-scale, distributed applications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Chapter objectives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en-US" dirty="0" smtClean="0"/>
              <a:t>* In this chapter the students are expected to get familiar with these objectives:</a:t>
            </a:r>
            <a:endParaRPr lang="fa-IR" sz="2400" dirty="0" smtClean="0"/>
          </a:p>
          <a:p>
            <a:pPr marL="0" indent="0" algn="just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Fog computing concept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Cloud computing comparison with Fog computing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Synchronization and regulation in fog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Data management in fog</a:t>
            </a:r>
            <a:endParaRPr lang="fa-IR" sz="2400" dirty="0" smtClean="0"/>
          </a:p>
          <a:p>
            <a:pPr marL="0" indent="0" rtl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Some articles in the context of fog computing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fa-IR" sz="2200" dirty="0" smtClean="0"/>
              <a:t> </a:t>
            </a:r>
            <a:r>
              <a:rPr lang="en-US" sz="2200" dirty="0" err="1"/>
              <a:t>Mouradian</a:t>
            </a:r>
            <a:r>
              <a:rPr lang="en-US" sz="2200" dirty="0"/>
              <a:t>, C., </a:t>
            </a:r>
            <a:r>
              <a:rPr lang="en-US" sz="2200" dirty="0" err="1"/>
              <a:t>Naboulsi</a:t>
            </a:r>
            <a:r>
              <a:rPr lang="en-US" sz="2200" dirty="0"/>
              <a:t>, D., </a:t>
            </a:r>
            <a:r>
              <a:rPr lang="en-US" sz="2200" dirty="0" err="1"/>
              <a:t>Yangui</a:t>
            </a:r>
            <a:r>
              <a:rPr lang="en-US" sz="2200" dirty="0"/>
              <a:t>, S., </a:t>
            </a:r>
            <a:r>
              <a:rPr lang="en-US" sz="2200" dirty="0" err="1"/>
              <a:t>Glitho</a:t>
            </a:r>
            <a:r>
              <a:rPr lang="en-US" sz="2200" dirty="0"/>
              <a:t>, R.H., Morrow, M.J. and </a:t>
            </a:r>
            <a:r>
              <a:rPr lang="en-US" sz="2200" dirty="0" err="1"/>
              <a:t>Polakos</a:t>
            </a:r>
            <a:r>
              <a:rPr lang="en-US" sz="2200" dirty="0"/>
              <a:t>, P.A., </a:t>
            </a:r>
            <a:r>
              <a:rPr lang="en-US" sz="2200" dirty="0" smtClean="0"/>
              <a:t>A </a:t>
            </a:r>
            <a:r>
              <a:rPr lang="en-US" sz="2200" dirty="0"/>
              <a:t>Comprehensive Survey on Fog Computing: State-of-the-art and Research Challenges. </a:t>
            </a:r>
            <a:r>
              <a:rPr lang="en-US" sz="2200" i="1" dirty="0"/>
              <a:t>IEEE Communications Surveys &amp; </a:t>
            </a:r>
            <a:r>
              <a:rPr lang="en-US" sz="2200" i="1" dirty="0" smtClean="0"/>
              <a:t>Tutorials</a:t>
            </a:r>
            <a:r>
              <a:rPr lang="en-US" sz="2200" dirty="0" smtClean="0"/>
              <a:t>, </a:t>
            </a:r>
            <a:r>
              <a:rPr lang="en-US" sz="2200" dirty="0"/>
              <a:t>2017.</a:t>
            </a:r>
            <a:endParaRPr lang="en-US" sz="22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 err="1" smtClean="0"/>
              <a:t>Bitam</a:t>
            </a:r>
            <a:r>
              <a:rPr lang="en-US" sz="2200" dirty="0"/>
              <a:t>, S., </a:t>
            </a:r>
            <a:r>
              <a:rPr lang="en-US" sz="2200" dirty="0" err="1"/>
              <a:t>Zeadally</a:t>
            </a:r>
            <a:r>
              <a:rPr lang="en-US" sz="2200" dirty="0"/>
              <a:t>, S. and </a:t>
            </a:r>
            <a:r>
              <a:rPr lang="en-US" sz="2200" dirty="0" err="1"/>
              <a:t>Mellouk</a:t>
            </a:r>
            <a:r>
              <a:rPr lang="en-US" sz="2200" dirty="0"/>
              <a:t>, A., </a:t>
            </a:r>
            <a:r>
              <a:rPr lang="en-US" sz="2200" dirty="0" smtClean="0"/>
              <a:t>Fog </a:t>
            </a:r>
            <a:r>
              <a:rPr lang="en-US" sz="2200" dirty="0"/>
              <a:t>computing job scheduling optimization based on bees swarm. </a:t>
            </a:r>
            <a:r>
              <a:rPr lang="en-US" sz="2200" i="1" dirty="0"/>
              <a:t>Enterprise </a:t>
            </a:r>
            <a:r>
              <a:rPr lang="en-US" sz="2200" i="1" dirty="0" smtClean="0"/>
              <a:t>Information Systems</a:t>
            </a:r>
            <a:r>
              <a:rPr lang="en-US" sz="2200" dirty="0" smtClean="0"/>
              <a:t>, pp.1-25,</a:t>
            </a:r>
            <a:r>
              <a:rPr lang="en-US" sz="2200" dirty="0"/>
              <a:t> </a:t>
            </a:r>
            <a:r>
              <a:rPr lang="en-US" sz="2200" dirty="0" smtClean="0"/>
              <a:t>2017.</a:t>
            </a:r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/>
              <a:t>Gupta, H., </a:t>
            </a:r>
            <a:r>
              <a:rPr lang="en-US" sz="2200" dirty="0" err="1"/>
              <a:t>Vahid</a:t>
            </a:r>
            <a:r>
              <a:rPr lang="en-US" sz="2200" dirty="0"/>
              <a:t> </a:t>
            </a:r>
            <a:r>
              <a:rPr lang="en-US" sz="2200" dirty="0" err="1"/>
              <a:t>Dastjerdi</a:t>
            </a:r>
            <a:r>
              <a:rPr lang="en-US" sz="2200" dirty="0"/>
              <a:t>, A., Ghosh, S.K. and </a:t>
            </a:r>
            <a:r>
              <a:rPr lang="en-US" sz="2200" dirty="0" err="1"/>
              <a:t>Buyya</a:t>
            </a:r>
            <a:r>
              <a:rPr lang="en-US" sz="2200" dirty="0"/>
              <a:t>, R., </a:t>
            </a:r>
            <a:r>
              <a:rPr lang="en-US" sz="2200" dirty="0" err="1" smtClean="0"/>
              <a:t>iFogSim</a:t>
            </a:r>
            <a:r>
              <a:rPr lang="en-US" sz="2200" dirty="0"/>
              <a:t>: A toolkit for modeling and simulation of resource management techniques in the Internet of Things, Edge and Fog computing environments. </a:t>
            </a:r>
            <a:r>
              <a:rPr lang="en-US" sz="2200" i="1" dirty="0"/>
              <a:t>Software: Practice and Experience</a:t>
            </a:r>
            <a:r>
              <a:rPr lang="en-US" sz="2200" dirty="0"/>
              <a:t>, </a:t>
            </a:r>
            <a:r>
              <a:rPr lang="en-US" sz="2200" i="1" dirty="0"/>
              <a:t>47</a:t>
            </a:r>
            <a:r>
              <a:rPr lang="en-US" sz="2200" dirty="0"/>
              <a:t>(9), </a:t>
            </a:r>
            <a:r>
              <a:rPr lang="en-US" sz="2200" dirty="0" smtClean="0"/>
              <a:t>pp.1275-1296, </a:t>
            </a:r>
            <a:r>
              <a:rPr lang="en-US" sz="2200" dirty="0"/>
              <a:t>2017</a:t>
            </a:r>
            <a:r>
              <a:rPr lang="en-US" sz="2200" dirty="0" smtClean="0"/>
              <a:t>.</a:t>
            </a:r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200" dirty="0"/>
              <a:t>Zeng, D., </a:t>
            </a:r>
            <a:r>
              <a:rPr lang="en-US" sz="2200" dirty="0" err="1"/>
              <a:t>Gu</a:t>
            </a:r>
            <a:r>
              <a:rPr lang="en-US" sz="2200" dirty="0"/>
              <a:t>, L., </a:t>
            </a:r>
            <a:r>
              <a:rPr lang="en-US" sz="2200" dirty="0" err="1"/>
              <a:t>Guo</a:t>
            </a:r>
            <a:r>
              <a:rPr lang="en-US" sz="2200" dirty="0"/>
              <a:t>, S., Cheng, Z. and Yu, S., </a:t>
            </a:r>
            <a:r>
              <a:rPr lang="en-US" sz="2200" dirty="0" smtClean="0"/>
              <a:t>Joint </a:t>
            </a:r>
            <a:r>
              <a:rPr lang="en-US" sz="2200" dirty="0"/>
              <a:t>optimization of task scheduling and image placement in fog computing supported software-defined embedded system. </a:t>
            </a:r>
            <a:r>
              <a:rPr lang="en-US" sz="2200" i="1" dirty="0"/>
              <a:t>IEEE Transactions on Computers</a:t>
            </a:r>
            <a:r>
              <a:rPr lang="en-US" sz="2200" dirty="0"/>
              <a:t>, </a:t>
            </a:r>
            <a:r>
              <a:rPr lang="en-US" sz="2200" i="1" dirty="0"/>
              <a:t>65</a:t>
            </a:r>
            <a:r>
              <a:rPr lang="en-US" sz="2200" dirty="0"/>
              <a:t>(12), </a:t>
            </a:r>
            <a:r>
              <a:rPr lang="en-US" sz="2200" dirty="0" smtClean="0"/>
              <a:t>pp.3702-3712, </a:t>
            </a:r>
            <a:r>
              <a:rPr lang="en-US" sz="2200" dirty="0"/>
              <a:t>2016.</a:t>
            </a:r>
            <a:endParaRPr lang="fa-IR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Cloud computing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00" y="1052735"/>
            <a:ext cx="8928992" cy="5241737"/>
          </a:xfrm>
        </p:spPr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Cloud computing is referred to a model that enables network-based  on-demand service allocation from a pool of resources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Cloud computing services:</a:t>
            </a:r>
            <a:endParaRPr lang="fa-IR" sz="2400" dirty="0" smtClean="0"/>
          </a:p>
          <a:p>
            <a:pPr lvl="1" rtl="0">
              <a:buSzPct val="80000"/>
            </a:pPr>
            <a:r>
              <a:rPr lang="en-US" dirty="0" smtClean="0">
                <a:cs typeface="B Zar" panose="00000400000000000000" pitchFamily="2" charset="-78"/>
              </a:rPr>
              <a:t>SaaS: Software as a Service</a:t>
            </a:r>
            <a:endParaRPr lang="fa-IR" dirty="0">
              <a:cs typeface="B Zar" panose="00000400000000000000" pitchFamily="2" charset="-78"/>
            </a:endParaRPr>
          </a:p>
          <a:p>
            <a:pPr lvl="1" rtl="0">
              <a:buSzPct val="80000"/>
            </a:pPr>
            <a:r>
              <a:rPr lang="en-US" dirty="0" smtClean="0">
                <a:cs typeface="B Zar" panose="00000400000000000000" pitchFamily="2" charset="-78"/>
              </a:rPr>
              <a:t>PaaS: Platform as a Service</a:t>
            </a:r>
            <a:endParaRPr lang="fa-IR" dirty="0">
              <a:cs typeface="B Zar" panose="00000400000000000000" pitchFamily="2" charset="-78"/>
            </a:endParaRPr>
          </a:p>
          <a:p>
            <a:pPr lvl="1" rtl="0">
              <a:buSzPct val="80000"/>
            </a:pPr>
            <a:r>
              <a:rPr lang="en-US" dirty="0" smtClean="0">
                <a:cs typeface="B Zar" panose="00000400000000000000" pitchFamily="2" charset="-78"/>
              </a:rPr>
              <a:t>IaaS: Infrastructure as a Service</a:t>
            </a:r>
          </a:p>
          <a:p>
            <a:pPr marL="0" indent="0" rtl="0">
              <a:buSzPct val="80000"/>
              <a:buNone/>
            </a:pP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716016" y="3645024"/>
            <a:ext cx="3900439" cy="2941115"/>
            <a:chOff x="-1981501" y="2296554"/>
            <a:chExt cx="8151991" cy="1767384"/>
          </a:xfrm>
        </p:grpSpPr>
        <p:pic>
          <p:nvPicPr>
            <p:cNvPr id="7" name="Picture 6" descr="F:\00-Thesis\Cloud Computing\Proposal\Pics\cloud-computing2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1501" y="2296554"/>
              <a:ext cx="8151991" cy="1767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60758" y="2866228"/>
              <a:ext cx="2893378" cy="502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9525" algn="ctr" rtl="1">
                <a:spcAft>
                  <a:spcPts val="1000"/>
                </a:spcAft>
              </a:pPr>
              <a:r>
                <a: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Cloud</a:t>
              </a:r>
            </a:p>
            <a:p>
              <a:pPr indent="9525" algn="ctr" rtl="1"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B Titr" panose="00000700000000000000" pitchFamily="2" charset="-78"/>
                </a:rPr>
                <a:t>Computing</a:t>
              </a:r>
              <a:endPara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6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Cloud computing characteristics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fa-IR" dirty="0" smtClean="0">
                <a:cs typeface="B Zar" panose="00000400000000000000" pitchFamily="2" charset="-78"/>
              </a:rPr>
              <a:t> </a:t>
            </a:r>
            <a:endParaRPr lang="fa-IR" dirty="0">
              <a:cs typeface="B Zar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78811053"/>
              </p:ext>
            </p:extLst>
          </p:nvPr>
        </p:nvGraphicFramePr>
        <p:xfrm>
          <a:off x="1524000" y="17210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85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Some cloud computing limitations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Connection between cloud and edge devices</a:t>
            </a:r>
            <a:endParaRPr lang="fa-IR" sz="2400" dirty="0" smtClean="0"/>
          </a:p>
          <a:p>
            <a:pPr lvl="1" rtl="0">
              <a:buSzPct val="80000"/>
            </a:pPr>
            <a:r>
              <a:rPr lang="en-US" dirty="0" smtClean="0"/>
              <a:t>Such connection is an internet-based one which is not best suited for </a:t>
            </a:r>
            <a:r>
              <a:rPr lang="en-US" dirty="0" err="1" smtClean="0"/>
              <a:t>IoT</a:t>
            </a:r>
            <a:r>
              <a:rPr lang="en-US" dirty="0" smtClean="0"/>
              <a:t> applications. for instance latency-sensitive applications</a:t>
            </a:r>
          </a:p>
          <a:p>
            <a:pPr lvl="1" rtl="0">
              <a:buSzPct val="80000"/>
            </a:pPr>
            <a:r>
              <a:rPr lang="en-US" dirty="0" smtClean="0"/>
              <a:t>Examples of latency-sensitive applications: connected vehicles (CV), fire detection, smart electricity network, content delivery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Some </a:t>
            </a:r>
            <a:r>
              <a:rPr lang="en-US" dirty="0" err="1" smtClean="0"/>
              <a:t>IoT</a:t>
            </a:r>
            <a:r>
              <a:rPr lang="en-US" dirty="0" smtClean="0"/>
              <a:t> applications include multiple components which may reside on different clouds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Overhead due to inter-cloud </a:t>
            </a:r>
            <a:r>
              <a:rPr lang="en-US" dirty="0"/>
              <a:t>connections (Exacerbation of </a:t>
            </a:r>
            <a:r>
              <a:rPr lang="en-US" dirty="0" smtClean="0"/>
              <a:t>delay)</a:t>
            </a:r>
            <a:endParaRPr lang="fa-IR" dirty="0" smtClean="0"/>
          </a:p>
          <a:p>
            <a:pPr rtl="0">
              <a:buSzPct val="80000"/>
            </a:pPr>
            <a:r>
              <a:rPr lang="en-US" dirty="0" smtClean="0"/>
              <a:t>Security challenge for some applications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Privacy issues</a:t>
            </a: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Fog Computing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Fog: cloud near earth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Also known as edge computing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Fog computing can be defined as a distributed computing paradigm that brings the cloud services to edge of the network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In fact, fog computing is the bridge between edge devices and cloud computing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Due to being close to edge devices, fog has potential to provide services with low delays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Fog computing is an extend to cloud computing not a replacement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Immediate computations are done by fog while extreme computations are done by the cloud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>
            <a:normAutofit fontScale="90000"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The role of fog and cloud’s resources in </a:t>
            </a:r>
            <a:r>
              <a:rPr lang="en-US" altLang="en-US" dirty="0" err="1" smtClean="0"/>
              <a:t>IoT</a:t>
            </a:r>
            <a:r>
              <a:rPr lang="en-US" altLang="en-US" dirty="0" smtClean="0"/>
              <a:t> services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fa-IR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95" y="1628795"/>
            <a:ext cx="6502401" cy="42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Factors of fog existence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Data flood</a:t>
            </a:r>
            <a:endParaRPr lang="fa-IR" sz="2400" dirty="0" smtClean="0"/>
          </a:p>
          <a:p>
            <a:pPr lvl="1" rtl="0">
              <a:buSzPct val="80000"/>
            </a:pPr>
            <a:r>
              <a:rPr lang="en-US" dirty="0" smtClean="0"/>
              <a:t>The excess amount of data compared to network bandwidth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All generated data until the year 2004 was 5 </a:t>
            </a:r>
            <a:r>
              <a:rPr lang="en-US" dirty="0" err="1" smtClean="0"/>
              <a:t>Exabytes</a:t>
            </a:r>
            <a:r>
              <a:rPr lang="en-US" dirty="0" smtClean="0"/>
              <a:t>. Now every 2 days the exact same amount is generated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Quick mobility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Too much changes in the network state causes huge reduction of service and connectivity to cloud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sz="2400" dirty="0" smtClean="0"/>
              <a:t>Reliable control</a:t>
            </a:r>
            <a:endParaRPr lang="fa-IR" sz="2400" dirty="0" smtClean="0"/>
          </a:p>
          <a:p>
            <a:pPr lvl="1" rtl="0">
              <a:buSzPct val="80000"/>
            </a:pPr>
            <a:r>
              <a:rPr lang="en-US" dirty="0" smtClean="0"/>
              <a:t>Need for a connection with low delay for immediate and reliable control</a:t>
            </a:r>
            <a:endParaRPr lang="fa-IR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en-US" dirty="0" smtClean="0"/>
              <a:t>Management and data control</a:t>
            </a:r>
            <a:endParaRPr lang="fa-IR" dirty="0" smtClean="0"/>
          </a:p>
          <a:p>
            <a:pPr lvl="1" rtl="0">
              <a:buSzPct val="80000"/>
            </a:pPr>
            <a:r>
              <a:rPr lang="en-US" dirty="0" smtClean="0"/>
              <a:t>Need support for distributed and hierarchical data management</a:t>
            </a: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808" y="15205"/>
            <a:ext cx="9158808" cy="914400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dirty="0" smtClean="0"/>
              <a:t>Characteristics and advantages of fog computing</a:t>
            </a:r>
            <a:endParaRPr lang="fa-IR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dirty="0" smtClean="0"/>
              <a:t>Networ</a:t>
            </a:r>
            <a:r>
              <a:rPr lang="en-US" dirty="0" smtClean="0"/>
              <a:t>k traffic reduction</a:t>
            </a:r>
            <a:endParaRPr lang="fa-IR" sz="2400" dirty="0" smtClean="0"/>
          </a:p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dirty="0" smtClean="0"/>
              <a:t>Reduce the response time by bringing the computation to the edge of network (near edge devices)</a:t>
            </a:r>
            <a:endParaRPr lang="fa-IR" dirty="0" smtClean="0"/>
          </a:p>
          <a:p>
            <a:pPr lvl="1"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dirty="0" smtClean="0"/>
              <a:t>Suitable for immediate and delay-sensitive applications</a:t>
            </a:r>
            <a:endParaRPr lang="fa-IR" dirty="0" smtClean="0"/>
          </a:p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dirty="0" smtClean="0"/>
              <a:t>Service quality</a:t>
            </a:r>
            <a:endParaRPr lang="fa-IR" dirty="0" smtClean="0"/>
          </a:p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dirty="0" smtClean="0"/>
              <a:t>Distributed architecture</a:t>
            </a:r>
            <a:endParaRPr lang="fa-IR" sz="2400" dirty="0" smtClean="0"/>
          </a:p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dirty="0" smtClean="0"/>
              <a:t>Scalability </a:t>
            </a:r>
            <a:endParaRPr lang="fa-IR" dirty="0" smtClean="0"/>
          </a:p>
          <a:p>
            <a:pPr rtl="0">
              <a:spcBef>
                <a:spcPts val="1200"/>
              </a:spcBef>
              <a:spcAft>
                <a:spcPts val="1200"/>
              </a:spcAft>
              <a:buSzPct val="80000"/>
            </a:pPr>
            <a:r>
              <a:rPr lang="en-US" sz="2400" dirty="0" smtClean="0"/>
              <a:t>Security</a:t>
            </a:r>
            <a:endParaRPr lang="fa-IR" sz="2400" dirty="0" smtClean="0"/>
          </a:p>
          <a:p>
            <a:pPr rtl="0">
              <a:spcBef>
                <a:spcPts val="600"/>
              </a:spcBef>
              <a:spcAft>
                <a:spcPts val="600"/>
              </a:spcAft>
              <a:buSzPct val="80000"/>
            </a:pPr>
            <a:endParaRPr lang="fa-I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A25D-6EEE-4500-A440-36752B2ACF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Arial"/>
        <a:ea typeface=""/>
        <a:cs typeface="B Titr"/>
      </a:majorFont>
      <a:minorFont>
        <a:latin typeface="Arial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8C4F543-CB5C-4FFC-BFDF-5F3B1AC93FAB}" vid="{6EC2F159-D004-4544-9371-8ABDCB33D9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2593</TotalTime>
  <Words>1050</Words>
  <Application>Microsoft Office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 Nazanin</vt:lpstr>
      <vt:lpstr>B Titr</vt:lpstr>
      <vt:lpstr>B Zar</vt:lpstr>
      <vt:lpstr>Calibri</vt:lpstr>
      <vt:lpstr>Times New Roman</vt:lpstr>
      <vt:lpstr>Wingdings</vt:lpstr>
      <vt:lpstr>Theme2</vt:lpstr>
      <vt:lpstr>Internet of Things (IoT)  Professor: Dr. Sadoon Azizi s.azizi@uok.ac.ir Faculty of Engineering Department of IT and computer engineering</vt:lpstr>
      <vt:lpstr>Chapter objectives</vt:lpstr>
      <vt:lpstr>Cloud computing</vt:lpstr>
      <vt:lpstr>Cloud computing characteristics</vt:lpstr>
      <vt:lpstr>Some cloud computing limitations</vt:lpstr>
      <vt:lpstr>Fog Computing</vt:lpstr>
      <vt:lpstr>The role of fog and cloud’s resources in IoT services</vt:lpstr>
      <vt:lpstr>Factors of fog existence</vt:lpstr>
      <vt:lpstr>Characteristics and advantages of fog computing</vt:lpstr>
      <vt:lpstr>Fog computing compared to Cloud computing</vt:lpstr>
      <vt:lpstr>Virtualization technologies</vt:lpstr>
      <vt:lpstr>Orchestration and synchronization in Fog</vt:lpstr>
      <vt:lpstr>Orchestration and synchronization in Fog</vt:lpstr>
      <vt:lpstr>DIKW pyramid</vt:lpstr>
      <vt:lpstr>Data management in Fog</vt:lpstr>
      <vt:lpstr>Data management in Fog</vt:lpstr>
      <vt:lpstr>Data search in Fog</vt:lpstr>
      <vt:lpstr>Data search in Fog</vt:lpstr>
      <vt:lpstr>Challenges ahead</vt:lpstr>
      <vt:lpstr>Some articles in the context of fog computing</vt:lpstr>
    </vt:vector>
  </TitlesOfParts>
  <Company>Your Organization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هوش مصنوعی</dc:title>
  <dc:subject>فصل اول- مقدمه</dc:subject>
  <dc:creator>Your User Name</dc:creator>
  <cp:lastModifiedBy>Zharfa</cp:lastModifiedBy>
  <cp:revision>246</cp:revision>
  <dcterms:created xsi:type="dcterms:W3CDTF">2006-10-17T18:06:34Z</dcterms:created>
  <dcterms:modified xsi:type="dcterms:W3CDTF">2018-10-03T16:51:33Z</dcterms:modified>
</cp:coreProperties>
</file>