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68"/>
  </p:notesMasterIdLst>
  <p:sldIdLst>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301" r:id="rId44"/>
    <p:sldId id="302" r:id="rId45"/>
    <p:sldId id="303" r:id="rId46"/>
    <p:sldId id="304" r:id="rId47"/>
    <p:sldId id="305" r:id="rId48"/>
    <p:sldId id="306" r:id="rId49"/>
    <p:sldId id="307" r:id="rId50"/>
    <p:sldId id="309" r:id="rId51"/>
    <p:sldId id="310" r:id="rId52"/>
    <p:sldId id="311" r:id="rId53"/>
    <p:sldId id="312" r:id="rId54"/>
    <p:sldId id="313" r:id="rId55"/>
    <p:sldId id="314" r:id="rId56"/>
    <p:sldId id="315" r:id="rId57"/>
    <p:sldId id="316" r:id="rId58"/>
    <p:sldId id="317" r:id="rId59"/>
    <p:sldId id="318" r:id="rId60"/>
    <p:sldId id="319" r:id="rId61"/>
    <p:sldId id="324" r:id="rId62"/>
    <p:sldId id="320" r:id="rId63"/>
    <p:sldId id="321" r:id="rId64"/>
    <p:sldId id="322" r:id="rId65"/>
    <p:sldId id="323" r:id="rId66"/>
    <p:sldId id="32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221B1-3B32-432A-9380-9750D1E6C34E}"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92C9C-BFA2-48FE-B123-8955A38512DA}" type="slidenum">
              <a:rPr lang="en-US" smtClean="0"/>
              <a:t>‹#›</a:t>
            </a:fld>
            <a:endParaRPr lang="en-US"/>
          </a:p>
        </p:txBody>
      </p:sp>
    </p:spTree>
    <p:extLst>
      <p:ext uri="{BB962C8B-B14F-4D97-AF65-F5344CB8AC3E}">
        <p14:creationId xmlns:p14="http://schemas.microsoft.com/office/powerpoint/2010/main" val="262146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992C9C-BFA2-48FE-B123-8955A38512DA}" type="slidenum">
              <a:rPr lang="en-US" smtClean="0"/>
              <a:t>1</a:t>
            </a:fld>
            <a:endParaRPr lang="en-US"/>
          </a:p>
        </p:txBody>
      </p:sp>
    </p:spTree>
    <p:extLst>
      <p:ext uri="{BB962C8B-B14F-4D97-AF65-F5344CB8AC3E}">
        <p14:creationId xmlns:p14="http://schemas.microsoft.com/office/powerpoint/2010/main" val="89211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5ED403-E3FC-4538-A5E5-1DE23FED7A1D}" type="slidenum">
              <a:rPr lang="en-US" altLang="en-US" smtClean="0"/>
              <a:pPr/>
              <a:t>10</a:t>
            </a:fld>
            <a:endParaRPr lang="en-US" altLang="en-US" smtClean="0"/>
          </a:p>
        </p:txBody>
      </p:sp>
    </p:spTree>
    <p:extLst>
      <p:ext uri="{BB962C8B-B14F-4D97-AF65-F5344CB8AC3E}">
        <p14:creationId xmlns:p14="http://schemas.microsoft.com/office/powerpoint/2010/main" val="381078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CC3994-2250-4410-A7CD-E0BD2892508D}" type="slidenum">
              <a:rPr lang="en-US" altLang="en-US" smtClean="0"/>
              <a:pPr/>
              <a:t>11</a:t>
            </a:fld>
            <a:endParaRPr lang="en-US" altLang="en-US" smtClean="0"/>
          </a:p>
        </p:txBody>
      </p:sp>
    </p:spTree>
    <p:extLst>
      <p:ext uri="{BB962C8B-B14F-4D97-AF65-F5344CB8AC3E}">
        <p14:creationId xmlns:p14="http://schemas.microsoft.com/office/powerpoint/2010/main" val="120873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9B0B85-57A3-4B36-8003-921AE8FD7F67}" type="slidenum">
              <a:rPr lang="en-US" altLang="en-US" smtClean="0"/>
              <a:pPr/>
              <a:t>14</a:t>
            </a:fld>
            <a:endParaRPr lang="en-US" altLang="en-US" smtClean="0"/>
          </a:p>
        </p:txBody>
      </p:sp>
    </p:spTree>
    <p:extLst>
      <p:ext uri="{BB962C8B-B14F-4D97-AF65-F5344CB8AC3E}">
        <p14:creationId xmlns:p14="http://schemas.microsoft.com/office/powerpoint/2010/main" val="143329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288F6-73FB-4B36-A2F5-C5AA1090391C}" type="slidenum">
              <a:rPr lang="en-US" altLang="en-US" smtClean="0"/>
              <a:pPr/>
              <a:t>19</a:t>
            </a:fld>
            <a:endParaRPr lang="en-US" altLang="en-US" smtClean="0"/>
          </a:p>
        </p:txBody>
      </p:sp>
    </p:spTree>
    <p:extLst>
      <p:ext uri="{BB962C8B-B14F-4D97-AF65-F5344CB8AC3E}">
        <p14:creationId xmlns:p14="http://schemas.microsoft.com/office/powerpoint/2010/main" val="182356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603CD1-9376-4E7C-A1C4-7B2E6AB2544C}" type="slidenum">
              <a:rPr lang="en-US" altLang="en-US" smtClean="0"/>
              <a:pPr/>
              <a:t>20</a:t>
            </a:fld>
            <a:endParaRPr lang="en-US" altLang="en-US" smtClean="0"/>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0851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97A0CA-66C0-4A14-9C58-0800DB2F70D7}" type="slidenum">
              <a:rPr lang="en-US" altLang="en-US" smtClean="0"/>
              <a:pPr/>
              <a:t>30</a:t>
            </a:fld>
            <a:endParaRPr lang="en-US" altLang="en-US" smtClean="0"/>
          </a:p>
        </p:txBody>
      </p:sp>
    </p:spTree>
    <p:extLst>
      <p:ext uri="{BB962C8B-B14F-4D97-AF65-F5344CB8AC3E}">
        <p14:creationId xmlns:p14="http://schemas.microsoft.com/office/powerpoint/2010/main" val="356852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53B0A1-9B92-4FF6-8801-9ABC435BE9E3}" type="slidenum">
              <a:rPr lang="en-US" altLang="en-US" smtClean="0"/>
              <a:pPr/>
              <a:t>34</a:t>
            </a:fld>
            <a:endParaRPr lang="en-US" altLang="en-US" smtClean="0"/>
          </a:p>
        </p:txBody>
      </p:sp>
      <p:sp>
        <p:nvSpPr>
          <p:cNvPr id="747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5908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31B9EC-4467-4E5B-AEB5-837B4733BC91}" type="slidenum">
              <a:rPr lang="en-US" altLang="en-US" smtClean="0"/>
              <a:pPr/>
              <a:t>35</a:t>
            </a:fld>
            <a:endParaRPr lang="en-US" altLang="en-US" smtClean="0"/>
          </a:p>
        </p:txBody>
      </p:sp>
      <p:sp>
        <p:nvSpPr>
          <p:cNvPr id="768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43760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84CC0B-7995-46DA-ACFD-3E053AB322DC}" type="slidenum">
              <a:rPr lang="en-US" altLang="en-US" smtClean="0"/>
              <a:pPr/>
              <a:t>36</a:t>
            </a:fld>
            <a:endParaRPr lang="en-US" altLang="en-US" smtClean="0"/>
          </a:p>
        </p:txBody>
      </p:sp>
      <p:sp>
        <p:nvSpPr>
          <p:cNvPr id="788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453057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DF38F1-DEDC-4A1F-83FB-600EB667E537}" type="slidenum">
              <a:rPr lang="en-US" altLang="en-US" smtClean="0"/>
              <a:pPr/>
              <a:t>37</a:t>
            </a:fld>
            <a:endParaRPr lang="en-US" altLang="en-US" smtClean="0"/>
          </a:p>
        </p:txBody>
      </p:sp>
      <p:sp>
        <p:nvSpPr>
          <p:cNvPr id="808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9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4301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254677-C6D9-45FC-8328-2109FEB2329D}" type="slidenum">
              <a:rPr lang="en-US" altLang="en-US" smtClean="0"/>
              <a:pPr/>
              <a:t>2</a:t>
            </a:fld>
            <a:endParaRPr lang="en-US" altLang="en-US" smtClean="0"/>
          </a:p>
        </p:txBody>
      </p:sp>
    </p:spTree>
    <p:extLst>
      <p:ext uri="{BB962C8B-B14F-4D97-AF65-F5344CB8AC3E}">
        <p14:creationId xmlns:p14="http://schemas.microsoft.com/office/powerpoint/2010/main" val="95884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928720-298F-4771-A21E-270996B5ED58}" type="slidenum">
              <a:rPr lang="en-US" altLang="en-US" smtClean="0"/>
              <a:pPr/>
              <a:t>38</a:t>
            </a:fld>
            <a:endParaRPr lang="en-US" altLang="en-US" smtClean="0"/>
          </a:p>
        </p:txBody>
      </p:sp>
      <p:sp>
        <p:nvSpPr>
          <p:cNvPr id="829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3165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DE23B0-C353-4FD8-B83D-499E2197CDF8}" type="slidenum">
              <a:rPr lang="en-US" altLang="en-US" smtClean="0"/>
              <a:pPr/>
              <a:t>39</a:t>
            </a:fld>
            <a:endParaRPr lang="en-US" altLang="en-US" smtClean="0"/>
          </a:p>
        </p:txBody>
      </p:sp>
      <p:sp>
        <p:nvSpPr>
          <p:cNvPr id="849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36810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891ED3-D24B-4835-9865-37834D7AED74}" type="slidenum">
              <a:rPr lang="en-US" altLang="en-US" smtClean="0"/>
              <a:pPr/>
              <a:t>40</a:t>
            </a:fld>
            <a:endParaRPr lang="en-US" altLang="en-US" smtClean="0"/>
          </a:p>
        </p:txBody>
      </p:sp>
      <p:sp>
        <p:nvSpPr>
          <p:cNvPr id="890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410802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92A737-597E-4D6D-8705-1CD92C0E929D}" type="slidenum">
              <a:rPr lang="en-US" altLang="en-US" smtClean="0"/>
              <a:pPr/>
              <a:t>41</a:t>
            </a:fld>
            <a:endParaRPr lang="en-US" altLang="en-US" smtClean="0"/>
          </a:p>
        </p:txBody>
      </p:sp>
      <p:sp>
        <p:nvSpPr>
          <p:cNvPr id="911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70029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DD1883-655E-4EDE-8F74-231B653A11FB}" type="slidenum">
              <a:rPr lang="en-US" altLang="en-US" smtClean="0"/>
              <a:pPr/>
              <a:t>42</a:t>
            </a:fld>
            <a:endParaRPr lang="en-US" altLang="en-US" smtClean="0"/>
          </a:p>
        </p:txBody>
      </p:sp>
      <p:sp>
        <p:nvSpPr>
          <p:cNvPr id="972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85964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4AC254-39F2-4170-8BE7-8440D795C585}" type="slidenum">
              <a:rPr lang="en-US" altLang="en-US" smtClean="0"/>
              <a:pPr/>
              <a:t>43</a:t>
            </a:fld>
            <a:endParaRPr lang="en-US" altLang="en-US" smtClean="0"/>
          </a:p>
        </p:txBody>
      </p:sp>
    </p:spTree>
    <p:extLst>
      <p:ext uri="{BB962C8B-B14F-4D97-AF65-F5344CB8AC3E}">
        <p14:creationId xmlns:p14="http://schemas.microsoft.com/office/powerpoint/2010/main" val="649432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78AA13-BC1E-4DC3-AF0B-74BA06EDD143}" type="slidenum">
              <a:rPr lang="en-US" altLang="en-US" smtClean="0"/>
              <a:pPr/>
              <a:t>50</a:t>
            </a:fld>
            <a:endParaRPr lang="en-US" altLang="en-US" smtClean="0"/>
          </a:p>
        </p:txBody>
      </p:sp>
    </p:spTree>
    <p:extLst>
      <p:ext uri="{BB962C8B-B14F-4D97-AF65-F5344CB8AC3E}">
        <p14:creationId xmlns:p14="http://schemas.microsoft.com/office/powerpoint/2010/main" val="19511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05FD69-5611-4233-8D73-550E1E630781}" type="slidenum">
              <a:rPr lang="en-US" altLang="en-US" smtClean="0"/>
              <a:pPr/>
              <a:t>51</a:t>
            </a:fld>
            <a:endParaRPr lang="en-US" altLang="en-US" smtClean="0"/>
          </a:p>
        </p:txBody>
      </p:sp>
    </p:spTree>
    <p:extLst>
      <p:ext uri="{BB962C8B-B14F-4D97-AF65-F5344CB8AC3E}">
        <p14:creationId xmlns:p14="http://schemas.microsoft.com/office/powerpoint/2010/main" val="3506033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F43A53-56A5-4629-A46A-7C1D2FAEDF8E}" type="slidenum">
              <a:rPr lang="en-US" altLang="en-US" smtClean="0"/>
              <a:pPr/>
              <a:t>52</a:t>
            </a:fld>
            <a:endParaRPr lang="en-US" altLang="en-US" smtClean="0"/>
          </a:p>
        </p:txBody>
      </p:sp>
    </p:spTree>
    <p:extLst>
      <p:ext uri="{BB962C8B-B14F-4D97-AF65-F5344CB8AC3E}">
        <p14:creationId xmlns:p14="http://schemas.microsoft.com/office/powerpoint/2010/main" val="3641127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BCB79B-72E0-41AF-9751-10CFC5173F37}" type="slidenum">
              <a:rPr lang="en-US" altLang="en-US" smtClean="0"/>
              <a:pPr/>
              <a:t>53</a:t>
            </a:fld>
            <a:endParaRPr lang="en-US" altLang="en-US" smtClean="0"/>
          </a:p>
        </p:txBody>
      </p:sp>
    </p:spTree>
    <p:extLst>
      <p:ext uri="{BB962C8B-B14F-4D97-AF65-F5344CB8AC3E}">
        <p14:creationId xmlns:p14="http://schemas.microsoft.com/office/powerpoint/2010/main" val="34129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57C917-A3A7-448C-BAD7-6A692FA5AE65}" type="slidenum">
              <a:rPr lang="en-US" altLang="en-US" smtClean="0"/>
              <a:pPr/>
              <a:t>3</a:t>
            </a:fld>
            <a:endParaRPr lang="en-US" altLang="en-US" smtClean="0"/>
          </a:p>
        </p:txBody>
      </p:sp>
    </p:spTree>
    <p:extLst>
      <p:ext uri="{BB962C8B-B14F-4D97-AF65-F5344CB8AC3E}">
        <p14:creationId xmlns:p14="http://schemas.microsoft.com/office/powerpoint/2010/main" val="3476060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88C458-A2F5-469A-A27A-18B53EAAAA8E}" type="slidenum">
              <a:rPr lang="en-US" altLang="en-US" smtClean="0"/>
              <a:pPr/>
              <a:t>54</a:t>
            </a:fld>
            <a:endParaRPr lang="en-US" altLang="en-US" smtClean="0"/>
          </a:p>
        </p:txBody>
      </p:sp>
    </p:spTree>
    <p:extLst>
      <p:ext uri="{BB962C8B-B14F-4D97-AF65-F5344CB8AC3E}">
        <p14:creationId xmlns:p14="http://schemas.microsoft.com/office/powerpoint/2010/main" val="1480635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A436D6-CCC4-4A65-957F-626A0413A0D9}" type="slidenum">
              <a:rPr lang="en-US" altLang="en-US" smtClean="0"/>
              <a:pPr/>
              <a:t>55</a:t>
            </a:fld>
            <a:endParaRPr lang="en-US" altLang="en-US" smtClean="0"/>
          </a:p>
        </p:txBody>
      </p:sp>
    </p:spTree>
    <p:extLst>
      <p:ext uri="{BB962C8B-B14F-4D97-AF65-F5344CB8AC3E}">
        <p14:creationId xmlns:p14="http://schemas.microsoft.com/office/powerpoint/2010/main" val="332422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040AC4-4D95-428D-AD0A-21625AB827B8}" type="slidenum">
              <a:rPr lang="en-US" altLang="en-US" smtClean="0"/>
              <a:pPr/>
              <a:t>4</a:t>
            </a:fld>
            <a:endParaRPr lang="en-US" altLang="en-US" smtClean="0"/>
          </a:p>
        </p:txBody>
      </p:sp>
    </p:spTree>
    <p:extLst>
      <p:ext uri="{BB962C8B-B14F-4D97-AF65-F5344CB8AC3E}">
        <p14:creationId xmlns:p14="http://schemas.microsoft.com/office/powerpoint/2010/main" val="108622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1E8697-4C56-4AE8-BA17-5C32879A41A3}" type="slidenum">
              <a:rPr lang="en-US" altLang="en-US" smtClean="0"/>
              <a:pPr/>
              <a:t>5</a:t>
            </a:fld>
            <a:endParaRPr lang="en-US" altLang="en-US" smtClean="0"/>
          </a:p>
        </p:txBody>
      </p:sp>
    </p:spTree>
    <p:extLst>
      <p:ext uri="{BB962C8B-B14F-4D97-AF65-F5344CB8AC3E}">
        <p14:creationId xmlns:p14="http://schemas.microsoft.com/office/powerpoint/2010/main" val="169959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0965A1-CE42-4C45-949E-B718CA1D723F}" type="slidenum">
              <a:rPr lang="en-US" altLang="en-US" smtClean="0"/>
              <a:pPr/>
              <a:t>6</a:t>
            </a:fld>
            <a:endParaRPr lang="en-US" altLang="en-US" smtClean="0"/>
          </a:p>
        </p:txBody>
      </p:sp>
    </p:spTree>
    <p:extLst>
      <p:ext uri="{BB962C8B-B14F-4D97-AF65-F5344CB8AC3E}">
        <p14:creationId xmlns:p14="http://schemas.microsoft.com/office/powerpoint/2010/main" val="137325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8EBB62-07F4-40AB-853A-49038ABFC54C}" type="slidenum">
              <a:rPr lang="en-US" altLang="en-US" smtClean="0"/>
              <a:pPr/>
              <a:t>7</a:t>
            </a:fld>
            <a:endParaRPr lang="en-US" altLang="en-US" smtClean="0"/>
          </a:p>
        </p:txBody>
      </p:sp>
    </p:spTree>
    <p:extLst>
      <p:ext uri="{BB962C8B-B14F-4D97-AF65-F5344CB8AC3E}">
        <p14:creationId xmlns:p14="http://schemas.microsoft.com/office/powerpoint/2010/main" val="293496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442A21-D730-4D28-B78A-D004658C4C2D}" type="slidenum">
              <a:rPr lang="en-US" altLang="en-US" smtClean="0"/>
              <a:pPr/>
              <a:t>8</a:t>
            </a:fld>
            <a:endParaRPr lang="en-US" altLang="en-US" smtClean="0"/>
          </a:p>
        </p:txBody>
      </p:sp>
    </p:spTree>
    <p:extLst>
      <p:ext uri="{BB962C8B-B14F-4D97-AF65-F5344CB8AC3E}">
        <p14:creationId xmlns:p14="http://schemas.microsoft.com/office/powerpoint/2010/main" val="35786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788272-8C2C-41F9-9383-034040B623D1}" type="slidenum">
              <a:rPr lang="en-US" altLang="en-US" smtClean="0"/>
              <a:pPr/>
              <a:t>9</a:t>
            </a:fld>
            <a:endParaRPr lang="en-US" altLang="en-US" smtClean="0"/>
          </a:p>
        </p:txBody>
      </p:sp>
    </p:spTree>
    <p:extLst>
      <p:ext uri="{BB962C8B-B14F-4D97-AF65-F5344CB8AC3E}">
        <p14:creationId xmlns:p14="http://schemas.microsoft.com/office/powerpoint/2010/main" val="255995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8B135E-4DF9-4327-9F5B-DB33823067B6}"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3459916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DB1B8-8825-435C-8B45-0E692A0DEA23}"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385254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74009-D363-40D4-AAF8-541F660AF791}"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364707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8B135E-4DF9-4327-9F5B-DB33823067B6}" type="datetime1">
              <a:rPr lang="en-US" smtClean="0"/>
              <a:t>10/29/2018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D9BAF41-AF3D-4D96-A52C-96756A210A3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946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6E2227-8638-4318-A3A1-BF95B683077A}"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2959140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1726C-9C13-49D7-9CD1-DC01183D2BA8}"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82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13EF67-6ADE-477E-9531-F381908C587A}"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AF41-AF3D-4D96-A52C-96756A210A36}"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45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3D7B7-6610-4531-AA4F-23D6FE93ADF7}" type="datetime1">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BAF41-AF3D-4D96-A52C-96756A210A3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18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F67506-137F-4CC3-A9EF-A234E449CBE1}" type="datetime1">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BAF41-AF3D-4D96-A52C-96756A210A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902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0EFAB-F4BA-41B7-9582-662FC53813E0}" type="datetime1">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1490417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E8760-24B1-47B8-A884-5F51B84E3996}"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AF41-AF3D-4D96-A52C-96756A210A3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23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E2227-8638-4318-A3A1-BF95B683077A}"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2229668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38740-6FC6-4163-8F11-27AFE5322000}"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1926609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36D1C-2A95-481A-AE0F-6035ECCC8F7B}"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236458722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36D1C-2A95-481A-AE0F-6035ECCC8F7B}"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84689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36D1C-2A95-481A-AE0F-6035ECCC8F7B}"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65767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36D1C-2A95-481A-AE0F-6035ECCC8F7B}"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247785905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36D1C-2A95-481A-AE0F-6035ECCC8F7B}"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52304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36D1C-2A95-481A-AE0F-6035ECCC8F7B}"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3272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3DB1B8-8825-435C-8B45-0E692A0DEA23}"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523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274009-D363-40D4-AAF8-541F660AF791}"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05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1726C-9C13-49D7-9CD1-DC01183D2BA8}" type="datetime1">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112462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13EF67-6ADE-477E-9531-F381908C587A}"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199168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63D7B7-6610-4531-AA4F-23D6FE93ADF7}" type="datetime1">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280787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67506-137F-4CC3-A9EF-A234E449CBE1}" type="datetime1">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342683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0EFAB-F4BA-41B7-9582-662FC53813E0}" type="datetime1">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82217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9E8760-24B1-47B8-A884-5F51B84E3996}"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142159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38740-6FC6-4163-8F11-27AFE5322000}" type="datetime1">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BAF41-AF3D-4D96-A52C-96756A210A36}" type="slidenum">
              <a:rPr lang="en-US" smtClean="0"/>
              <a:t>‹#›</a:t>
            </a:fld>
            <a:endParaRPr lang="en-US"/>
          </a:p>
        </p:txBody>
      </p:sp>
    </p:spTree>
    <p:extLst>
      <p:ext uri="{BB962C8B-B14F-4D97-AF65-F5344CB8AC3E}">
        <p14:creationId xmlns:p14="http://schemas.microsoft.com/office/powerpoint/2010/main" val="192124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36D1C-2A95-481A-AE0F-6035ECCC8F7B}" type="datetime1">
              <a:rPr lang="en-US" smtClean="0"/>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BAF41-AF3D-4D96-A52C-96756A210A36}" type="slidenum">
              <a:rPr lang="en-US" smtClean="0"/>
              <a:t>‹#›</a:t>
            </a:fld>
            <a:endParaRPr lang="en-US"/>
          </a:p>
        </p:txBody>
      </p:sp>
    </p:spTree>
    <p:extLst>
      <p:ext uri="{BB962C8B-B14F-4D97-AF65-F5344CB8AC3E}">
        <p14:creationId xmlns:p14="http://schemas.microsoft.com/office/powerpoint/2010/main" val="49540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936D1C-2A95-481A-AE0F-6035ECCC8F7B}" type="datetime1">
              <a:rPr lang="en-US" smtClean="0"/>
              <a:t>10/29/2018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9BAF41-AF3D-4D96-A52C-96756A210A36}" type="slidenum">
              <a:rPr lang="en-US" smtClean="0"/>
              <a:t>‹#›</a:t>
            </a:fld>
            <a:endParaRPr lang="en-US"/>
          </a:p>
        </p:txBody>
      </p:sp>
    </p:spTree>
    <p:extLst>
      <p:ext uri="{BB962C8B-B14F-4D97-AF65-F5344CB8AC3E}">
        <p14:creationId xmlns:p14="http://schemas.microsoft.com/office/powerpoint/2010/main" val="13338585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20473" y="1429555"/>
            <a:ext cx="5885645" cy="3323987"/>
          </a:xfrm>
          <a:prstGeom prst="rect">
            <a:avLst/>
          </a:prstGeom>
          <a:noFill/>
        </p:spPr>
        <p:txBody>
          <a:bodyPr wrap="square" rtlCol="0">
            <a:spAutoFit/>
          </a:bodyPr>
          <a:lstStyle/>
          <a:p>
            <a:pPr algn="ctr">
              <a:lnSpc>
                <a:spcPct val="150000"/>
              </a:lnSpc>
            </a:pPr>
            <a:r>
              <a:rPr lang="en-US" sz="3200" b="1" dirty="0" smtClean="0">
                <a:solidFill>
                  <a:srgbClr val="FF0000"/>
                </a:solidFill>
                <a:cs typeface="Arabic Style" panose="00000400000000000000" pitchFamily="2" charset="-78"/>
              </a:rPr>
              <a:t>Principles of Botany</a:t>
            </a:r>
          </a:p>
          <a:p>
            <a:pPr algn="ctr">
              <a:lnSpc>
                <a:spcPct val="150000"/>
              </a:lnSpc>
            </a:pPr>
            <a:r>
              <a:rPr lang="en-US" sz="3200" b="1" dirty="0" smtClean="0">
                <a:solidFill>
                  <a:srgbClr val="FF0000"/>
                </a:solidFill>
                <a:cs typeface="Arabic Style" panose="00000400000000000000" pitchFamily="2" charset="-78"/>
              </a:rPr>
              <a:t>Chapter 2</a:t>
            </a:r>
          </a:p>
          <a:p>
            <a:pPr algn="ctr">
              <a:lnSpc>
                <a:spcPct val="150000"/>
              </a:lnSpc>
            </a:pPr>
            <a:r>
              <a:rPr lang="en-US" sz="3200" b="1" dirty="0" smtClean="0">
                <a:solidFill>
                  <a:srgbClr val="FF0000"/>
                </a:solidFill>
                <a:cs typeface="Arabic Style" panose="00000400000000000000" pitchFamily="2" charset="-78"/>
              </a:rPr>
              <a:t>Plant Cell</a:t>
            </a:r>
          </a:p>
          <a:p>
            <a:pPr algn="ctr">
              <a:lnSpc>
                <a:spcPct val="150000"/>
              </a:lnSpc>
            </a:pPr>
            <a:r>
              <a:rPr lang="en-US" sz="3200" b="1" dirty="0" err="1" smtClean="0">
                <a:cs typeface="Arabic Style" panose="00000400000000000000" pitchFamily="2" charset="-78"/>
              </a:rPr>
              <a:t>Shahla</a:t>
            </a:r>
            <a:r>
              <a:rPr lang="en-US" sz="3200" b="1" dirty="0" smtClean="0">
                <a:cs typeface="Arabic Style" panose="00000400000000000000" pitchFamily="2" charset="-78"/>
              </a:rPr>
              <a:t> </a:t>
            </a:r>
            <a:r>
              <a:rPr lang="en-US" sz="3200" b="1" dirty="0" err="1" smtClean="0">
                <a:cs typeface="Arabic Style" panose="00000400000000000000" pitchFamily="2" charset="-78"/>
              </a:rPr>
              <a:t>Hosseini</a:t>
            </a:r>
            <a:endParaRPr lang="en-US" sz="3200" b="1" dirty="0" smtClean="0">
              <a:cs typeface="Arabic Style" panose="00000400000000000000" pitchFamily="2" charset="-78"/>
            </a:endParaRPr>
          </a:p>
          <a:p>
            <a:endParaRPr lang="en-US" dirty="0"/>
          </a:p>
        </p:txBody>
      </p:sp>
    </p:spTree>
    <p:extLst>
      <p:ext uri="{BB962C8B-B14F-4D97-AF65-F5344CB8AC3E}">
        <p14:creationId xmlns:p14="http://schemas.microsoft.com/office/powerpoint/2010/main" val="286187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The Plant Cell</a:t>
            </a:r>
          </a:p>
        </p:txBody>
      </p:sp>
      <p:sp>
        <p:nvSpPr>
          <p:cNvPr id="43011" name="Content Placeholder 2"/>
          <p:cNvSpPr>
            <a:spLocks noGrp="1"/>
          </p:cNvSpPr>
          <p:nvPr>
            <p:ph idx="1"/>
          </p:nvPr>
        </p:nvSpPr>
        <p:spPr bwMode="auto">
          <a:xfrm>
            <a:off x="1981200" y="1371601"/>
            <a:ext cx="8229600" cy="513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r>
              <a:rPr lang="en-US" altLang="en-US" dirty="0" smtClean="0"/>
              <a:t>The Plant Cell consists of a more or less rigid cell wall and the protoplast - the contents of the cell</a:t>
            </a:r>
          </a:p>
          <a:p>
            <a:pPr eaLnBrk="1" hangingPunct="1"/>
            <a:r>
              <a:rPr lang="en-US" altLang="en-US" dirty="0" smtClean="0"/>
              <a:t>The protoplast consists of the cytoplasm and a nucleus</a:t>
            </a:r>
          </a:p>
          <a:p>
            <a:pPr eaLnBrk="1" hangingPunct="1"/>
            <a:r>
              <a:rPr lang="en-US" altLang="en-US" dirty="0" smtClean="0"/>
              <a:t>The cytoplasm includes distinct membrane-bound organelles such as plastids and mitochondria; systems of membranes (endoplasmic reticulum and </a:t>
            </a:r>
            <a:r>
              <a:rPr lang="en-US" altLang="en-US" dirty="0" err="1" smtClean="0"/>
              <a:t>dictyosomes</a:t>
            </a:r>
            <a:r>
              <a:rPr lang="en-US" altLang="en-US" dirty="0" smtClean="0"/>
              <a:t>); </a:t>
            </a:r>
            <a:r>
              <a:rPr lang="en-US" altLang="en-US" dirty="0" err="1" smtClean="0"/>
              <a:t>nonmembranous</a:t>
            </a:r>
            <a:r>
              <a:rPr lang="en-US" altLang="en-US" dirty="0" smtClean="0"/>
              <a:t> entities such as ribosomes, actin filaments and microtubules</a:t>
            </a:r>
          </a:p>
          <a:p>
            <a:pPr eaLnBrk="1" hangingPunct="1"/>
            <a:r>
              <a:rPr lang="en-US" altLang="en-US" dirty="0" smtClean="0"/>
              <a:t>The rest of the cytoplasm is a liquid matrix in which the nucleus, various entities and membrane systems are suspended - it is typically referred to as the cytosol or ground substance</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9D9BAF41-AF3D-4D96-A52C-96756A210A36}" type="slidenum">
              <a:rPr lang="en-US" smtClean="0"/>
              <a:t>10</a:t>
            </a:fld>
            <a:endParaRPr lang="en-US"/>
          </a:p>
        </p:txBody>
      </p:sp>
    </p:spTree>
    <p:extLst>
      <p:ext uri="{BB962C8B-B14F-4D97-AF65-F5344CB8AC3E}">
        <p14:creationId xmlns:p14="http://schemas.microsoft.com/office/powerpoint/2010/main" val="964044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Cell Wall Structure</a:t>
            </a:r>
          </a:p>
        </p:txBody>
      </p:sp>
      <p:pic>
        <p:nvPicPr>
          <p:cNvPr id="45059" name="Content Placeholder 3" descr="cellwallfigure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1825626"/>
            <a:ext cx="7315200" cy="407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11</a:t>
            </a:fld>
            <a:endParaRPr lang="en-US"/>
          </a:p>
        </p:txBody>
      </p:sp>
    </p:spTree>
    <p:extLst>
      <p:ext uri="{BB962C8B-B14F-4D97-AF65-F5344CB8AC3E}">
        <p14:creationId xmlns:p14="http://schemas.microsoft.com/office/powerpoint/2010/main" val="79248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286000" y="914400"/>
            <a:ext cx="4343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ts val="2300"/>
              </a:lnSpc>
            </a:pPr>
            <a:r>
              <a:rPr lang="en-US" altLang="en-US" sz="2000" b="1">
                <a:solidFill>
                  <a:srgbClr val="FF0000"/>
                </a:solidFill>
                <a:latin typeface="Times" panose="02020603050405020304" pitchFamily="18" charset="0"/>
              </a:rPr>
              <a:t>Cell walls consist of 3 types of layers</a:t>
            </a:r>
            <a:endParaRPr lang="en-US" altLang="en-US" sz="2000" b="1">
              <a:solidFill>
                <a:srgbClr val="FF0000"/>
              </a:solidFill>
            </a:endParaRPr>
          </a:p>
        </p:txBody>
      </p:sp>
      <p:sp>
        <p:nvSpPr>
          <p:cNvPr id="47107" name="TextBox 21"/>
          <p:cNvSpPr txBox="1">
            <a:spLocks noChangeArrowheads="1"/>
          </p:cNvSpPr>
          <p:nvPr/>
        </p:nvSpPr>
        <p:spPr bwMode="auto">
          <a:xfrm>
            <a:off x="1747838" y="1981200"/>
            <a:ext cx="79295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nSpc>
                <a:spcPts val="2300"/>
              </a:lnSpc>
            </a:pPr>
            <a:r>
              <a:rPr lang="en-US" altLang="en-US" sz="2000" b="1">
                <a:latin typeface="Times" panose="02020603050405020304" pitchFamily="18" charset="0"/>
              </a:rPr>
              <a:t>Middle lamella</a:t>
            </a:r>
            <a:r>
              <a:rPr lang="en-US" altLang="en-US" sz="2000">
                <a:latin typeface="Times" panose="02020603050405020304" pitchFamily="18" charset="0"/>
              </a:rPr>
              <a:t> is formed during cell division. It makes up the outer wall of the cell and is shared by adjacent cells. It is composed of pectic compounds and protein.</a:t>
            </a:r>
            <a:endParaRPr lang="en-US" altLang="en-US" sz="2000"/>
          </a:p>
        </p:txBody>
      </p:sp>
      <p:sp>
        <p:nvSpPr>
          <p:cNvPr id="47108" name="TextBox 19"/>
          <p:cNvSpPr txBox="1">
            <a:spLocks noChangeArrowheads="1"/>
          </p:cNvSpPr>
          <p:nvPr/>
        </p:nvSpPr>
        <p:spPr bwMode="auto">
          <a:xfrm>
            <a:off x="1738314" y="3200400"/>
            <a:ext cx="89296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a:lnSpc>
                <a:spcPts val="2300"/>
              </a:lnSpc>
            </a:pPr>
            <a:r>
              <a:rPr lang="en-US" altLang="en-US" sz="2000" b="1">
                <a:latin typeface="Times" panose="02020603050405020304" pitchFamily="18" charset="0"/>
              </a:rPr>
              <a:t>Primary wall</a:t>
            </a:r>
            <a:r>
              <a:rPr lang="en-US" altLang="en-US" sz="2000">
                <a:latin typeface="Times" panose="02020603050405020304" pitchFamily="18" charset="0"/>
              </a:rPr>
              <a:t>: This is formed after the middle lamella and consists of a skeleton of cellulose microfibrils embedded in a gel-like matrix of pectic compounds, hemicellulose, and glycoproteins.</a:t>
            </a:r>
            <a:endParaRPr lang="en-US" altLang="en-US" sz="2000"/>
          </a:p>
        </p:txBody>
      </p:sp>
      <p:sp>
        <p:nvSpPr>
          <p:cNvPr id="47109" name="TextBox 18"/>
          <p:cNvSpPr txBox="1">
            <a:spLocks noChangeArrowheads="1"/>
          </p:cNvSpPr>
          <p:nvPr/>
        </p:nvSpPr>
        <p:spPr bwMode="auto">
          <a:xfrm>
            <a:off x="2166938" y="4267200"/>
            <a:ext cx="8501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r>
              <a:rPr lang="en-US" altLang="en-US" sz="2000" b="1">
                <a:latin typeface="Times" panose="02020603050405020304" pitchFamily="18" charset="0"/>
              </a:rPr>
              <a:t>Secondary wall</a:t>
            </a:r>
            <a:r>
              <a:rPr lang="en-US" altLang="en-US" sz="2000">
                <a:latin typeface="Times" panose="02020603050405020304" pitchFamily="18" charset="0"/>
              </a:rPr>
              <a:t>: formed after cell enlargement is completed provides compression strength. It is made of cellulose, hemicellulose and lignin. The secondary wall is often layered. </a:t>
            </a:r>
            <a:endParaRPr lang="en-US" altLang="en-US" sz="2000"/>
          </a:p>
        </p:txBody>
      </p:sp>
      <p:sp>
        <p:nvSpPr>
          <p:cNvPr id="2" name="Slide Number Placeholder 1"/>
          <p:cNvSpPr>
            <a:spLocks noGrp="1"/>
          </p:cNvSpPr>
          <p:nvPr>
            <p:ph type="sldNum" sz="quarter" idx="12"/>
          </p:nvPr>
        </p:nvSpPr>
        <p:spPr/>
        <p:txBody>
          <a:bodyPr/>
          <a:lstStyle/>
          <a:p>
            <a:fld id="{9D9BAF41-AF3D-4D96-A52C-96756A210A36}" type="slidenum">
              <a:rPr lang="en-US" smtClean="0"/>
              <a:t>12</a:t>
            </a:fld>
            <a:endParaRPr lang="en-US"/>
          </a:p>
        </p:txBody>
      </p:sp>
    </p:spTree>
    <p:extLst>
      <p:ext uri="{BB962C8B-B14F-4D97-AF65-F5344CB8AC3E}">
        <p14:creationId xmlns:p14="http://schemas.microsoft.com/office/powerpoint/2010/main" val="2677355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8" descr="08_09_middle_lamel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81105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bwMode="auto">
          <a:xfrm>
            <a:off x="1524000" y="0"/>
            <a:ext cx="1981200" cy="304800"/>
          </a:xfrm>
          <a:prstGeom prst="rect">
            <a:avLst/>
          </a:prstGeom>
          <a:noFill/>
          <a:ln w="3175">
            <a:miter lim="800000"/>
            <a:headEnd/>
            <a:tailEnd/>
          </a:ln>
        </p:spPr>
        <p:txBody>
          <a:bodyPr/>
          <a:lstStyle/>
          <a:p>
            <a:pPr>
              <a:defRPr/>
            </a:pPr>
            <a:r>
              <a:rPr lang="en-US" sz="1200" dirty="0">
                <a:latin typeface="Arial" charset="0"/>
                <a:ea typeface="+mj-ea"/>
                <a:cs typeface="+mj-cs"/>
              </a:rPr>
              <a:t>Figure 8-9</a:t>
            </a:r>
          </a:p>
        </p:txBody>
      </p:sp>
      <p:sp>
        <p:nvSpPr>
          <p:cNvPr id="4101" name="Line 10"/>
          <p:cNvSpPr>
            <a:spLocks noChangeShapeType="1"/>
          </p:cNvSpPr>
          <p:nvPr/>
        </p:nvSpPr>
        <p:spPr bwMode="auto">
          <a:xfrm>
            <a:off x="5486400" y="3276600"/>
            <a:ext cx="1257300" cy="1098550"/>
          </a:xfrm>
          <a:prstGeom prst="line">
            <a:avLst/>
          </a:prstGeom>
          <a:ln>
            <a:solidFill>
              <a:schemeClr val="bg1"/>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MY"/>
          </a:p>
        </p:txBody>
      </p:sp>
      <p:sp>
        <p:nvSpPr>
          <p:cNvPr id="4104" name="Line 13"/>
          <p:cNvSpPr>
            <a:spLocks noChangeShapeType="1"/>
          </p:cNvSpPr>
          <p:nvPr/>
        </p:nvSpPr>
        <p:spPr bwMode="auto">
          <a:xfrm>
            <a:off x="6477000" y="2514601"/>
            <a:ext cx="990600" cy="879475"/>
          </a:xfrm>
          <a:prstGeom prst="line">
            <a:avLst/>
          </a:prstGeom>
          <a:ln>
            <a:solidFill>
              <a:schemeClr val="bg1"/>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MY"/>
          </a:p>
        </p:txBody>
      </p:sp>
      <p:sp>
        <p:nvSpPr>
          <p:cNvPr id="4105" name="Line 14"/>
          <p:cNvSpPr>
            <a:spLocks noChangeShapeType="1"/>
          </p:cNvSpPr>
          <p:nvPr/>
        </p:nvSpPr>
        <p:spPr bwMode="auto">
          <a:xfrm>
            <a:off x="5943600" y="2667001"/>
            <a:ext cx="1517650" cy="722313"/>
          </a:xfrm>
          <a:prstGeom prst="line">
            <a:avLst/>
          </a:prstGeom>
          <a:ln>
            <a:solidFill>
              <a:schemeClr val="bg1"/>
            </a:solidFill>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MY"/>
          </a:p>
        </p:txBody>
      </p:sp>
      <p:sp>
        <p:nvSpPr>
          <p:cNvPr id="4108" name="Line 13"/>
          <p:cNvSpPr>
            <a:spLocks noChangeShapeType="1"/>
          </p:cNvSpPr>
          <p:nvPr/>
        </p:nvSpPr>
        <p:spPr bwMode="auto">
          <a:xfrm>
            <a:off x="4648201" y="1676401"/>
            <a:ext cx="962025" cy="803275"/>
          </a:xfrm>
          <a:prstGeom prst="line">
            <a:avLst/>
          </a:prstGeom>
          <a:ln>
            <a:solidFill>
              <a:schemeClr val="bg1"/>
            </a:solidFill>
            <a:headEnd/>
            <a:tailEnd/>
          </a:ln>
        </p:spPr>
        <p:style>
          <a:lnRef idx="2">
            <a:schemeClr val="accent2"/>
          </a:lnRef>
          <a:fillRef idx="0">
            <a:schemeClr val="accent2"/>
          </a:fillRef>
          <a:effectRef idx="1">
            <a:schemeClr val="accent2"/>
          </a:effectRef>
          <a:fontRef idx="minor">
            <a:schemeClr val="tx1"/>
          </a:fontRef>
        </p:style>
        <p:txBody>
          <a:bodyPr wrap="none" anchor="ctr"/>
          <a:lstStyle/>
          <a:p>
            <a:pPr>
              <a:defRPr/>
            </a:pPr>
            <a:endParaRPr lang="en-MY"/>
          </a:p>
        </p:txBody>
      </p:sp>
      <p:sp>
        <p:nvSpPr>
          <p:cNvPr id="48136" name="TextBox 13"/>
          <p:cNvSpPr txBox="1">
            <a:spLocks noChangeArrowheads="1"/>
          </p:cNvSpPr>
          <p:nvPr/>
        </p:nvSpPr>
        <p:spPr bwMode="auto">
          <a:xfrm>
            <a:off x="2971800" y="1219200"/>
            <a:ext cx="2357438"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b="1">
                <a:solidFill>
                  <a:schemeClr val="bg1"/>
                </a:solidFill>
              </a:rPr>
              <a:t>Secondary cell wall</a:t>
            </a:r>
            <a:endParaRPr lang="en-US" altLang="en-US">
              <a:latin typeface="Calibri" panose="020F0502020204030204" pitchFamily="34" charset="0"/>
            </a:endParaRPr>
          </a:p>
        </p:txBody>
      </p:sp>
      <p:sp>
        <p:nvSpPr>
          <p:cNvPr id="48137" name="Text Box 4"/>
          <p:cNvSpPr txBox="1">
            <a:spLocks noChangeArrowheads="1"/>
          </p:cNvSpPr>
          <p:nvPr/>
        </p:nvSpPr>
        <p:spPr bwMode="auto">
          <a:xfrm>
            <a:off x="7467600" y="3200400"/>
            <a:ext cx="15303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1900" b="1">
                <a:solidFill>
                  <a:schemeClr val="bg1"/>
                </a:solidFill>
              </a:rPr>
              <a:t>Primary cell</a:t>
            </a:r>
          </a:p>
          <a:p>
            <a:pPr eaLnBrk="1" hangingPunct="1">
              <a:lnSpc>
                <a:spcPct val="80000"/>
              </a:lnSpc>
            </a:pPr>
            <a:r>
              <a:rPr lang="en-US" altLang="en-US" sz="1900" b="1">
                <a:solidFill>
                  <a:schemeClr val="bg1"/>
                </a:solidFill>
              </a:rPr>
              <a:t>walls</a:t>
            </a:r>
          </a:p>
        </p:txBody>
      </p:sp>
      <p:sp>
        <p:nvSpPr>
          <p:cNvPr id="48138" name="Text Box 8"/>
          <p:cNvSpPr txBox="1">
            <a:spLocks noChangeArrowheads="1"/>
          </p:cNvSpPr>
          <p:nvPr/>
        </p:nvSpPr>
        <p:spPr bwMode="auto">
          <a:xfrm>
            <a:off x="6477000" y="4495801"/>
            <a:ext cx="1758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sz="1900" b="1">
                <a:solidFill>
                  <a:schemeClr val="bg1"/>
                </a:solidFill>
              </a:rPr>
              <a:t>Middle lamella</a:t>
            </a:r>
          </a:p>
        </p:txBody>
      </p:sp>
      <p:sp>
        <p:nvSpPr>
          <p:cNvPr id="2" name="Slide Number Placeholder 1"/>
          <p:cNvSpPr>
            <a:spLocks noGrp="1"/>
          </p:cNvSpPr>
          <p:nvPr>
            <p:ph type="sldNum" sz="quarter" idx="12"/>
          </p:nvPr>
        </p:nvSpPr>
        <p:spPr/>
        <p:txBody>
          <a:bodyPr/>
          <a:lstStyle/>
          <a:p>
            <a:fld id="{9D9BAF41-AF3D-4D96-A52C-96756A210A36}" type="slidenum">
              <a:rPr lang="en-US" smtClean="0"/>
              <a:t>13</a:t>
            </a:fld>
            <a:endParaRPr lang="en-US"/>
          </a:p>
        </p:txBody>
      </p:sp>
    </p:spTree>
    <p:extLst>
      <p:ext uri="{BB962C8B-B14F-4D97-AF65-F5344CB8AC3E}">
        <p14:creationId xmlns:p14="http://schemas.microsoft.com/office/powerpoint/2010/main" val="3753526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Plasmodesmata</a:t>
            </a:r>
          </a:p>
        </p:txBody>
      </p:sp>
      <p:sp>
        <p:nvSpPr>
          <p:cNvPr id="49155"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r>
              <a:rPr lang="en-US" altLang="en-US" smtClean="0"/>
              <a:t>Plasmodesmata allow the transport of substances from one cell to the next</a:t>
            </a:r>
          </a:p>
          <a:p>
            <a:pPr marL="0" indent="0"/>
            <a:r>
              <a:rPr lang="en-US" altLang="en-US" smtClean="0"/>
              <a:t>They are cytoplasmic threads which connect the living protoplasts of adjoining cells </a:t>
            </a:r>
          </a:p>
        </p:txBody>
      </p:sp>
      <p:pic>
        <p:nvPicPr>
          <p:cNvPr id="49156" name="Content Placeholder 4" descr="plasmo high.jpe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2116138"/>
            <a:ext cx="4191000" cy="349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14</a:t>
            </a:fld>
            <a:endParaRPr lang="en-US"/>
          </a:p>
        </p:txBody>
      </p:sp>
    </p:spTree>
    <p:extLst>
      <p:ext uri="{BB962C8B-B14F-4D97-AF65-F5344CB8AC3E}">
        <p14:creationId xmlns:p14="http://schemas.microsoft.com/office/powerpoint/2010/main" val="113615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ctrTitle"/>
          </p:nvPr>
        </p:nvSpPr>
        <p:spPr>
          <a:xfrm>
            <a:off x="2171700" y="0"/>
            <a:ext cx="7772400" cy="1143000"/>
          </a:xfrm>
          <a:effectLst>
            <a:outerShdw dist="17961" dir="2700000" algn="ctr" rotWithShape="0">
              <a:schemeClr val="tx2"/>
            </a:outerShdw>
          </a:effectLst>
        </p:spPr>
        <p:txBody>
          <a:bodyPr anchor="ctr"/>
          <a:lstStyle/>
          <a:p>
            <a:pPr eaLnBrk="1" hangingPunct="1">
              <a:defRPr/>
            </a:pPr>
            <a:r>
              <a:rPr lang="en-US" sz="4400">
                <a:effectLst>
                  <a:outerShdw blurRad="38100" dist="38100" dir="2700000" algn="tl">
                    <a:srgbClr val="C0C0C0"/>
                  </a:outerShdw>
                </a:effectLst>
              </a:rPr>
              <a:t>Cell Wall Structure</a:t>
            </a:r>
          </a:p>
        </p:txBody>
      </p:sp>
      <p:pic>
        <p:nvPicPr>
          <p:cNvPr id="51203" name="Picture 3" descr="35-10b-Plasmodesmata.jpg                                       0000002BBIOLOGY6eCIPLchapters29-39     B84796D8:"/>
          <p:cNvPicPr>
            <a:picLocks noChangeAspect="1" noChangeArrowheads="1"/>
          </p:cNvPicPr>
          <p:nvPr/>
        </p:nvPicPr>
        <p:blipFill>
          <a:blip r:embed="rId2">
            <a:extLst>
              <a:ext uri="{28A0092B-C50C-407E-A947-70E740481C1C}">
                <a14:useLocalDpi xmlns:a14="http://schemas.microsoft.com/office/drawing/2010/main" val="0"/>
              </a:ext>
            </a:extLst>
          </a:blip>
          <a:srcRect l="1746" t="1094" b="4105"/>
          <a:stretch>
            <a:fillRect/>
          </a:stretch>
        </p:blipFill>
        <p:spPr bwMode="auto">
          <a:xfrm>
            <a:off x="6173789" y="1882775"/>
            <a:ext cx="42878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Line 4"/>
          <p:cNvSpPr>
            <a:spLocks noChangeShapeType="1"/>
          </p:cNvSpPr>
          <p:nvPr/>
        </p:nvSpPr>
        <p:spPr bwMode="auto">
          <a:xfrm flipV="1">
            <a:off x="5207000" y="3124200"/>
            <a:ext cx="1549400" cy="787400"/>
          </a:xfrm>
          <a:prstGeom prst="line">
            <a:avLst/>
          </a:prstGeom>
          <a:noFill/>
          <a:ln w="57150">
            <a:solidFill>
              <a:schemeClr val="accent1"/>
            </a:solidFill>
            <a:round/>
            <a:headEnd/>
            <a:tailEnd type="arrow" w="med" len="me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1205" name="Line 5"/>
          <p:cNvSpPr>
            <a:spLocks noChangeShapeType="1"/>
          </p:cNvSpPr>
          <p:nvPr/>
        </p:nvSpPr>
        <p:spPr bwMode="auto">
          <a:xfrm>
            <a:off x="5181600" y="3924300"/>
            <a:ext cx="1587500" cy="241300"/>
          </a:xfrm>
          <a:prstGeom prst="line">
            <a:avLst/>
          </a:prstGeom>
          <a:noFill/>
          <a:ln w="57150">
            <a:solidFill>
              <a:schemeClr val="accent1"/>
            </a:solidFill>
            <a:round/>
            <a:headEnd/>
            <a:tailEnd type="arrow" w="med" len="me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51206" name="Line 6"/>
          <p:cNvSpPr>
            <a:spLocks noChangeShapeType="1"/>
          </p:cNvSpPr>
          <p:nvPr/>
        </p:nvSpPr>
        <p:spPr bwMode="auto">
          <a:xfrm>
            <a:off x="5232400" y="3924300"/>
            <a:ext cx="1574800" cy="1409700"/>
          </a:xfrm>
          <a:prstGeom prst="line">
            <a:avLst/>
          </a:prstGeom>
          <a:noFill/>
          <a:ln w="57150">
            <a:solidFill>
              <a:schemeClr val="accent1"/>
            </a:solidFill>
            <a:round/>
            <a:headEnd/>
            <a:tailEnd type="arrow" w="med" len="med"/>
          </a:ln>
          <a:effectLst>
            <a:outerShdw dist="25400" dir="54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95943" name="Text Box 7"/>
          <p:cNvSpPr txBox="1">
            <a:spLocks noChangeArrowheads="1"/>
          </p:cNvSpPr>
          <p:nvPr/>
        </p:nvSpPr>
        <p:spPr bwMode="auto">
          <a:xfrm>
            <a:off x="1984375" y="3597276"/>
            <a:ext cx="2887522" cy="584775"/>
          </a:xfrm>
          <a:prstGeom prst="rect">
            <a:avLst/>
          </a:prstGeom>
          <a:noFill/>
          <a:ln>
            <a:noFill/>
          </a:ln>
          <a:effectLst>
            <a:outerShdw dist="17961" dir="2700000" algn="ctr" rotWithShape="0">
              <a:schemeClr val="tx2"/>
            </a:outerShdw>
          </a:effectLst>
          <a:extLst/>
        </p:spPr>
        <p:txBody>
          <a:bodyPr wrap="none">
            <a:spAutoFit/>
          </a:bodyPr>
          <a:lstStyle/>
          <a:p>
            <a:pPr>
              <a:defRPr/>
            </a:pPr>
            <a:r>
              <a:rPr lang="en-US" sz="3200" b="1">
                <a:effectLst>
                  <a:outerShdw blurRad="38100" dist="38100" dir="2700000" algn="tl">
                    <a:srgbClr val="C0C0C0"/>
                  </a:outerShdw>
                </a:effectLst>
              </a:rPr>
              <a:t>plasmodesmata</a:t>
            </a:r>
          </a:p>
        </p:txBody>
      </p:sp>
    </p:spTree>
    <p:extLst>
      <p:ext uri="{BB962C8B-B14F-4D97-AF65-F5344CB8AC3E}">
        <p14:creationId xmlns:p14="http://schemas.microsoft.com/office/powerpoint/2010/main" val="383759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Golgi-a"/>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06388"/>
            <a:ext cx="4752975"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Golgi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85800"/>
            <a:ext cx="43878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16</a:t>
            </a:fld>
            <a:endParaRPr lang="en-US"/>
          </a:p>
        </p:txBody>
      </p:sp>
    </p:spTree>
    <p:extLst>
      <p:ext uri="{BB962C8B-B14F-4D97-AF65-F5344CB8AC3E}">
        <p14:creationId xmlns:p14="http://schemas.microsoft.com/office/powerpoint/2010/main" val="42480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Shahla\Desktop\New Folder\Cell Wall.ppt lec 3_Page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4" y="4764"/>
            <a:ext cx="912177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17</a:t>
            </a:fld>
            <a:endParaRPr lang="en-US"/>
          </a:p>
        </p:txBody>
      </p:sp>
    </p:spTree>
    <p:extLst>
      <p:ext uri="{BB962C8B-B14F-4D97-AF65-F5344CB8AC3E}">
        <p14:creationId xmlns:p14="http://schemas.microsoft.com/office/powerpoint/2010/main" val="1249502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504826"/>
            <a:ext cx="7921625"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18</a:t>
            </a:fld>
            <a:endParaRPr lang="en-US"/>
          </a:p>
        </p:txBody>
      </p:sp>
    </p:spTree>
    <p:extLst>
      <p:ext uri="{BB962C8B-B14F-4D97-AF65-F5344CB8AC3E}">
        <p14:creationId xmlns:p14="http://schemas.microsoft.com/office/powerpoint/2010/main" val="339597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Plasma Membrane</a:t>
            </a:r>
          </a:p>
        </p:txBody>
      </p:sp>
      <p:sp>
        <p:nvSpPr>
          <p:cNvPr id="55299" name="Content Placeholder 3"/>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80000"/>
              </a:lnSpc>
            </a:pPr>
            <a:r>
              <a:rPr lang="en-US" altLang="en-US" sz="2400"/>
              <a:t>The plasma membrane has several functions</a:t>
            </a:r>
          </a:p>
          <a:p>
            <a:pPr marL="0" indent="0">
              <a:lnSpc>
                <a:spcPct val="80000"/>
              </a:lnSpc>
            </a:pPr>
            <a:r>
              <a:rPr lang="en-US" altLang="en-US" sz="2400"/>
              <a:t>1.  it mediates the transport of substances into and out of the protoplasm </a:t>
            </a:r>
          </a:p>
          <a:p>
            <a:pPr marL="0" indent="0">
              <a:lnSpc>
                <a:spcPct val="80000"/>
              </a:lnSpc>
            </a:pPr>
            <a:r>
              <a:rPr lang="en-US" altLang="en-US" sz="2400"/>
              <a:t>2.  it coordinates the synthesis and assembly of cellulose microfibrils</a:t>
            </a:r>
          </a:p>
          <a:p>
            <a:pPr marL="0" indent="0">
              <a:lnSpc>
                <a:spcPct val="80000"/>
              </a:lnSpc>
            </a:pPr>
            <a:r>
              <a:rPr lang="en-US" altLang="en-US" sz="2400"/>
              <a:t>3.  it relays hormonal and environmental signals involved in the control of cell growth and differentiation</a:t>
            </a:r>
          </a:p>
          <a:p>
            <a:pPr marL="0" indent="0">
              <a:lnSpc>
                <a:spcPct val="80000"/>
              </a:lnSpc>
            </a:pPr>
            <a:endParaRPr lang="en-US" altLang="en-US" sz="2400"/>
          </a:p>
        </p:txBody>
      </p:sp>
      <p:pic>
        <p:nvPicPr>
          <p:cNvPr id="55300" name="Content Placeholder 5" descr="plasmamembran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1" y="2438400"/>
            <a:ext cx="4340225" cy="2484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19</a:t>
            </a:fld>
            <a:endParaRPr lang="en-US"/>
          </a:p>
        </p:txBody>
      </p:sp>
    </p:spTree>
    <p:extLst>
      <p:ext uri="{BB962C8B-B14F-4D97-AF65-F5344CB8AC3E}">
        <p14:creationId xmlns:p14="http://schemas.microsoft.com/office/powerpoint/2010/main" val="1228198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bwMode="auto">
          <a:xfrm>
            <a:off x="19812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The Plant Cell</a:t>
            </a:r>
          </a:p>
        </p:txBody>
      </p:sp>
      <p:pic>
        <p:nvPicPr>
          <p:cNvPr id="25603" name="Content Placeholder 5" descr="plantcel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292225"/>
            <a:ext cx="6858000" cy="514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a:t>
            </a:fld>
            <a:endParaRPr lang="en-US"/>
          </a:p>
        </p:txBody>
      </p:sp>
    </p:spTree>
    <p:extLst>
      <p:ext uri="{BB962C8B-B14F-4D97-AF65-F5344CB8AC3E}">
        <p14:creationId xmlns:p14="http://schemas.microsoft.com/office/powerpoint/2010/main" val="17177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8" descr="04_05_ProkaryoticCel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0364">
            <a:off x="4468814" y="4830764"/>
            <a:ext cx="3532187"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04_06a_AnimalCel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550988"/>
            <a:ext cx="44958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6" descr="04_06b_PlantCel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550988"/>
            <a:ext cx="4191000"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Rectangle 2"/>
          <p:cNvSpPr>
            <a:spLocks noGrp="1" noChangeArrowheads="1"/>
          </p:cNvSpPr>
          <p:nvPr>
            <p:ph type="title"/>
          </p:nvPr>
        </p:nvSpPr>
        <p:spPr bwMode="auto">
          <a:xfrm>
            <a:off x="2209800" y="762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mtClean="0">
                <a:solidFill>
                  <a:srgbClr val="301550"/>
                </a:solidFill>
              </a:rPr>
              <a:t>Plasma Membrane</a:t>
            </a:r>
            <a:endParaRPr lang="en-US" altLang="en-US" smtClean="0"/>
          </a:p>
        </p:txBody>
      </p:sp>
      <p:sp>
        <p:nvSpPr>
          <p:cNvPr id="57350" name="Rectangle 3"/>
          <p:cNvSpPr>
            <a:spLocks noGrp="1" noChangeArrowheads="1"/>
          </p:cNvSpPr>
          <p:nvPr>
            <p:ph type="body" idx="1"/>
          </p:nvPr>
        </p:nvSpPr>
        <p:spPr bwMode="auto">
          <a:xfrm>
            <a:off x="2209800" y="685801"/>
            <a:ext cx="7772400" cy="136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smtClean="0">
                <a:cs typeface="Arial" panose="020B0604020202020204" pitchFamily="34" charset="0"/>
              </a:rPr>
              <a:t>The plasma membrane separates the living cell from its nonliving surroundings.</a:t>
            </a:r>
          </a:p>
        </p:txBody>
      </p:sp>
      <p:sp>
        <p:nvSpPr>
          <p:cNvPr id="57351" name="Rectangle 9"/>
          <p:cNvSpPr>
            <a:spLocks noChangeArrowheads="1"/>
          </p:cNvSpPr>
          <p:nvPr/>
        </p:nvSpPr>
        <p:spPr bwMode="auto">
          <a:xfrm>
            <a:off x="5181600" y="5029200"/>
            <a:ext cx="685800" cy="533400"/>
          </a:xfrm>
          <a:prstGeom prst="rect">
            <a:avLst/>
          </a:prstGeom>
          <a:noFill/>
          <a:ln w="28575">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 name="Slide Number Placeholder 1"/>
          <p:cNvSpPr>
            <a:spLocks noGrp="1"/>
          </p:cNvSpPr>
          <p:nvPr>
            <p:ph type="sldNum" sz="quarter" idx="12"/>
          </p:nvPr>
        </p:nvSpPr>
        <p:spPr/>
        <p:txBody>
          <a:bodyPr/>
          <a:lstStyle/>
          <a:p>
            <a:fld id="{9D9BAF41-AF3D-4D96-A52C-96756A210A36}" type="slidenum">
              <a:rPr lang="en-US" smtClean="0"/>
              <a:t>20</a:t>
            </a:fld>
            <a:endParaRPr lang="en-US"/>
          </a:p>
        </p:txBody>
      </p:sp>
    </p:spTree>
    <p:extLst>
      <p:ext uri="{BB962C8B-B14F-4D97-AF65-F5344CB8AC3E}">
        <p14:creationId xmlns:p14="http://schemas.microsoft.com/office/powerpoint/2010/main" val="4098269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60350"/>
            <a:ext cx="8370888"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21</a:t>
            </a:fld>
            <a:endParaRPr lang="en-US"/>
          </a:p>
        </p:txBody>
      </p:sp>
    </p:spTree>
    <p:extLst>
      <p:ext uri="{BB962C8B-B14F-4D97-AF65-F5344CB8AC3E}">
        <p14:creationId xmlns:p14="http://schemas.microsoft.com/office/powerpoint/2010/main" val="90660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8264"/>
            <a:ext cx="8408988"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22</a:t>
            </a:fld>
            <a:endParaRPr lang="en-US"/>
          </a:p>
        </p:txBody>
      </p:sp>
    </p:spTree>
    <p:extLst>
      <p:ext uri="{BB962C8B-B14F-4D97-AF65-F5344CB8AC3E}">
        <p14:creationId xmlns:p14="http://schemas.microsoft.com/office/powerpoint/2010/main" val="847508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88" y="404814"/>
            <a:ext cx="782955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23</a:t>
            </a:fld>
            <a:endParaRPr lang="en-US"/>
          </a:p>
        </p:txBody>
      </p:sp>
    </p:spTree>
    <p:extLst>
      <p:ext uri="{BB962C8B-B14F-4D97-AF65-F5344CB8AC3E}">
        <p14:creationId xmlns:p14="http://schemas.microsoft.com/office/powerpoint/2010/main" val="1204932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349251"/>
            <a:ext cx="8208962"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24</a:t>
            </a:fld>
            <a:endParaRPr lang="en-US"/>
          </a:p>
        </p:txBody>
      </p:sp>
    </p:spTree>
    <p:extLst>
      <p:ext uri="{BB962C8B-B14F-4D97-AF65-F5344CB8AC3E}">
        <p14:creationId xmlns:p14="http://schemas.microsoft.com/office/powerpoint/2010/main" val="1009970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04788"/>
            <a:ext cx="7848600"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25</a:t>
            </a:fld>
            <a:endParaRPr lang="en-US"/>
          </a:p>
        </p:txBody>
      </p:sp>
    </p:spTree>
    <p:extLst>
      <p:ext uri="{BB962C8B-B14F-4D97-AF65-F5344CB8AC3E}">
        <p14:creationId xmlns:p14="http://schemas.microsoft.com/office/powerpoint/2010/main" val="130974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6" y="171451"/>
            <a:ext cx="8480425"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26</a:t>
            </a:fld>
            <a:endParaRPr lang="en-US"/>
          </a:p>
        </p:txBody>
      </p:sp>
    </p:spTree>
    <p:extLst>
      <p:ext uri="{BB962C8B-B14F-4D97-AF65-F5344CB8AC3E}">
        <p14:creationId xmlns:p14="http://schemas.microsoft.com/office/powerpoint/2010/main" val="3840148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434976"/>
            <a:ext cx="7704138"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27</a:t>
            </a:fld>
            <a:endParaRPr lang="en-US"/>
          </a:p>
        </p:txBody>
      </p:sp>
    </p:spTree>
    <p:extLst>
      <p:ext uri="{BB962C8B-B14F-4D97-AF65-F5344CB8AC3E}">
        <p14:creationId xmlns:p14="http://schemas.microsoft.com/office/powerpoint/2010/main" val="1684406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3988"/>
            <a:ext cx="8899525"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28</a:t>
            </a:fld>
            <a:endParaRPr lang="en-US"/>
          </a:p>
        </p:txBody>
      </p:sp>
    </p:spTree>
    <p:extLst>
      <p:ext uri="{BB962C8B-B14F-4D97-AF65-F5344CB8AC3E}">
        <p14:creationId xmlns:p14="http://schemas.microsoft.com/office/powerpoint/2010/main" val="3320207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039" y="404814"/>
            <a:ext cx="76485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29</a:t>
            </a:fld>
            <a:endParaRPr lang="en-US"/>
          </a:p>
        </p:txBody>
      </p:sp>
    </p:spTree>
    <p:extLst>
      <p:ext uri="{BB962C8B-B14F-4D97-AF65-F5344CB8AC3E}">
        <p14:creationId xmlns:p14="http://schemas.microsoft.com/office/powerpoint/2010/main" val="1450803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752600" y="274638"/>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Robert Hooke – first saw cells - 1665</a:t>
            </a:r>
          </a:p>
        </p:txBody>
      </p:sp>
      <p:pic>
        <p:nvPicPr>
          <p:cNvPr id="27651" name="Content Placeholder 3" descr="HOOKE_Rober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0" y="1273176"/>
            <a:ext cx="4114800" cy="5180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3</a:t>
            </a:fld>
            <a:endParaRPr lang="en-US"/>
          </a:p>
        </p:txBody>
      </p:sp>
    </p:spTree>
    <p:extLst>
      <p:ext uri="{BB962C8B-B14F-4D97-AF65-F5344CB8AC3E}">
        <p14:creationId xmlns:p14="http://schemas.microsoft.com/office/powerpoint/2010/main" val="3205543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Cell Nucleus</a:t>
            </a:r>
          </a:p>
        </p:txBody>
      </p:sp>
      <p:sp>
        <p:nvSpPr>
          <p:cNvPr id="68611" name="Content Placeholder 2"/>
          <p:cNvSpPr>
            <a:spLocks noGrp="1"/>
          </p:cNvSpPr>
          <p:nvPr>
            <p:ph sz="half" idx="1"/>
          </p:nvPr>
        </p:nvSpPr>
        <p:spPr bwMode="auto">
          <a:xfrm>
            <a:off x="1981200" y="1371601"/>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r>
              <a:rPr lang="en-US" altLang="en-US" sz="2400" dirty="0"/>
              <a:t>The nucleus is usually the most prominent structure in the protoplast of eukaryote cells </a:t>
            </a:r>
          </a:p>
          <a:p>
            <a:pPr marL="0" indent="0"/>
            <a:r>
              <a:rPr lang="en-US" altLang="en-US" sz="2400" dirty="0"/>
              <a:t>1.  it controls the ongoing activities of the cell by determining which protein molecules are produced by the cell and when they are produced</a:t>
            </a:r>
          </a:p>
          <a:p>
            <a:pPr marL="0" indent="0"/>
            <a:r>
              <a:rPr lang="en-US" altLang="en-US" sz="2400" dirty="0"/>
              <a:t>2.  it stores genetic information, passing it onto daughter cells during cell division</a:t>
            </a:r>
          </a:p>
        </p:txBody>
      </p:sp>
      <p:sp>
        <p:nvSpPr>
          <p:cNvPr id="68612" name="Content Placeholder 4" descr="cellnucleus.jpg"/>
          <p:cNvSpPr>
            <a:spLocks noGrp="1" noChangeAspect="1"/>
          </p:cNvSpPr>
          <p:nvPr>
            <p:ph sz="half" idx="2"/>
          </p:nvPr>
        </p:nvSpPr>
        <p:spPr bwMode="auto">
          <a:xfrm>
            <a:off x="6172200" y="1992314"/>
            <a:ext cx="4038600" cy="3741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endParaRPr lang="en-MY" altLang="en-US" smtClean="0"/>
          </a:p>
        </p:txBody>
      </p:sp>
      <p:sp>
        <p:nvSpPr>
          <p:cNvPr id="2" name="Slide Number Placeholder 1"/>
          <p:cNvSpPr>
            <a:spLocks noGrp="1"/>
          </p:cNvSpPr>
          <p:nvPr>
            <p:ph type="sldNum" sz="quarter" idx="12"/>
          </p:nvPr>
        </p:nvSpPr>
        <p:spPr/>
        <p:txBody>
          <a:bodyPr/>
          <a:lstStyle/>
          <a:p>
            <a:fld id="{9D9BAF41-AF3D-4D96-A52C-96756A210A36}" type="slidenum">
              <a:rPr lang="en-US" smtClean="0"/>
              <a:t>30</a:t>
            </a:fld>
            <a:endParaRPr lang="en-US"/>
          </a:p>
        </p:txBody>
      </p:sp>
    </p:spTree>
    <p:extLst>
      <p:ext uri="{BB962C8B-B14F-4D97-AF65-F5344CB8AC3E}">
        <p14:creationId xmlns:p14="http://schemas.microsoft.com/office/powerpoint/2010/main" val="2583190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Plant Chromosomes</a:t>
            </a:r>
          </a:p>
        </p:txBody>
      </p:sp>
      <p:pic>
        <p:nvPicPr>
          <p:cNvPr id="70659" name="Content Placeholder 5" descr="plants+chromosomes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1484314"/>
            <a:ext cx="3657600" cy="475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638800" y="5867400"/>
            <a:ext cx="1143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Slide Number Placeholder 1"/>
          <p:cNvSpPr>
            <a:spLocks noGrp="1"/>
          </p:cNvSpPr>
          <p:nvPr>
            <p:ph type="sldNum" sz="quarter" idx="12"/>
          </p:nvPr>
        </p:nvSpPr>
        <p:spPr/>
        <p:txBody>
          <a:bodyPr/>
          <a:lstStyle/>
          <a:p>
            <a:fld id="{9D9BAF41-AF3D-4D96-A52C-96756A210A36}" type="slidenum">
              <a:rPr lang="en-US" smtClean="0"/>
              <a:t>31</a:t>
            </a:fld>
            <a:endParaRPr lang="en-US"/>
          </a:p>
        </p:txBody>
      </p:sp>
    </p:spTree>
    <p:extLst>
      <p:ext uri="{BB962C8B-B14F-4D97-AF65-F5344CB8AC3E}">
        <p14:creationId xmlns:p14="http://schemas.microsoft.com/office/powerpoint/2010/main" val="1275551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Potato Chromosomes</a:t>
            </a:r>
          </a:p>
        </p:txBody>
      </p:sp>
      <p:pic>
        <p:nvPicPr>
          <p:cNvPr id="71683" name="Content Placeholder 3" descr="chromosome_dn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2800" y="1589089"/>
            <a:ext cx="5486400" cy="4548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32</a:t>
            </a:fld>
            <a:endParaRPr lang="en-US"/>
          </a:p>
        </p:txBody>
      </p:sp>
    </p:spTree>
    <p:extLst>
      <p:ext uri="{BB962C8B-B14F-4D97-AF65-F5344CB8AC3E}">
        <p14:creationId xmlns:p14="http://schemas.microsoft.com/office/powerpoint/2010/main" val="381241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i="1" smtClean="0"/>
              <a:t>Ophioglossum reticulatum</a:t>
            </a:r>
            <a:r>
              <a:rPr lang="en-US" altLang="en-US" smtClean="0"/>
              <a:t> </a:t>
            </a:r>
            <a:br>
              <a:rPr lang="en-US" altLang="en-US" smtClean="0"/>
            </a:br>
            <a:r>
              <a:rPr lang="en-US" altLang="en-US" smtClean="0"/>
              <a:t>1252 chromosomes</a:t>
            </a:r>
          </a:p>
        </p:txBody>
      </p:sp>
      <p:pic>
        <p:nvPicPr>
          <p:cNvPr id="72707" name="Content Placeholder 5" descr="ophioglossum_reticulatum.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81200" y="2311401"/>
            <a:ext cx="4038600" cy="310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Content Placeholder 6" descr="Ophio_reticu chromosome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800226"/>
            <a:ext cx="4038600" cy="412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33</a:t>
            </a:fld>
            <a:endParaRPr lang="en-US"/>
          </a:p>
        </p:txBody>
      </p:sp>
    </p:spTree>
    <p:extLst>
      <p:ext uri="{BB962C8B-B14F-4D97-AF65-F5344CB8AC3E}">
        <p14:creationId xmlns:p14="http://schemas.microsoft.com/office/powerpoint/2010/main" val="3156494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22098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mtClean="0">
                <a:solidFill>
                  <a:schemeClr val="accent2"/>
                </a:solidFill>
              </a:rPr>
              <a:t>Structure Meets Function </a:t>
            </a:r>
            <a:br>
              <a:rPr lang="en-US" altLang="en-US" smtClean="0">
                <a:solidFill>
                  <a:schemeClr val="accent2"/>
                </a:solidFill>
              </a:rPr>
            </a:br>
            <a:r>
              <a:rPr lang="en-US" altLang="en-US" smtClean="0">
                <a:solidFill>
                  <a:schemeClr val="accent2"/>
                </a:solidFill>
              </a:rPr>
              <a:t>in a Cell</a:t>
            </a:r>
            <a:endParaRPr lang="en-US" altLang="en-US" smtClean="0"/>
          </a:p>
        </p:txBody>
      </p:sp>
      <p:sp>
        <p:nvSpPr>
          <p:cNvPr id="73731" name="Rectangle 3"/>
          <p:cNvSpPr>
            <a:spLocks noGrp="1" noChangeArrowheads="1"/>
          </p:cNvSpPr>
          <p:nvPr>
            <p:ph type="body" idx="1"/>
          </p:nvPr>
        </p:nvSpPr>
        <p:spPr bwMode="auto">
          <a:xfrm>
            <a:off x="2209800" y="1828800"/>
            <a:ext cx="7772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pPr>
            <a:r>
              <a:rPr lang="en-US" altLang="en-US" smtClean="0"/>
              <a:t>Plasma Membrane and Cell Surface</a:t>
            </a:r>
          </a:p>
          <a:p>
            <a:pPr eaLnBrk="1" hangingPunct="1">
              <a:lnSpc>
                <a:spcPct val="90000"/>
              </a:lnSpc>
            </a:pPr>
            <a:r>
              <a:rPr lang="en-US" altLang="en-US" smtClean="0"/>
              <a:t>Nucleus and Ribosomes</a:t>
            </a:r>
          </a:p>
          <a:p>
            <a:pPr eaLnBrk="1" hangingPunct="1">
              <a:lnSpc>
                <a:spcPct val="90000"/>
              </a:lnSpc>
            </a:pPr>
            <a:r>
              <a:rPr lang="en-US" altLang="en-US" smtClean="0"/>
              <a:t>Endomembrane System</a:t>
            </a:r>
            <a:endParaRPr lang="en-US" altLang="en-US" sz="2000"/>
          </a:p>
          <a:p>
            <a:pPr lvl="1" eaLnBrk="1" hangingPunct="1">
              <a:lnSpc>
                <a:spcPct val="90000"/>
              </a:lnSpc>
            </a:pPr>
            <a:r>
              <a:rPr lang="en-US" altLang="en-US" sz="2000">
                <a:cs typeface="Arial" panose="020B0604020202020204" pitchFamily="34" charset="0"/>
              </a:rPr>
              <a:t>Endoplasmic Reticulum (ER)</a:t>
            </a:r>
          </a:p>
          <a:p>
            <a:pPr lvl="1" eaLnBrk="1" hangingPunct="1">
              <a:lnSpc>
                <a:spcPct val="90000"/>
              </a:lnSpc>
            </a:pPr>
            <a:r>
              <a:rPr lang="en-US" altLang="en-US" sz="2000">
                <a:cs typeface="Arial" panose="020B0604020202020204" pitchFamily="34" charset="0"/>
              </a:rPr>
              <a:t>Golgi Body</a:t>
            </a:r>
          </a:p>
          <a:p>
            <a:pPr lvl="1" eaLnBrk="1" hangingPunct="1">
              <a:lnSpc>
                <a:spcPct val="90000"/>
              </a:lnSpc>
            </a:pPr>
            <a:r>
              <a:rPr lang="en-US" altLang="en-US" sz="2000">
                <a:cs typeface="Arial" panose="020B0604020202020204" pitchFamily="34" charset="0"/>
              </a:rPr>
              <a:t>Lysosomes</a:t>
            </a:r>
          </a:p>
          <a:p>
            <a:pPr lvl="1" eaLnBrk="1" hangingPunct="1">
              <a:lnSpc>
                <a:spcPct val="90000"/>
              </a:lnSpc>
            </a:pPr>
            <a:r>
              <a:rPr lang="en-US" altLang="en-US" sz="2000">
                <a:cs typeface="Arial" panose="020B0604020202020204" pitchFamily="34" charset="0"/>
              </a:rPr>
              <a:t>Vacuoles</a:t>
            </a:r>
            <a:endParaRPr lang="en-US" altLang="en-US" sz="1800">
              <a:cs typeface="Arial" panose="020B0604020202020204" pitchFamily="34" charset="0"/>
            </a:endParaRPr>
          </a:p>
          <a:p>
            <a:pPr eaLnBrk="1" hangingPunct="1">
              <a:lnSpc>
                <a:spcPct val="90000"/>
              </a:lnSpc>
            </a:pPr>
            <a:r>
              <a:rPr lang="en-US" altLang="en-US" smtClean="0"/>
              <a:t>Energy Conversion: Chloroplasts and Mitochondria</a:t>
            </a:r>
          </a:p>
          <a:p>
            <a:pPr eaLnBrk="1" hangingPunct="1">
              <a:lnSpc>
                <a:spcPct val="90000"/>
              </a:lnSpc>
            </a:pPr>
            <a:endParaRPr lang="en-US" altLang="en-US" sz="2000"/>
          </a:p>
        </p:txBody>
      </p:sp>
      <p:sp>
        <p:nvSpPr>
          <p:cNvPr id="2" name="Slide Number Placeholder 1"/>
          <p:cNvSpPr>
            <a:spLocks noGrp="1"/>
          </p:cNvSpPr>
          <p:nvPr>
            <p:ph type="sldNum" sz="quarter" idx="12"/>
          </p:nvPr>
        </p:nvSpPr>
        <p:spPr/>
        <p:txBody>
          <a:bodyPr/>
          <a:lstStyle/>
          <a:p>
            <a:fld id="{9D9BAF41-AF3D-4D96-A52C-96756A210A36}" type="slidenum">
              <a:rPr lang="en-US" smtClean="0"/>
              <a:t>34</a:t>
            </a:fld>
            <a:endParaRPr lang="en-US"/>
          </a:p>
        </p:txBody>
      </p:sp>
    </p:spTree>
    <p:extLst>
      <p:ext uri="{BB962C8B-B14F-4D97-AF65-F5344CB8AC3E}">
        <p14:creationId xmlns:p14="http://schemas.microsoft.com/office/powerpoint/2010/main" val="1295446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2209800" y="76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a:solidFill>
                  <a:srgbClr val="9D0F22"/>
                </a:solidFill>
              </a:rPr>
              <a:t>Structure and Function of the Nucleus</a:t>
            </a:r>
            <a:endParaRPr lang="en-US" altLang="en-US" smtClean="0"/>
          </a:p>
        </p:txBody>
      </p:sp>
      <p:sp>
        <p:nvSpPr>
          <p:cNvPr id="75779" name="Rectangle 3"/>
          <p:cNvSpPr>
            <a:spLocks noGrp="1" noChangeArrowheads="1"/>
          </p:cNvSpPr>
          <p:nvPr>
            <p:ph type="body" idx="1"/>
          </p:nvPr>
        </p:nvSpPr>
        <p:spPr bwMode="auto">
          <a:xfrm>
            <a:off x="1676400" y="838200"/>
            <a:ext cx="86868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smtClean="0">
                <a:cs typeface="Arial" panose="020B0604020202020204" pitchFamily="34" charset="0"/>
              </a:rPr>
              <a:t>The nucleus is bordered by a double membrane called the nuclear envelope.</a:t>
            </a:r>
          </a:p>
          <a:p>
            <a:pPr lvl="2" eaLnBrk="1" hangingPunct="1"/>
            <a:r>
              <a:rPr lang="en-US" altLang="en-US" smtClean="0">
                <a:cs typeface="Arial" panose="020B0604020202020204" pitchFamily="34" charset="0"/>
              </a:rPr>
              <a:t>It contains chromatin and a nucleolus.</a:t>
            </a:r>
          </a:p>
        </p:txBody>
      </p:sp>
      <p:pic>
        <p:nvPicPr>
          <p:cNvPr id="75780" name="Picture 4" descr="04_08_Nucleu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640013"/>
            <a:ext cx="49530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1600200" y="3048000"/>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Chromatin: long strands of DNA and associated proteins.  The DNA stores the genetic information (genes).</a:t>
            </a:r>
          </a:p>
        </p:txBody>
      </p:sp>
      <p:sp>
        <p:nvSpPr>
          <p:cNvPr id="75782" name="Text Box 6"/>
          <p:cNvSpPr txBox="1">
            <a:spLocks noChangeArrowheads="1"/>
          </p:cNvSpPr>
          <p:nvPr/>
        </p:nvSpPr>
        <p:spPr bwMode="auto">
          <a:xfrm>
            <a:off x="8534400" y="3581400"/>
            <a:ext cx="190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Nucleolus: assembles ribosomes</a:t>
            </a:r>
          </a:p>
        </p:txBody>
      </p:sp>
      <p:sp>
        <p:nvSpPr>
          <p:cNvPr id="2" name="Slide Number Placeholder 1"/>
          <p:cNvSpPr>
            <a:spLocks noGrp="1"/>
          </p:cNvSpPr>
          <p:nvPr>
            <p:ph type="sldNum" sz="quarter" idx="12"/>
          </p:nvPr>
        </p:nvSpPr>
        <p:spPr/>
        <p:txBody>
          <a:bodyPr/>
          <a:lstStyle/>
          <a:p>
            <a:fld id="{9D9BAF41-AF3D-4D96-A52C-96756A210A36}" type="slidenum">
              <a:rPr lang="en-US" smtClean="0"/>
              <a:t>35</a:t>
            </a:fld>
            <a:endParaRPr lang="en-US"/>
          </a:p>
        </p:txBody>
      </p:sp>
    </p:spTree>
    <p:extLst>
      <p:ext uri="{BB962C8B-B14F-4D97-AF65-F5344CB8AC3E}">
        <p14:creationId xmlns:p14="http://schemas.microsoft.com/office/powerpoint/2010/main" val="754513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2209800" y="76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solidFill>
                  <a:srgbClr val="9D0F22"/>
                </a:solidFill>
              </a:rPr>
              <a:t>How DNA Controls the Cell</a:t>
            </a:r>
            <a:endParaRPr lang="en-US" altLang="en-US" smtClean="0"/>
          </a:p>
        </p:txBody>
      </p:sp>
      <p:sp>
        <p:nvSpPr>
          <p:cNvPr id="77827" name="Rectangle 3"/>
          <p:cNvSpPr>
            <a:spLocks noGrp="1" noChangeArrowheads="1"/>
          </p:cNvSpPr>
          <p:nvPr>
            <p:ph type="body" idx="1"/>
          </p:nvPr>
        </p:nvSpPr>
        <p:spPr bwMode="auto">
          <a:xfrm>
            <a:off x="1828800" y="887414"/>
            <a:ext cx="8534400" cy="2770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smtClean="0">
                <a:cs typeface="Arial" panose="020B0604020202020204" pitchFamily="34" charset="0"/>
              </a:rPr>
              <a:t>DNA controls the cell by transferring its coded information into RNA.</a:t>
            </a:r>
          </a:p>
          <a:p>
            <a:pPr lvl="2" eaLnBrk="1" hangingPunct="1"/>
            <a:r>
              <a:rPr lang="en-US" altLang="en-US" smtClean="0">
                <a:cs typeface="Arial" panose="020B0604020202020204" pitchFamily="34" charset="0"/>
              </a:rPr>
              <a:t>The information in the RNA is used to make proteins.</a:t>
            </a:r>
          </a:p>
        </p:txBody>
      </p:sp>
      <p:pic>
        <p:nvPicPr>
          <p:cNvPr id="77828" name="Picture 4" descr="04_09_DNARNAProtei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064" y="2270126"/>
            <a:ext cx="3335337"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36</a:t>
            </a:fld>
            <a:endParaRPr lang="en-US"/>
          </a:p>
        </p:txBody>
      </p:sp>
    </p:spTree>
    <p:extLst>
      <p:ext uri="{BB962C8B-B14F-4D97-AF65-F5344CB8AC3E}">
        <p14:creationId xmlns:p14="http://schemas.microsoft.com/office/powerpoint/2010/main" val="23864719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2209800" y="762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solidFill>
                  <a:srgbClr val="9D0F22"/>
                </a:solidFill>
              </a:rPr>
              <a:t>The Endoplasmic Reticulum</a:t>
            </a:r>
            <a:endParaRPr lang="en-US" altLang="en-US" smtClean="0"/>
          </a:p>
        </p:txBody>
      </p:sp>
      <p:sp>
        <p:nvSpPr>
          <p:cNvPr id="79875" name="Rectangle 3"/>
          <p:cNvSpPr>
            <a:spLocks noGrp="1" noChangeArrowheads="1"/>
          </p:cNvSpPr>
          <p:nvPr>
            <p:ph type="body" idx="1"/>
          </p:nvPr>
        </p:nvSpPr>
        <p:spPr bwMode="auto">
          <a:xfrm>
            <a:off x="1828800" y="914400"/>
            <a:ext cx="8610600" cy="2547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smtClean="0">
                <a:cs typeface="Arial" panose="020B0604020202020204" pitchFamily="34" charset="0"/>
              </a:rPr>
              <a:t>The endoplasmic reticulum (ER)</a:t>
            </a:r>
          </a:p>
          <a:p>
            <a:pPr lvl="2" eaLnBrk="1" hangingPunct="1"/>
            <a:r>
              <a:rPr lang="en-US" altLang="en-US" smtClean="0">
                <a:cs typeface="Arial" panose="020B0604020202020204" pitchFamily="34" charset="0"/>
              </a:rPr>
              <a:t>Produces an enormous variety of molecules.</a:t>
            </a:r>
          </a:p>
          <a:p>
            <a:pPr lvl="2" eaLnBrk="1" hangingPunct="1"/>
            <a:r>
              <a:rPr lang="en-US" altLang="en-US" smtClean="0">
                <a:cs typeface="Arial" panose="020B0604020202020204" pitchFamily="34" charset="0"/>
              </a:rPr>
              <a:t>Is composed of smooth and rough ER.</a:t>
            </a:r>
          </a:p>
        </p:txBody>
      </p:sp>
      <p:pic>
        <p:nvPicPr>
          <p:cNvPr id="79876" name="Picture 4" descr="04_10_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2286000"/>
            <a:ext cx="40941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37</a:t>
            </a:fld>
            <a:endParaRPr lang="en-US"/>
          </a:p>
        </p:txBody>
      </p:sp>
    </p:spTree>
    <p:extLst>
      <p:ext uri="{BB962C8B-B14F-4D97-AF65-F5344CB8AC3E}">
        <p14:creationId xmlns:p14="http://schemas.microsoft.com/office/powerpoint/2010/main" val="2983680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2209800" y="762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i="1" smtClean="0"/>
              <a:t>Smooth ER</a:t>
            </a:r>
            <a:endParaRPr lang="en-US" altLang="en-US" smtClean="0"/>
          </a:p>
        </p:txBody>
      </p:sp>
      <p:sp>
        <p:nvSpPr>
          <p:cNvPr id="81923" name="Rectangle 3"/>
          <p:cNvSpPr>
            <a:spLocks noGrp="1" noChangeArrowheads="1"/>
          </p:cNvSpPr>
          <p:nvPr>
            <p:ph type="body" idx="1"/>
          </p:nvPr>
        </p:nvSpPr>
        <p:spPr bwMode="auto">
          <a:xfrm>
            <a:off x="2286000" y="914401"/>
            <a:ext cx="7772400" cy="136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lnSpc>
                <a:spcPct val="90000"/>
              </a:lnSpc>
            </a:pPr>
            <a:r>
              <a:rPr lang="en-US" altLang="en-US" smtClean="0">
                <a:cs typeface="Arial" panose="020B0604020202020204" pitchFamily="34" charset="0"/>
              </a:rPr>
              <a:t>The smooth ER lacks the surface ribosomes of rough ER and produces lipids, including steroids.</a:t>
            </a:r>
          </a:p>
        </p:txBody>
      </p:sp>
      <p:pic>
        <p:nvPicPr>
          <p:cNvPr id="81924" name="Picture 4" descr="04_10_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2286000"/>
            <a:ext cx="40941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38</a:t>
            </a:fld>
            <a:endParaRPr lang="en-US"/>
          </a:p>
        </p:txBody>
      </p:sp>
    </p:spTree>
    <p:extLst>
      <p:ext uri="{BB962C8B-B14F-4D97-AF65-F5344CB8AC3E}">
        <p14:creationId xmlns:p14="http://schemas.microsoft.com/office/powerpoint/2010/main" val="2501638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i="1" smtClean="0">
                <a:solidFill>
                  <a:schemeClr val="accent2"/>
                </a:solidFill>
              </a:rPr>
              <a:t>Rough ER</a:t>
            </a:r>
            <a:endParaRPr lang="en-US" altLang="en-US" smtClean="0"/>
          </a:p>
        </p:txBody>
      </p:sp>
      <p:sp>
        <p:nvSpPr>
          <p:cNvPr id="83971" name="Rectangle 3"/>
          <p:cNvSpPr>
            <a:spLocks noGrp="1" noChangeArrowheads="1"/>
          </p:cNvSpPr>
          <p:nvPr>
            <p:ph type="body" idx="1"/>
          </p:nvPr>
        </p:nvSpPr>
        <p:spPr bwMode="auto">
          <a:xfrm>
            <a:off x="1752600" y="1295400"/>
            <a:ext cx="8229600" cy="193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smtClean="0">
                <a:cs typeface="Arial" panose="020B0604020202020204" pitchFamily="34" charset="0"/>
              </a:rPr>
              <a:t>The “roughness” of the rough ER is due to ribosomes that stud the outside of the ER membrane.</a:t>
            </a:r>
          </a:p>
        </p:txBody>
      </p:sp>
      <p:sp>
        <p:nvSpPr>
          <p:cNvPr id="83972" name="Rectangle 4"/>
          <p:cNvSpPr>
            <a:spLocks noChangeArrowheads="1"/>
          </p:cNvSpPr>
          <p:nvPr/>
        </p:nvSpPr>
        <p:spPr bwMode="auto">
          <a:xfrm>
            <a:off x="1752600" y="2895601"/>
            <a:ext cx="4572000" cy="2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buFontTx/>
              <a:buChar char="–"/>
            </a:pPr>
            <a:r>
              <a:rPr lang="en-US" altLang="en-US" sz="2800"/>
              <a:t>The functions of the rough ER include:</a:t>
            </a:r>
          </a:p>
          <a:p>
            <a:pPr lvl="2" eaLnBrk="1" hangingPunct="1">
              <a:spcBef>
                <a:spcPct val="20000"/>
              </a:spcBef>
              <a:buFontTx/>
              <a:buChar char="•"/>
            </a:pPr>
            <a:r>
              <a:rPr lang="en-US" altLang="en-US"/>
              <a:t>Producing two types of membrane proteins</a:t>
            </a:r>
          </a:p>
          <a:p>
            <a:pPr lvl="3" eaLnBrk="1" hangingPunct="1">
              <a:spcBef>
                <a:spcPct val="20000"/>
              </a:spcBef>
              <a:buFontTx/>
              <a:buChar char="–"/>
            </a:pPr>
            <a:r>
              <a:rPr lang="en-US" altLang="en-US" sz="2000"/>
              <a:t>Membrane proteins</a:t>
            </a:r>
          </a:p>
          <a:p>
            <a:pPr lvl="3" eaLnBrk="1" hangingPunct="1">
              <a:spcBef>
                <a:spcPct val="20000"/>
              </a:spcBef>
              <a:buFontTx/>
              <a:buChar char="–"/>
            </a:pPr>
            <a:r>
              <a:rPr lang="en-US" altLang="en-US" sz="2000"/>
              <a:t>Secretory proteins</a:t>
            </a:r>
          </a:p>
          <a:p>
            <a:pPr lvl="2" eaLnBrk="1" hangingPunct="1">
              <a:spcBef>
                <a:spcPct val="20000"/>
              </a:spcBef>
              <a:buFontTx/>
              <a:buChar char="•"/>
            </a:pPr>
            <a:r>
              <a:rPr lang="en-US" altLang="en-US"/>
              <a:t>Producing new membrane</a:t>
            </a:r>
          </a:p>
        </p:txBody>
      </p:sp>
      <p:pic>
        <p:nvPicPr>
          <p:cNvPr id="83973" name="Picture 6" descr="04_10_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438" y="2286000"/>
            <a:ext cx="4094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39</a:t>
            </a:fld>
            <a:endParaRPr lang="en-US"/>
          </a:p>
        </p:txBody>
      </p:sp>
    </p:spTree>
    <p:extLst>
      <p:ext uri="{BB962C8B-B14F-4D97-AF65-F5344CB8AC3E}">
        <p14:creationId xmlns:p14="http://schemas.microsoft.com/office/powerpoint/2010/main" val="1205643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Hooke’s Microscope</a:t>
            </a:r>
          </a:p>
        </p:txBody>
      </p:sp>
      <p:pic>
        <p:nvPicPr>
          <p:cNvPr id="29699" name="Content Placeholder 3" descr="hooke_microscop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9600" y="1281114"/>
            <a:ext cx="3352800" cy="5164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4</a:t>
            </a:fld>
            <a:endParaRPr lang="en-US"/>
          </a:p>
        </p:txBody>
      </p:sp>
    </p:spTree>
    <p:extLst>
      <p:ext uri="{BB962C8B-B14F-4D97-AF65-F5344CB8AC3E}">
        <p14:creationId xmlns:p14="http://schemas.microsoft.com/office/powerpoint/2010/main" val="4039032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bwMode="auto">
          <a:xfrm>
            <a:off x="2133600" y="304801"/>
            <a:ext cx="7772400" cy="1363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a:cs typeface="Arial" panose="020B0604020202020204" pitchFamily="34" charset="0"/>
              </a:rPr>
              <a:t>After the rough ER synthesizes a molecule, it packages the molecule into transport vesicles. These vesicles head off to the Golgi Apparatus…</a:t>
            </a:r>
          </a:p>
        </p:txBody>
      </p:sp>
      <p:pic>
        <p:nvPicPr>
          <p:cNvPr id="88067" name="Picture 3" descr="04_11_RoughE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7801"/>
            <a:ext cx="6680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40</a:t>
            </a:fld>
            <a:endParaRPr lang="en-US"/>
          </a:p>
        </p:txBody>
      </p:sp>
    </p:spTree>
    <p:extLst>
      <p:ext uri="{BB962C8B-B14F-4D97-AF65-F5344CB8AC3E}">
        <p14:creationId xmlns:p14="http://schemas.microsoft.com/office/powerpoint/2010/main" val="1438693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2209800" y="76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solidFill>
                  <a:srgbClr val="9D0F22"/>
                </a:solidFill>
              </a:rPr>
              <a:t>The Golgi Apparatus</a:t>
            </a:r>
            <a:endParaRPr lang="en-US" altLang="en-US" smtClean="0"/>
          </a:p>
        </p:txBody>
      </p:sp>
      <p:sp>
        <p:nvSpPr>
          <p:cNvPr id="90115" name="Rectangle 3"/>
          <p:cNvSpPr>
            <a:spLocks noGrp="1" noChangeArrowheads="1"/>
          </p:cNvSpPr>
          <p:nvPr>
            <p:ph type="body" idx="1"/>
          </p:nvPr>
        </p:nvSpPr>
        <p:spPr bwMode="auto">
          <a:xfrm>
            <a:off x="1828800" y="990601"/>
            <a:ext cx="8458200" cy="307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dirty="0" smtClean="0">
                <a:cs typeface="Arial" panose="020B0604020202020204" pitchFamily="34" charset="0"/>
              </a:rPr>
              <a:t>The Golgi apparatus</a:t>
            </a:r>
          </a:p>
          <a:p>
            <a:pPr lvl="2" eaLnBrk="1" hangingPunct="1"/>
            <a:r>
              <a:rPr lang="en-US" altLang="en-US" dirty="0" smtClean="0">
                <a:cs typeface="Arial" panose="020B0604020202020204" pitchFamily="34" charset="0"/>
              </a:rPr>
              <a:t>Works in partnership with the ER.</a:t>
            </a:r>
          </a:p>
          <a:p>
            <a:pPr lvl="2" eaLnBrk="1" hangingPunct="1"/>
            <a:r>
              <a:rPr lang="en-US" altLang="en-US" dirty="0" smtClean="0">
                <a:cs typeface="Arial" panose="020B0604020202020204" pitchFamily="34" charset="0"/>
              </a:rPr>
              <a:t>Refines, stores, and distributes the chemical products of cells.</a:t>
            </a:r>
          </a:p>
        </p:txBody>
      </p:sp>
      <p:pic>
        <p:nvPicPr>
          <p:cNvPr id="90116" name="Picture 4" descr="04_12_GolgiApparatu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71801"/>
            <a:ext cx="8548688"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41</a:t>
            </a:fld>
            <a:endParaRPr lang="en-US"/>
          </a:p>
        </p:txBody>
      </p:sp>
    </p:spTree>
    <p:extLst>
      <p:ext uri="{BB962C8B-B14F-4D97-AF65-F5344CB8AC3E}">
        <p14:creationId xmlns:p14="http://schemas.microsoft.com/office/powerpoint/2010/main" val="4230550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2209800" y="762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solidFill>
                  <a:srgbClr val="9D0F22"/>
                </a:solidFill>
              </a:rPr>
              <a:t>Mitochondria</a:t>
            </a:r>
            <a:endParaRPr lang="en-US" altLang="en-US" smtClean="0"/>
          </a:p>
        </p:txBody>
      </p:sp>
      <p:sp>
        <p:nvSpPr>
          <p:cNvPr id="96259" name="Rectangle 3"/>
          <p:cNvSpPr>
            <a:spLocks noGrp="1" noChangeArrowheads="1"/>
          </p:cNvSpPr>
          <p:nvPr>
            <p:ph type="body" idx="1"/>
          </p:nvPr>
        </p:nvSpPr>
        <p:spPr bwMode="auto">
          <a:xfrm>
            <a:off x="2209800" y="990600"/>
            <a:ext cx="7772400" cy="193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lvl="1" eaLnBrk="1" hangingPunct="1"/>
            <a:r>
              <a:rPr lang="en-US" altLang="en-US" smtClean="0">
                <a:cs typeface="Arial" panose="020B0604020202020204" pitchFamily="34" charset="0"/>
              </a:rPr>
              <a:t>Mitochondria are the sites of cellular respiration, which involves the production of ATP from food molecules.</a:t>
            </a:r>
          </a:p>
        </p:txBody>
      </p:sp>
      <p:pic>
        <p:nvPicPr>
          <p:cNvPr id="96260" name="Picture 4" descr="04_17_Mitochondrio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1"/>
            <a:ext cx="6408738"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42</a:t>
            </a:fld>
            <a:endParaRPr lang="en-US"/>
          </a:p>
        </p:txBody>
      </p:sp>
    </p:spTree>
    <p:extLst>
      <p:ext uri="{BB962C8B-B14F-4D97-AF65-F5344CB8AC3E}">
        <p14:creationId xmlns:p14="http://schemas.microsoft.com/office/powerpoint/2010/main" val="4025046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Plastids</a:t>
            </a:r>
          </a:p>
        </p:txBody>
      </p:sp>
      <p:sp>
        <p:nvSpPr>
          <p:cNvPr id="98307"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 typeface="Arial" panose="020B0604020202020204" pitchFamily="34" charset="0"/>
              <a:buChar char="•"/>
            </a:pPr>
            <a:r>
              <a:rPr lang="en-US" altLang="en-US" smtClean="0"/>
              <a:t>Plastids are a characteristic component of plant cells</a:t>
            </a:r>
          </a:p>
          <a:p>
            <a:pPr eaLnBrk="1" hangingPunct="1">
              <a:buFont typeface="Arial" panose="020B0604020202020204" pitchFamily="34" charset="0"/>
              <a:buChar char="•"/>
            </a:pPr>
            <a:r>
              <a:rPr lang="en-US" altLang="en-US" smtClean="0"/>
              <a:t>Plastids are classified and named based on the kinds of pigments they contain</a:t>
            </a:r>
          </a:p>
          <a:p>
            <a:pPr eaLnBrk="1" hangingPunct="1">
              <a:buFont typeface="Arial" panose="020B0604020202020204" pitchFamily="34" charset="0"/>
              <a:buChar char="•"/>
            </a:pPr>
            <a:r>
              <a:rPr lang="en-US" altLang="en-US" smtClean="0"/>
              <a:t>Each plastid is surrounded by two membranes and internally the plastid has a system of membranes which form flattened sacs called thylakoids and a ground (fluid) substance called stroma</a:t>
            </a:r>
          </a:p>
          <a:p>
            <a:pPr eaLnBrk="1" hangingPunct="1">
              <a:buFont typeface="Arial" panose="020B0604020202020204" pitchFamily="34" charset="0"/>
              <a:buChar char="•"/>
            </a:pPr>
            <a:endParaRPr lang="en-US" altLang="en-US" smtClean="0"/>
          </a:p>
        </p:txBody>
      </p:sp>
      <p:sp>
        <p:nvSpPr>
          <p:cNvPr id="2" name="Slide Number Placeholder 1"/>
          <p:cNvSpPr>
            <a:spLocks noGrp="1"/>
          </p:cNvSpPr>
          <p:nvPr>
            <p:ph type="sldNum" sz="quarter" idx="12"/>
          </p:nvPr>
        </p:nvSpPr>
        <p:spPr/>
        <p:txBody>
          <a:bodyPr/>
          <a:lstStyle/>
          <a:p>
            <a:fld id="{9D9BAF41-AF3D-4D96-A52C-96756A210A36}" type="slidenum">
              <a:rPr lang="en-US" smtClean="0"/>
              <a:t>43</a:t>
            </a:fld>
            <a:endParaRPr lang="en-US"/>
          </a:p>
        </p:txBody>
      </p:sp>
    </p:spTree>
    <p:extLst>
      <p:ext uri="{BB962C8B-B14F-4D97-AF65-F5344CB8AC3E}">
        <p14:creationId xmlns:p14="http://schemas.microsoft.com/office/powerpoint/2010/main" val="423427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057400" y="304800"/>
            <a:ext cx="76962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Plastids and Genome Interactions</a:t>
            </a:r>
          </a:p>
          <a:p>
            <a:pPr eaLnBrk="1" hangingPunct="1"/>
            <a:endParaRPr lang="en-US" altLang="en-US"/>
          </a:p>
          <a:p>
            <a:pPr eaLnBrk="1" hangingPunct="1">
              <a:buFontTx/>
              <a:buAutoNum type="arabicPeriod"/>
            </a:pPr>
            <a:r>
              <a:rPr lang="en-US" altLang="en-US"/>
              <a:t>Types of plastids</a:t>
            </a:r>
          </a:p>
          <a:p>
            <a:pPr eaLnBrk="1" hangingPunct="1">
              <a:buFontTx/>
              <a:buAutoNum type="arabicParenR"/>
            </a:pPr>
            <a:r>
              <a:rPr lang="en-US" altLang="en-US" sz="2000"/>
              <a:t>proplastids:most simple and least developed form of plastids. Found in least differentiated tissues such as meristem and reproductive cells. Very small (1 um diameter) and primitive suborganelle structure.</a:t>
            </a:r>
          </a:p>
        </p:txBody>
      </p:sp>
      <p:pic>
        <p:nvPicPr>
          <p:cNvPr id="100355" name="Picture 3" descr="E:\Images\Chap1\fig1_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8400"/>
            <a:ext cx="54102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4"/>
          <p:cNvSpPr txBox="1">
            <a:spLocks noChangeArrowheads="1"/>
          </p:cNvSpPr>
          <p:nvPr/>
        </p:nvSpPr>
        <p:spPr bwMode="auto">
          <a:xfrm>
            <a:off x="1676400" y="2590800"/>
            <a:ext cx="2743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TEM picture of</a:t>
            </a:r>
          </a:p>
          <a:p>
            <a:pPr eaLnBrk="1" hangingPunct="1"/>
            <a:r>
              <a:rPr lang="en-US" altLang="en-US" sz="2000"/>
              <a:t>A proplastid next to a Mitochondria</a:t>
            </a:r>
          </a:p>
          <a:p>
            <a:pPr eaLnBrk="1" hangingPunct="1"/>
            <a:r>
              <a:rPr lang="en-US" altLang="en-US" sz="2000"/>
              <a:t>From bean root cell. The dark dots in the cytoplasm are ribosomes. SO are the dots pointed by a small arrows (the organelle ribosomes).</a:t>
            </a:r>
          </a:p>
        </p:txBody>
      </p:sp>
      <p:sp>
        <p:nvSpPr>
          <p:cNvPr id="2" name="Slide Number Placeholder 1"/>
          <p:cNvSpPr>
            <a:spLocks noGrp="1"/>
          </p:cNvSpPr>
          <p:nvPr>
            <p:ph type="sldNum" sz="quarter" idx="12"/>
          </p:nvPr>
        </p:nvSpPr>
        <p:spPr/>
        <p:txBody>
          <a:bodyPr/>
          <a:lstStyle/>
          <a:p>
            <a:fld id="{9D9BAF41-AF3D-4D96-A52C-96756A210A36}" type="slidenum">
              <a:rPr lang="en-US" smtClean="0"/>
              <a:t>44</a:t>
            </a:fld>
            <a:endParaRPr lang="en-US"/>
          </a:p>
        </p:txBody>
      </p:sp>
    </p:spTree>
    <p:extLst>
      <p:ext uri="{BB962C8B-B14F-4D97-AF65-F5344CB8AC3E}">
        <p14:creationId xmlns:p14="http://schemas.microsoft.com/office/powerpoint/2010/main" val="492720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2057400" y="533401"/>
            <a:ext cx="7239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2) Amyloplast: is also rather simple. Non-colored plastids that accumulate and store starch (thus the name). They are found in storage tissues such as potato tuber etc. Amyloplasts in root cap cells also serves as gravity-sensing statoliths during gravity response. Leucoplasts refer to non-pigmented palstids (proplastids and amyloplasts).</a:t>
            </a:r>
          </a:p>
        </p:txBody>
      </p:sp>
      <p:pic>
        <p:nvPicPr>
          <p:cNvPr id="101379" name="Picture 3" descr="E:\Images\Chap1\fig1_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14601"/>
            <a:ext cx="44958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2209801" y="2667000"/>
            <a:ext cx="35972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TEM picture of a </a:t>
            </a:r>
            <a:r>
              <a:rPr lang="en-US" altLang="en-US" sz="2000" dirty="0" err="1"/>
              <a:t>amyloplast</a:t>
            </a:r>
            <a:r>
              <a:rPr lang="en-US" altLang="en-US" sz="2000" dirty="0"/>
              <a:t> from root cap of white clover. This </a:t>
            </a:r>
            <a:r>
              <a:rPr lang="en-US" altLang="en-US" sz="2000" dirty="0" err="1"/>
              <a:t>statolith</a:t>
            </a:r>
            <a:r>
              <a:rPr lang="en-US" altLang="en-US" sz="2000" dirty="0"/>
              <a:t> device contain largely starch grains (s) surrounded by the stroma membranes.</a:t>
            </a:r>
          </a:p>
          <a:p>
            <a:pPr eaLnBrk="1" hangingPunct="1"/>
            <a:endParaRPr lang="en-US" altLang="en-US" sz="2000" dirty="0"/>
          </a:p>
          <a:p>
            <a:pPr eaLnBrk="1" hangingPunct="1"/>
            <a:r>
              <a:rPr lang="en-US" altLang="en-US" sz="2000" dirty="0"/>
              <a:t>IN potato tubers, the starch grains fill the entire organelles with even less stroma.</a:t>
            </a:r>
          </a:p>
        </p:txBody>
      </p:sp>
      <p:sp>
        <p:nvSpPr>
          <p:cNvPr id="2" name="Slide Number Placeholder 1"/>
          <p:cNvSpPr>
            <a:spLocks noGrp="1"/>
          </p:cNvSpPr>
          <p:nvPr>
            <p:ph type="sldNum" sz="quarter" idx="12"/>
          </p:nvPr>
        </p:nvSpPr>
        <p:spPr/>
        <p:txBody>
          <a:bodyPr/>
          <a:lstStyle/>
          <a:p>
            <a:fld id="{9D9BAF41-AF3D-4D96-A52C-96756A210A36}" type="slidenum">
              <a:rPr lang="en-US" smtClean="0"/>
              <a:t>45</a:t>
            </a:fld>
            <a:endParaRPr lang="en-US"/>
          </a:p>
        </p:txBody>
      </p:sp>
    </p:spTree>
    <p:extLst>
      <p:ext uri="{BB962C8B-B14F-4D97-AF65-F5344CB8AC3E}">
        <p14:creationId xmlns:p14="http://schemas.microsoft.com/office/powerpoint/2010/main" val="2138392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209800" y="381000"/>
            <a:ext cx="7162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3) Chromoplasts: plastids that are pigmented into red, organge, yellow. Found in fruits, roots/tuber, and flowers. Tomato and pepper, carrots and sweet potatos. Some colorful pigments are also stored in vacuoles such those in flowers.</a:t>
            </a:r>
          </a:p>
        </p:txBody>
      </p:sp>
      <p:pic>
        <p:nvPicPr>
          <p:cNvPr id="102403" name="Picture 3" descr="E:\Images\Chap1\fig1_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1"/>
            <a:ext cx="5214938"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4"/>
          <p:cNvSpPr txBox="1">
            <a:spLocks noChangeArrowheads="1"/>
          </p:cNvSpPr>
          <p:nvPr/>
        </p:nvSpPr>
        <p:spPr bwMode="auto">
          <a:xfrm>
            <a:off x="1600200" y="2465388"/>
            <a:ext cx="38100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TEM picture of a </a:t>
            </a:r>
            <a:r>
              <a:rPr lang="en-US" altLang="en-US" sz="2000" dirty="0" err="1"/>
              <a:t>chromoplast</a:t>
            </a:r>
            <a:r>
              <a:rPr lang="en-US" altLang="en-US" sz="2000" dirty="0"/>
              <a:t> from a cherry fruit cell. The plastid is filled with carotenoids that are formed by enzymes and  carotenes associated with the plastid membranes. Depending on the type of carotenoids and other pigments present in the </a:t>
            </a:r>
            <a:r>
              <a:rPr lang="en-US" altLang="en-US" sz="2000" dirty="0" err="1"/>
              <a:t>chromoplast</a:t>
            </a:r>
            <a:r>
              <a:rPr lang="en-US" altLang="en-US" sz="2000" dirty="0"/>
              <a:t>, they display different colors, shapes, and sizes.</a:t>
            </a:r>
          </a:p>
        </p:txBody>
      </p:sp>
      <p:sp>
        <p:nvSpPr>
          <p:cNvPr id="2" name="Slide Number Placeholder 1"/>
          <p:cNvSpPr>
            <a:spLocks noGrp="1"/>
          </p:cNvSpPr>
          <p:nvPr>
            <p:ph type="sldNum" sz="quarter" idx="12"/>
          </p:nvPr>
        </p:nvSpPr>
        <p:spPr/>
        <p:txBody>
          <a:bodyPr/>
          <a:lstStyle/>
          <a:p>
            <a:fld id="{9D9BAF41-AF3D-4D96-A52C-96756A210A36}" type="slidenum">
              <a:rPr lang="en-US" smtClean="0"/>
              <a:t>46</a:t>
            </a:fld>
            <a:endParaRPr lang="en-US"/>
          </a:p>
        </p:txBody>
      </p:sp>
    </p:spTree>
    <p:extLst>
      <p:ext uri="{BB962C8B-B14F-4D97-AF65-F5344CB8AC3E}">
        <p14:creationId xmlns:p14="http://schemas.microsoft.com/office/powerpoint/2010/main" val="628265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828800" y="381001"/>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4) Etioplasts: precursor of chloroplasts when plants were grown in the dark. The etioplasts develop into chloroplasts when light becomes available. This happens a lot during early germination.</a:t>
            </a:r>
          </a:p>
        </p:txBody>
      </p:sp>
      <p:pic>
        <p:nvPicPr>
          <p:cNvPr id="103427" name="Picture 3" descr="E:\Images\Chap1\fig1_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70104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4" descr="E:\Images\Chap1\fig1_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57600"/>
            <a:ext cx="35052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Line 5"/>
          <p:cNvSpPr>
            <a:spLocks noChangeShapeType="1"/>
          </p:cNvSpPr>
          <p:nvPr/>
        </p:nvSpPr>
        <p:spPr bwMode="auto">
          <a:xfrm>
            <a:off x="5181600" y="3886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0" name="Text Box 6"/>
          <p:cNvSpPr txBox="1">
            <a:spLocks noChangeArrowheads="1"/>
          </p:cNvSpPr>
          <p:nvPr/>
        </p:nvSpPr>
        <p:spPr bwMode="auto">
          <a:xfrm>
            <a:off x="5334001" y="3429000"/>
            <a:ext cx="655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light</a:t>
            </a:r>
          </a:p>
        </p:txBody>
      </p:sp>
      <p:sp>
        <p:nvSpPr>
          <p:cNvPr id="103431" name="Text Box 7"/>
          <p:cNvSpPr txBox="1">
            <a:spLocks noChangeArrowheads="1"/>
          </p:cNvSpPr>
          <p:nvPr/>
        </p:nvSpPr>
        <p:spPr bwMode="auto">
          <a:xfrm>
            <a:off x="1524000" y="4267200"/>
            <a:ext cx="487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Some prolamellar structure getting ready for further development into thylokoid membrane system inside the chloroplast. As the etiolated (dark grown) plants are illuminated, the thylokoid membrane begin to extend and form more extensive membrane networks.</a:t>
            </a:r>
          </a:p>
        </p:txBody>
      </p:sp>
      <p:sp>
        <p:nvSpPr>
          <p:cNvPr id="2" name="Slide Number Placeholder 1"/>
          <p:cNvSpPr>
            <a:spLocks noGrp="1"/>
          </p:cNvSpPr>
          <p:nvPr>
            <p:ph type="sldNum" sz="quarter" idx="12"/>
          </p:nvPr>
        </p:nvSpPr>
        <p:spPr/>
        <p:txBody>
          <a:bodyPr/>
          <a:lstStyle/>
          <a:p>
            <a:fld id="{9D9BAF41-AF3D-4D96-A52C-96756A210A36}" type="slidenum">
              <a:rPr lang="en-US" smtClean="0"/>
              <a:t>47</a:t>
            </a:fld>
            <a:endParaRPr lang="en-US"/>
          </a:p>
        </p:txBody>
      </p:sp>
    </p:spTree>
    <p:extLst>
      <p:ext uri="{BB962C8B-B14F-4D97-AF65-F5344CB8AC3E}">
        <p14:creationId xmlns:p14="http://schemas.microsoft.com/office/powerpoint/2010/main" val="3108292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2286000" y="381001"/>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5) Chloroplasts: most important plastid and most complex in suborganelle structure. Green tissues.</a:t>
            </a:r>
          </a:p>
        </p:txBody>
      </p:sp>
      <p:pic>
        <p:nvPicPr>
          <p:cNvPr id="104451" name="Picture 3" descr="E:\Images\Chap1\fig1_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349408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E:\Images\Chap1\fig1_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447800"/>
            <a:ext cx="346233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Line 5"/>
          <p:cNvSpPr>
            <a:spLocks noChangeShapeType="1"/>
          </p:cNvSpPr>
          <p:nvPr/>
        </p:nvSpPr>
        <p:spPr bwMode="auto">
          <a:xfrm>
            <a:off x="5715000" y="1676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4" name="Rectangle 6"/>
          <p:cNvSpPr>
            <a:spLocks noChangeArrowheads="1"/>
          </p:cNvSpPr>
          <p:nvPr/>
        </p:nvSpPr>
        <p:spPr bwMode="auto">
          <a:xfrm>
            <a:off x="4572000" y="1752600"/>
            <a:ext cx="762000" cy="533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04455" name="Picture 7" descr="E:\Images\Chap1\fig1_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24400"/>
            <a:ext cx="502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Text Box 8"/>
          <p:cNvSpPr txBox="1">
            <a:spLocks noChangeArrowheads="1"/>
          </p:cNvSpPr>
          <p:nvPr/>
        </p:nvSpPr>
        <p:spPr bwMode="auto">
          <a:xfrm>
            <a:off x="1752601" y="4343401"/>
            <a:ext cx="4130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8000"/>
                </a:solidFill>
              </a:rPr>
              <a:t>Stroma</a:t>
            </a:r>
            <a:r>
              <a:rPr lang="en-US" altLang="en-US" sz="2000"/>
              <a:t> and stacked </a:t>
            </a:r>
            <a:r>
              <a:rPr lang="en-US" altLang="en-US" sz="2000">
                <a:solidFill>
                  <a:srgbClr val="008000"/>
                </a:solidFill>
              </a:rPr>
              <a:t>grana</a:t>
            </a:r>
          </a:p>
          <a:p>
            <a:pPr eaLnBrk="1" hangingPunct="1"/>
            <a:r>
              <a:rPr lang="en-US" altLang="en-US" sz="2000"/>
              <a:t>Form continuous membrane </a:t>
            </a:r>
          </a:p>
          <a:p>
            <a:pPr eaLnBrk="1" hangingPunct="1"/>
            <a:r>
              <a:rPr lang="en-US" altLang="en-US" sz="2000"/>
              <a:t>Network that contain the entire Light reaction machinery to capture light and turn it into chemical energy</a:t>
            </a:r>
          </a:p>
        </p:txBody>
      </p:sp>
      <p:sp>
        <p:nvSpPr>
          <p:cNvPr id="2" name="Slide Number Placeholder 1"/>
          <p:cNvSpPr>
            <a:spLocks noGrp="1"/>
          </p:cNvSpPr>
          <p:nvPr>
            <p:ph type="sldNum" sz="quarter" idx="12"/>
          </p:nvPr>
        </p:nvSpPr>
        <p:spPr/>
        <p:txBody>
          <a:bodyPr/>
          <a:lstStyle/>
          <a:p>
            <a:fld id="{9D9BAF41-AF3D-4D96-A52C-96756A210A36}" type="slidenum">
              <a:rPr lang="en-US" smtClean="0"/>
              <a:t>48</a:t>
            </a:fld>
            <a:endParaRPr lang="en-US"/>
          </a:p>
        </p:txBody>
      </p:sp>
    </p:spTree>
    <p:extLst>
      <p:ext uri="{BB962C8B-B14F-4D97-AF65-F5344CB8AC3E}">
        <p14:creationId xmlns:p14="http://schemas.microsoft.com/office/powerpoint/2010/main" val="1060530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193926" y="422275"/>
            <a:ext cx="8093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FF0000"/>
                </a:solidFill>
              </a:rPr>
              <a:t>Plastid replication and cell division</a:t>
            </a:r>
          </a:p>
          <a:p>
            <a:pPr eaLnBrk="1" hangingPunct="1"/>
            <a:endParaRPr lang="en-US" altLang="en-US" sz="2000" b="1"/>
          </a:p>
          <a:p>
            <a:pPr eaLnBrk="1" hangingPunct="1"/>
            <a:r>
              <a:rPr lang="en-US" altLang="en-US" sz="2000" b="1"/>
              <a:t>Plastids, like many other organelles, cannot be synthesized de novo. They come from mother plastids by replication—division.</a:t>
            </a:r>
          </a:p>
          <a:p>
            <a:pPr eaLnBrk="1" hangingPunct="1"/>
            <a:endParaRPr lang="en-US" altLang="en-US" sz="2000" b="1"/>
          </a:p>
          <a:p>
            <a:pPr eaLnBrk="1" hangingPunct="1"/>
            <a:r>
              <a:rPr lang="en-US" altLang="en-US" sz="2000"/>
              <a:t>1. What types of plastids divide? We know meristem cells, but not differentiated cells, divide. Naturally, proplastids divide. But mature plastids divide too—All types of plastids do! Plastid division keeps pace with cell division in meristem cells, but they also respond to cell enlargement after division. E.g, when a leaf expand, mesophyll cell enlarge, chloroplasts inside the mesophyll cell replicate (otherwise, the larger leaves will look pale due to dilution of chloroplast density).</a:t>
            </a:r>
          </a:p>
        </p:txBody>
      </p:sp>
      <p:sp>
        <p:nvSpPr>
          <p:cNvPr id="106499" name="Oval 3"/>
          <p:cNvSpPr>
            <a:spLocks noChangeArrowheads="1"/>
          </p:cNvSpPr>
          <p:nvPr/>
        </p:nvSpPr>
        <p:spPr bwMode="auto">
          <a:xfrm>
            <a:off x="4648200" y="5181600"/>
            <a:ext cx="685800" cy="304800"/>
          </a:xfrm>
          <a:prstGeom prst="ellipse">
            <a:avLst/>
          </a:prstGeom>
          <a:solidFill>
            <a:srgbClr val="0099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500" name="Rectangle 4"/>
          <p:cNvSpPr>
            <a:spLocks noChangeArrowheads="1"/>
          </p:cNvSpPr>
          <p:nvPr/>
        </p:nvSpPr>
        <p:spPr bwMode="auto">
          <a:xfrm>
            <a:off x="4572000" y="5181600"/>
            <a:ext cx="76200" cy="4572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501" name="Line 5"/>
          <p:cNvSpPr>
            <a:spLocks noChangeShapeType="1"/>
          </p:cNvSpPr>
          <p:nvPr/>
        </p:nvSpPr>
        <p:spPr bwMode="auto">
          <a:xfrm>
            <a:off x="5562600" y="5562600"/>
            <a:ext cx="1219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2" name="Oval 6"/>
          <p:cNvSpPr>
            <a:spLocks noChangeArrowheads="1"/>
          </p:cNvSpPr>
          <p:nvPr/>
        </p:nvSpPr>
        <p:spPr bwMode="auto">
          <a:xfrm>
            <a:off x="7239000" y="5257800"/>
            <a:ext cx="1905000" cy="609600"/>
          </a:xfrm>
          <a:prstGeom prst="ellipse">
            <a:avLst/>
          </a:prstGeom>
          <a:solidFill>
            <a:srgbClr val="008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503" name="Rectangle 7"/>
          <p:cNvSpPr>
            <a:spLocks noChangeArrowheads="1"/>
          </p:cNvSpPr>
          <p:nvPr/>
        </p:nvSpPr>
        <p:spPr bwMode="auto">
          <a:xfrm>
            <a:off x="7010400" y="5334000"/>
            <a:ext cx="228600" cy="8382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504" name="Line 13"/>
          <p:cNvSpPr>
            <a:spLocks noChangeShapeType="1"/>
          </p:cNvSpPr>
          <p:nvPr/>
        </p:nvSpPr>
        <p:spPr bwMode="auto">
          <a:xfrm flipV="1">
            <a:off x="5638800" y="4724400"/>
            <a:ext cx="1066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5" name="Oval 14"/>
          <p:cNvSpPr>
            <a:spLocks noChangeArrowheads="1"/>
          </p:cNvSpPr>
          <p:nvPr/>
        </p:nvSpPr>
        <p:spPr bwMode="auto">
          <a:xfrm>
            <a:off x="7239000" y="4267200"/>
            <a:ext cx="1905000" cy="609600"/>
          </a:xfrm>
          <a:prstGeom prst="ellipse">
            <a:avLst/>
          </a:prstGeom>
          <a:solidFill>
            <a:srgbClr val="99CC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99CC00"/>
              </a:solidFill>
            </a:endParaRPr>
          </a:p>
        </p:txBody>
      </p:sp>
      <p:sp>
        <p:nvSpPr>
          <p:cNvPr id="106506" name="Rectangle 15"/>
          <p:cNvSpPr>
            <a:spLocks noChangeArrowheads="1"/>
          </p:cNvSpPr>
          <p:nvPr/>
        </p:nvSpPr>
        <p:spPr bwMode="auto">
          <a:xfrm>
            <a:off x="7010400" y="4343400"/>
            <a:ext cx="228600" cy="8382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Slide Number Placeholder 1"/>
          <p:cNvSpPr>
            <a:spLocks noGrp="1"/>
          </p:cNvSpPr>
          <p:nvPr>
            <p:ph type="sldNum" sz="quarter" idx="12"/>
          </p:nvPr>
        </p:nvSpPr>
        <p:spPr/>
        <p:txBody>
          <a:bodyPr/>
          <a:lstStyle/>
          <a:p>
            <a:fld id="{9D9BAF41-AF3D-4D96-A52C-96756A210A36}" type="slidenum">
              <a:rPr lang="en-US" smtClean="0"/>
              <a:t>49</a:t>
            </a:fld>
            <a:endParaRPr lang="en-US"/>
          </a:p>
        </p:txBody>
      </p:sp>
    </p:spTree>
    <p:extLst>
      <p:ext uri="{BB962C8B-B14F-4D97-AF65-F5344CB8AC3E}">
        <p14:creationId xmlns:p14="http://schemas.microsoft.com/office/powerpoint/2010/main" val="165595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1981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Hooke’s drawing of Cork Cells</a:t>
            </a:r>
          </a:p>
        </p:txBody>
      </p:sp>
      <p:pic>
        <p:nvPicPr>
          <p:cNvPr id="31747" name="Content Placeholder 3" descr="hookecork.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0" y="1065214"/>
            <a:ext cx="4114800" cy="5595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a:t>
            </a:fld>
            <a:endParaRPr lang="en-US"/>
          </a:p>
        </p:txBody>
      </p:sp>
    </p:spTree>
    <p:extLst>
      <p:ext uri="{BB962C8B-B14F-4D97-AF65-F5344CB8AC3E}">
        <p14:creationId xmlns:p14="http://schemas.microsoft.com/office/powerpoint/2010/main" val="2730915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Chloroplasts</a:t>
            </a:r>
          </a:p>
        </p:txBody>
      </p:sp>
      <p:pic>
        <p:nvPicPr>
          <p:cNvPr id="107523" name="Content Placeholder 5" descr="chloroplastsfigure1.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28800" y="1836739"/>
            <a:ext cx="4343400" cy="4052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Content Placeholder 6" descr="chloroplast_pyrenoid.low.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24600" y="2209800"/>
            <a:ext cx="4038600" cy="328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50</a:t>
            </a:fld>
            <a:endParaRPr lang="en-US"/>
          </a:p>
        </p:txBody>
      </p:sp>
    </p:spTree>
    <p:extLst>
      <p:ext uri="{BB962C8B-B14F-4D97-AF65-F5344CB8AC3E}">
        <p14:creationId xmlns:p14="http://schemas.microsoft.com/office/powerpoint/2010/main" val="412049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p:cNvSpPr>
            <a:spLocks noGrp="1"/>
          </p:cNvSpPr>
          <p:nvPr>
            <p:ph type="title"/>
          </p:nvPr>
        </p:nvSpPr>
        <p:spPr bwMode="auto">
          <a:xfrm>
            <a:off x="19812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Plant Cells with Chloroplasts</a:t>
            </a:r>
          </a:p>
        </p:txBody>
      </p:sp>
      <p:pic>
        <p:nvPicPr>
          <p:cNvPr id="109571" name="Content Placeholder 6" descr="plantcell.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4639" y="1401764"/>
            <a:ext cx="6562725" cy="4922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51</a:t>
            </a:fld>
            <a:endParaRPr lang="en-US"/>
          </a:p>
        </p:txBody>
      </p:sp>
    </p:spTree>
    <p:extLst>
      <p:ext uri="{BB962C8B-B14F-4D97-AF65-F5344CB8AC3E}">
        <p14:creationId xmlns:p14="http://schemas.microsoft.com/office/powerpoint/2010/main" val="4104958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Chromoplasts</a:t>
            </a:r>
          </a:p>
        </p:txBody>
      </p:sp>
      <p:sp>
        <p:nvSpPr>
          <p:cNvPr id="111619"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r>
              <a:rPr lang="en-US" altLang="en-US" smtClean="0"/>
              <a:t>	Chromoplasts lack chlorophyll but synthesize and retain carotenoid pigments which are responsible for the yellow, orange or red colors of many flowers, old leaves, some fruits and some roots</a:t>
            </a:r>
          </a:p>
        </p:txBody>
      </p:sp>
      <p:pic>
        <p:nvPicPr>
          <p:cNvPr id="111620" name="Content Placeholder 4" descr="chromoplast.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35714" y="2087564"/>
            <a:ext cx="3711575" cy="3551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52</a:t>
            </a:fld>
            <a:endParaRPr lang="en-US"/>
          </a:p>
        </p:txBody>
      </p:sp>
    </p:spTree>
    <p:extLst>
      <p:ext uri="{BB962C8B-B14F-4D97-AF65-F5344CB8AC3E}">
        <p14:creationId xmlns:p14="http://schemas.microsoft.com/office/powerpoint/2010/main" val="2474189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Leucoplasts</a:t>
            </a:r>
          </a:p>
        </p:txBody>
      </p:sp>
      <p:sp>
        <p:nvSpPr>
          <p:cNvPr id="113667"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r>
              <a:rPr lang="en-US" altLang="en-US" smtClean="0"/>
              <a:t>Leucoplasts are nonpigmented plastids some of which synthesize starch while others produce oils or proteins</a:t>
            </a:r>
          </a:p>
          <a:p>
            <a:pPr marL="0" indent="0"/>
            <a:r>
              <a:rPr lang="en-US" altLang="en-US" smtClean="0"/>
              <a:t>Upon exposure to light they may develop into chloroplasts</a:t>
            </a:r>
          </a:p>
          <a:p>
            <a:pPr marL="0" indent="0"/>
            <a:endParaRPr lang="en-US" altLang="en-US" smtClean="0"/>
          </a:p>
        </p:txBody>
      </p:sp>
      <p:pic>
        <p:nvPicPr>
          <p:cNvPr id="113668" name="Content Placeholder 4" descr="leucoplasts.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43600" y="2176463"/>
            <a:ext cx="4495800" cy="337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53</a:t>
            </a:fld>
            <a:endParaRPr lang="en-US"/>
          </a:p>
        </p:txBody>
      </p:sp>
    </p:spTree>
    <p:extLst>
      <p:ext uri="{BB962C8B-B14F-4D97-AF65-F5344CB8AC3E}">
        <p14:creationId xmlns:p14="http://schemas.microsoft.com/office/powerpoint/2010/main" val="2078813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Proplastids</a:t>
            </a:r>
          </a:p>
        </p:txBody>
      </p:sp>
      <p:sp>
        <p:nvSpPr>
          <p:cNvPr id="115715"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r>
              <a:rPr lang="en-US" altLang="en-US" sz="2600"/>
              <a:t>Proplastids are small, colorless or pale green undifferentiated plastids that occur in meristematic cells of roots and shoots - they will eventually develop into other, differentiated plastids such as the chloroplasts, chromoplasts or leucoplasts</a:t>
            </a:r>
          </a:p>
          <a:p>
            <a:pPr marL="0" indent="0"/>
            <a:endParaRPr lang="en-US" altLang="en-US" sz="2600"/>
          </a:p>
        </p:txBody>
      </p:sp>
      <p:pic>
        <p:nvPicPr>
          <p:cNvPr id="115716" name="Content Placeholder 4" descr="Plastids_types_en.svg.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23014" y="1935164"/>
            <a:ext cx="3736975" cy="3856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54</a:t>
            </a:fld>
            <a:endParaRPr lang="en-US"/>
          </a:p>
        </p:txBody>
      </p:sp>
    </p:spTree>
    <p:extLst>
      <p:ext uri="{BB962C8B-B14F-4D97-AF65-F5344CB8AC3E}">
        <p14:creationId xmlns:p14="http://schemas.microsoft.com/office/powerpoint/2010/main" val="4060338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Vacuoles</a:t>
            </a:r>
          </a:p>
        </p:txBody>
      </p:sp>
      <p:sp>
        <p:nvSpPr>
          <p:cNvPr id="117763" name="Content Placeholder 2"/>
          <p:cNvSpPr>
            <a:spLocks noGrp="1"/>
          </p:cNvSpPr>
          <p:nvPr>
            <p:ph sz="half" idx="1"/>
          </p:nvPr>
        </p:nvSpPr>
        <p:spPr bwMode="auto">
          <a:xfrm>
            <a:off x="1828800" y="1600200"/>
            <a:ext cx="4038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nSpc>
                <a:spcPct val="80000"/>
              </a:lnSpc>
            </a:pPr>
            <a:r>
              <a:rPr lang="en-US" altLang="en-US" sz="2400"/>
              <a:t>Vacuoles are membrane bound organelles filled with cell sap</a:t>
            </a:r>
          </a:p>
          <a:p>
            <a:pPr marL="0" indent="0">
              <a:lnSpc>
                <a:spcPct val="80000"/>
              </a:lnSpc>
            </a:pPr>
            <a:r>
              <a:rPr lang="en-US" altLang="en-US" sz="2400"/>
              <a:t>The membrane is referred to as the tonoplast</a:t>
            </a:r>
          </a:p>
          <a:p>
            <a:pPr marL="0" indent="0">
              <a:lnSpc>
                <a:spcPct val="80000"/>
              </a:lnSpc>
            </a:pPr>
            <a:r>
              <a:rPr lang="en-US" altLang="en-US" sz="2400"/>
              <a:t>Different kinds of vacuoles may have different functions within the same cell</a:t>
            </a:r>
          </a:p>
          <a:p>
            <a:pPr marL="0" indent="0">
              <a:lnSpc>
                <a:spcPct val="80000"/>
              </a:lnSpc>
            </a:pPr>
            <a:r>
              <a:rPr lang="en-US" altLang="en-US" sz="2400"/>
              <a:t>Along with water based cell sap, vacuoles typically contain salts, sugars and some dissolved proteins </a:t>
            </a:r>
          </a:p>
          <a:p>
            <a:pPr marL="0" indent="0">
              <a:lnSpc>
                <a:spcPct val="80000"/>
              </a:lnSpc>
            </a:pPr>
            <a:endParaRPr lang="en-US" altLang="en-US" sz="2000"/>
          </a:p>
        </p:txBody>
      </p:sp>
      <p:pic>
        <p:nvPicPr>
          <p:cNvPr id="117764" name="Content Placeholder 4" descr="Vacuole.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81675" y="1706564"/>
            <a:ext cx="4819650"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55</a:t>
            </a:fld>
            <a:endParaRPr lang="en-US"/>
          </a:p>
        </p:txBody>
      </p:sp>
    </p:spTree>
    <p:extLst>
      <p:ext uri="{BB962C8B-B14F-4D97-AF65-F5344CB8AC3E}">
        <p14:creationId xmlns:p14="http://schemas.microsoft.com/office/powerpoint/2010/main" val="2018873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286001" y="228601"/>
            <a:ext cx="77120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t>Vacuole </a:t>
            </a:r>
          </a:p>
          <a:p>
            <a:pPr eaLnBrk="1" hangingPunct="1">
              <a:defRPr/>
            </a:pPr>
            <a:r>
              <a:rPr lang="en-US" altLang="en-US" b="1" dirty="0"/>
              <a:t>Considered “outside” of the cytoplasm.</a:t>
            </a:r>
          </a:p>
          <a:p>
            <a:pPr marL="0" indent="0">
              <a:defRPr/>
            </a:pPr>
            <a:endParaRPr lang="en-US" altLang="en-US" b="1" dirty="0"/>
          </a:p>
          <a:p>
            <a:pPr marL="0" indent="0">
              <a:defRPr/>
            </a:pPr>
            <a:r>
              <a:rPr lang="en-US" altLang="en-US" sz="2000" dirty="0"/>
              <a:t>Structure? The only “structure” concerns the tonoplast—vacuole membrane. Single bilayer of 10 </a:t>
            </a:r>
            <a:r>
              <a:rPr lang="en-US" altLang="en-US" sz="2000" dirty="0" err="1"/>
              <a:t>nM</a:t>
            </a:r>
            <a:r>
              <a:rPr lang="en-US" altLang="en-US" sz="2000" dirty="0"/>
              <a:t> thick and resembles plasma membrane. </a:t>
            </a:r>
            <a:endParaRPr lang="en-US" altLang="en-US" sz="2000" b="1" dirty="0"/>
          </a:p>
          <a:p>
            <a:pPr eaLnBrk="1" hangingPunct="1">
              <a:buFontTx/>
              <a:buAutoNum type="arabicPeriod"/>
              <a:defRPr/>
            </a:pPr>
            <a:endParaRPr lang="en-US" altLang="en-US" sz="2000" b="1" dirty="0"/>
          </a:p>
          <a:p>
            <a:pPr eaLnBrk="1" hangingPunct="1">
              <a:defRPr/>
            </a:pPr>
            <a:endParaRPr lang="en-US" altLang="en-US" sz="2000" b="1" dirty="0"/>
          </a:p>
          <a:p>
            <a:pPr eaLnBrk="1" hangingPunct="1">
              <a:defRPr/>
            </a:pPr>
            <a:r>
              <a:rPr lang="en-US" altLang="en-US" sz="2000" dirty="0"/>
              <a:t>Most of plant cells have </a:t>
            </a:r>
          </a:p>
          <a:p>
            <a:pPr eaLnBrk="1" hangingPunct="1">
              <a:defRPr/>
            </a:pPr>
            <a:r>
              <a:rPr lang="en-US" altLang="en-US" sz="2000" dirty="0"/>
              <a:t>Large central vacuole.</a:t>
            </a:r>
          </a:p>
          <a:p>
            <a:pPr eaLnBrk="1" hangingPunct="1">
              <a:defRPr/>
            </a:pPr>
            <a:endParaRPr lang="en-US" altLang="en-US" sz="2000" dirty="0"/>
          </a:p>
          <a:p>
            <a:pPr eaLnBrk="1" hangingPunct="1">
              <a:defRPr/>
            </a:pPr>
            <a:r>
              <a:rPr lang="en-US" altLang="en-US" sz="2000" dirty="0"/>
              <a:t>Bean mesophyll cells</a:t>
            </a:r>
          </a:p>
          <a:p>
            <a:pPr eaLnBrk="1" hangingPunct="1">
              <a:defRPr/>
            </a:pPr>
            <a:r>
              <a:rPr lang="en-US" altLang="en-US" sz="2000" dirty="0"/>
              <a:t>With chloroplasts and </a:t>
            </a:r>
          </a:p>
          <a:p>
            <a:pPr eaLnBrk="1" hangingPunct="1">
              <a:defRPr/>
            </a:pPr>
            <a:r>
              <a:rPr lang="en-US" altLang="en-US" sz="2000" dirty="0"/>
              <a:t>The central vacuole</a:t>
            </a:r>
          </a:p>
        </p:txBody>
      </p:sp>
      <p:pic>
        <p:nvPicPr>
          <p:cNvPr id="119811" name="Picture 3" descr="E:\Images\Chap1\fig1_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483393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56</a:t>
            </a:fld>
            <a:endParaRPr lang="en-US"/>
          </a:p>
        </p:txBody>
      </p:sp>
    </p:spTree>
    <p:extLst>
      <p:ext uri="{BB962C8B-B14F-4D97-AF65-F5344CB8AC3E}">
        <p14:creationId xmlns:p14="http://schemas.microsoft.com/office/powerpoint/2010/main" val="1228392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193926" y="7270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0835" name="Text Box 4"/>
          <p:cNvSpPr txBox="1">
            <a:spLocks noChangeArrowheads="1"/>
          </p:cNvSpPr>
          <p:nvPr/>
        </p:nvSpPr>
        <p:spPr bwMode="auto">
          <a:xfrm>
            <a:off x="2286001" y="381000"/>
            <a:ext cx="7788275"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2. Formation and development</a:t>
            </a:r>
          </a:p>
          <a:p>
            <a:pPr eaLnBrk="1" hangingPunct="1"/>
            <a:endParaRPr lang="en-US" altLang="en-US" b="1"/>
          </a:p>
          <a:p>
            <a:pPr eaLnBrk="1" hangingPunct="1"/>
            <a:r>
              <a:rPr lang="en-US" altLang="en-US" sz="2000" b="1"/>
              <a:t>This is the only organelle that is produced de novo (not through inheritance). What is the origin of vacuole?</a:t>
            </a:r>
          </a:p>
          <a:p>
            <a:pPr eaLnBrk="1" hangingPunct="1"/>
            <a:r>
              <a:rPr lang="en-US" altLang="en-US" sz="2000" b="1"/>
              <a:t>It is has been difficult to determine because many vesicular compartments in the cell are similar to precursors of vacuole—provacuoles. Most likely the transGolgi network (TGN) and smooth ER produce provacuole that develop into mature vacuole. </a:t>
            </a:r>
          </a:p>
          <a:p>
            <a:pPr eaLnBrk="1" hangingPunct="1"/>
            <a:endParaRPr lang="en-US" altLang="en-US" sz="2000" b="1"/>
          </a:p>
          <a:p>
            <a:pPr eaLnBrk="1" hangingPunct="1"/>
            <a:r>
              <a:rPr lang="en-US" altLang="en-US" sz="2000" b="1"/>
              <a:t>TEM and molecular marker labeling.</a:t>
            </a:r>
          </a:p>
          <a:p>
            <a:pPr eaLnBrk="1" hangingPunct="1"/>
            <a:endParaRPr lang="en-US" altLang="en-US" sz="2000" b="1"/>
          </a:p>
          <a:p>
            <a:pPr eaLnBrk="1" hangingPunct="1"/>
            <a:r>
              <a:rPr lang="en-US" altLang="en-US" sz="2000" b="1"/>
              <a:t>In the meristem cells, only very small vacuoles or provacuoles exist. As the cell expands, small vacuoles fuse to form larger vacuoles and eventually form the central vacuole. AS the cells differentiate into different types, the vacuole develops into various functional groups as well. Like the plastid development---depending on the cell type…</a:t>
            </a:r>
          </a:p>
        </p:txBody>
      </p:sp>
      <p:sp>
        <p:nvSpPr>
          <p:cNvPr id="2" name="Slide Number Placeholder 1"/>
          <p:cNvSpPr>
            <a:spLocks noGrp="1"/>
          </p:cNvSpPr>
          <p:nvPr>
            <p:ph type="sldNum" sz="quarter" idx="12"/>
          </p:nvPr>
        </p:nvSpPr>
        <p:spPr/>
        <p:txBody>
          <a:bodyPr/>
          <a:lstStyle/>
          <a:p>
            <a:fld id="{9D9BAF41-AF3D-4D96-A52C-96756A210A36}" type="slidenum">
              <a:rPr lang="en-US" smtClean="0"/>
              <a:t>57</a:t>
            </a:fld>
            <a:endParaRPr lang="en-US"/>
          </a:p>
        </p:txBody>
      </p:sp>
    </p:spTree>
    <p:extLst>
      <p:ext uri="{BB962C8B-B14F-4D97-AF65-F5344CB8AC3E}">
        <p14:creationId xmlns:p14="http://schemas.microsoft.com/office/powerpoint/2010/main" val="1877435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193926" y="422276"/>
            <a:ext cx="755967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 Function of vacuole</a:t>
            </a:r>
          </a:p>
          <a:p>
            <a:pPr eaLnBrk="1" hangingPunct="1"/>
            <a:endParaRPr lang="en-US" altLang="en-US" sz="2000"/>
          </a:p>
          <a:p>
            <a:pPr eaLnBrk="1" hangingPunct="1">
              <a:buFontTx/>
              <a:buAutoNum type="arabicParenR"/>
            </a:pPr>
            <a:r>
              <a:rPr lang="en-US" altLang="en-US" sz="2000"/>
              <a:t>As lysosome in animal cells: containing a number of lytic enzymes that can digest the whole cell. Example, xylem vessel formation. </a:t>
            </a:r>
            <a:r>
              <a:rPr lang="en-US" altLang="en-US" sz="2000" b="1"/>
              <a:t>Autolysis.</a:t>
            </a:r>
          </a:p>
          <a:p>
            <a:pPr eaLnBrk="1" hangingPunct="1"/>
            <a:endParaRPr lang="en-US" altLang="en-US" sz="2000" b="1"/>
          </a:p>
          <a:p>
            <a:pPr eaLnBrk="1" hangingPunct="1"/>
            <a:r>
              <a:rPr lang="en-US" altLang="en-US" sz="2000" b="1"/>
              <a:t>2) Garbage disposal and storage space: </a:t>
            </a:r>
          </a:p>
          <a:p>
            <a:pPr eaLnBrk="1" hangingPunct="1"/>
            <a:r>
              <a:rPr lang="en-US" altLang="en-US" sz="2000" b="1"/>
              <a:t>	a) chemical weapons and medicines: secondary toxic products for self defense purposes and some of them are medicines. examples: nicotine, caffeine, taxol, opium, …</a:t>
            </a:r>
          </a:p>
          <a:p>
            <a:pPr eaLnBrk="1" hangingPunct="1"/>
            <a:endParaRPr lang="en-US" altLang="en-US" sz="2000" b="1"/>
          </a:p>
          <a:p>
            <a:pPr eaLnBrk="1" hangingPunct="1"/>
            <a:endParaRPr lang="en-US" altLang="en-US" sz="2000" b="1"/>
          </a:p>
          <a:p>
            <a:pPr eaLnBrk="1" hangingPunct="1"/>
            <a:endParaRPr lang="en-US" altLang="en-US" sz="2000" b="1"/>
          </a:p>
          <a:p>
            <a:pPr eaLnBrk="1" hangingPunct="1"/>
            <a:endParaRPr lang="en-US" altLang="en-US" sz="2000" b="1"/>
          </a:p>
          <a:p>
            <a:pPr eaLnBrk="1" hangingPunct="1"/>
            <a:endParaRPr lang="en-US" altLang="en-US" sz="2000" b="1"/>
          </a:p>
          <a:p>
            <a:pPr eaLnBrk="1" hangingPunct="1"/>
            <a:endParaRPr lang="en-US" altLang="en-US" sz="2000" b="1"/>
          </a:p>
          <a:p>
            <a:pPr eaLnBrk="1" hangingPunct="1"/>
            <a:endParaRPr lang="en-US" altLang="en-US" sz="2000" b="1"/>
          </a:p>
          <a:p>
            <a:pPr eaLnBrk="1" hangingPunct="1"/>
            <a:r>
              <a:rPr lang="en-US" altLang="en-US" sz="2000" b="1"/>
              <a:t>	</a:t>
            </a:r>
          </a:p>
          <a:p>
            <a:pPr eaLnBrk="1" hangingPunct="1"/>
            <a:endParaRPr lang="en-US" altLang="en-US" sz="2000" b="1"/>
          </a:p>
          <a:p>
            <a:pPr eaLnBrk="1" hangingPunct="1">
              <a:buFontTx/>
              <a:buAutoNum type="arabicParenR"/>
            </a:pPr>
            <a:endParaRPr lang="en-US" altLang="en-US" sz="2000"/>
          </a:p>
        </p:txBody>
      </p:sp>
      <p:pic>
        <p:nvPicPr>
          <p:cNvPr id="121859" name="Picture 3" descr="E:\Images\Chap24\box24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1"/>
            <a:ext cx="40386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5"/>
          <p:cNvSpPr txBox="1">
            <a:spLocks noChangeArrowheads="1"/>
          </p:cNvSpPr>
          <p:nvPr/>
        </p:nvSpPr>
        <p:spPr bwMode="auto">
          <a:xfrm>
            <a:off x="6934201" y="4876801"/>
            <a:ext cx="2987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t>Antipoisoning</a:t>
            </a:r>
            <a:r>
              <a:rPr lang="en-US" altLang="en-US" dirty="0"/>
              <a:t> </a:t>
            </a:r>
            <a:r>
              <a:rPr lang="en-US" altLang="en-US" dirty="0" err="1"/>
              <a:t>Theriak</a:t>
            </a:r>
            <a:r>
              <a:rPr lang="en-US" altLang="en-US" dirty="0"/>
              <a:t>: opium, snake, and wine</a:t>
            </a:r>
          </a:p>
        </p:txBody>
      </p:sp>
      <p:sp>
        <p:nvSpPr>
          <p:cNvPr id="2" name="Slide Number Placeholder 1"/>
          <p:cNvSpPr>
            <a:spLocks noGrp="1"/>
          </p:cNvSpPr>
          <p:nvPr>
            <p:ph type="sldNum" sz="quarter" idx="12"/>
          </p:nvPr>
        </p:nvSpPr>
        <p:spPr/>
        <p:txBody>
          <a:bodyPr/>
          <a:lstStyle/>
          <a:p>
            <a:fld id="{9D9BAF41-AF3D-4D96-A52C-96756A210A36}" type="slidenum">
              <a:rPr lang="en-US" smtClean="0"/>
              <a:t>58</a:t>
            </a:fld>
            <a:endParaRPr lang="en-US"/>
          </a:p>
        </p:txBody>
      </p:sp>
    </p:spTree>
    <p:extLst>
      <p:ext uri="{BB962C8B-B14F-4D97-AF65-F5344CB8AC3E}">
        <p14:creationId xmlns:p14="http://schemas.microsoft.com/office/powerpoint/2010/main" val="3035912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981200" y="381001"/>
            <a:ext cx="7620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t>3) Homeostatic balancer and osmotic regulation:</a:t>
            </a:r>
          </a:p>
          <a:p>
            <a:pPr eaLnBrk="1" hangingPunct="1">
              <a:spcBef>
                <a:spcPct val="50000"/>
              </a:spcBef>
            </a:pPr>
            <a:r>
              <a:rPr lang="en-US" altLang="en-US" sz="2000" b="1"/>
              <a:t>Vacuole is less important space in terms of life reactions…</a:t>
            </a:r>
          </a:p>
          <a:p>
            <a:pPr eaLnBrk="1" hangingPunct="1">
              <a:spcBef>
                <a:spcPct val="50000"/>
              </a:spcBef>
            </a:pPr>
            <a:r>
              <a:rPr lang="en-US" altLang="en-US" sz="2000" b="1"/>
              <a:t>a) Salt balance:K+ as example</a:t>
            </a:r>
          </a:p>
        </p:txBody>
      </p:sp>
      <p:pic>
        <p:nvPicPr>
          <p:cNvPr id="122883" name="Picture 3" descr="E:\Images\Chap23\box23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52600"/>
            <a:ext cx="6008688"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4"/>
          <p:cNvSpPr txBox="1">
            <a:spLocks noChangeArrowheads="1"/>
          </p:cNvSpPr>
          <p:nvPr/>
        </p:nvSpPr>
        <p:spPr bwMode="auto">
          <a:xfrm>
            <a:off x="1981201" y="1981200"/>
            <a:ext cx="18446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t>K+ uptake into cytoplasm and then into vacuole. Depending on the need in the cytoplasm (</a:t>
            </a:r>
            <a:r>
              <a:rPr lang="en-US" altLang="en-US" sz="2000" b="1" dirty="0">
                <a:solidFill>
                  <a:schemeClr val="accent2"/>
                </a:solidFill>
              </a:rPr>
              <a:t>priority),</a:t>
            </a:r>
            <a:r>
              <a:rPr lang="en-US" altLang="en-US" sz="2000" b="1" dirty="0"/>
              <a:t> K+ distribution is in constant flux.</a:t>
            </a:r>
          </a:p>
        </p:txBody>
      </p:sp>
      <p:sp>
        <p:nvSpPr>
          <p:cNvPr id="2" name="Slide Number Placeholder 1"/>
          <p:cNvSpPr>
            <a:spLocks noGrp="1"/>
          </p:cNvSpPr>
          <p:nvPr>
            <p:ph type="sldNum" sz="quarter" idx="12"/>
          </p:nvPr>
        </p:nvSpPr>
        <p:spPr/>
        <p:txBody>
          <a:bodyPr/>
          <a:lstStyle/>
          <a:p>
            <a:fld id="{9D9BAF41-AF3D-4D96-A52C-96756A210A36}" type="slidenum">
              <a:rPr lang="en-US" smtClean="0"/>
              <a:t>59</a:t>
            </a:fld>
            <a:endParaRPr lang="en-US"/>
          </a:p>
        </p:txBody>
      </p:sp>
    </p:spTree>
    <p:extLst>
      <p:ext uri="{BB962C8B-B14F-4D97-AF65-F5344CB8AC3E}">
        <p14:creationId xmlns:p14="http://schemas.microsoft.com/office/powerpoint/2010/main" val="423590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Development of Cell Theory of Life</a:t>
            </a:r>
          </a:p>
        </p:txBody>
      </p:sp>
      <p:sp>
        <p:nvSpPr>
          <p:cNvPr id="3379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1838 – Matthias Schleiden – stated all plants composed of cells</a:t>
            </a:r>
          </a:p>
          <a:p>
            <a:pPr eaLnBrk="1" hangingPunct="1"/>
            <a:r>
              <a:rPr lang="en-US" altLang="en-US" smtClean="0"/>
              <a:t>1839 – Theodor Schwann – stated all animals also composed of cells – thus claimed all living things composed of cells</a:t>
            </a:r>
          </a:p>
          <a:p>
            <a:pPr eaLnBrk="1" hangingPunct="1"/>
            <a:r>
              <a:rPr lang="en-US" altLang="en-US" smtClean="0"/>
              <a:t>1858 – Rudolf Virchow – all cells come from preexisting cells</a:t>
            </a:r>
          </a:p>
        </p:txBody>
      </p:sp>
      <p:sp>
        <p:nvSpPr>
          <p:cNvPr id="2" name="Slide Number Placeholder 1"/>
          <p:cNvSpPr>
            <a:spLocks noGrp="1"/>
          </p:cNvSpPr>
          <p:nvPr>
            <p:ph type="sldNum" sz="quarter" idx="12"/>
          </p:nvPr>
        </p:nvSpPr>
        <p:spPr/>
        <p:txBody>
          <a:bodyPr/>
          <a:lstStyle/>
          <a:p>
            <a:fld id="{9D9BAF41-AF3D-4D96-A52C-96756A210A36}" type="slidenum">
              <a:rPr lang="en-US" smtClean="0"/>
              <a:t>6</a:t>
            </a:fld>
            <a:endParaRPr lang="en-US"/>
          </a:p>
        </p:txBody>
      </p:sp>
    </p:spTree>
    <p:extLst>
      <p:ext uri="{BB962C8B-B14F-4D97-AF65-F5344CB8AC3E}">
        <p14:creationId xmlns:p14="http://schemas.microsoft.com/office/powerpoint/2010/main" val="10682224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514600" y="381001"/>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On the other hand, for toxic Na+, vacuole serve as a detoxifying space--- </a:t>
            </a:r>
          </a:p>
        </p:txBody>
      </p:sp>
      <p:sp>
        <p:nvSpPr>
          <p:cNvPr id="89091" name="Freeform 4"/>
          <p:cNvSpPr>
            <a:spLocks/>
          </p:cNvSpPr>
          <p:nvPr/>
        </p:nvSpPr>
        <p:spPr bwMode="auto">
          <a:xfrm>
            <a:off x="6578600" y="1889126"/>
            <a:ext cx="2306638" cy="1463675"/>
          </a:xfrm>
          <a:custGeom>
            <a:avLst/>
            <a:gdLst>
              <a:gd name="T0" fmla="*/ 1920359627 w 1453"/>
              <a:gd name="T1" fmla="*/ 340221897 h 922"/>
              <a:gd name="T2" fmla="*/ 781248543 w 1453"/>
              <a:gd name="T3" fmla="*/ 461189464 h 922"/>
              <a:gd name="T4" fmla="*/ 468749205 w 1453"/>
              <a:gd name="T5" fmla="*/ 630039094 h 922"/>
              <a:gd name="T6" fmla="*/ 395665377 w 1453"/>
              <a:gd name="T7" fmla="*/ 677922844 h 922"/>
              <a:gd name="T8" fmla="*/ 347781620 w 1453"/>
              <a:gd name="T9" fmla="*/ 751006562 h 922"/>
              <a:gd name="T10" fmla="*/ 274697891 w 1453"/>
              <a:gd name="T11" fmla="*/ 798890312 h 922"/>
              <a:gd name="T12" fmla="*/ 201612526 w 1453"/>
              <a:gd name="T13" fmla="*/ 967740141 h 922"/>
              <a:gd name="T14" fmla="*/ 55443456 w 1453"/>
              <a:gd name="T15" fmla="*/ 1307961938 h 922"/>
              <a:gd name="T16" fmla="*/ 32762833 w 1453"/>
              <a:gd name="T17" fmla="*/ 1743948457 h 922"/>
              <a:gd name="T18" fmla="*/ 539313572 w 1453"/>
              <a:gd name="T19" fmla="*/ 2147483647 h 922"/>
              <a:gd name="T20" fmla="*/ 710684176 w 1453"/>
              <a:gd name="T21" fmla="*/ 2147483647 h 922"/>
              <a:gd name="T22" fmla="*/ 1073586831 w 1453"/>
              <a:gd name="T23" fmla="*/ 2147483647 h 922"/>
              <a:gd name="T24" fmla="*/ 1990923994 w 1453"/>
              <a:gd name="T25" fmla="*/ 2147483647 h 922"/>
              <a:gd name="T26" fmla="*/ 2147483647 w 1453"/>
              <a:gd name="T27" fmla="*/ 2147483647 h 922"/>
              <a:gd name="T28" fmla="*/ 2147483647 w 1453"/>
              <a:gd name="T29" fmla="*/ 2147483647 h 922"/>
              <a:gd name="T30" fmla="*/ 2147483647 w 1453"/>
              <a:gd name="T31" fmla="*/ 2106850861 h 922"/>
              <a:gd name="T32" fmla="*/ 2147483647 w 1453"/>
              <a:gd name="T33" fmla="*/ 2033767143 h 922"/>
              <a:gd name="T34" fmla="*/ 2147483647 w 1453"/>
              <a:gd name="T35" fmla="*/ 1960681837 h 922"/>
              <a:gd name="T36" fmla="*/ 2147483647 w 1453"/>
              <a:gd name="T37" fmla="*/ 1839714369 h 922"/>
              <a:gd name="T38" fmla="*/ 2147483647 w 1453"/>
              <a:gd name="T39" fmla="*/ 1718746901 h 922"/>
              <a:gd name="T40" fmla="*/ 2147483647 w 1453"/>
              <a:gd name="T41" fmla="*/ 1622980592 h 922"/>
              <a:gd name="T42" fmla="*/ 2147483647 w 1453"/>
              <a:gd name="T43" fmla="*/ 1502013124 h 922"/>
              <a:gd name="T44" fmla="*/ 2147483647 w 1453"/>
              <a:gd name="T45" fmla="*/ 1428929406 h 922"/>
              <a:gd name="T46" fmla="*/ 2147483647 w 1453"/>
              <a:gd name="T47" fmla="*/ 1330642545 h 922"/>
              <a:gd name="T48" fmla="*/ 2147483647 w 1453"/>
              <a:gd name="T49" fmla="*/ 1040825446 h 922"/>
              <a:gd name="T50" fmla="*/ 2147483647 w 1453"/>
              <a:gd name="T51" fmla="*/ 461189464 h 922"/>
              <a:gd name="T52" fmla="*/ 2147483647 w 1453"/>
              <a:gd name="T53" fmla="*/ 219254429 h 922"/>
              <a:gd name="T54" fmla="*/ 2147483647 w 1453"/>
              <a:gd name="T55" fmla="*/ 50403124 h 922"/>
              <a:gd name="T56" fmla="*/ 2147483647 w 1453"/>
              <a:gd name="T57" fmla="*/ 0 h 922"/>
              <a:gd name="T58" fmla="*/ 2147483647 w 1453"/>
              <a:gd name="T59" fmla="*/ 73085330 h 922"/>
              <a:gd name="T60" fmla="*/ 2111891479 w 1453"/>
              <a:gd name="T61" fmla="*/ 194052823 h 922"/>
              <a:gd name="T62" fmla="*/ 1990923994 w 1453"/>
              <a:gd name="T63" fmla="*/ 315020341 h 922"/>
              <a:gd name="T64" fmla="*/ 1943041824 w 1453"/>
              <a:gd name="T65" fmla="*/ 388104059 h 922"/>
              <a:gd name="T66" fmla="*/ 1920359627 w 1453"/>
              <a:gd name="T67" fmla="*/ 340221897 h 9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3"/>
              <a:gd name="T103" fmla="*/ 0 h 922"/>
              <a:gd name="T104" fmla="*/ 1453 w 1453"/>
              <a:gd name="T105" fmla="*/ 922 h 9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3" h="922">
                <a:moveTo>
                  <a:pt x="762" y="135"/>
                </a:moveTo>
                <a:cubicBezTo>
                  <a:pt x="662" y="230"/>
                  <a:pt x="335" y="182"/>
                  <a:pt x="310" y="183"/>
                </a:cubicBezTo>
                <a:cubicBezTo>
                  <a:pt x="245" y="195"/>
                  <a:pt x="245" y="211"/>
                  <a:pt x="186" y="250"/>
                </a:cubicBezTo>
                <a:cubicBezTo>
                  <a:pt x="176" y="256"/>
                  <a:pt x="157" y="269"/>
                  <a:pt x="157" y="269"/>
                </a:cubicBezTo>
                <a:cubicBezTo>
                  <a:pt x="151" y="279"/>
                  <a:pt x="146" y="290"/>
                  <a:pt x="138" y="298"/>
                </a:cubicBezTo>
                <a:cubicBezTo>
                  <a:pt x="130" y="306"/>
                  <a:pt x="116" y="308"/>
                  <a:pt x="109" y="317"/>
                </a:cubicBezTo>
                <a:cubicBezTo>
                  <a:pt x="94" y="336"/>
                  <a:pt x="92" y="363"/>
                  <a:pt x="80" y="384"/>
                </a:cubicBezTo>
                <a:cubicBezTo>
                  <a:pt x="55" y="428"/>
                  <a:pt x="41" y="472"/>
                  <a:pt x="22" y="519"/>
                </a:cubicBezTo>
                <a:cubicBezTo>
                  <a:pt x="11" y="587"/>
                  <a:pt x="0" y="621"/>
                  <a:pt x="13" y="692"/>
                </a:cubicBezTo>
                <a:cubicBezTo>
                  <a:pt x="31" y="790"/>
                  <a:pt x="140" y="834"/>
                  <a:pt x="214" y="884"/>
                </a:cubicBezTo>
                <a:cubicBezTo>
                  <a:pt x="233" y="897"/>
                  <a:pt x="259" y="890"/>
                  <a:pt x="282" y="893"/>
                </a:cubicBezTo>
                <a:cubicBezTo>
                  <a:pt x="328" y="910"/>
                  <a:pt x="378" y="914"/>
                  <a:pt x="426" y="922"/>
                </a:cubicBezTo>
                <a:cubicBezTo>
                  <a:pt x="547" y="919"/>
                  <a:pt x="669" y="916"/>
                  <a:pt x="790" y="912"/>
                </a:cubicBezTo>
                <a:cubicBezTo>
                  <a:pt x="870" y="909"/>
                  <a:pt x="950" y="910"/>
                  <a:pt x="1030" y="903"/>
                </a:cubicBezTo>
                <a:cubicBezTo>
                  <a:pt x="1050" y="901"/>
                  <a:pt x="1088" y="884"/>
                  <a:pt x="1088" y="884"/>
                </a:cubicBezTo>
                <a:cubicBezTo>
                  <a:pt x="1117" y="864"/>
                  <a:pt x="1145" y="856"/>
                  <a:pt x="1174" y="836"/>
                </a:cubicBezTo>
                <a:cubicBezTo>
                  <a:pt x="1181" y="826"/>
                  <a:pt x="1185" y="815"/>
                  <a:pt x="1194" y="807"/>
                </a:cubicBezTo>
                <a:cubicBezTo>
                  <a:pt x="1208" y="795"/>
                  <a:pt x="1230" y="792"/>
                  <a:pt x="1242" y="778"/>
                </a:cubicBezTo>
                <a:cubicBezTo>
                  <a:pt x="1253" y="765"/>
                  <a:pt x="1251" y="744"/>
                  <a:pt x="1261" y="730"/>
                </a:cubicBezTo>
                <a:cubicBezTo>
                  <a:pt x="1277" y="708"/>
                  <a:pt x="1309" y="701"/>
                  <a:pt x="1328" y="682"/>
                </a:cubicBezTo>
                <a:cubicBezTo>
                  <a:pt x="1339" y="671"/>
                  <a:pt x="1346" y="656"/>
                  <a:pt x="1357" y="644"/>
                </a:cubicBezTo>
                <a:cubicBezTo>
                  <a:pt x="1372" y="627"/>
                  <a:pt x="1405" y="596"/>
                  <a:pt x="1405" y="596"/>
                </a:cubicBezTo>
                <a:cubicBezTo>
                  <a:pt x="1408" y="586"/>
                  <a:pt x="1410" y="576"/>
                  <a:pt x="1414" y="567"/>
                </a:cubicBezTo>
                <a:cubicBezTo>
                  <a:pt x="1420" y="554"/>
                  <a:pt x="1429" y="542"/>
                  <a:pt x="1434" y="528"/>
                </a:cubicBezTo>
                <a:cubicBezTo>
                  <a:pt x="1439" y="513"/>
                  <a:pt x="1452" y="419"/>
                  <a:pt x="1453" y="413"/>
                </a:cubicBezTo>
                <a:cubicBezTo>
                  <a:pt x="1446" y="319"/>
                  <a:pt x="1444" y="258"/>
                  <a:pt x="1395" y="183"/>
                </a:cubicBezTo>
                <a:cubicBezTo>
                  <a:pt x="1382" y="142"/>
                  <a:pt x="1350" y="100"/>
                  <a:pt x="1309" y="87"/>
                </a:cubicBezTo>
                <a:cubicBezTo>
                  <a:pt x="1225" y="27"/>
                  <a:pt x="1255" y="44"/>
                  <a:pt x="1165" y="20"/>
                </a:cubicBezTo>
                <a:cubicBezTo>
                  <a:pt x="1145" y="15"/>
                  <a:pt x="1107" y="0"/>
                  <a:pt x="1107" y="0"/>
                </a:cubicBezTo>
                <a:cubicBezTo>
                  <a:pt x="1024" y="6"/>
                  <a:pt x="977" y="6"/>
                  <a:pt x="906" y="29"/>
                </a:cubicBezTo>
                <a:cubicBezTo>
                  <a:pt x="881" y="52"/>
                  <a:pt x="871" y="67"/>
                  <a:pt x="838" y="77"/>
                </a:cubicBezTo>
                <a:cubicBezTo>
                  <a:pt x="822" y="93"/>
                  <a:pt x="806" y="109"/>
                  <a:pt x="790" y="125"/>
                </a:cubicBezTo>
                <a:cubicBezTo>
                  <a:pt x="782" y="133"/>
                  <a:pt x="782" y="150"/>
                  <a:pt x="771" y="154"/>
                </a:cubicBezTo>
                <a:cubicBezTo>
                  <a:pt x="764" y="156"/>
                  <a:pt x="765" y="141"/>
                  <a:pt x="762" y="135"/>
                </a:cubicBezTo>
                <a:close/>
              </a:path>
            </a:pathLst>
          </a:custGeom>
          <a:solidFill>
            <a:schemeClr val="hlink"/>
          </a:solidFill>
          <a:ln w="9525">
            <a:solidFill>
              <a:schemeClr val="tx1"/>
            </a:solidFill>
            <a:round/>
            <a:headEnd/>
            <a:tailEnd/>
          </a:ln>
        </p:spPr>
        <p:txBody>
          <a:bodyPr/>
          <a:lstStyle/>
          <a:p>
            <a:endParaRPr lang="en-US"/>
          </a:p>
        </p:txBody>
      </p:sp>
      <p:sp>
        <p:nvSpPr>
          <p:cNvPr id="89092" name="Rectangle 5"/>
          <p:cNvSpPr>
            <a:spLocks noChangeArrowheads="1"/>
          </p:cNvSpPr>
          <p:nvPr/>
        </p:nvSpPr>
        <p:spPr bwMode="auto">
          <a:xfrm>
            <a:off x="6172200" y="1600200"/>
            <a:ext cx="3429000" cy="220980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9093" name="Text Box 6"/>
          <p:cNvSpPr txBox="1">
            <a:spLocks noChangeArrowheads="1"/>
          </p:cNvSpPr>
          <p:nvPr/>
        </p:nvSpPr>
        <p:spPr bwMode="auto">
          <a:xfrm>
            <a:off x="7299326" y="2403475"/>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Na+</a:t>
            </a:r>
          </a:p>
        </p:txBody>
      </p:sp>
      <p:sp>
        <p:nvSpPr>
          <p:cNvPr id="89094" name="Text Box 7"/>
          <p:cNvSpPr txBox="1">
            <a:spLocks noChangeArrowheads="1"/>
          </p:cNvSpPr>
          <p:nvPr/>
        </p:nvSpPr>
        <p:spPr bwMode="auto">
          <a:xfrm>
            <a:off x="7010401" y="26670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Na+</a:t>
            </a:r>
          </a:p>
        </p:txBody>
      </p:sp>
      <p:sp>
        <p:nvSpPr>
          <p:cNvPr id="89095" name="Text Box 8"/>
          <p:cNvSpPr txBox="1">
            <a:spLocks noChangeArrowheads="1"/>
          </p:cNvSpPr>
          <p:nvPr/>
        </p:nvSpPr>
        <p:spPr bwMode="auto">
          <a:xfrm>
            <a:off x="7924801" y="26670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Na+</a:t>
            </a:r>
          </a:p>
        </p:txBody>
      </p:sp>
      <p:sp>
        <p:nvSpPr>
          <p:cNvPr id="89096" name="Text Box 9"/>
          <p:cNvSpPr txBox="1">
            <a:spLocks noChangeArrowheads="1"/>
          </p:cNvSpPr>
          <p:nvPr/>
        </p:nvSpPr>
        <p:spPr bwMode="auto">
          <a:xfrm>
            <a:off x="7848601" y="22098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Na+</a:t>
            </a:r>
          </a:p>
        </p:txBody>
      </p:sp>
      <p:sp>
        <p:nvSpPr>
          <p:cNvPr id="89097" name="Oval 10"/>
          <p:cNvSpPr>
            <a:spLocks noChangeArrowheads="1"/>
          </p:cNvSpPr>
          <p:nvPr/>
        </p:nvSpPr>
        <p:spPr bwMode="auto">
          <a:xfrm>
            <a:off x="7467600" y="3124200"/>
            <a:ext cx="228600" cy="3810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9098" name="Line 11"/>
          <p:cNvSpPr>
            <a:spLocks noChangeShapeType="1"/>
          </p:cNvSpPr>
          <p:nvPr/>
        </p:nvSpPr>
        <p:spPr bwMode="auto">
          <a:xfrm flipV="1">
            <a:off x="7696200" y="3048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9" name="Line 12"/>
          <p:cNvSpPr>
            <a:spLocks noChangeShapeType="1"/>
          </p:cNvSpPr>
          <p:nvPr/>
        </p:nvSpPr>
        <p:spPr bwMode="auto">
          <a:xfrm>
            <a:off x="7467600" y="3124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0" name="Text Box 13"/>
          <p:cNvSpPr txBox="1">
            <a:spLocks noChangeArrowheads="1"/>
          </p:cNvSpPr>
          <p:nvPr/>
        </p:nvSpPr>
        <p:spPr bwMode="auto">
          <a:xfrm>
            <a:off x="7086600" y="3429000"/>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H+</a:t>
            </a:r>
          </a:p>
        </p:txBody>
      </p:sp>
      <p:sp>
        <p:nvSpPr>
          <p:cNvPr id="89101" name="Text Box 14"/>
          <p:cNvSpPr txBox="1">
            <a:spLocks noChangeArrowheads="1"/>
          </p:cNvSpPr>
          <p:nvPr/>
        </p:nvSpPr>
        <p:spPr bwMode="auto">
          <a:xfrm>
            <a:off x="7696201" y="32766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Na+</a:t>
            </a:r>
          </a:p>
        </p:txBody>
      </p:sp>
      <p:sp>
        <p:nvSpPr>
          <p:cNvPr id="89102" name="Oval 15"/>
          <p:cNvSpPr>
            <a:spLocks noChangeArrowheads="1"/>
          </p:cNvSpPr>
          <p:nvPr/>
        </p:nvSpPr>
        <p:spPr bwMode="auto">
          <a:xfrm>
            <a:off x="2590800" y="1447800"/>
            <a:ext cx="228600" cy="3810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9103" name="Line 16"/>
          <p:cNvSpPr>
            <a:spLocks noChangeShapeType="1"/>
          </p:cNvSpPr>
          <p:nvPr/>
        </p:nvSpPr>
        <p:spPr bwMode="auto">
          <a:xfrm>
            <a:off x="2971800" y="16764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04" name="Text Box 17"/>
          <p:cNvSpPr txBox="1">
            <a:spLocks noChangeArrowheads="1"/>
          </p:cNvSpPr>
          <p:nvPr/>
        </p:nvSpPr>
        <p:spPr bwMode="auto">
          <a:xfrm>
            <a:off x="3489326" y="1489076"/>
            <a:ext cx="24542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H+-Na+ antiporter</a:t>
            </a:r>
          </a:p>
          <a:p>
            <a:pPr eaLnBrk="1" hangingPunct="1"/>
            <a:r>
              <a:rPr lang="en-US" sz="2000"/>
              <a:t>Found in yeast and plants. Overexpression of this antiporter confer plant tolerance to high salt in the soil.</a:t>
            </a:r>
          </a:p>
        </p:txBody>
      </p:sp>
      <p:sp>
        <p:nvSpPr>
          <p:cNvPr id="89105" name="Oval 19"/>
          <p:cNvSpPr>
            <a:spLocks noChangeArrowheads="1"/>
          </p:cNvSpPr>
          <p:nvPr/>
        </p:nvSpPr>
        <p:spPr bwMode="auto">
          <a:xfrm>
            <a:off x="6781800" y="3505200"/>
            <a:ext cx="152400" cy="6858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9106" name="Line 20"/>
          <p:cNvSpPr>
            <a:spLocks noChangeShapeType="1"/>
          </p:cNvSpPr>
          <p:nvPr/>
        </p:nvSpPr>
        <p:spPr bwMode="auto">
          <a:xfrm flipV="1">
            <a:off x="6934200" y="34290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7" name="Line 21"/>
          <p:cNvSpPr>
            <a:spLocks noChangeShapeType="1"/>
          </p:cNvSpPr>
          <p:nvPr/>
        </p:nvSpPr>
        <p:spPr bwMode="auto">
          <a:xfrm>
            <a:off x="6781800" y="35052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8" name="Text Box 22"/>
          <p:cNvSpPr txBox="1">
            <a:spLocks noChangeArrowheads="1"/>
          </p:cNvSpPr>
          <p:nvPr/>
        </p:nvSpPr>
        <p:spPr bwMode="auto">
          <a:xfrm>
            <a:off x="7086600" y="4114800"/>
            <a:ext cx="519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H+</a:t>
            </a:r>
          </a:p>
        </p:txBody>
      </p:sp>
      <p:sp>
        <p:nvSpPr>
          <p:cNvPr id="89109" name="Text Box 23"/>
          <p:cNvSpPr txBox="1">
            <a:spLocks noChangeArrowheads="1"/>
          </p:cNvSpPr>
          <p:nvPr/>
        </p:nvSpPr>
        <p:spPr bwMode="auto">
          <a:xfrm>
            <a:off x="6019801" y="3810000"/>
            <a:ext cx="6142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Na+</a:t>
            </a:r>
          </a:p>
        </p:txBody>
      </p:sp>
      <p:sp>
        <p:nvSpPr>
          <p:cNvPr id="89110" name="Oval 24"/>
          <p:cNvSpPr>
            <a:spLocks noChangeArrowheads="1"/>
          </p:cNvSpPr>
          <p:nvPr/>
        </p:nvSpPr>
        <p:spPr bwMode="auto">
          <a:xfrm>
            <a:off x="2667000" y="4572000"/>
            <a:ext cx="152400" cy="6858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89111" name="Line 25"/>
          <p:cNvSpPr>
            <a:spLocks noChangeShapeType="1"/>
          </p:cNvSpPr>
          <p:nvPr/>
        </p:nvSpPr>
        <p:spPr bwMode="auto">
          <a:xfrm>
            <a:off x="2971800" y="4876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12" name="Text Box 26"/>
          <p:cNvSpPr txBox="1">
            <a:spLocks noChangeArrowheads="1"/>
          </p:cNvSpPr>
          <p:nvPr/>
        </p:nvSpPr>
        <p:spPr bwMode="auto">
          <a:xfrm>
            <a:off x="3352800" y="4876801"/>
            <a:ext cx="571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A big family of H-Na antiporters also exist in the plasma membrane and help remove Na from the cytoplasm. Overexpression of these can also make plants more tolerant to saline soil.</a:t>
            </a:r>
          </a:p>
        </p:txBody>
      </p:sp>
    </p:spTree>
    <p:extLst>
      <p:ext uri="{BB962C8B-B14F-4D97-AF65-F5344CB8AC3E}">
        <p14:creationId xmlns:p14="http://schemas.microsoft.com/office/powerpoint/2010/main" val="3713582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2346326" y="574675"/>
            <a:ext cx="80930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b) PH balancer or buffer</a:t>
            </a:r>
          </a:p>
          <a:p>
            <a:pPr eaLnBrk="1" hangingPunct="1"/>
            <a:r>
              <a:rPr lang="en-US" altLang="en-US" sz="2000"/>
              <a:t>AS mentioned earlier, the H-ATPases in the PM and tonoplast both work to pump out the H+ produced in the cytoplasm that has a rather stable pH around 7. The vacuole pH can be as acidic as 4-5.</a:t>
            </a:r>
          </a:p>
          <a:p>
            <a:pPr eaLnBrk="1" hangingPunct="1"/>
            <a:endParaRPr lang="en-US" altLang="en-US" sz="2000"/>
          </a:p>
          <a:p>
            <a:pPr eaLnBrk="1" hangingPunct="1"/>
            <a:r>
              <a:rPr lang="en-US" altLang="en-US" sz="2000" b="1"/>
              <a:t>c) Osmotic regulation</a:t>
            </a:r>
            <a:r>
              <a:rPr lang="en-US" altLang="en-US" sz="2000"/>
              <a:t>—the most important function for most of plant cells</a:t>
            </a:r>
          </a:p>
          <a:p>
            <a:pPr eaLnBrk="1" hangingPunct="1"/>
            <a:r>
              <a:rPr lang="en-US" altLang="en-US" sz="2000"/>
              <a:t>Turgor pressure---due to the osmotic gradient between outside and inside of the cell and the limited flexibility of cell wall. </a:t>
            </a:r>
          </a:p>
        </p:txBody>
      </p:sp>
      <p:sp>
        <p:nvSpPr>
          <p:cNvPr id="2" name="Slide Number Placeholder 1"/>
          <p:cNvSpPr>
            <a:spLocks noGrp="1"/>
          </p:cNvSpPr>
          <p:nvPr>
            <p:ph type="sldNum" sz="quarter" idx="12"/>
          </p:nvPr>
        </p:nvSpPr>
        <p:spPr/>
        <p:txBody>
          <a:bodyPr/>
          <a:lstStyle/>
          <a:p>
            <a:fld id="{9D9BAF41-AF3D-4D96-A52C-96756A210A36}" type="slidenum">
              <a:rPr lang="en-US" smtClean="0"/>
              <a:t>61</a:t>
            </a:fld>
            <a:endParaRPr lang="en-US"/>
          </a:p>
        </p:txBody>
      </p:sp>
    </p:spTree>
    <p:extLst>
      <p:ext uri="{BB962C8B-B14F-4D97-AF65-F5344CB8AC3E}">
        <p14:creationId xmlns:p14="http://schemas.microsoft.com/office/powerpoint/2010/main" val="2565434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Vacuole Growth</a:t>
            </a:r>
          </a:p>
        </p:txBody>
      </p:sp>
      <p:pic>
        <p:nvPicPr>
          <p:cNvPr id="124931" name="Content Placeholder 6" descr="vacuole growth.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9256" y="1275008"/>
            <a:ext cx="6738245" cy="50536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62</a:t>
            </a:fld>
            <a:endParaRPr lang="en-US"/>
          </a:p>
        </p:txBody>
      </p:sp>
    </p:spTree>
    <p:extLst>
      <p:ext uri="{BB962C8B-B14F-4D97-AF65-F5344CB8AC3E}">
        <p14:creationId xmlns:p14="http://schemas.microsoft.com/office/powerpoint/2010/main" val="2943889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Vacuole and Turgor Pressure</a:t>
            </a:r>
          </a:p>
        </p:txBody>
      </p:sp>
      <p:pic>
        <p:nvPicPr>
          <p:cNvPr id="125955" name="Content Placeholder 3" descr="vacuoleturgorpressur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6200" y="1317626"/>
            <a:ext cx="4419600" cy="509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63</a:t>
            </a:fld>
            <a:endParaRPr lang="en-US"/>
          </a:p>
        </p:txBody>
      </p:sp>
    </p:spTree>
    <p:extLst>
      <p:ext uri="{BB962C8B-B14F-4D97-AF65-F5344CB8AC3E}">
        <p14:creationId xmlns:p14="http://schemas.microsoft.com/office/powerpoint/2010/main" val="2238605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bwMode="auto">
          <a:xfrm>
            <a:off x="19812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mtClean="0"/>
              <a:t>Beetroot cell vacuoles</a:t>
            </a:r>
          </a:p>
        </p:txBody>
      </p:sp>
      <p:pic>
        <p:nvPicPr>
          <p:cNvPr id="126979" name="Content Placeholder 7" descr="beetroot.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81200" y="2276476"/>
            <a:ext cx="4038600" cy="317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Content Placeholder 8" descr="BeetCellsComp2.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00800" y="3411539"/>
            <a:ext cx="3486150" cy="3100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1" name="Picture 9" descr="beetroot_ce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990600"/>
            <a:ext cx="3924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64</a:t>
            </a:fld>
            <a:endParaRPr lang="en-US"/>
          </a:p>
        </p:txBody>
      </p:sp>
    </p:spTree>
    <p:extLst>
      <p:ext uri="{BB962C8B-B14F-4D97-AF65-F5344CB8AC3E}">
        <p14:creationId xmlns:p14="http://schemas.microsoft.com/office/powerpoint/2010/main" val="190807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D9BAF41-AF3D-4D96-A52C-96756A210A36}" type="slidenum">
              <a:rPr lang="en-US" smtClean="0"/>
              <a:t>65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03" y="561612"/>
            <a:ext cx="6354547" cy="48250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369" y="473765"/>
            <a:ext cx="3229426" cy="24577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845" y="3071328"/>
            <a:ext cx="3705742" cy="3467584"/>
          </a:xfrm>
          <a:prstGeom prst="rect">
            <a:avLst/>
          </a:prstGeom>
        </p:spPr>
      </p:pic>
      <p:sp>
        <p:nvSpPr>
          <p:cNvPr id="9" name="TextBox 8"/>
          <p:cNvSpPr txBox="1"/>
          <p:nvPr/>
        </p:nvSpPr>
        <p:spPr>
          <a:xfrm>
            <a:off x="5706082" y="142872"/>
            <a:ext cx="2663526" cy="523220"/>
          </a:xfrm>
          <a:prstGeom prst="rect">
            <a:avLst/>
          </a:prstGeom>
          <a:noFill/>
        </p:spPr>
        <p:txBody>
          <a:bodyPr wrap="square" rtlCol="0">
            <a:spAutoFit/>
          </a:bodyPr>
          <a:lstStyle/>
          <a:p>
            <a:r>
              <a:rPr lang="fa-IR" sz="2800" b="1" dirty="0" smtClean="0">
                <a:solidFill>
                  <a:srgbClr val="FF0000"/>
                </a:solidFill>
              </a:rPr>
              <a:t>بلورهای واکئولی</a:t>
            </a:r>
            <a:endParaRPr lang="en-US" sz="2800" b="1" dirty="0">
              <a:solidFill>
                <a:srgbClr val="FF0000"/>
              </a:solidFill>
            </a:endParaRPr>
          </a:p>
        </p:txBody>
      </p:sp>
    </p:spTree>
    <p:extLst>
      <p:ext uri="{BB962C8B-B14F-4D97-AF65-F5344CB8AC3E}">
        <p14:creationId xmlns:p14="http://schemas.microsoft.com/office/powerpoint/2010/main" val="42587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bwMode="auto">
          <a:xfrm>
            <a:off x="1981200"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Developers of Cell Theory</a:t>
            </a:r>
          </a:p>
        </p:txBody>
      </p:sp>
      <p:pic>
        <p:nvPicPr>
          <p:cNvPr id="35843" name="Content Placeholder 6" descr="matthias_jacob_schleiden.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057401" y="2209800"/>
            <a:ext cx="2462213" cy="318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Content Placeholder 7" descr="schwann.pic.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53001" y="2286001"/>
            <a:ext cx="2733675" cy="311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Rudolf Vircho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181225"/>
            <a:ext cx="237013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9"/>
          <p:cNvSpPr txBox="1">
            <a:spLocks noChangeArrowheads="1"/>
          </p:cNvSpPr>
          <p:nvPr/>
        </p:nvSpPr>
        <p:spPr bwMode="auto">
          <a:xfrm>
            <a:off x="2286000" y="5562600"/>
            <a:ext cx="7977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cs typeface="Arial" panose="020B0604020202020204" pitchFamily="34" charset="0"/>
              </a:rPr>
              <a:t>Matthias Schleiden	     Theodor Schwann	           Rudolf Virchow</a:t>
            </a:r>
          </a:p>
        </p:txBody>
      </p:sp>
      <p:sp>
        <p:nvSpPr>
          <p:cNvPr id="2" name="Slide Number Placeholder 1"/>
          <p:cNvSpPr>
            <a:spLocks noGrp="1"/>
          </p:cNvSpPr>
          <p:nvPr>
            <p:ph type="sldNum" sz="quarter" idx="12"/>
          </p:nvPr>
        </p:nvSpPr>
        <p:spPr/>
        <p:txBody>
          <a:bodyPr/>
          <a:lstStyle/>
          <a:p>
            <a:fld id="{9D9BAF41-AF3D-4D96-A52C-96756A210A36}" type="slidenum">
              <a:rPr lang="en-US" smtClean="0"/>
              <a:t>7</a:t>
            </a:fld>
            <a:endParaRPr lang="en-US"/>
          </a:p>
        </p:txBody>
      </p:sp>
    </p:spTree>
    <p:extLst>
      <p:ext uri="{BB962C8B-B14F-4D97-AF65-F5344CB8AC3E}">
        <p14:creationId xmlns:p14="http://schemas.microsoft.com/office/powerpoint/2010/main" val="386577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Cell Theory</a:t>
            </a:r>
          </a:p>
        </p:txBody>
      </p:sp>
      <p:sp>
        <p:nvSpPr>
          <p:cNvPr id="38915"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r>
              <a:rPr lang="en-US" altLang="en-US" smtClean="0"/>
              <a:t>1. All organisms are made up of cells.</a:t>
            </a:r>
            <a:br>
              <a:rPr lang="en-US" altLang="en-US" smtClean="0"/>
            </a:br>
            <a:r>
              <a:rPr lang="en-US" altLang="en-US" smtClean="0"/>
              <a:t>2. Cells are the basic unit of structure and function in all organisms.</a:t>
            </a:r>
            <a:br>
              <a:rPr lang="en-US" altLang="en-US" smtClean="0"/>
            </a:br>
            <a:r>
              <a:rPr lang="en-US" altLang="en-US" smtClean="0"/>
              <a:t>3. All cells come from cells that already exist.</a:t>
            </a:r>
          </a:p>
        </p:txBody>
      </p:sp>
      <p:pic>
        <p:nvPicPr>
          <p:cNvPr id="38916" name="Content Placeholder 4" descr="celldivision.gif"/>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874839"/>
            <a:ext cx="4038600" cy="3976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8</a:t>
            </a:fld>
            <a:endParaRPr lang="en-US"/>
          </a:p>
        </p:txBody>
      </p:sp>
    </p:spTree>
    <p:extLst>
      <p:ext uri="{BB962C8B-B14F-4D97-AF65-F5344CB8AC3E}">
        <p14:creationId xmlns:p14="http://schemas.microsoft.com/office/powerpoint/2010/main" val="25982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lant_cell_struc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5939" y="0"/>
            <a:ext cx="8620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D9BAF41-AF3D-4D96-A52C-96756A210A36}" type="slidenum">
              <a:rPr lang="en-US" smtClean="0"/>
              <a:t>9</a:t>
            </a:fld>
            <a:endParaRPr lang="en-US"/>
          </a:p>
        </p:txBody>
      </p:sp>
    </p:spTree>
    <p:extLst>
      <p:ext uri="{BB962C8B-B14F-4D97-AF65-F5344CB8AC3E}">
        <p14:creationId xmlns:p14="http://schemas.microsoft.com/office/powerpoint/2010/main" val="2118165966"/>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53</TotalTime>
  <Words>1964</Words>
  <Application>Microsoft Office PowerPoint</Application>
  <PresentationFormat>Widescreen</PresentationFormat>
  <Paragraphs>283</Paragraphs>
  <Slides>65</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Arabic Style</vt:lpstr>
      <vt:lpstr>Arial</vt:lpstr>
      <vt:lpstr>Calibri</vt:lpstr>
      <vt:lpstr>Calibri Light</vt:lpstr>
      <vt:lpstr>Garamond</vt:lpstr>
      <vt:lpstr>Times</vt:lpstr>
      <vt:lpstr>Office Theme</vt:lpstr>
      <vt:lpstr>Organic</vt:lpstr>
      <vt:lpstr>PowerPoint Presentation</vt:lpstr>
      <vt:lpstr>The Plant Cell</vt:lpstr>
      <vt:lpstr>Robert Hooke – first saw cells - 1665</vt:lpstr>
      <vt:lpstr>Hooke’s Microscope</vt:lpstr>
      <vt:lpstr>Hooke’s drawing of Cork Cells</vt:lpstr>
      <vt:lpstr>Development of Cell Theory of Life</vt:lpstr>
      <vt:lpstr>Developers of Cell Theory</vt:lpstr>
      <vt:lpstr>Cell Theory</vt:lpstr>
      <vt:lpstr>PowerPoint Presentation</vt:lpstr>
      <vt:lpstr>The Plant Cell</vt:lpstr>
      <vt:lpstr>Cell Wall Structure</vt:lpstr>
      <vt:lpstr>PowerPoint Presentation</vt:lpstr>
      <vt:lpstr>PowerPoint Presentation</vt:lpstr>
      <vt:lpstr>Plasmodesmata</vt:lpstr>
      <vt:lpstr>Cell Wall Structure</vt:lpstr>
      <vt:lpstr>PowerPoint Presentation</vt:lpstr>
      <vt:lpstr>PowerPoint Presentation</vt:lpstr>
      <vt:lpstr>PowerPoint Presentation</vt:lpstr>
      <vt:lpstr>Plasma Membrane</vt:lpstr>
      <vt:lpstr>Plasma Membrane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 Nucleus</vt:lpstr>
      <vt:lpstr>Plant Chromosomes</vt:lpstr>
      <vt:lpstr>Potato Chromosomes</vt:lpstr>
      <vt:lpstr>Ophioglossum reticulatum  1252 chromosomes</vt:lpstr>
      <vt:lpstr>Structure Meets Function  in a Cell</vt:lpstr>
      <vt:lpstr>Structure and Function of the Nucleus</vt:lpstr>
      <vt:lpstr>How DNA Controls the Cell</vt:lpstr>
      <vt:lpstr>The Endoplasmic Reticulum</vt:lpstr>
      <vt:lpstr>Smooth ER</vt:lpstr>
      <vt:lpstr>Rough ER</vt:lpstr>
      <vt:lpstr>PowerPoint Presentation</vt:lpstr>
      <vt:lpstr>The Golgi Apparatus</vt:lpstr>
      <vt:lpstr>Mitochondria</vt:lpstr>
      <vt:lpstr>Plastids</vt:lpstr>
      <vt:lpstr>PowerPoint Presentation</vt:lpstr>
      <vt:lpstr>PowerPoint Presentation</vt:lpstr>
      <vt:lpstr>PowerPoint Presentation</vt:lpstr>
      <vt:lpstr>PowerPoint Presentation</vt:lpstr>
      <vt:lpstr>PowerPoint Presentation</vt:lpstr>
      <vt:lpstr>PowerPoint Presentation</vt:lpstr>
      <vt:lpstr>Chloroplasts</vt:lpstr>
      <vt:lpstr>Plant Cells with Chloroplasts</vt:lpstr>
      <vt:lpstr>Chromoplasts</vt:lpstr>
      <vt:lpstr>Leucoplasts</vt:lpstr>
      <vt:lpstr>Proplastids</vt:lpstr>
      <vt:lpstr>Vacuoles</vt:lpstr>
      <vt:lpstr>PowerPoint Presentation</vt:lpstr>
      <vt:lpstr>PowerPoint Presentation</vt:lpstr>
      <vt:lpstr>PowerPoint Presentation</vt:lpstr>
      <vt:lpstr>PowerPoint Presentation</vt:lpstr>
      <vt:lpstr>PowerPoint Presentation</vt:lpstr>
      <vt:lpstr>PowerPoint Presentation</vt:lpstr>
      <vt:lpstr>Vacuole Growth</vt:lpstr>
      <vt:lpstr>Vacuole and Turgor Pressure</vt:lpstr>
      <vt:lpstr>Beetroot cell vacuoles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Hossieni</dc:creator>
  <cp:lastModifiedBy>Hossieni</cp:lastModifiedBy>
  <cp:revision>9</cp:revision>
  <dcterms:created xsi:type="dcterms:W3CDTF">2018-10-21T11:20:16Z</dcterms:created>
  <dcterms:modified xsi:type="dcterms:W3CDTF">2018-10-30T11:16:12Z</dcterms:modified>
</cp:coreProperties>
</file>