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812" r:id="rId1"/>
  </p:sldMasterIdLst>
  <p:notesMasterIdLst>
    <p:notesMasterId r:id="rId23"/>
  </p:notesMasterIdLst>
  <p:handoutMasterIdLst>
    <p:handoutMasterId r:id="rId24"/>
  </p:handoutMasterIdLst>
  <p:sldIdLst>
    <p:sldId id="276" r:id="rId2"/>
    <p:sldId id="368" r:id="rId3"/>
    <p:sldId id="346" r:id="rId4"/>
    <p:sldId id="257" r:id="rId5"/>
    <p:sldId id="349" r:id="rId6"/>
    <p:sldId id="350" r:id="rId7"/>
    <p:sldId id="359" r:id="rId8"/>
    <p:sldId id="363" r:id="rId9"/>
    <p:sldId id="351" r:id="rId10"/>
    <p:sldId id="352" r:id="rId11"/>
    <p:sldId id="353" r:id="rId12"/>
    <p:sldId id="354" r:id="rId13"/>
    <p:sldId id="355" r:id="rId14"/>
    <p:sldId id="356" r:id="rId15"/>
    <p:sldId id="357" r:id="rId16"/>
    <p:sldId id="358" r:id="rId17"/>
    <p:sldId id="362" r:id="rId18"/>
    <p:sldId id="361" r:id="rId19"/>
    <p:sldId id="360" r:id="rId20"/>
    <p:sldId id="366" r:id="rId21"/>
    <p:sldId id="367" r:id="rId22"/>
  </p:sldIdLst>
  <p:sldSz cx="9144000" cy="6858000" type="screen4x3"/>
  <p:notesSz cx="6858000" cy="9144000"/>
  <p:embeddedFontLst>
    <p:embeddedFont>
      <p:font typeface="B Zar" panose="00000400000000000000" pitchFamily="2" charset="-78"/>
      <p:regular r:id="rId25"/>
      <p:bold r:id="rId26"/>
    </p:embeddedFont>
    <p:embeddedFont>
      <p:font typeface="B Nazanin" panose="00000400000000000000" pitchFamily="2" charset="-78"/>
      <p:regular r:id="rId27"/>
      <p:bold r:id="rId28"/>
    </p:embeddedFont>
    <p:embeddedFont>
      <p:font typeface="B Jadid" panose="00000700000000000000" pitchFamily="2" charset="-78"/>
      <p:bold r:id="rId29"/>
    </p:embeddedFont>
    <p:embeddedFont>
      <p:font typeface="B Titr" panose="00000700000000000000" pitchFamily="2" charset="-78"/>
      <p:bold r:id="rId30"/>
    </p:embeddedFont>
    <p:embeddedFont>
      <p:font typeface="B Elham" panose="00000400000000000000" pitchFamily="2" charset="-78"/>
      <p:regular r:id="rId31"/>
    </p:embeddedFont>
    <p:embeddedFont>
      <p:font typeface="B Koodak" panose="00000700000000000000" pitchFamily="2" charset="-78"/>
      <p:bold r:id="rId32"/>
    </p:embeddedFont>
    <p:embeddedFont>
      <p:font typeface="Calibri Light" panose="020F0302020204030204" pitchFamily="34" charset="0"/>
      <p:regular r:id="rId33"/>
      <p:italic r:id="rId34"/>
    </p:embeddedFont>
    <p:embeddedFont>
      <p:font typeface="Calibri" panose="020F0502020204030204" pitchFamily="34" charset="0"/>
      <p:regular r:id="rId35"/>
      <p:bold r:id="rId36"/>
      <p:italic r:id="rId37"/>
      <p:boldItalic r:id="rId38"/>
    </p:embeddedFont>
    <p:embeddedFont>
      <p:font typeface="B Nazanin Outline" panose="00000400000000000000" pitchFamily="2" charset="-78"/>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C5CC5B4-B16C-45B2-915B-52DB02DECB54}">
          <p14:sldIdLst>
            <p14:sldId id="276"/>
            <p14:sldId id="368"/>
            <p14:sldId id="346"/>
            <p14:sldId id="257"/>
            <p14:sldId id="349"/>
            <p14:sldId id="350"/>
            <p14:sldId id="359"/>
            <p14:sldId id="363"/>
            <p14:sldId id="351"/>
            <p14:sldId id="352"/>
            <p14:sldId id="353"/>
            <p14:sldId id="354"/>
            <p14:sldId id="355"/>
            <p14:sldId id="356"/>
            <p14:sldId id="357"/>
            <p14:sldId id="358"/>
            <p14:sldId id="362"/>
            <p14:sldId id="361"/>
            <p14:sldId id="360"/>
            <p14:sldId id="366"/>
            <p14:sldId id="36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333300"/>
    <a:srgbClr val="0000FF"/>
    <a:srgbClr val="FF3300"/>
    <a:srgbClr val="FA4912"/>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57" autoAdjust="0"/>
    <p:restoredTop sz="94660"/>
  </p:normalViewPr>
  <p:slideViewPr>
    <p:cSldViewPr snapToGrid="0">
      <p:cViewPr varScale="1">
        <p:scale>
          <a:sx n="87" d="100"/>
          <a:sy n="87" d="100"/>
        </p:scale>
        <p:origin x="918" y="78"/>
      </p:cViewPr>
      <p:guideLst>
        <p:guide orient="horz" pos="2160"/>
        <p:guide pos="2880"/>
      </p:guideLst>
    </p:cSldViewPr>
  </p:slideViewPr>
  <p:notesTextViewPr>
    <p:cViewPr>
      <p:scale>
        <a:sx n="1" d="1"/>
        <a:sy n="1" d="1"/>
      </p:scale>
      <p:origin x="0" y="0"/>
    </p:cViewPr>
  </p:notesTextViewPr>
  <p:notesViewPr>
    <p:cSldViewPr snapToGrid="0">
      <p:cViewPr varScale="1">
        <p:scale>
          <a:sx n="50" d="100"/>
          <a:sy n="50" d="100"/>
        </p:scale>
        <p:origin x="2710" y="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5C49A7-5728-4B1D-9265-BEE9268D3C9E}" type="datetimeFigureOut">
              <a:rPr lang="en-US" smtClean="0"/>
              <a:t>2/27/2022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D903E5-4A93-44AB-BBD1-D9DEF45B0FF4}" type="slidenum">
              <a:rPr lang="en-US" smtClean="0"/>
              <a:t>‹#›</a:t>
            </a:fld>
            <a:endParaRPr lang="en-US"/>
          </a:p>
        </p:txBody>
      </p:sp>
    </p:spTree>
    <p:extLst>
      <p:ext uri="{BB962C8B-B14F-4D97-AF65-F5344CB8AC3E}">
        <p14:creationId xmlns:p14="http://schemas.microsoft.com/office/powerpoint/2010/main" val="289857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BF15B8-9F90-4DF8-A4FD-D5C9A6545D35}" type="datetimeFigureOut">
              <a:rPr lang="en-US" smtClean="0"/>
              <a:pPr/>
              <a:t>2/27/2022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6CA271-2C84-4BE8-B4C0-45B33F1FC9AE}" type="slidenum">
              <a:rPr lang="en-US" smtClean="0"/>
              <a:pPr/>
              <a:t>‹#›</a:t>
            </a:fld>
            <a:endParaRPr lang="en-US" dirty="0"/>
          </a:p>
        </p:txBody>
      </p:sp>
    </p:spTree>
    <p:extLst>
      <p:ext uri="{BB962C8B-B14F-4D97-AF65-F5344CB8AC3E}">
        <p14:creationId xmlns:p14="http://schemas.microsoft.com/office/powerpoint/2010/main" val="7859145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6CA271-2C84-4BE8-B4C0-45B33F1FC9AE}" type="slidenum">
              <a:rPr lang="en-US" smtClean="0"/>
              <a:pPr/>
              <a:t>1</a:t>
            </a:fld>
            <a:endParaRPr lang="en-US" dirty="0"/>
          </a:p>
        </p:txBody>
      </p:sp>
    </p:spTree>
    <p:extLst>
      <p:ext uri="{BB962C8B-B14F-4D97-AF65-F5344CB8AC3E}">
        <p14:creationId xmlns:p14="http://schemas.microsoft.com/office/powerpoint/2010/main" val="2935390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6CA271-2C84-4BE8-B4C0-45B33F1FC9AE}" type="slidenum">
              <a:rPr lang="en-US" smtClean="0"/>
              <a:pPr/>
              <a:t>2</a:t>
            </a:fld>
            <a:endParaRPr lang="en-US" dirty="0"/>
          </a:p>
        </p:txBody>
      </p:sp>
    </p:spTree>
    <p:extLst>
      <p:ext uri="{BB962C8B-B14F-4D97-AF65-F5344CB8AC3E}">
        <p14:creationId xmlns:p14="http://schemas.microsoft.com/office/powerpoint/2010/main" val="4121427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C6B204-B33C-4AAE-98F9-BC0C68152F55}" type="datetime1">
              <a:rPr lang="en-US" smtClean="0"/>
              <a:t>2/27/2022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42B03D-F75C-4AD6-B45E-18EA38704B2E}" type="slidenum">
              <a:rPr lang="en-US" smtClean="0"/>
              <a:pPr/>
              <a:t>‹#›</a:t>
            </a:fld>
            <a:endParaRPr lang="en-US" dirty="0"/>
          </a:p>
        </p:txBody>
      </p:sp>
      <p:sp>
        <p:nvSpPr>
          <p:cNvPr id="7" name="Oval 6"/>
          <p:cNvSpPr/>
          <p:nvPr userDrawn="1"/>
        </p:nvSpPr>
        <p:spPr>
          <a:xfrm>
            <a:off x="8164898" y="6369051"/>
            <a:ext cx="365760" cy="365125"/>
          </a:xfrm>
          <a:prstGeom prst="ellipse">
            <a:avLst/>
          </a:prstGeom>
          <a:noFill/>
          <a:ln w="25400">
            <a:solidFill>
              <a:srgbClr val="33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4862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D4BD18-CF3C-44CC-8148-59E6F6573F97}" type="datetime1">
              <a:rPr lang="en-US" smtClean="0"/>
              <a:t>2/27/2022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42B03D-F75C-4AD6-B45E-18EA38704B2E}" type="slidenum">
              <a:rPr lang="en-US" smtClean="0"/>
              <a:pPr/>
              <a:t>‹#›</a:t>
            </a:fld>
            <a:endParaRPr lang="en-US" dirty="0"/>
          </a:p>
        </p:txBody>
      </p:sp>
    </p:spTree>
    <p:extLst>
      <p:ext uri="{BB962C8B-B14F-4D97-AF65-F5344CB8AC3E}">
        <p14:creationId xmlns:p14="http://schemas.microsoft.com/office/powerpoint/2010/main" val="2974183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F1A842-6959-4C75-A3EA-8C9D29507B23}" type="datetime1">
              <a:rPr lang="en-US" smtClean="0"/>
              <a:t>2/27/2022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42B03D-F75C-4AD6-B45E-18EA38704B2E}" type="slidenum">
              <a:rPr lang="en-US" smtClean="0"/>
              <a:pPr/>
              <a:t>‹#›</a:t>
            </a:fld>
            <a:endParaRPr lang="en-US" dirty="0"/>
          </a:p>
        </p:txBody>
      </p:sp>
    </p:spTree>
    <p:extLst>
      <p:ext uri="{BB962C8B-B14F-4D97-AF65-F5344CB8AC3E}">
        <p14:creationId xmlns:p14="http://schemas.microsoft.com/office/powerpoint/2010/main" val="839823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5FAF206-E034-4369-BDAB-45615A551A30}" type="datetime1">
              <a:rPr lang="en-US" smtClean="0"/>
              <a:t>2/27/2022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lgn="r">
              <a:defRPr sz="2000" b="1">
                <a:solidFill>
                  <a:srgbClr val="006600"/>
                </a:solidFill>
                <a:latin typeface="Times New Roman" panose="02020603050405020304" pitchFamily="18" charset="0"/>
                <a:cs typeface="Times New Roman" panose="02020603050405020304" pitchFamily="18" charset="0"/>
              </a:defRPr>
            </a:lvl1pPr>
          </a:lstStyle>
          <a:p>
            <a:fld id="{5442B03D-F75C-4AD6-B45E-18EA38704B2E}" type="slidenum">
              <a:rPr lang="en-US" smtClean="0"/>
              <a:pPr/>
              <a:t>‹#›</a:t>
            </a:fld>
            <a:endParaRPr lang="en-US" dirty="0"/>
          </a:p>
        </p:txBody>
      </p:sp>
      <p:sp>
        <p:nvSpPr>
          <p:cNvPr id="7" name="Oval 6"/>
          <p:cNvSpPr/>
          <p:nvPr userDrawn="1"/>
        </p:nvSpPr>
        <p:spPr>
          <a:xfrm>
            <a:off x="8177598" y="6369051"/>
            <a:ext cx="365760" cy="365125"/>
          </a:xfrm>
          <a:prstGeom prst="ellipse">
            <a:avLst/>
          </a:prstGeom>
          <a:noFill/>
          <a:ln w="25400">
            <a:solidFill>
              <a:srgbClr val="33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4279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08C012-7D7E-4482-A51A-C0DA543111F4}" type="datetime1">
              <a:rPr lang="en-US" smtClean="0"/>
              <a:t>2/27/2022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42B03D-F75C-4AD6-B45E-18EA38704B2E}" type="slidenum">
              <a:rPr lang="en-US" smtClean="0"/>
              <a:pPr/>
              <a:t>‹#›</a:t>
            </a:fld>
            <a:endParaRPr lang="en-US" dirty="0"/>
          </a:p>
        </p:txBody>
      </p:sp>
    </p:spTree>
    <p:extLst>
      <p:ext uri="{BB962C8B-B14F-4D97-AF65-F5344CB8AC3E}">
        <p14:creationId xmlns:p14="http://schemas.microsoft.com/office/powerpoint/2010/main" val="1747453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026EFB-32A9-4E14-A42E-E8F493AFC805}" type="datetime1">
              <a:rPr lang="en-US" smtClean="0"/>
              <a:t>2/27/2022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42B03D-F75C-4AD6-B45E-18EA38704B2E}" type="slidenum">
              <a:rPr lang="en-US" smtClean="0"/>
              <a:pPr/>
              <a:t>‹#›</a:t>
            </a:fld>
            <a:endParaRPr lang="en-US" dirty="0"/>
          </a:p>
        </p:txBody>
      </p:sp>
    </p:spTree>
    <p:extLst>
      <p:ext uri="{BB962C8B-B14F-4D97-AF65-F5344CB8AC3E}">
        <p14:creationId xmlns:p14="http://schemas.microsoft.com/office/powerpoint/2010/main" val="3062764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974E79-DBA2-43D2-A4E4-5777B50AEFF3}" type="datetime1">
              <a:rPr lang="en-US" smtClean="0"/>
              <a:t>2/27/2022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442B03D-F75C-4AD6-B45E-18EA38704B2E}" type="slidenum">
              <a:rPr lang="en-US" smtClean="0"/>
              <a:pPr/>
              <a:t>‹#›</a:t>
            </a:fld>
            <a:endParaRPr lang="en-US" dirty="0"/>
          </a:p>
        </p:txBody>
      </p:sp>
    </p:spTree>
    <p:extLst>
      <p:ext uri="{BB962C8B-B14F-4D97-AF65-F5344CB8AC3E}">
        <p14:creationId xmlns:p14="http://schemas.microsoft.com/office/powerpoint/2010/main" val="1976184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8B380C-7282-40B6-A416-5BA008883D2B}" type="datetime1">
              <a:rPr lang="en-US" smtClean="0"/>
              <a:t>2/27/2022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442B03D-F75C-4AD6-B45E-18EA38704B2E}" type="slidenum">
              <a:rPr lang="en-US" smtClean="0"/>
              <a:pPr/>
              <a:t>‹#›</a:t>
            </a:fld>
            <a:endParaRPr lang="en-US" dirty="0"/>
          </a:p>
        </p:txBody>
      </p:sp>
    </p:spTree>
    <p:extLst>
      <p:ext uri="{BB962C8B-B14F-4D97-AF65-F5344CB8AC3E}">
        <p14:creationId xmlns:p14="http://schemas.microsoft.com/office/powerpoint/2010/main" val="3215759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7973CB-7ECE-4BA4-AD2A-83B682AC6A50}" type="datetime1">
              <a:rPr lang="en-US" smtClean="0"/>
              <a:t>2/27/2022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42B03D-F75C-4AD6-B45E-18EA38704B2E}" type="slidenum">
              <a:rPr lang="en-US" smtClean="0"/>
              <a:pPr/>
              <a:t>‹#›</a:t>
            </a:fld>
            <a:endParaRPr lang="en-US" dirty="0"/>
          </a:p>
        </p:txBody>
      </p:sp>
    </p:spTree>
    <p:extLst>
      <p:ext uri="{BB962C8B-B14F-4D97-AF65-F5344CB8AC3E}">
        <p14:creationId xmlns:p14="http://schemas.microsoft.com/office/powerpoint/2010/main" val="773111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E9947B-E89F-4039-9288-0F5C0980AF13}" type="datetime1">
              <a:rPr lang="en-US" smtClean="0"/>
              <a:t>2/27/2022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42B03D-F75C-4AD6-B45E-18EA38704B2E}" type="slidenum">
              <a:rPr lang="en-US" smtClean="0"/>
              <a:pPr/>
              <a:t>‹#›</a:t>
            </a:fld>
            <a:endParaRPr lang="en-US" dirty="0"/>
          </a:p>
        </p:txBody>
      </p:sp>
    </p:spTree>
    <p:extLst>
      <p:ext uri="{BB962C8B-B14F-4D97-AF65-F5344CB8AC3E}">
        <p14:creationId xmlns:p14="http://schemas.microsoft.com/office/powerpoint/2010/main" val="772189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953A04-778E-4404-8DF2-D03DCFC4014C}" type="datetime1">
              <a:rPr lang="en-US" smtClean="0"/>
              <a:t>2/27/2022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42B03D-F75C-4AD6-B45E-18EA38704B2E}" type="slidenum">
              <a:rPr lang="en-US" smtClean="0"/>
              <a:pPr/>
              <a:t>‹#›</a:t>
            </a:fld>
            <a:endParaRPr lang="en-US" dirty="0"/>
          </a:p>
        </p:txBody>
      </p:sp>
    </p:spTree>
    <p:extLst>
      <p:ext uri="{BB962C8B-B14F-4D97-AF65-F5344CB8AC3E}">
        <p14:creationId xmlns:p14="http://schemas.microsoft.com/office/powerpoint/2010/main" val="627793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3266F9D-F8F3-4807-AD9E-680E613CD474}" type="datetime1">
              <a:rPr lang="en-US" smtClean="0"/>
              <a:t>2/27/2022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800" b="1">
                <a:solidFill>
                  <a:srgbClr val="FF0000"/>
                </a:solidFill>
                <a:latin typeface="Times New Roman" panose="02020603050405020304" pitchFamily="18" charset="0"/>
                <a:cs typeface="Times New Roman" panose="02020603050405020304" pitchFamily="18" charset="0"/>
              </a:defRPr>
            </a:lvl1pPr>
          </a:lstStyle>
          <a:p>
            <a:fld id="{5442B03D-F75C-4AD6-B45E-18EA38704B2E}" type="slidenum">
              <a:rPr lang="en-US" smtClean="0"/>
              <a:pPr/>
              <a:t>‹#›</a:t>
            </a:fld>
            <a:endParaRPr lang="en-US" dirty="0"/>
          </a:p>
        </p:txBody>
      </p:sp>
    </p:spTree>
    <p:extLst>
      <p:ext uri="{BB962C8B-B14F-4D97-AF65-F5344CB8AC3E}">
        <p14:creationId xmlns:p14="http://schemas.microsoft.com/office/powerpoint/2010/main" val="3201633906"/>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63674" y="4889501"/>
            <a:ext cx="7886700" cy="1460500"/>
          </a:xfrm>
        </p:spPr>
        <p:txBody>
          <a:bodyPr>
            <a:normAutofit fontScale="90000"/>
          </a:bodyPr>
          <a:lstStyle/>
          <a:p>
            <a:pPr algn="ctr">
              <a:defRPr/>
            </a:pPr>
            <a:r>
              <a:rPr lang="fa-IR" sz="2000" dirty="0">
                <a:effectLst>
                  <a:outerShdw blurRad="38100" dist="38100" dir="2700000" algn="tl">
                    <a:srgbClr val="C0C0C0"/>
                  </a:outerShdw>
                </a:effectLst>
                <a:cs typeface="B Koodak" panose="00000700000000000000" pitchFamily="2" charset="-78"/>
              </a:rPr>
              <a:t>دانشکده کشاورزی </a:t>
            </a:r>
            <a:br>
              <a:rPr lang="fa-IR" sz="2000" dirty="0">
                <a:effectLst>
                  <a:outerShdw blurRad="38100" dist="38100" dir="2700000" algn="tl">
                    <a:srgbClr val="C0C0C0"/>
                  </a:outerShdw>
                </a:effectLst>
                <a:cs typeface="B Koodak" panose="00000700000000000000" pitchFamily="2" charset="-78"/>
              </a:rPr>
            </a:br>
            <a:r>
              <a:rPr lang="fa-IR" sz="2000" dirty="0" smtClean="0">
                <a:effectLst>
                  <a:outerShdw blurRad="38100" dist="38100" dir="2700000" algn="tl">
                    <a:srgbClr val="C0C0C0"/>
                  </a:outerShdw>
                </a:effectLst>
                <a:cs typeface="B Koodak" panose="00000700000000000000" pitchFamily="2" charset="-78"/>
              </a:rPr>
              <a:t>گروه مهندسی بیوسیستم</a:t>
            </a:r>
            <a:r>
              <a:rPr lang="en-US" sz="2800" b="1" dirty="0" smtClean="0">
                <a:effectLst>
                  <a:outerShdw blurRad="38100" dist="38100" dir="2700000" algn="tl">
                    <a:srgbClr val="C0C0C0"/>
                  </a:outerShdw>
                </a:effectLst>
                <a:cs typeface="B Nazanin Outline" pitchFamily="2" charset="-78"/>
              </a:rPr>
              <a:t/>
            </a:r>
            <a:br>
              <a:rPr lang="en-US" sz="2800" b="1" dirty="0" smtClean="0">
                <a:effectLst>
                  <a:outerShdw blurRad="38100" dist="38100" dir="2700000" algn="tl">
                    <a:srgbClr val="C0C0C0"/>
                  </a:outerShdw>
                </a:effectLst>
                <a:cs typeface="B Nazanin Outline" pitchFamily="2" charset="-78"/>
              </a:rPr>
            </a:br>
            <a:r>
              <a:rPr lang="fa-IR" sz="2800" b="1" dirty="0">
                <a:solidFill>
                  <a:srgbClr val="3333FF"/>
                </a:solidFill>
                <a:effectLst>
                  <a:outerShdw blurRad="38100" dist="38100" dir="2700000" algn="tl">
                    <a:srgbClr val="C0C0C0"/>
                  </a:outerShdw>
                </a:effectLst>
                <a:cs typeface="B Nazanin Outline" pitchFamily="2" charset="-78"/>
              </a:rPr>
              <a:t/>
            </a:r>
            <a:br>
              <a:rPr lang="fa-IR" sz="2800" b="1" dirty="0">
                <a:solidFill>
                  <a:srgbClr val="3333FF"/>
                </a:solidFill>
                <a:effectLst>
                  <a:outerShdw blurRad="38100" dist="38100" dir="2700000" algn="tl">
                    <a:srgbClr val="C0C0C0"/>
                  </a:outerShdw>
                </a:effectLst>
                <a:cs typeface="B Nazanin Outline" pitchFamily="2" charset="-78"/>
              </a:rPr>
            </a:br>
            <a:r>
              <a:rPr lang="en-US" sz="2800" b="1" dirty="0" smtClean="0">
                <a:solidFill>
                  <a:srgbClr val="3333FF"/>
                </a:solidFill>
                <a:effectLst>
                  <a:outerShdw blurRad="38100" dist="38100" dir="2700000" algn="tl">
                    <a:srgbClr val="C0C0C0"/>
                  </a:outerShdw>
                </a:effectLst>
                <a:cs typeface="B Nazanin Outline" pitchFamily="2" charset="-78"/>
              </a:rPr>
              <a:t/>
            </a:r>
            <a:br>
              <a:rPr lang="en-US" sz="2800" b="1" dirty="0" smtClean="0">
                <a:solidFill>
                  <a:srgbClr val="3333FF"/>
                </a:solidFill>
                <a:effectLst>
                  <a:outerShdw blurRad="38100" dist="38100" dir="2700000" algn="tl">
                    <a:srgbClr val="C0C0C0"/>
                  </a:outerShdw>
                </a:effectLst>
                <a:cs typeface="B Nazanin Outline" pitchFamily="2" charset="-78"/>
              </a:rPr>
            </a:br>
            <a:r>
              <a:rPr lang="en-US" sz="2800" b="1" dirty="0">
                <a:solidFill>
                  <a:srgbClr val="3333FF"/>
                </a:solidFill>
                <a:effectLst>
                  <a:outerShdw blurRad="38100" dist="38100" dir="2700000" algn="tl">
                    <a:srgbClr val="C0C0C0"/>
                  </a:outerShdw>
                </a:effectLst>
                <a:cs typeface="B Nazanin Outline" pitchFamily="2" charset="-78"/>
              </a:rPr>
              <a:t/>
            </a:r>
            <a:br>
              <a:rPr lang="en-US" sz="2800" b="1" dirty="0">
                <a:solidFill>
                  <a:srgbClr val="3333FF"/>
                </a:solidFill>
                <a:effectLst>
                  <a:outerShdw blurRad="38100" dist="38100" dir="2700000" algn="tl">
                    <a:srgbClr val="C0C0C0"/>
                  </a:outerShdw>
                </a:effectLst>
                <a:cs typeface="B Nazanin Outline" pitchFamily="2" charset="-78"/>
              </a:rPr>
            </a:br>
            <a:r>
              <a:rPr lang="fa-IR" sz="2800" dirty="0" smtClean="0">
                <a:cs typeface="B Zar" panose="00000400000000000000" pitchFamily="2" charset="-78"/>
              </a:rPr>
              <a:t/>
            </a:r>
            <a:br>
              <a:rPr lang="fa-IR" sz="2800" dirty="0" smtClean="0">
                <a:cs typeface="B Zar" panose="00000400000000000000" pitchFamily="2" charset="-78"/>
              </a:rPr>
            </a:br>
            <a:r>
              <a:rPr lang="fa-IR" sz="5600" b="1" dirty="0">
                <a:solidFill>
                  <a:srgbClr val="FF0000"/>
                </a:solidFill>
                <a:cs typeface="B Koodak" panose="00000700000000000000" pitchFamily="2" charset="-78"/>
              </a:rPr>
              <a:t>ماشین ها و تجهیزات بسته‌بندی مواد </a:t>
            </a:r>
            <a:r>
              <a:rPr lang="fa-IR" sz="5600" b="1" dirty="0" smtClean="0">
                <a:solidFill>
                  <a:srgbClr val="FF0000"/>
                </a:solidFill>
                <a:cs typeface="B Koodak" panose="00000700000000000000" pitchFamily="2" charset="-78"/>
              </a:rPr>
              <a:t>غذایی</a:t>
            </a:r>
            <a:r>
              <a:rPr lang="en-US" sz="5600" b="1" dirty="0" smtClean="0">
                <a:solidFill>
                  <a:srgbClr val="FF0000"/>
                </a:solidFill>
                <a:cs typeface="B Koodak" panose="00000700000000000000" pitchFamily="2" charset="-78"/>
              </a:rPr>
              <a:t/>
            </a:r>
            <a:br>
              <a:rPr lang="en-US" sz="5600" b="1" dirty="0" smtClean="0">
                <a:solidFill>
                  <a:srgbClr val="FF0000"/>
                </a:solidFill>
                <a:cs typeface="B Koodak" panose="00000700000000000000" pitchFamily="2" charset="-78"/>
              </a:rPr>
            </a:br>
            <a:r>
              <a:rPr lang="en-US" sz="5600" b="1" dirty="0" smtClean="0">
                <a:solidFill>
                  <a:srgbClr val="FF0000"/>
                </a:solidFill>
                <a:cs typeface="B Koodak" panose="00000700000000000000" pitchFamily="2" charset="-78"/>
              </a:rPr>
              <a:t/>
            </a:r>
            <a:br>
              <a:rPr lang="en-US" sz="5600" b="1" dirty="0" smtClean="0">
                <a:solidFill>
                  <a:srgbClr val="FF0000"/>
                </a:solidFill>
                <a:cs typeface="B Koodak" panose="00000700000000000000" pitchFamily="2" charset="-78"/>
              </a:rPr>
            </a:br>
            <a:r>
              <a:rPr lang="en-US" sz="3600" b="1" dirty="0" smtClean="0">
                <a:solidFill>
                  <a:srgbClr val="FF0000"/>
                </a:solidFill>
                <a:cs typeface="B Koodak" panose="00000700000000000000" pitchFamily="2" charset="-78"/>
              </a:rPr>
              <a:t>Equipment and Facilities of Food Packaging</a:t>
            </a:r>
            <a:r>
              <a:rPr lang="fa-IR" sz="3100" dirty="0" smtClean="0">
                <a:cs typeface="B Koodak" panose="00000700000000000000" pitchFamily="2" charset="-78"/>
              </a:rPr>
              <a:t/>
            </a:r>
            <a:br>
              <a:rPr lang="fa-IR" sz="3100" dirty="0" smtClean="0">
                <a:cs typeface="B Koodak" panose="00000700000000000000" pitchFamily="2" charset="-78"/>
              </a:rPr>
            </a:br>
            <a:r>
              <a:rPr lang="fa-IR" sz="3100" dirty="0">
                <a:cs typeface="B Elham" panose="00000400000000000000" pitchFamily="2" charset="-78"/>
              </a:rPr>
              <a:t/>
            </a:r>
            <a:br>
              <a:rPr lang="fa-IR" sz="3100" dirty="0">
                <a:cs typeface="B Elham" panose="00000400000000000000" pitchFamily="2" charset="-78"/>
              </a:rPr>
            </a:br>
            <a:r>
              <a:rPr lang="fa-IR" sz="2800" b="1" dirty="0">
                <a:cs typeface="B Jadid" panose="00000700000000000000" pitchFamily="2" charset="-78"/>
              </a:rPr>
              <a:t/>
            </a:r>
            <a:br>
              <a:rPr lang="fa-IR" sz="2800" b="1" dirty="0">
                <a:cs typeface="B Jadid" panose="00000700000000000000" pitchFamily="2" charset="-78"/>
              </a:rPr>
            </a:br>
            <a:r>
              <a:rPr lang="fa-IR" sz="2700" b="1" dirty="0" smtClean="0">
                <a:cs typeface="B Zar" panose="00000400000000000000" pitchFamily="2" charset="-78"/>
              </a:rPr>
              <a:t/>
            </a:r>
            <a:br>
              <a:rPr lang="fa-IR" sz="2700" b="1" dirty="0" smtClean="0">
                <a:cs typeface="B Zar" panose="00000400000000000000" pitchFamily="2" charset="-78"/>
              </a:rPr>
            </a:br>
            <a:r>
              <a:rPr lang="fa-IR" sz="2800" b="1" dirty="0">
                <a:cs typeface="B Zar" panose="00000400000000000000" pitchFamily="2" charset="-78"/>
              </a:rPr>
              <a:t> </a:t>
            </a:r>
            <a:r>
              <a:rPr lang="fa-IR" sz="2800" dirty="0">
                <a:cs typeface="B Zar" panose="00000400000000000000" pitchFamily="2" charset="-78"/>
              </a:rPr>
              <a:t/>
            </a:r>
            <a:br>
              <a:rPr lang="fa-IR" sz="2800" dirty="0">
                <a:cs typeface="B Zar" panose="00000400000000000000" pitchFamily="2" charset="-78"/>
              </a:rPr>
            </a:br>
            <a:r>
              <a:rPr lang="fa-IR" sz="2800" dirty="0" smtClean="0">
                <a:cs typeface="B Zar" panose="00000400000000000000" pitchFamily="2" charset="-78"/>
              </a:rPr>
              <a:t/>
            </a:r>
            <a:br>
              <a:rPr lang="fa-IR" sz="2800" dirty="0" smtClean="0">
                <a:cs typeface="B Zar" panose="00000400000000000000" pitchFamily="2" charset="-78"/>
              </a:rPr>
            </a:br>
            <a:r>
              <a:rPr lang="fa-IR" sz="2800" dirty="0" smtClean="0">
                <a:cs typeface="B Zar" panose="00000400000000000000" pitchFamily="2" charset="-78"/>
              </a:rPr>
              <a:t/>
            </a:r>
            <a:br>
              <a:rPr lang="fa-IR" sz="2800" dirty="0" smtClean="0">
                <a:cs typeface="B Zar" panose="00000400000000000000" pitchFamily="2" charset="-78"/>
              </a:rPr>
            </a:br>
            <a:r>
              <a:rPr lang="fa-IR" sz="2800" dirty="0" smtClean="0">
                <a:cs typeface="B Zar" panose="00000400000000000000" pitchFamily="2" charset="-78"/>
              </a:rPr>
              <a:t/>
            </a:r>
            <a:br>
              <a:rPr lang="fa-IR" sz="2800" dirty="0" smtClean="0">
                <a:cs typeface="B Zar" panose="00000400000000000000" pitchFamily="2" charset="-78"/>
              </a:rPr>
            </a:br>
            <a:endParaRPr lang="en-US" sz="2800" dirty="0">
              <a:cs typeface="B Zar" panose="00000400000000000000" pitchFamily="2" charset="-78"/>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4463" y="225348"/>
            <a:ext cx="1265122" cy="1754263"/>
          </a:xfrm>
          <a:prstGeom prst="rect">
            <a:avLst/>
          </a:prstGeom>
        </p:spPr>
      </p:pic>
    </p:spTree>
    <p:extLst>
      <p:ext uri="{BB962C8B-B14F-4D97-AF65-F5344CB8AC3E}">
        <p14:creationId xmlns:p14="http://schemas.microsoft.com/office/powerpoint/2010/main" val="191886011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810530"/>
          </a:xfrm>
          <a:ln>
            <a:noFill/>
          </a:ln>
        </p:spPr>
        <p:style>
          <a:lnRef idx="2">
            <a:schemeClr val="dk1"/>
          </a:lnRef>
          <a:fillRef idx="1">
            <a:schemeClr val="lt1"/>
          </a:fillRef>
          <a:effectRef idx="0">
            <a:schemeClr val="dk1"/>
          </a:effectRef>
          <a:fontRef idx="minor">
            <a:schemeClr val="dk1"/>
          </a:fontRef>
        </p:style>
        <p:txBody>
          <a:bodyPr>
            <a:normAutofit/>
          </a:bodyPr>
          <a:lstStyle/>
          <a:p>
            <a:pPr algn="ctr"/>
            <a:r>
              <a:rPr lang="fa-IR" sz="3600" dirty="0" smtClean="0">
                <a:solidFill>
                  <a:srgbClr val="0000FF"/>
                </a:solidFill>
                <a:cs typeface="B Titr" panose="00000700000000000000" pitchFamily="2" charset="-78"/>
              </a:rPr>
              <a:t>نقش‌های بسته‌بندی</a:t>
            </a:r>
            <a:endParaRPr lang="en-US" sz="3600" dirty="0">
              <a:solidFill>
                <a:srgbClr val="0000FF"/>
              </a:solidFill>
              <a:cs typeface="B Titr" panose="00000700000000000000" pitchFamily="2" charset="-78"/>
            </a:endParaRPr>
          </a:p>
        </p:txBody>
      </p:sp>
      <p:sp>
        <p:nvSpPr>
          <p:cNvPr id="3" name="Content Placeholder 2"/>
          <p:cNvSpPr>
            <a:spLocks noGrp="1"/>
          </p:cNvSpPr>
          <p:nvPr>
            <p:ph idx="1"/>
          </p:nvPr>
        </p:nvSpPr>
        <p:spPr>
          <a:xfrm>
            <a:off x="557816" y="1062404"/>
            <a:ext cx="8028368" cy="5293947"/>
          </a:xfrm>
        </p:spPr>
        <p:txBody>
          <a:bodyPr>
            <a:normAutofit fontScale="92500"/>
          </a:bodyPr>
          <a:lstStyle/>
          <a:p>
            <a:pPr algn="just" rtl="1">
              <a:lnSpc>
                <a:spcPct val="100000"/>
              </a:lnSpc>
              <a:spcBef>
                <a:spcPts val="1200"/>
              </a:spcBef>
              <a:buClr>
                <a:srgbClr val="FF0000"/>
              </a:buClr>
              <a:buFont typeface="Wingdings" panose="05000000000000000000" pitchFamily="2" charset="2"/>
              <a:buChar char="Ø"/>
            </a:pPr>
            <a:r>
              <a:rPr lang="fa-IR" sz="2000" b="1" dirty="0">
                <a:latin typeface="Times New Roman" panose="02020603050405020304" pitchFamily="18" charset="0"/>
                <a:cs typeface="B Nazanin" panose="00000400000000000000" pitchFamily="2" charset="-78"/>
              </a:rPr>
              <a:t> </a:t>
            </a:r>
            <a:r>
              <a:rPr lang="fa-IR" sz="2000" b="1" dirty="0" smtClean="0">
                <a:latin typeface="Times New Roman" panose="02020603050405020304" pitchFamily="18" charset="0"/>
                <a:cs typeface="B Nazanin" panose="00000400000000000000" pitchFamily="2" charset="-78"/>
              </a:rPr>
              <a:t>بسته‌بندی مواد غذایی امری ضروری و فراگیر است، ضروری از این جهت که بدون بسته‌بندی، سلامت و کیفیت مواد غذایی به خطر می‌افتد؛ فراگیر نیز به آن دلیل که اغلب، همه مواد غذایی به روش‌های گوناگون بسته‌بندی می‌شوند. مهمترین نقش‌های بسته‌بندی عبارتند از:</a:t>
            </a:r>
          </a:p>
          <a:p>
            <a:pPr marL="0" indent="0" algn="just" rtl="1">
              <a:lnSpc>
                <a:spcPct val="100000"/>
              </a:lnSpc>
              <a:spcBef>
                <a:spcPts val="1200"/>
              </a:spcBef>
              <a:buClr>
                <a:srgbClr val="FF0000"/>
              </a:buClr>
              <a:buNone/>
            </a:pPr>
            <a:r>
              <a:rPr lang="fa-IR" sz="2000" b="1" dirty="0" smtClean="0">
                <a:latin typeface="Times New Roman" panose="02020603050405020304" pitchFamily="18" charset="0"/>
                <a:cs typeface="B Nazanin" panose="00000400000000000000" pitchFamily="2" charset="-78"/>
              </a:rPr>
              <a:t>1) </a:t>
            </a:r>
            <a:r>
              <a:rPr lang="fa-IR" sz="2000" b="1" dirty="0" smtClean="0">
                <a:solidFill>
                  <a:srgbClr val="FF0000"/>
                </a:solidFill>
                <a:latin typeface="Times New Roman" panose="02020603050405020304" pitchFamily="18" charset="0"/>
                <a:cs typeface="B Nazanin" panose="00000400000000000000" pitchFamily="2" charset="-78"/>
              </a:rPr>
              <a:t>حفاظت (</a:t>
            </a:r>
            <a:r>
              <a:rPr lang="en-US" sz="2000" b="1" dirty="0">
                <a:solidFill>
                  <a:srgbClr val="FF0000"/>
                </a:solidFill>
                <a:latin typeface="Times New Roman" panose="02020603050405020304" pitchFamily="18" charset="0"/>
                <a:cs typeface="B Nazanin" panose="00000400000000000000" pitchFamily="2" charset="-78"/>
              </a:rPr>
              <a:t>Protection/Preservation</a:t>
            </a:r>
            <a:r>
              <a:rPr lang="fa-IR" sz="2000" b="1" dirty="0" smtClean="0">
                <a:solidFill>
                  <a:srgbClr val="FF0000"/>
                </a:solidFill>
                <a:latin typeface="Times New Roman" panose="02020603050405020304" pitchFamily="18" charset="0"/>
                <a:cs typeface="B Nazanin" panose="00000400000000000000" pitchFamily="2" charset="-78"/>
              </a:rPr>
              <a:t>)</a:t>
            </a:r>
            <a:endParaRPr lang="fa-IR" sz="2000" b="1" dirty="0">
              <a:latin typeface="Times New Roman" panose="02020603050405020304" pitchFamily="18" charset="0"/>
              <a:cs typeface="B Nazanin" panose="00000400000000000000" pitchFamily="2" charset="-78"/>
            </a:endParaRPr>
          </a:p>
          <a:p>
            <a:pPr marL="0" indent="0" algn="just" rtl="1">
              <a:lnSpc>
                <a:spcPct val="100000"/>
              </a:lnSpc>
              <a:spcBef>
                <a:spcPts val="1200"/>
              </a:spcBef>
              <a:buClr>
                <a:srgbClr val="FF0000"/>
              </a:buClr>
              <a:buNone/>
            </a:pPr>
            <a:r>
              <a:rPr lang="fa-IR" sz="2000" b="1" dirty="0" smtClean="0">
                <a:latin typeface="Times New Roman" panose="02020603050405020304" pitchFamily="18" charset="0"/>
                <a:cs typeface="B Nazanin" panose="00000400000000000000" pitchFamily="2" charset="-78"/>
              </a:rPr>
              <a:t>حفاظت از مواد غذایی در برابر عوامل شیمیایی، بیولوژیکی و فیزیکی و در نتیجه به تاخیر انداختن فساد محصول، حفظ آثار سودمند حاصل از فرایندها، افزایش ماندگاری، حفظ کیفیت و ایمنی مواد غذایی؛</a:t>
            </a:r>
          </a:p>
          <a:p>
            <a:pPr algn="just" rtl="1">
              <a:lnSpc>
                <a:spcPct val="100000"/>
              </a:lnSpc>
              <a:spcBef>
                <a:spcPts val="600"/>
              </a:spcBef>
              <a:buClr>
                <a:srgbClr val="FF0000"/>
              </a:buClr>
              <a:buFont typeface="Wingdings" panose="05000000000000000000" pitchFamily="2" charset="2"/>
              <a:buChar char="ü"/>
            </a:pPr>
            <a:r>
              <a:rPr lang="fa-IR" sz="2000" b="1" dirty="0" smtClean="0">
                <a:latin typeface="Times New Roman" panose="02020603050405020304" pitchFamily="18" charset="0"/>
                <a:cs typeface="B Nazanin" panose="00000400000000000000" pitchFamily="2" charset="-78"/>
              </a:rPr>
              <a:t>حفاظت شیمیایی بیانگر کاهش تغییرات ایجاد شده در اثر عوامل محیطی مانند تماس با گازها (به ویژه اکسیژن)، کاهش یا افزایش رطوبت و نور؛</a:t>
            </a:r>
          </a:p>
          <a:p>
            <a:pPr algn="just" rtl="1">
              <a:lnSpc>
                <a:spcPct val="100000"/>
              </a:lnSpc>
              <a:spcBef>
                <a:spcPts val="600"/>
              </a:spcBef>
              <a:buClr>
                <a:srgbClr val="FF0000"/>
              </a:buClr>
              <a:buFont typeface="Wingdings" panose="05000000000000000000" pitchFamily="2" charset="2"/>
              <a:buChar char="ü"/>
            </a:pPr>
            <a:r>
              <a:rPr lang="fa-IR" sz="2000" b="1" dirty="0" smtClean="0">
                <a:latin typeface="Times New Roman" panose="02020603050405020304" pitchFamily="18" charset="0"/>
                <a:cs typeface="B Nazanin" panose="00000400000000000000" pitchFamily="2" charset="-78"/>
              </a:rPr>
              <a:t>حفاظت بیولوژیکی بیانگر ایجاد مانع در برابر میکروارگانیسم‌ها، حشرات، جوندگان و غیره؛</a:t>
            </a:r>
          </a:p>
          <a:p>
            <a:pPr algn="just" rtl="1">
              <a:lnSpc>
                <a:spcPct val="100000"/>
              </a:lnSpc>
              <a:spcBef>
                <a:spcPts val="600"/>
              </a:spcBef>
              <a:buClr>
                <a:srgbClr val="FF0000"/>
              </a:buClr>
              <a:buFont typeface="Wingdings" panose="05000000000000000000" pitchFamily="2" charset="2"/>
              <a:buChar char="ü"/>
            </a:pPr>
            <a:r>
              <a:rPr lang="fa-IR" sz="2000" b="1" dirty="0" smtClean="0">
                <a:latin typeface="Times New Roman" panose="02020603050405020304" pitchFamily="18" charset="0"/>
                <a:cs typeface="B Nazanin" panose="00000400000000000000" pitchFamily="2" charset="-78"/>
              </a:rPr>
              <a:t>حفاظت فیزیکی بیانگر محافظت مواد غذایی در برابر آسیب‌های مکانیکی در طی حمل و نقل و توزیع.</a:t>
            </a:r>
          </a:p>
          <a:p>
            <a:pPr marL="0" indent="0" algn="just" rtl="1">
              <a:lnSpc>
                <a:spcPct val="100000"/>
              </a:lnSpc>
              <a:spcBef>
                <a:spcPts val="1200"/>
              </a:spcBef>
              <a:buClr>
                <a:srgbClr val="FF0000"/>
              </a:buClr>
              <a:buNone/>
            </a:pPr>
            <a:r>
              <a:rPr lang="fa-IR" sz="2000" b="1" dirty="0">
                <a:latin typeface="Times New Roman" panose="02020603050405020304" pitchFamily="18" charset="0"/>
                <a:cs typeface="B Nazanin" panose="00000400000000000000" pitchFamily="2" charset="-78"/>
              </a:rPr>
              <a:t>2) </a:t>
            </a:r>
            <a:r>
              <a:rPr lang="fa-IR" sz="2000" b="1" dirty="0">
                <a:solidFill>
                  <a:srgbClr val="FF0000"/>
                </a:solidFill>
                <a:latin typeface="Times New Roman" panose="02020603050405020304" pitchFamily="18" charset="0"/>
                <a:cs typeface="B Nazanin" panose="00000400000000000000" pitchFamily="2" charset="-78"/>
              </a:rPr>
              <a:t>محصور کردن یا محدود کردن </a:t>
            </a:r>
            <a:r>
              <a:rPr lang="fa-IR" sz="2000" b="1" dirty="0" smtClean="0">
                <a:solidFill>
                  <a:srgbClr val="FF0000"/>
                </a:solidFill>
                <a:latin typeface="Times New Roman" panose="02020603050405020304" pitchFamily="18" charset="0"/>
                <a:cs typeface="B Nazanin" panose="00000400000000000000" pitchFamily="2" charset="-78"/>
              </a:rPr>
              <a:t>(</a:t>
            </a:r>
            <a:r>
              <a:rPr lang="en-US" sz="2000" b="1" dirty="0" smtClean="0">
                <a:solidFill>
                  <a:srgbClr val="FF0000"/>
                </a:solidFill>
                <a:latin typeface="Times New Roman" panose="02020603050405020304" pitchFamily="18" charset="0"/>
                <a:cs typeface="B Nazanin" panose="00000400000000000000" pitchFamily="2" charset="-78"/>
              </a:rPr>
              <a:t>Restriction</a:t>
            </a:r>
            <a:r>
              <a:rPr lang="fa-IR" sz="2000" b="1" dirty="0" smtClean="0">
                <a:solidFill>
                  <a:srgbClr val="FF0000"/>
                </a:solidFill>
                <a:latin typeface="Times New Roman" panose="02020603050405020304" pitchFamily="18" charset="0"/>
                <a:cs typeface="B Nazanin" panose="00000400000000000000" pitchFamily="2" charset="-78"/>
              </a:rPr>
              <a:t>)</a:t>
            </a:r>
            <a:r>
              <a:rPr lang="fa-IR" sz="2000" b="1" dirty="0" smtClean="0">
                <a:latin typeface="Times New Roman" panose="02020603050405020304" pitchFamily="18" charset="0"/>
                <a:cs typeface="B Nazanin" panose="00000400000000000000" pitchFamily="2" charset="-78"/>
              </a:rPr>
              <a:t>:</a:t>
            </a:r>
            <a:endParaRPr lang="en-US" sz="2000" b="1" dirty="0">
              <a:latin typeface="Times New Roman" panose="02020603050405020304" pitchFamily="18" charset="0"/>
              <a:cs typeface="B Nazanin" panose="00000400000000000000" pitchFamily="2" charset="-78"/>
            </a:endParaRPr>
          </a:p>
          <a:p>
            <a:pPr marL="0" indent="0" algn="just" rtl="1">
              <a:lnSpc>
                <a:spcPct val="100000"/>
              </a:lnSpc>
              <a:spcBef>
                <a:spcPts val="1200"/>
              </a:spcBef>
              <a:buClr>
                <a:srgbClr val="FF0000"/>
              </a:buClr>
              <a:buNone/>
            </a:pPr>
            <a:r>
              <a:rPr lang="fa-IR" sz="2000" b="1" dirty="0">
                <a:latin typeface="Times New Roman" panose="02020603050405020304" pitchFamily="18" charset="0"/>
                <a:cs typeface="B Nazanin" panose="00000400000000000000" pitchFamily="2" charset="-78"/>
              </a:rPr>
              <a:t>با وجود نادیده گرفتن این عملکرد، نقش اساسی در بسته‌بندی مواد غذایی دارد. چنانچه مثلاً نوشابه گازدار در محل تولید بسته‌بندی نشود، در هر مکان و زمانی قابل مصرف نخواهد بود.</a:t>
            </a:r>
          </a:p>
          <a:p>
            <a:pPr marL="0" indent="0" algn="just" rtl="1">
              <a:lnSpc>
                <a:spcPct val="100000"/>
              </a:lnSpc>
              <a:spcBef>
                <a:spcPts val="1200"/>
              </a:spcBef>
              <a:buClr>
                <a:srgbClr val="FF0000"/>
              </a:buClr>
              <a:buNone/>
            </a:pPr>
            <a:endParaRPr lang="en-US" sz="2000" b="1" dirty="0">
              <a:latin typeface="Times New Roman" panose="02020603050405020304" pitchFamily="18" charset="0"/>
              <a:cs typeface="B Nazanin" panose="00000400000000000000" pitchFamily="2" charset="-78"/>
            </a:endParaRPr>
          </a:p>
          <a:p>
            <a:pPr algn="just" rtl="1">
              <a:lnSpc>
                <a:spcPct val="100000"/>
              </a:lnSpc>
              <a:spcBef>
                <a:spcPts val="1200"/>
              </a:spcBef>
              <a:buClr>
                <a:srgbClr val="FF0000"/>
              </a:buClr>
              <a:buFont typeface="Wingdings" panose="05000000000000000000" pitchFamily="2" charset="2"/>
              <a:buChar char="Ø"/>
            </a:pPr>
            <a:endParaRPr lang="fa-IR" sz="2000" b="1" dirty="0">
              <a:latin typeface="Times New Roman" panose="02020603050405020304" pitchFamily="18" charset="0"/>
              <a:cs typeface="B Nazanin" panose="000004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10</a:t>
            </a:fld>
            <a:endParaRPr lang="en-US" dirty="0">
              <a:cs typeface="B Nazanin" panose="00000400000000000000" pitchFamily="2" charset="-78"/>
            </a:endParaRPr>
          </a:p>
        </p:txBody>
      </p:sp>
    </p:spTree>
    <p:extLst>
      <p:ext uri="{BB962C8B-B14F-4D97-AF65-F5344CB8AC3E}">
        <p14:creationId xmlns:p14="http://schemas.microsoft.com/office/powerpoint/2010/main" val="22074497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810530"/>
          </a:xfrm>
          <a:ln>
            <a:noFill/>
          </a:ln>
        </p:spPr>
        <p:style>
          <a:lnRef idx="2">
            <a:schemeClr val="dk1"/>
          </a:lnRef>
          <a:fillRef idx="1">
            <a:schemeClr val="lt1"/>
          </a:fillRef>
          <a:effectRef idx="0">
            <a:schemeClr val="dk1"/>
          </a:effectRef>
          <a:fontRef idx="minor">
            <a:schemeClr val="dk1"/>
          </a:fontRef>
        </p:style>
        <p:txBody>
          <a:bodyPr>
            <a:normAutofit/>
          </a:bodyPr>
          <a:lstStyle/>
          <a:p>
            <a:pPr algn="ctr"/>
            <a:r>
              <a:rPr lang="fa-IR" sz="3600" dirty="0">
                <a:solidFill>
                  <a:srgbClr val="0000FF"/>
                </a:solidFill>
                <a:cs typeface="B Titr" panose="00000700000000000000" pitchFamily="2" charset="-78"/>
              </a:rPr>
              <a:t>نقش‌های بسته‌بندی</a:t>
            </a:r>
            <a:endParaRPr lang="en-US" sz="3600" dirty="0">
              <a:solidFill>
                <a:srgbClr val="0000FF"/>
              </a:solidFill>
              <a:cs typeface="B Titr" panose="00000700000000000000" pitchFamily="2" charset="-78"/>
            </a:endParaRPr>
          </a:p>
        </p:txBody>
      </p:sp>
      <p:sp>
        <p:nvSpPr>
          <p:cNvPr id="3" name="Content Placeholder 2"/>
          <p:cNvSpPr>
            <a:spLocks noGrp="1"/>
          </p:cNvSpPr>
          <p:nvPr>
            <p:ph idx="1"/>
          </p:nvPr>
        </p:nvSpPr>
        <p:spPr>
          <a:xfrm>
            <a:off x="557816" y="1062404"/>
            <a:ext cx="8028368" cy="5293947"/>
          </a:xfrm>
        </p:spPr>
        <p:txBody>
          <a:bodyPr>
            <a:normAutofit/>
          </a:bodyPr>
          <a:lstStyle/>
          <a:p>
            <a:pPr marL="0" indent="0" algn="just" rtl="1">
              <a:lnSpc>
                <a:spcPct val="100000"/>
              </a:lnSpc>
              <a:spcBef>
                <a:spcPts val="1200"/>
              </a:spcBef>
              <a:buClr>
                <a:srgbClr val="FF0000"/>
              </a:buClr>
              <a:buNone/>
            </a:pPr>
            <a:r>
              <a:rPr lang="fa-IR" sz="2000" b="1" dirty="0" smtClean="0">
                <a:latin typeface="Times New Roman" panose="02020603050405020304" pitchFamily="18" charset="0"/>
                <a:cs typeface="B Nazanin" panose="00000400000000000000" pitchFamily="2" charset="-78"/>
              </a:rPr>
              <a:t>3) </a:t>
            </a:r>
            <a:r>
              <a:rPr lang="fa-IR" sz="2000" b="1" dirty="0" smtClean="0">
                <a:solidFill>
                  <a:srgbClr val="FF0000"/>
                </a:solidFill>
                <a:latin typeface="Times New Roman" panose="02020603050405020304" pitchFamily="18" charset="0"/>
                <a:cs typeface="B Nazanin" panose="00000400000000000000" pitchFamily="2" charset="-78"/>
              </a:rPr>
              <a:t>بازاریابی و اطلاع‌رسانی (</a:t>
            </a:r>
            <a:r>
              <a:rPr lang="en-US" sz="2000" b="1" dirty="0">
                <a:solidFill>
                  <a:srgbClr val="FF0000"/>
                </a:solidFill>
                <a:latin typeface="Times New Roman" panose="02020603050405020304" pitchFamily="18" charset="0"/>
                <a:cs typeface="B Nazanin" panose="00000400000000000000" pitchFamily="2" charset="-78"/>
              </a:rPr>
              <a:t>Marketing and Information</a:t>
            </a:r>
            <a:r>
              <a:rPr lang="fa-IR" sz="2000" b="1" dirty="0" smtClean="0">
                <a:solidFill>
                  <a:srgbClr val="FF0000"/>
                </a:solidFill>
                <a:latin typeface="Times New Roman" panose="02020603050405020304" pitchFamily="18" charset="0"/>
                <a:cs typeface="B Nazanin" panose="00000400000000000000" pitchFamily="2" charset="-78"/>
              </a:rPr>
              <a:t>)</a:t>
            </a:r>
            <a:r>
              <a:rPr lang="fa-IR" sz="2000" b="1" dirty="0" smtClean="0">
                <a:latin typeface="Times New Roman" panose="02020603050405020304" pitchFamily="18" charset="0"/>
                <a:cs typeface="B Nazanin" panose="00000400000000000000" pitchFamily="2" charset="-78"/>
              </a:rPr>
              <a:t>:</a:t>
            </a:r>
            <a:endParaRPr lang="en-US" sz="2000" b="1" dirty="0">
              <a:latin typeface="Times New Roman" panose="02020603050405020304" pitchFamily="18" charset="0"/>
              <a:cs typeface="B Nazanin" panose="00000400000000000000" pitchFamily="2" charset="-78"/>
            </a:endParaRPr>
          </a:p>
          <a:p>
            <a:pPr marL="0" indent="0" algn="just" rtl="1">
              <a:lnSpc>
                <a:spcPct val="100000"/>
              </a:lnSpc>
              <a:spcBef>
                <a:spcPts val="1200"/>
              </a:spcBef>
              <a:buClr>
                <a:srgbClr val="FF0000"/>
              </a:buClr>
              <a:buNone/>
            </a:pPr>
            <a:r>
              <a:rPr lang="fa-IR" sz="2000" b="1" dirty="0" smtClean="0">
                <a:latin typeface="Times New Roman" panose="02020603050405020304" pitchFamily="18" charset="0"/>
                <a:cs typeface="B Nazanin" panose="00000400000000000000" pitchFamily="2" charset="-78"/>
              </a:rPr>
              <a:t>با بکارگیری بسته‌بندی چهره محصول تغییر می‌نماید. تنوع و نوآوری در ظاهر بسته‌بندی، عامل مهمی در افزایش فروش محصول در بازار رقابتی است.</a:t>
            </a:r>
          </a:p>
          <a:p>
            <a:pPr marL="0" indent="0" algn="just" rtl="1">
              <a:lnSpc>
                <a:spcPct val="100000"/>
              </a:lnSpc>
              <a:spcBef>
                <a:spcPts val="1200"/>
              </a:spcBef>
              <a:buClr>
                <a:srgbClr val="FF0000"/>
              </a:buClr>
              <a:buNone/>
            </a:pPr>
            <a:r>
              <a:rPr lang="fa-IR" sz="2000" b="1" dirty="0" smtClean="0">
                <a:latin typeface="Times New Roman" panose="02020603050405020304" pitchFamily="18" charset="0"/>
                <a:cs typeface="B Nazanin" panose="00000400000000000000" pitchFamily="2" charset="-78"/>
              </a:rPr>
              <a:t>انتقال اطلاعات مرتبط با ارزش تغذیه‌ای، ترکیبات تشکیل‌دهنده محصول، وزن کالا، اطلاعات سازنده و در برخی مواقع دستور آماده‌سازی، قیمت، هویت یا نام تجاری نیز از نقش‌های بسته‌بندی است.</a:t>
            </a:r>
          </a:p>
          <a:p>
            <a:pPr marL="0" indent="0" algn="just" rtl="1">
              <a:lnSpc>
                <a:spcPct val="100000"/>
              </a:lnSpc>
              <a:spcBef>
                <a:spcPts val="1200"/>
              </a:spcBef>
              <a:buClr>
                <a:srgbClr val="FF0000"/>
              </a:buClr>
              <a:buNone/>
            </a:pPr>
            <a:r>
              <a:rPr lang="fa-IR" sz="2000" b="1" dirty="0" smtClean="0">
                <a:latin typeface="Times New Roman" panose="02020603050405020304" pitchFamily="18" charset="0"/>
                <a:cs typeface="B Nazanin" panose="00000400000000000000" pitchFamily="2" charset="-78"/>
              </a:rPr>
              <a:t>4) </a:t>
            </a:r>
            <a:r>
              <a:rPr lang="fa-IR" sz="2000" b="1" dirty="0" smtClean="0">
                <a:solidFill>
                  <a:srgbClr val="FF0000"/>
                </a:solidFill>
                <a:latin typeface="Times New Roman" panose="02020603050405020304" pitchFamily="18" charset="0"/>
                <a:cs typeface="B Nazanin" panose="00000400000000000000" pitchFamily="2" charset="-78"/>
              </a:rPr>
              <a:t>قابلیت ردیابی (</a:t>
            </a:r>
            <a:r>
              <a:rPr lang="en-US" sz="2000" b="1" dirty="0">
                <a:solidFill>
                  <a:srgbClr val="FF0000"/>
                </a:solidFill>
                <a:latin typeface="Times New Roman" panose="02020603050405020304" pitchFamily="18" charset="0"/>
                <a:cs typeface="B Nazanin" panose="00000400000000000000" pitchFamily="2" charset="-78"/>
              </a:rPr>
              <a:t>Tracking capability</a:t>
            </a:r>
            <a:r>
              <a:rPr lang="fa-IR" sz="2000" b="1" dirty="0" smtClean="0">
                <a:solidFill>
                  <a:srgbClr val="FF0000"/>
                </a:solidFill>
                <a:latin typeface="Times New Roman" panose="02020603050405020304" pitchFamily="18" charset="0"/>
                <a:cs typeface="B Nazanin" panose="00000400000000000000" pitchFamily="2" charset="-78"/>
              </a:rPr>
              <a:t>)</a:t>
            </a:r>
            <a:r>
              <a:rPr lang="fa-IR" sz="2000" b="1" dirty="0" smtClean="0">
                <a:latin typeface="Times New Roman" panose="02020603050405020304" pitchFamily="18" charset="0"/>
                <a:cs typeface="B Nazanin" panose="00000400000000000000" pitchFamily="2" charset="-78"/>
              </a:rPr>
              <a:t>:</a:t>
            </a:r>
            <a:endParaRPr lang="en-US" sz="2000" b="1" dirty="0">
              <a:latin typeface="Times New Roman" panose="02020603050405020304" pitchFamily="18" charset="0"/>
              <a:cs typeface="B Nazanin" panose="00000400000000000000" pitchFamily="2" charset="-78"/>
            </a:endParaRPr>
          </a:p>
          <a:p>
            <a:pPr marL="0" indent="0" algn="just" rtl="1">
              <a:lnSpc>
                <a:spcPct val="100000"/>
              </a:lnSpc>
              <a:spcBef>
                <a:spcPts val="1200"/>
              </a:spcBef>
              <a:buClr>
                <a:srgbClr val="FF0000"/>
              </a:buClr>
              <a:buNone/>
            </a:pPr>
            <a:r>
              <a:rPr lang="fa-IR" sz="2000" b="1" dirty="0" smtClean="0">
                <a:latin typeface="Times New Roman" panose="02020603050405020304" pitchFamily="18" charset="0"/>
                <a:cs typeface="B Nazanin" panose="00000400000000000000" pitchFamily="2" charset="-78"/>
              </a:rPr>
              <a:t>با درج یکسری کدها توسط شرکت‌های تولید کننده مواد غذایی، امکان ردیابی محصول در طی فرایند توزیع میسر می‌گردد.</a:t>
            </a:r>
          </a:p>
          <a:p>
            <a:pPr marL="0" indent="0" algn="just" rtl="1">
              <a:lnSpc>
                <a:spcPct val="100000"/>
              </a:lnSpc>
              <a:spcBef>
                <a:spcPts val="1200"/>
              </a:spcBef>
              <a:buClr>
                <a:srgbClr val="FF0000"/>
              </a:buClr>
              <a:buNone/>
            </a:pPr>
            <a:r>
              <a:rPr lang="fa-IR" sz="2000" b="1" dirty="0" smtClean="0">
                <a:latin typeface="Times New Roman" panose="02020603050405020304" pitchFamily="18" charset="0"/>
                <a:cs typeface="B Nazanin" panose="00000400000000000000" pitchFamily="2" charset="-78"/>
              </a:rPr>
              <a:t>5) </a:t>
            </a:r>
            <a:r>
              <a:rPr lang="fa-IR" sz="2000" b="1" dirty="0" smtClean="0">
                <a:solidFill>
                  <a:srgbClr val="FF0000"/>
                </a:solidFill>
                <a:latin typeface="Times New Roman" panose="02020603050405020304" pitchFamily="18" charset="0"/>
                <a:cs typeface="B Nazanin" panose="00000400000000000000" pitchFamily="2" charset="-78"/>
              </a:rPr>
              <a:t>سهولت (</a:t>
            </a:r>
            <a:r>
              <a:rPr lang="en-US" sz="2000" b="1" dirty="0">
                <a:solidFill>
                  <a:srgbClr val="FF0000"/>
                </a:solidFill>
                <a:latin typeface="Times New Roman" panose="02020603050405020304" pitchFamily="18" charset="0"/>
                <a:cs typeface="B Nazanin" panose="00000400000000000000" pitchFamily="2" charset="-78"/>
              </a:rPr>
              <a:t>Convenience</a:t>
            </a:r>
            <a:r>
              <a:rPr lang="fa-IR" sz="2000" b="1" dirty="0" smtClean="0">
                <a:solidFill>
                  <a:srgbClr val="FF0000"/>
                </a:solidFill>
                <a:latin typeface="Times New Roman" panose="02020603050405020304" pitchFamily="18" charset="0"/>
                <a:cs typeface="B Nazanin" panose="00000400000000000000" pitchFamily="2" charset="-78"/>
              </a:rPr>
              <a:t>)</a:t>
            </a:r>
            <a:r>
              <a:rPr lang="fa-IR" sz="2000" b="1" dirty="0" smtClean="0">
                <a:latin typeface="Times New Roman" panose="02020603050405020304" pitchFamily="18" charset="0"/>
                <a:cs typeface="B Nazanin" panose="00000400000000000000" pitchFamily="2" charset="-78"/>
              </a:rPr>
              <a:t>:</a:t>
            </a:r>
            <a:endParaRPr lang="en-US" sz="2000" b="1" dirty="0">
              <a:latin typeface="Times New Roman" panose="02020603050405020304" pitchFamily="18" charset="0"/>
              <a:cs typeface="B Nazanin" panose="00000400000000000000" pitchFamily="2" charset="-78"/>
            </a:endParaRPr>
          </a:p>
          <a:p>
            <a:pPr marL="0" indent="0" algn="just" rtl="1">
              <a:lnSpc>
                <a:spcPct val="100000"/>
              </a:lnSpc>
              <a:spcBef>
                <a:spcPts val="1200"/>
              </a:spcBef>
              <a:buClr>
                <a:srgbClr val="FF0000"/>
              </a:buClr>
              <a:buNone/>
            </a:pPr>
            <a:r>
              <a:rPr lang="fa-IR" sz="2000" b="1" dirty="0" smtClean="0">
                <a:latin typeface="Times New Roman" panose="02020603050405020304" pitchFamily="18" charset="0"/>
                <a:cs typeface="B Nazanin" panose="00000400000000000000" pitchFamily="2" charset="-78"/>
              </a:rPr>
              <a:t>تغییر شیوه زندگی منجر به تغییر نیازها مانند سهولت دسترسی، قابلیت مشاهده محصول، قابلیت بستن درب محصول بعد از باز کردن، قابلیت پخت در مایکروویو و ....شده است که نقش حیاتی درتلاش مصرف‌کننده برای آماده‌سازی و مصرف غذایی دارند.</a:t>
            </a:r>
            <a:endParaRPr lang="fa-IR" sz="2000" b="1" dirty="0">
              <a:latin typeface="Times New Roman" panose="02020603050405020304" pitchFamily="18" charset="0"/>
              <a:cs typeface="B Nazanin" panose="00000400000000000000" pitchFamily="2" charset="-78"/>
            </a:endParaRPr>
          </a:p>
          <a:p>
            <a:pPr marL="0" indent="0" algn="just" rtl="1">
              <a:lnSpc>
                <a:spcPct val="100000"/>
              </a:lnSpc>
              <a:spcBef>
                <a:spcPts val="1200"/>
              </a:spcBef>
              <a:buClr>
                <a:srgbClr val="FF0000"/>
              </a:buClr>
              <a:buNone/>
            </a:pPr>
            <a:endParaRPr lang="fa-IR" sz="2000" b="1" dirty="0">
              <a:latin typeface="Times New Roman" panose="02020603050405020304" pitchFamily="18" charset="0"/>
              <a:cs typeface="B Nazanin" panose="00000400000000000000" pitchFamily="2" charset="-78"/>
            </a:endParaRPr>
          </a:p>
          <a:p>
            <a:pPr marL="0" indent="0" algn="just" rtl="1">
              <a:lnSpc>
                <a:spcPct val="100000"/>
              </a:lnSpc>
              <a:spcBef>
                <a:spcPts val="1200"/>
              </a:spcBef>
              <a:buClr>
                <a:srgbClr val="FF0000"/>
              </a:buClr>
              <a:buNone/>
            </a:pPr>
            <a:endParaRPr lang="fa-IR" sz="2000" b="1" dirty="0">
              <a:latin typeface="Times New Roman" panose="02020603050405020304" pitchFamily="18" charset="0"/>
              <a:cs typeface="B Nazanin" panose="000004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11</a:t>
            </a:fld>
            <a:endParaRPr lang="en-US" dirty="0">
              <a:cs typeface="B Nazanin" panose="00000400000000000000" pitchFamily="2" charset="-78"/>
            </a:endParaRPr>
          </a:p>
        </p:txBody>
      </p:sp>
    </p:spTree>
    <p:extLst>
      <p:ext uri="{BB962C8B-B14F-4D97-AF65-F5344CB8AC3E}">
        <p14:creationId xmlns:p14="http://schemas.microsoft.com/office/powerpoint/2010/main" val="6819457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810530"/>
          </a:xfrm>
          <a:ln>
            <a:noFill/>
          </a:ln>
        </p:spPr>
        <p:style>
          <a:lnRef idx="2">
            <a:schemeClr val="dk1"/>
          </a:lnRef>
          <a:fillRef idx="1">
            <a:schemeClr val="lt1"/>
          </a:fillRef>
          <a:effectRef idx="0">
            <a:schemeClr val="dk1"/>
          </a:effectRef>
          <a:fontRef idx="minor">
            <a:schemeClr val="dk1"/>
          </a:fontRef>
        </p:style>
        <p:txBody>
          <a:bodyPr>
            <a:normAutofit/>
          </a:bodyPr>
          <a:lstStyle/>
          <a:p>
            <a:pPr algn="ctr"/>
            <a:r>
              <a:rPr lang="fa-IR" sz="3600" dirty="0" smtClean="0">
                <a:solidFill>
                  <a:srgbClr val="0000FF"/>
                </a:solidFill>
                <a:cs typeface="B Titr" panose="00000700000000000000" pitchFamily="2" charset="-78"/>
              </a:rPr>
              <a:t>عوامل موثر بر طراحی بسته‌بندی</a:t>
            </a:r>
            <a:endParaRPr lang="en-US" sz="3600" dirty="0">
              <a:solidFill>
                <a:srgbClr val="0000FF"/>
              </a:solidFill>
              <a:cs typeface="B Titr" panose="00000700000000000000" pitchFamily="2" charset="-78"/>
            </a:endParaRPr>
          </a:p>
        </p:txBody>
      </p:sp>
      <p:sp>
        <p:nvSpPr>
          <p:cNvPr id="3" name="Content Placeholder 2"/>
          <p:cNvSpPr>
            <a:spLocks noGrp="1"/>
          </p:cNvSpPr>
          <p:nvPr>
            <p:ph idx="1"/>
          </p:nvPr>
        </p:nvSpPr>
        <p:spPr>
          <a:xfrm>
            <a:off x="557816" y="1062404"/>
            <a:ext cx="8028368" cy="5293947"/>
          </a:xfrm>
        </p:spPr>
        <p:txBody>
          <a:bodyPr>
            <a:normAutofit fontScale="92500" lnSpcReduction="20000"/>
          </a:bodyPr>
          <a:lstStyle/>
          <a:p>
            <a:pPr algn="just" rtl="1">
              <a:lnSpc>
                <a:spcPct val="100000"/>
              </a:lnSpc>
              <a:spcBef>
                <a:spcPts val="1200"/>
              </a:spcBef>
              <a:buClr>
                <a:srgbClr val="FF0000"/>
              </a:buClr>
              <a:buFont typeface="Wingdings" panose="05000000000000000000" pitchFamily="2" charset="2"/>
              <a:buChar char="Ø"/>
            </a:pPr>
            <a:r>
              <a:rPr lang="ar-SA" sz="2000" b="1" dirty="0">
                <a:latin typeface="Times New Roman" panose="02020603050405020304" pitchFamily="18" charset="0"/>
                <a:cs typeface="B Nazanin" panose="00000400000000000000" pitchFamily="2" charset="-78"/>
              </a:rPr>
              <a:t>اولین </a:t>
            </a:r>
            <a:r>
              <a:rPr lang="fa-IR" sz="2000" b="1" dirty="0" smtClean="0">
                <a:latin typeface="Times New Roman" panose="02020603050405020304" pitchFamily="18" charset="0"/>
                <a:cs typeface="B Nazanin" panose="00000400000000000000" pitchFamily="2" charset="-78"/>
              </a:rPr>
              <a:t>موضوعی که در مورد </a:t>
            </a:r>
            <a:r>
              <a:rPr lang="ar-SA" sz="2000" b="1" dirty="0" smtClean="0">
                <a:latin typeface="Times New Roman" panose="02020603050405020304" pitchFamily="18" charset="0"/>
                <a:cs typeface="B Nazanin" panose="00000400000000000000" pitchFamily="2" charset="-78"/>
              </a:rPr>
              <a:t>بسته‌بندی </a:t>
            </a:r>
            <a:r>
              <a:rPr lang="ar-SA" sz="2000" b="1" dirty="0">
                <a:latin typeface="Times New Roman" panose="02020603050405020304" pitchFamily="18" charset="0"/>
                <a:cs typeface="B Nazanin" panose="00000400000000000000" pitchFamily="2" charset="-78"/>
              </a:rPr>
              <a:t>به ذهن می‌رسد بحث محافظت از مواد غذایی می­باشد. اما یک سیستم بسته‌بندی موفق اهداف گوناگونی را دنبال می‌کند، از آن جمله می‌توان به </a:t>
            </a:r>
            <a:r>
              <a:rPr lang="ar-SA" sz="2000" b="1" dirty="0" smtClean="0">
                <a:latin typeface="Times New Roman" panose="02020603050405020304" pitchFamily="18" charset="0"/>
                <a:cs typeface="B Nazanin" panose="00000400000000000000" pitchFamily="2" charset="-78"/>
              </a:rPr>
              <a:t>بازارپسندی </a:t>
            </a:r>
            <a:r>
              <a:rPr lang="ar-SA" sz="2000" b="1" dirty="0">
                <a:latin typeface="Times New Roman" panose="02020603050405020304" pitchFamily="18" charset="0"/>
                <a:cs typeface="B Nazanin" panose="00000400000000000000" pitchFamily="2" charset="-78"/>
              </a:rPr>
              <a:t>و قدرت جذب مشتری توسط </a:t>
            </a:r>
            <a:r>
              <a:rPr lang="fa-IR" sz="2000" b="1" dirty="0" smtClean="0">
                <a:latin typeface="Times New Roman" panose="02020603050405020304" pitchFamily="18" charset="0"/>
                <a:cs typeface="B Nazanin" panose="00000400000000000000" pitchFamily="2" charset="-78"/>
              </a:rPr>
              <a:t>آن</a:t>
            </a:r>
            <a:r>
              <a:rPr lang="ar-SA" sz="2000" b="1" dirty="0" smtClean="0">
                <a:latin typeface="Times New Roman" panose="02020603050405020304" pitchFamily="18" charset="0"/>
                <a:cs typeface="B Nazanin" panose="00000400000000000000" pitchFamily="2" charset="-78"/>
              </a:rPr>
              <a:t> </a:t>
            </a:r>
            <a:r>
              <a:rPr lang="ar-SA" sz="2000" b="1" dirty="0">
                <a:latin typeface="Times New Roman" panose="02020603050405020304" pitchFamily="18" charset="0"/>
                <a:cs typeface="B Nazanin" panose="00000400000000000000" pitchFamily="2" charset="-78"/>
              </a:rPr>
              <a:t>اشاره نمود که این مسأله </a:t>
            </a:r>
            <a:r>
              <a:rPr lang="ar-SA" sz="2000" b="1" dirty="0" smtClean="0">
                <a:latin typeface="Times New Roman" panose="02020603050405020304" pitchFamily="18" charset="0"/>
                <a:cs typeface="B Nazanin" panose="00000400000000000000" pitchFamily="2" charset="-78"/>
              </a:rPr>
              <a:t>زیرشاخه</a:t>
            </a:r>
            <a:r>
              <a:rPr lang="fa-IR" sz="2000" b="1" dirty="0" smtClean="0">
                <a:latin typeface="Times New Roman" panose="02020603050405020304" pitchFamily="18" charset="0"/>
                <a:cs typeface="B Nazanin" panose="00000400000000000000" pitchFamily="2" charset="-78"/>
              </a:rPr>
              <a:t>‌</a:t>
            </a:r>
            <a:r>
              <a:rPr lang="ar-SA" sz="2000" b="1" dirty="0" smtClean="0">
                <a:latin typeface="Times New Roman" panose="02020603050405020304" pitchFamily="18" charset="0"/>
                <a:cs typeface="B Nazanin" panose="00000400000000000000" pitchFamily="2" charset="-78"/>
              </a:rPr>
              <a:t>هایی </a:t>
            </a:r>
            <a:r>
              <a:rPr lang="ar-SA" sz="2000" b="1" dirty="0">
                <a:latin typeface="Times New Roman" panose="02020603050405020304" pitchFamily="18" charset="0"/>
                <a:cs typeface="B Nazanin" panose="00000400000000000000" pitchFamily="2" charset="-78"/>
              </a:rPr>
              <a:t>همچون ترکیب رنگ‌ها و نوع طراحی را در بر </a:t>
            </a:r>
            <a:r>
              <a:rPr lang="ar-SA" sz="2000" b="1" dirty="0" smtClean="0">
                <a:latin typeface="Times New Roman" panose="02020603050405020304" pitchFamily="18" charset="0"/>
                <a:cs typeface="B Nazanin" panose="00000400000000000000" pitchFamily="2" charset="-78"/>
              </a:rPr>
              <a:t>می‌گیرد</a:t>
            </a:r>
            <a:r>
              <a:rPr lang="fa-IR" sz="2000" b="1" dirty="0" smtClean="0">
                <a:latin typeface="Times New Roman" panose="02020603050405020304" pitchFamily="18" charset="0"/>
                <a:cs typeface="B Nazanin" panose="00000400000000000000" pitchFamily="2" charset="-78"/>
              </a:rPr>
              <a:t>. به طور کلی </a:t>
            </a:r>
            <a:r>
              <a:rPr lang="ar-SA" sz="2000" b="1" dirty="0" smtClean="0">
                <a:latin typeface="Times New Roman" panose="02020603050405020304" pitchFamily="18" charset="0"/>
                <a:cs typeface="B Nazanin" panose="00000400000000000000" pitchFamily="2" charset="-78"/>
              </a:rPr>
              <a:t>می‌توان </a:t>
            </a:r>
            <a:r>
              <a:rPr lang="ar-SA" sz="2000" b="1" dirty="0">
                <a:latin typeface="Times New Roman" panose="02020603050405020304" pitchFamily="18" charset="0"/>
                <a:cs typeface="B Nazanin" panose="00000400000000000000" pitchFamily="2" charset="-78"/>
              </a:rPr>
              <a:t>گفت بسته‌بندی می‌تواند به صورت دقیق باعث تمایز کالاهای مصرفی نسبتاً مشابه </a:t>
            </a:r>
            <a:r>
              <a:rPr lang="ar-SA" sz="2000" b="1" dirty="0" smtClean="0">
                <a:latin typeface="Times New Roman" panose="02020603050405020304" pitchFamily="18" charset="0"/>
                <a:cs typeface="B Nazanin" panose="00000400000000000000" pitchFamily="2" charset="-78"/>
              </a:rPr>
              <a:t>شود</a:t>
            </a:r>
            <a:r>
              <a:rPr lang="fa-IR" sz="2000" b="1" dirty="0" smtClean="0">
                <a:latin typeface="Times New Roman" panose="02020603050405020304" pitchFamily="18" charset="0"/>
                <a:cs typeface="B Nazanin" panose="00000400000000000000" pitchFamily="2" charset="-78"/>
              </a:rPr>
              <a:t>.</a:t>
            </a:r>
          </a:p>
          <a:p>
            <a:pPr marL="0" indent="0" algn="just" rtl="1">
              <a:lnSpc>
                <a:spcPct val="100000"/>
              </a:lnSpc>
              <a:spcBef>
                <a:spcPts val="1200"/>
              </a:spcBef>
              <a:buClr>
                <a:srgbClr val="FF0000"/>
              </a:buClr>
              <a:buNone/>
            </a:pPr>
            <a:r>
              <a:rPr lang="fa-IR" sz="2200" b="1" i="1" dirty="0" smtClean="0">
                <a:latin typeface="Times New Roman" panose="02020603050405020304" pitchFamily="18" charset="0"/>
                <a:cs typeface="B Nazanin" panose="00000400000000000000" pitchFamily="2" charset="-78"/>
              </a:rPr>
              <a:t>عوامل موثر بر </a:t>
            </a:r>
            <a:r>
              <a:rPr lang="ar-SA" sz="2200" b="1" i="1" dirty="0" smtClean="0">
                <a:latin typeface="Times New Roman" panose="02020603050405020304" pitchFamily="18" charset="0"/>
                <a:cs typeface="B Nazanin" panose="00000400000000000000" pitchFamily="2" charset="-78"/>
              </a:rPr>
              <a:t>طراحی بسته‌بندی </a:t>
            </a:r>
            <a:r>
              <a:rPr lang="ar-SA" sz="2200" b="1" i="1" dirty="0">
                <a:latin typeface="Times New Roman" panose="02020603050405020304" pitchFamily="18" charset="0"/>
                <a:cs typeface="B Nazanin" panose="00000400000000000000" pitchFamily="2" charset="-78"/>
              </a:rPr>
              <a:t>شامل موارد زیر است: </a:t>
            </a:r>
            <a:endParaRPr lang="fa-IR" sz="2200" b="1" i="1" dirty="0">
              <a:latin typeface="Times New Roman" panose="02020603050405020304" pitchFamily="18" charset="0"/>
              <a:cs typeface="B Nazanin" panose="00000400000000000000" pitchFamily="2" charset="-78"/>
            </a:endParaRPr>
          </a:p>
          <a:p>
            <a:pPr marL="0" indent="0" algn="just" rtl="1">
              <a:lnSpc>
                <a:spcPct val="100000"/>
              </a:lnSpc>
              <a:spcBef>
                <a:spcPts val="1200"/>
              </a:spcBef>
              <a:buClr>
                <a:srgbClr val="FF0000"/>
              </a:buClr>
              <a:buNone/>
            </a:pPr>
            <a:r>
              <a:rPr lang="fa-IR" sz="2000" b="1" dirty="0" smtClean="0">
                <a:latin typeface="Times New Roman" panose="02020603050405020304" pitchFamily="18" charset="0"/>
                <a:cs typeface="B Nazanin" panose="00000400000000000000" pitchFamily="2" charset="-78"/>
              </a:rPr>
              <a:t>1) </a:t>
            </a:r>
            <a:r>
              <a:rPr lang="fa-IR" sz="2000" b="1" dirty="0" smtClean="0">
                <a:solidFill>
                  <a:srgbClr val="FF0000"/>
                </a:solidFill>
                <a:latin typeface="Times New Roman" panose="02020603050405020304" pitchFamily="18" charset="0"/>
                <a:cs typeface="B Nazanin" panose="00000400000000000000" pitchFamily="2" charset="-78"/>
              </a:rPr>
              <a:t>رنگ</a:t>
            </a:r>
            <a:endParaRPr lang="en-US" sz="2000" b="1" dirty="0" smtClean="0">
              <a:latin typeface="Times New Roman" panose="02020603050405020304" pitchFamily="18" charset="0"/>
              <a:cs typeface="B Nazanin" panose="00000400000000000000" pitchFamily="2" charset="-78"/>
            </a:endParaRPr>
          </a:p>
          <a:p>
            <a:pPr algn="just" rtl="1">
              <a:lnSpc>
                <a:spcPct val="100000"/>
              </a:lnSpc>
              <a:spcBef>
                <a:spcPts val="1200"/>
              </a:spcBef>
              <a:buClr>
                <a:srgbClr val="FF0000"/>
              </a:buClr>
              <a:buFont typeface="Wingdings" panose="05000000000000000000" pitchFamily="2" charset="2"/>
              <a:buChar char="ü"/>
            </a:pPr>
            <a:r>
              <a:rPr lang="ar-SA" sz="2000" b="1" dirty="0" smtClean="0">
                <a:latin typeface="Times New Roman" panose="02020603050405020304" pitchFamily="18" charset="0"/>
                <a:cs typeface="B Nazanin" panose="00000400000000000000" pitchFamily="2" charset="-78"/>
              </a:rPr>
              <a:t> اولين عامل براي جلب توجه و جذب</a:t>
            </a:r>
            <a:r>
              <a:rPr lang="fa-IR" sz="2000" b="1" dirty="0" smtClean="0">
                <a:latin typeface="Times New Roman" panose="02020603050405020304" pitchFamily="18" charset="0"/>
                <a:cs typeface="B Nazanin" panose="00000400000000000000" pitchFamily="2" charset="-78"/>
              </a:rPr>
              <a:t> مشتری</a:t>
            </a:r>
            <a:r>
              <a:rPr lang="ar-SA" sz="2000" b="1" dirty="0" smtClean="0">
                <a:latin typeface="Times New Roman" panose="02020603050405020304" pitchFamily="18" charset="0"/>
                <a:cs typeface="B Nazanin" panose="00000400000000000000" pitchFamily="2" charset="-78"/>
              </a:rPr>
              <a:t>، رنگ می‌باشد. رنگ‌ها را می‌توان از سه ديدگاه بصري، احساسي و نمادی مورد مطالعه قرار داد. </a:t>
            </a:r>
            <a:endParaRPr lang="fa-IR" sz="2000" b="1" dirty="0" smtClean="0">
              <a:latin typeface="Times New Roman" panose="02020603050405020304" pitchFamily="18" charset="0"/>
              <a:cs typeface="B Nazanin" panose="00000400000000000000" pitchFamily="2" charset="-78"/>
            </a:endParaRPr>
          </a:p>
          <a:p>
            <a:pPr algn="just" rtl="1">
              <a:lnSpc>
                <a:spcPct val="100000"/>
              </a:lnSpc>
              <a:spcBef>
                <a:spcPts val="1200"/>
              </a:spcBef>
              <a:buClr>
                <a:srgbClr val="FF0000"/>
              </a:buClr>
              <a:buFont typeface="Wingdings" panose="05000000000000000000" pitchFamily="2" charset="2"/>
              <a:buChar char="ü"/>
            </a:pPr>
            <a:r>
              <a:rPr lang="ar-SA" sz="2000" b="1" dirty="0" smtClean="0">
                <a:latin typeface="Times New Roman" panose="02020603050405020304" pitchFamily="18" charset="0"/>
                <a:cs typeface="B Nazanin" panose="00000400000000000000" pitchFamily="2" charset="-78"/>
              </a:rPr>
              <a:t>رنگ‌های اصلي يا اوليه عبارتند </a:t>
            </a:r>
            <a:r>
              <a:rPr lang="ar-SA" sz="2000" b="1" smtClean="0">
                <a:latin typeface="Times New Roman" panose="02020603050405020304" pitchFamily="18" charset="0"/>
                <a:cs typeface="B Nazanin" panose="00000400000000000000" pitchFamily="2" charset="-78"/>
              </a:rPr>
              <a:t>از</a:t>
            </a:r>
            <a:r>
              <a:rPr lang="ar-SA" sz="2000" b="1">
                <a:latin typeface="Times New Roman" panose="02020603050405020304" pitchFamily="18" charset="0"/>
                <a:cs typeface="B Nazanin" panose="00000400000000000000" pitchFamily="2" charset="-78"/>
              </a:rPr>
              <a:t>: سبز، </a:t>
            </a:r>
            <a:r>
              <a:rPr lang="ar-SA" sz="2000" b="1" dirty="0" smtClean="0">
                <a:latin typeface="Times New Roman" panose="02020603050405020304" pitchFamily="18" charset="0"/>
                <a:cs typeface="B Nazanin" panose="00000400000000000000" pitchFamily="2" charset="-78"/>
              </a:rPr>
              <a:t>قرمز و آبي و رنگ‌های ثانويه </a:t>
            </a:r>
            <a:r>
              <a:rPr lang="ar-SA" sz="2000" b="1" smtClean="0">
                <a:latin typeface="Times New Roman" panose="02020603050405020304" pitchFamily="18" charset="0"/>
                <a:cs typeface="B Nazanin" panose="00000400000000000000" pitchFamily="2" charset="-78"/>
              </a:rPr>
              <a:t>شامل </a:t>
            </a:r>
            <a:r>
              <a:rPr lang="ar-SA" sz="2000" b="1" smtClean="0">
                <a:latin typeface="Times New Roman" panose="02020603050405020304" pitchFamily="18" charset="0"/>
                <a:cs typeface="B Nazanin" panose="00000400000000000000" pitchFamily="2" charset="-78"/>
              </a:rPr>
              <a:t>زرد</a:t>
            </a:r>
            <a:r>
              <a:rPr lang="ar-SA" sz="2000" b="1" dirty="0">
                <a:latin typeface="Times New Roman" panose="02020603050405020304" pitchFamily="18" charset="0"/>
                <a:cs typeface="B Nazanin" panose="00000400000000000000" pitchFamily="2" charset="-78"/>
              </a:rPr>
              <a:t>، </a:t>
            </a:r>
            <a:r>
              <a:rPr lang="ar-SA" sz="2000" b="1" dirty="0" smtClean="0">
                <a:latin typeface="Times New Roman" panose="02020603050405020304" pitchFamily="18" charset="0"/>
                <a:cs typeface="B Nazanin" panose="00000400000000000000" pitchFamily="2" charset="-78"/>
              </a:rPr>
              <a:t>بنفش و نارنجي که از ترکيب رنگ‌های اوليه به وجود مي­آيند. </a:t>
            </a:r>
            <a:endParaRPr lang="fa-IR" sz="2000" b="1" dirty="0" smtClean="0">
              <a:latin typeface="Times New Roman" panose="02020603050405020304" pitchFamily="18" charset="0"/>
              <a:cs typeface="B Nazanin" panose="00000400000000000000" pitchFamily="2" charset="-78"/>
            </a:endParaRPr>
          </a:p>
          <a:p>
            <a:pPr algn="just" rtl="1">
              <a:lnSpc>
                <a:spcPct val="100000"/>
              </a:lnSpc>
              <a:spcBef>
                <a:spcPts val="1200"/>
              </a:spcBef>
              <a:buClr>
                <a:srgbClr val="FF0000"/>
              </a:buClr>
              <a:buFont typeface="Wingdings" panose="05000000000000000000" pitchFamily="2" charset="2"/>
              <a:buChar char="ü"/>
            </a:pPr>
            <a:r>
              <a:rPr lang="ar-SA" sz="2000" b="1" dirty="0" smtClean="0">
                <a:latin typeface="Times New Roman" panose="02020603050405020304" pitchFamily="18" charset="0"/>
                <a:cs typeface="B Nazanin" panose="00000400000000000000" pitchFamily="2" charset="-78"/>
              </a:rPr>
              <a:t>رنگ‌ها می‌توانند القا کنندۀ وزن، طعم، حجم، درجۀ حرارت و حرکت باشند. آشنايي با تأثيرات رواني رنگ‌ها و ترکيبات گوناگون آن، کمک شاياني به طراحان بسته‌بندی خواهد کرد</a:t>
            </a:r>
            <a:r>
              <a:rPr lang="fa-IR" sz="2000" b="1" dirty="0" smtClean="0">
                <a:latin typeface="Times New Roman" panose="02020603050405020304" pitchFamily="18" charset="0"/>
                <a:cs typeface="B Nazanin" panose="00000400000000000000" pitchFamily="2" charset="-78"/>
              </a:rPr>
              <a:t>.</a:t>
            </a:r>
          </a:p>
          <a:p>
            <a:pPr marL="0" indent="0" algn="just" rtl="1">
              <a:lnSpc>
                <a:spcPct val="100000"/>
              </a:lnSpc>
              <a:spcBef>
                <a:spcPts val="1200"/>
              </a:spcBef>
              <a:buClr>
                <a:srgbClr val="FF0000"/>
              </a:buClr>
              <a:buNone/>
            </a:pPr>
            <a:r>
              <a:rPr lang="fa-IR" sz="2000" b="1" dirty="0">
                <a:latin typeface="Times New Roman" panose="02020603050405020304" pitchFamily="18" charset="0"/>
                <a:cs typeface="B Nazanin" panose="00000400000000000000" pitchFamily="2" charset="-78"/>
              </a:rPr>
              <a:t>2) </a:t>
            </a:r>
            <a:r>
              <a:rPr lang="fa-IR" sz="2000" b="1" dirty="0" smtClean="0">
                <a:solidFill>
                  <a:srgbClr val="FF0000"/>
                </a:solidFill>
                <a:latin typeface="Times New Roman" panose="02020603050405020304" pitchFamily="18" charset="0"/>
                <a:cs typeface="B Nazanin" panose="00000400000000000000" pitchFamily="2" charset="-78"/>
              </a:rPr>
              <a:t>لوگو (</a:t>
            </a:r>
            <a:r>
              <a:rPr lang="en-US" sz="2000" b="1" dirty="0" smtClean="0">
                <a:solidFill>
                  <a:srgbClr val="FF0000"/>
                </a:solidFill>
                <a:latin typeface="Times New Roman" panose="02020603050405020304" pitchFamily="18" charset="0"/>
                <a:cs typeface="B Nazanin" panose="00000400000000000000" pitchFamily="2" charset="-78"/>
              </a:rPr>
              <a:t>Logo</a:t>
            </a:r>
            <a:r>
              <a:rPr lang="fa-IR" sz="2000" b="1" dirty="0" smtClean="0">
                <a:solidFill>
                  <a:srgbClr val="FF0000"/>
                </a:solidFill>
                <a:latin typeface="Times New Roman" panose="02020603050405020304" pitchFamily="18" charset="0"/>
                <a:cs typeface="B Nazanin" panose="00000400000000000000" pitchFamily="2" charset="-78"/>
              </a:rPr>
              <a:t>) یا لوگوتایپ </a:t>
            </a:r>
            <a:r>
              <a:rPr lang="fa-IR" sz="2000" b="1" dirty="0">
                <a:solidFill>
                  <a:srgbClr val="FF0000"/>
                </a:solidFill>
                <a:latin typeface="Times New Roman" panose="02020603050405020304" pitchFamily="18" charset="0"/>
                <a:cs typeface="B Nazanin" panose="00000400000000000000" pitchFamily="2" charset="-78"/>
              </a:rPr>
              <a:t>(</a:t>
            </a:r>
            <a:r>
              <a:rPr lang="en-US" sz="2000" b="1" dirty="0">
                <a:solidFill>
                  <a:srgbClr val="FF0000"/>
                </a:solidFill>
                <a:latin typeface="Times New Roman" panose="02020603050405020304" pitchFamily="18" charset="0"/>
                <a:cs typeface="B Nazanin" panose="00000400000000000000" pitchFamily="2" charset="-78"/>
              </a:rPr>
              <a:t>Logotype</a:t>
            </a:r>
            <a:r>
              <a:rPr lang="fa-IR" sz="2000" b="1" dirty="0">
                <a:solidFill>
                  <a:srgbClr val="FF0000"/>
                </a:solidFill>
                <a:latin typeface="Times New Roman" panose="02020603050405020304" pitchFamily="18" charset="0"/>
                <a:cs typeface="B Nazanin" panose="00000400000000000000" pitchFamily="2" charset="-78"/>
              </a:rPr>
              <a:t>)</a:t>
            </a:r>
            <a:r>
              <a:rPr lang="fa-IR" sz="2000" b="1" dirty="0">
                <a:latin typeface="Times New Roman" panose="02020603050405020304" pitchFamily="18" charset="0"/>
                <a:cs typeface="B Nazanin" panose="00000400000000000000" pitchFamily="2" charset="-78"/>
              </a:rPr>
              <a:t>:</a:t>
            </a:r>
            <a:endParaRPr lang="en-US" sz="2000" b="1" dirty="0">
              <a:latin typeface="Times New Roman" panose="02020603050405020304" pitchFamily="18" charset="0"/>
              <a:cs typeface="B Nazanin" panose="00000400000000000000" pitchFamily="2" charset="-78"/>
            </a:endParaRPr>
          </a:p>
          <a:p>
            <a:pPr marL="0" indent="0" algn="just" rtl="1">
              <a:lnSpc>
                <a:spcPct val="100000"/>
              </a:lnSpc>
              <a:spcBef>
                <a:spcPts val="1200"/>
              </a:spcBef>
              <a:buClr>
                <a:srgbClr val="FF0000"/>
              </a:buClr>
              <a:buNone/>
            </a:pPr>
            <a:r>
              <a:rPr lang="ar-SA" sz="2000" b="1" dirty="0">
                <a:latin typeface="Times New Roman" panose="02020603050405020304" pitchFamily="18" charset="0"/>
                <a:cs typeface="B Nazanin" panose="00000400000000000000" pitchFamily="2" charset="-78"/>
              </a:rPr>
              <a:t>لوگو يا </a:t>
            </a:r>
            <a:r>
              <a:rPr lang="ar-SA" sz="2000" b="1" dirty="0" smtClean="0">
                <a:latin typeface="Times New Roman" panose="02020603050405020304" pitchFamily="18" charset="0"/>
                <a:cs typeface="B Nazanin" panose="00000400000000000000" pitchFamily="2" charset="-78"/>
              </a:rPr>
              <a:t>لوگوتايپ،</a:t>
            </a:r>
            <a:r>
              <a:rPr lang="fa-IR" sz="2000" b="1" dirty="0">
                <a:latin typeface="Times New Roman" panose="02020603050405020304" pitchFamily="18" charset="0"/>
                <a:cs typeface="B Nazanin" panose="00000400000000000000" pitchFamily="2" charset="-78"/>
              </a:rPr>
              <a:t> </a:t>
            </a:r>
            <a:r>
              <a:rPr lang="fa-IR" sz="2000" b="1" dirty="0" smtClean="0">
                <a:latin typeface="Times New Roman" panose="02020603050405020304" pitchFamily="18" charset="0"/>
                <a:cs typeface="B Nazanin" panose="00000400000000000000" pitchFamily="2" charset="-78"/>
              </a:rPr>
              <a:t>یک </a:t>
            </a:r>
            <a:r>
              <a:rPr lang="fa-IR" sz="2000" b="1" dirty="0">
                <a:latin typeface="Times New Roman" panose="02020603050405020304" pitchFamily="18" charset="0"/>
                <a:cs typeface="B Nazanin" panose="00000400000000000000" pitchFamily="2" charset="-78"/>
              </a:rPr>
              <a:t>نشانه‌ی گرافیکی است که می‌تواند به صورت علامت، </a:t>
            </a:r>
            <a:r>
              <a:rPr lang="fa-IR" sz="2000" b="1" dirty="0" smtClean="0">
                <a:latin typeface="Times New Roman" panose="02020603050405020304" pitchFamily="18" charset="0"/>
                <a:cs typeface="B Nazanin" panose="00000400000000000000" pitchFamily="2" charset="-78"/>
              </a:rPr>
              <a:t>نماد، </a:t>
            </a:r>
            <a:r>
              <a:rPr lang="fa-IR" sz="2000" b="1" dirty="0">
                <a:latin typeface="Times New Roman" panose="02020603050405020304" pitchFamily="18" charset="0"/>
                <a:cs typeface="B Nazanin" panose="00000400000000000000" pitchFamily="2" charset="-78"/>
              </a:rPr>
              <a:t>نوشتار و یا ترکیبی از این‌ها طراحی </a:t>
            </a:r>
            <a:r>
              <a:rPr lang="fa-IR" sz="2000" b="1" dirty="0" smtClean="0">
                <a:latin typeface="Times New Roman" panose="02020603050405020304" pitchFamily="18" charset="0"/>
                <a:cs typeface="B Nazanin" panose="00000400000000000000" pitchFamily="2" charset="-78"/>
              </a:rPr>
              <a:t>شود.</a:t>
            </a:r>
            <a:r>
              <a:rPr lang="ar-SA" sz="2000" b="1" dirty="0" smtClean="0">
                <a:latin typeface="Times New Roman" panose="02020603050405020304" pitchFamily="18" charset="0"/>
                <a:cs typeface="B Nazanin" panose="00000400000000000000" pitchFamily="2" charset="-78"/>
              </a:rPr>
              <a:t> لوگو </a:t>
            </a:r>
            <a:r>
              <a:rPr lang="ar-SA" sz="2000" b="1" dirty="0">
                <a:latin typeface="Times New Roman" panose="02020603050405020304" pitchFamily="18" charset="0"/>
                <a:cs typeface="B Nazanin" panose="00000400000000000000" pitchFamily="2" charset="-78"/>
              </a:rPr>
              <a:t>جزو سرمايه­هاي يک شرکت </a:t>
            </a:r>
            <a:r>
              <a:rPr lang="fa-IR" sz="2000" b="1" dirty="0" smtClean="0">
                <a:latin typeface="Times New Roman" panose="02020603050405020304" pitchFamily="18" charset="0"/>
                <a:cs typeface="B Nazanin" panose="00000400000000000000" pitchFamily="2" charset="-78"/>
              </a:rPr>
              <a:t>و بیانگر </a:t>
            </a:r>
            <a:r>
              <a:rPr lang="ar-SA" sz="2000" b="1" dirty="0">
                <a:latin typeface="Times New Roman" panose="02020603050405020304" pitchFamily="18" charset="0"/>
                <a:cs typeface="B Nazanin" panose="00000400000000000000" pitchFamily="2" charset="-78"/>
              </a:rPr>
              <a:t>نام تجار</a:t>
            </a:r>
            <a:r>
              <a:rPr lang="fa-IR" sz="2000" b="1" dirty="0">
                <a:latin typeface="Times New Roman" panose="02020603050405020304" pitchFamily="18" charset="0"/>
                <a:cs typeface="B Nazanin" panose="00000400000000000000" pitchFamily="2" charset="-78"/>
              </a:rPr>
              <a:t>ی،</a:t>
            </a:r>
            <a:r>
              <a:rPr lang="ar-SA" sz="2000" b="1" dirty="0">
                <a:latin typeface="Times New Roman" panose="02020603050405020304" pitchFamily="18" charset="0"/>
                <a:cs typeface="B Nazanin" panose="00000400000000000000" pitchFamily="2" charset="-78"/>
              </a:rPr>
              <a:t> اعتبار، ارزش و هويت </a:t>
            </a:r>
            <a:r>
              <a:rPr lang="fa-IR" sz="2000" b="1" dirty="0" smtClean="0">
                <a:latin typeface="Times New Roman" panose="02020603050405020304" pitchFamily="18" charset="0"/>
                <a:cs typeface="B Nazanin" panose="00000400000000000000" pitchFamily="2" charset="-78"/>
              </a:rPr>
              <a:t>آن است.</a:t>
            </a:r>
            <a:r>
              <a:rPr lang="ar-SA" sz="2000" b="1" dirty="0" smtClean="0">
                <a:latin typeface="Times New Roman" panose="02020603050405020304" pitchFamily="18" charset="0"/>
                <a:cs typeface="B Nazanin" panose="00000400000000000000" pitchFamily="2" charset="-78"/>
              </a:rPr>
              <a:t> </a:t>
            </a:r>
            <a:r>
              <a:rPr lang="ar-SA" sz="2000" b="1" dirty="0">
                <a:latin typeface="Times New Roman" panose="02020603050405020304" pitchFamily="18" charset="0"/>
                <a:cs typeface="B Nazanin" panose="00000400000000000000" pitchFamily="2" charset="-78"/>
              </a:rPr>
              <a:t>يکي از اهداف </a:t>
            </a:r>
            <a:r>
              <a:rPr lang="ar-SA" sz="2000" b="1" dirty="0" smtClean="0">
                <a:latin typeface="Times New Roman" panose="02020603050405020304" pitchFamily="18" charset="0"/>
                <a:cs typeface="B Nazanin" panose="00000400000000000000" pitchFamily="2" charset="-78"/>
              </a:rPr>
              <a:t>طراحي</a:t>
            </a:r>
            <a:r>
              <a:rPr lang="fa-IR" sz="2000" b="1" dirty="0" smtClean="0">
                <a:latin typeface="Times New Roman" panose="02020603050405020304" pitchFamily="18" charset="0"/>
                <a:cs typeface="B Nazanin" panose="00000400000000000000" pitchFamily="2" charset="-78"/>
              </a:rPr>
              <a:t> بسته‌بندی</a:t>
            </a:r>
            <a:r>
              <a:rPr lang="ar-SA" sz="2000" b="1" dirty="0" smtClean="0">
                <a:latin typeface="Times New Roman" panose="02020603050405020304" pitchFamily="18" charset="0"/>
                <a:cs typeface="B Nazanin" panose="00000400000000000000" pitchFamily="2" charset="-78"/>
              </a:rPr>
              <a:t>، </a:t>
            </a:r>
            <a:r>
              <a:rPr lang="ar-SA" sz="2000" b="1" dirty="0">
                <a:latin typeface="Times New Roman" panose="02020603050405020304" pitchFamily="18" charset="0"/>
                <a:cs typeface="B Nazanin" panose="00000400000000000000" pitchFamily="2" charset="-78"/>
              </a:rPr>
              <a:t>شاخص نمودن و نمايش بهتر </a:t>
            </a:r>
            <a:r>
              <a:rPr lang="fa-IR" sz="2000" b="1" dirty="0" smtClean="0">
                <a:latin typeface="Times New Roman" panose="02020603050405020304" pitchFamily="18" charset="0"/>
                <a:cs typeface="B Nazanin" panose="00000400000000000000" pitchFamily="2" charset="-78"/>
              </a:rPr>
              <a:t>لوگو</a:t>
            </a:r>
            <a:r>
              <a:rPr lang="ar-SA" sz="2000" b="1" dirty="0" smtClean="0">
                <a:latin typeface="Times New Roman" panose="02020603050405020304" pitchFamily="18" charset="0"/>
                <a:cs typeface="B Nazanin" panose="00000400000000000000" pitchFamily="2" charset="-78"/>
              </a:rPr>
              <a:t> </a:t>
            </a:r>
            <a:r>
              <a:rPr lang="ar-SA" sz="2000" b="1" dirty="0">
                <a:latin typeface="Times New Roman" panose="02020603050405020304" pitchFamily="18" charset="0"/>
                <a:cs typeface="B Nazanin" panose="00000400000000000000" pitchFamily="2" charset="-78"/>
              </a:rPr>
              <a:t>مي­باشد</a:t>
            </a:r>
            <a:r>
              <a:rPr lang="fa-IR" sz="2000" b="1" dirty="0" smtClean="0">
                <a:latin typeface="Times New Roman" panose="02020603050405020304" pitchFamily="18" charset="0"/>
                <a:cs typeface="B Nazanin" panose="00000400000000000000" pitchFamily="2" charset="-78"/>
              </a:rPr>
              <a:t>.</a:t>
            </a:r>
            <a:endParaRPr lang="fa-IR" sz="2000" b="1" dirty="0">
              <a:latin typeface="Times New Roman" panose="02020603050405020304" pitchFamily="18" charset="0"/>
              <a:cs typeface="B Nazanin" panose="00000400000000000000" pitchFamily="2" charset="-78"/>
            </a:endParaRPr>
          </a:p>
          <a:p>
            <a:pPr marL="0" indent="0" algn="just" rtl="1">
              <a:lnSpc>
                <a:spcPct val="100000"/>
              </a:lnSpc>
              <a:spcBef>
                <a:spcPts val="1200"/>
              </a:spcBef>
              <a:buClr>
                <a:srgbClr val="FF0000"/>
              </a:buClr>
              <a:buNone/>
            </a:pPr>
            <a:endParaRPr lang="fa-IR" sz="2000" b="1" dirty="0" smtClean="0">
              <a:latin typeface="Times New Roman" panose="02020603050405020304" pitchFamily="18" charset="0"/>
              <a:cs typeface="B Nazanin" panose="00000400000000000000" pitchFamily="2" charset="-78"/>
            </a:endParaRPr>
          </a:p>
          <a:p>
            <a:pPr marL="0" indent="0" algn="just" rtl="1">
              <a:lnSpc>
                <a:spcPct val="100000"/>
              </a:lnSpc>
              <a:spcBef>
                <a:spcPts val="1200"/>
              </a:spcBef>
              <a:buClr>
                <a:srgbClr val="FF0000"/>
              </a:buClr>
              <a:buNone/>
            </a:pPr>
            <a:endParaRPr lang="fa-IR" sz="2000" b="1" dirty="0">
              <a:latin typeface="Times New Roman" panose="02020603050405020304" pitchFamily="18" charset="0"/>
              <a:cs typeface="B Nazanin" panose="000004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12</a:t>
            </a:fld>
            <a:endParaRPr lang="en-US" dirty="0">
              <a:cs typeface="B Nazanin" panose="00000400000000000000" pitchFamily="2" charset="-78"/>
            </a:endParaRPr>
          </a:p>
        </p:txBody>
      </p:sp>
    </p:spTree>
    <p:extLst>
      <p:ext uri="{BB962C8B-B14F-4D97-AF65-F5344CB8AC3E}">
        <p14:creationId xmlns:p14="http://schemas.microsoft.com/office/powerpoint/2010/main" val="27097314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810530"/>
          </a:xfrm>
          <a:ln>
            <a:noFill/>
          </a:ln>
        </p:spPr>
        <p:style>
          <a:lnRef idx="2">
            <a:schemeClr val="dk1"/>
          </a:lnRef>
          <a:fillRef idx="1">
            <a:schemeClr val="lt1"/>
          </a:fillRef>
          <a:effectRef idx="0">
            <a:schemeClr val="dk1"/>
          </a:effectRef>
          <a:fontRef idx="minor">
            <a:schemeClr val="dk1"/>
          </a:fontRef>
        </p:style>
        <p:txBody>
          <a:bodyPr>
            <a:normAutofit/>
          </a:bodyPr>
          <a:lstStyle/>
          <a:p>
            <a:pPr algn="ctr"/>
            <a:r>
              <a:rPr lang="fa-IR" sz="3600" dirty="0" smtClean="0">
                <a:solidFill>
                  <a:srgbClr val="0000FF"/>
                </a:solidFill>
                <a:cs typeface="B Titr" panose="00000700000000000000" pitchFamily="2" charset="-78"/>
              </a:rPr>
              <a:t>عوامل موثر بر طراحی بسته‌بندی</a:t>
            </a:r>
            <a:endParaRPr lang="en-US" sz="3600" dirty="0">
              <a:solidFill>
                <a:srgbClr val="0000FF"/>
              </a:solidFill>
              <a:cs typeface="B Titr" panose="00000700000000000000" pitchFamily="2" charset="-78"/>
            </a:endParaRPr>
          </a:p>
        </p:txBody>
      </p:sp>
      <p:sp>
        <p:nvSpPr>
          <p:cNvPr id="3" name="Content Placeholder 2"/>
          <p:cNvSpPr>
            <a:spLocks noGrp="1"/>
          </p:cNvSpPr>
          <p:nvPr>
            <p:ph idx="1"/>
          </p:nvPr>
        </p:nvSpPr>
        <p:spPr>
          <a:xfrm>
            <a:off x="557816" y="1062404"/>
            <a:ext cx="8028368" cy="5293947"/>
          </a:xfrm>
        </p:spPr>
        <p:txBody>
          <a:bodyPr>
            <a:noAutofit/>
          </a:bodyPr>
          <a:lstStyle/>
          <a:p>
            <a:pPr marL="0" indent="0" algn="just" rtl="1">
              <a:lnSpc>
                <a:spcPct val="120000"/>
              </a:lnSpc>
              <a:spcBef>
                <a:spcPts val="0"/>
              </a:spcBef>
              <a:buClr>
                <a:srgbClr val="FF0000"/>
              </a:buClr>
              <a:buNone/>
            </a:pPr>
            <a:r>
              <a:rPr lang="fa-IR" sz="1800" b="1" dirty="0" smtClean="0">
                <a:latin typeface="Times New Roman" panose="02020603050405020304" pitchFamily="18" charset="0"/>
                <a:cs typeface="B Nazanin" panose="00000400000000000000" pitchFamily="2" charset="-78"/>
              </a:rPr>
              <a:t>3) </a:t>
            </a:r>
            <a:r>
              <a:rPr lang="fa-IR" sz="1800" b="1" dirty="0" smtClean="0">
                <a:solidFill>
                  <a:srgbClr val="FF0000"/>
                </a:solidFill>
                <a:latin typeface="Times New Roman" panose="02020603050405020304" pitchFamily="18" charset="0"/>
                <a:cs typeface="B Nazanin" panose="00000400000000000000" pitchFamily="2" charset="-78"/>
              </a:rPr>
              <a:t>تصویر و عکس</a:t>
            </a:r>
          </a:p>
          <a:p>
            <a:pPr marL="0" indent="0" algn="just" rtl="1">
              <a:lnSpc>
                <a:spcPct val="120000"/>
              </a:lnSpc>
              <a:spcBef>
                <a:spcPts val="0"/>
              </a:spcBef>
              <a:buClr>
                <a:srgbClr val="FF0000"/>
              </a:buClr>
              <a:buNone/>
            </a:pPr>
            <a:r>
              <a:rPr lang="ar-SA" sz="1800" b="1" dirty="0" smtClean="0">
                <a:latin typeface="Times New Roman" panose="02020603050405020304" pitchFamily="18" charset="0"/>
                <a:cs typeface="B Nazanin" panose="00000400000000000000" pitchFamily="2" charset="-78"/>
              </a:rPr>
              <a:t>از مزايای يک بسته‌بندی مناسب، شناخت سريع محصول و کاربرد آن مي­باشد. اين وظيفه به عهدۀ عکس يا تصوير </a:t>
            </a:r>
            <a:r>
              <a:rPr lang="fa-IR" sz="1800" b="1" dirty="0" smtClean="0">
                <a:latin typeface="Times New Roman" panose="02020603050405020304" pitchFamily="18" charset="0"/>
                <a:cs typeface="B Nazanin" panose="00000400000000000000" pitchFamily="2" charset="-78"/>
              </a:rPr>
              <a:t>طراحی شده روی </a:t>
            </a:r>
            <a:r>
              <a:rPr lang="ar-SA" sz="1800" b="1" dirty="0" smtClean="0">
                <a:latin typeface="Times New Roman" panose="02020603050405020304" pitchFamily="18" charset="0"/>
                <a:cs typeface="B Nazanin" panose="00000400000000000000" pitchFamily="2" charset="-78"/>
              </a:rPr>
              <a:t>کالا </a:t>
            </a:r>
            <a:r>
              <a:rPr lang="fa-IR" sz="1800" b="1" dirty="0" smtClean="0">
                <a:latin typeface="Times New Roman" panose="02020603050405020304" pitchFamily="18" charset="0"/>
                <a:cs typeface="B Nazanin" panose="00000400000000000000" pitchFamily="2" charset="-78"/>
              </a:rPr>
              <a:t>است</a:t>
            </a:r>
            <a:r>
              <a:rPr lang="ar-SA" sz="1800" b="1" dirty="0" smtClean="0">
                <a:latin typeface="Times New Roman" panose="02020603050405020304" pitchFamily="18" charset="0"/>
                <a:cs typeface="B Nazanin" panose="00000400000000000000" pitchFamily="2" charset="-78"/>
              </a:rPr>
              <a:t>. در بسته‌بندی محصولات غذايي، عکس طبيعي بيش از طرح تصويرسازي شده جلب توجه کرده و باعث ترغيب مصرف</a:t>
            </a:r>
            <a:r>
              <a:rPr lang="fa-IR" sz="1800" b="1" dirty="0" smtClean="0">
                <a:latin typeface="Times New Roman" panose="02020603050405020304" pitchFamily="18" charset="0"/>
                <a:cs typeface="B Nazanin" panose="00000400000000000000" pitchFamily="2" charset="-78"/>
              </a:rPr>
              <a:t>‌</a:t>
            </a:r>
            <a:r>
              <a:rPr lang="ar-SA" sz="1800" b="1" dirty="0" smtClean="0">
                <a:latin typeface="Times New Roman" panose="02020603050405020304" pitchFamily="18" charset="0"/>
                <a:cs typeface="B Nazanin" panose="00000400000000000000" pitchFamily="2" charset="-78"/>
              </a:rPr>
              <a:t>کننده به خريد مي­گردد</a:t>
            </a:r>
            <a:r>
              <a:rPr lang="en-US" sz="1800" b="1" dirty="0" smtClean="0">
                <a:latin typeface="Times New Roman" panose="02020603050405020304" pitchFamily="18" charset="0"/>
                <a:cs typeface="B Nazanin" panose="00000400000000000000" pitchFamily="2" charset="-78"/>
              </a:rPr>
              <a:t>.</a:t>
            </a:r>
          </a:p>
          <a:p>
            <a:pPr marL="0" indent="0" algn="just" rtl="1">
              <a:lnSpc>
                <a:spcPct val="120000"/>
              </a:lnSpc>
              <a:spcBef>
                <a:spcPts val="0"/>
              </a:spcBef>
              <a:buClr>
                <a:srgbClr val="FF0000"/>
              </a:buClr>
              <a:buNone/>
            </a:pPr>
            <a:r>
              <a:rPr lang="fa-IR" sz="1800" b="1" dirty="0" smtClean="0">
                <a:latin typeface="Times New Roman" panose="02020603050405020304" pitchFamily="18" charset="0"/>
                <a:cs typeface="B Nazanin" panose="00000400000000000000" pitchFamily="2" charset="-78"/>
              </a:rPr>
              <a:t>4) </a:t>
            </a:r>
            <a:r>
              <a:rPr lang="fa-IR" sz="1800" b="1" dirty="0" smtClean="0">
                <a:solidFill>
                  <a:srgbClr val="FF0000"/>
                </a:solidFill>
                <a:latin typeface="Times New Roman" panose="02020603050405020304" pitchFamily="18" charset="0"/>
                <a:cs typeface="B Nazanin" panose="00000400000000000000" pitchFamily="2" charset="-78"/>
              </a:rPr>
              <a:t>هدایت نگاه </a:t>
            </a:r>
          </a:p>
          <a:p>
            <a:pPr marL="0" indent="0" algn="just" rtl="1">
              <a:lnSpc>
                <a:spcPct val="120000"/>
              </a:lnSpc>
              <a:spcBef>
                <a:spcPts val="0"/>
              </a:spcBef>
              <a:buClr>
                <a:srgbClr val="FF0000"/>
              </a:buClr>
              <a:buNone/>
            </a:pPr>
            <a:r>
              <a:rPr lang="ar-SA" sz="1800" b="1" dirty="0" smtClean="0">
                <a:latin typeface="Times New Roman" panose="02020603050405020304" pitchFamily="18" charset="0"/>
                <a:cs typeface="B Nazanin" panose="00000400000000000000" pitchFamily="2" charset="-78"/>
              </a:rPr>
              <a:t>در </a:t>
            </a:r>
            <a:r>
              <a:rPr lang="ar-SA" sz="1800" b="1" dirty="0">
                <a:latin typeface="Times New Roman" panose="02020603050405020304" pitchFamily="18" charset="0"/>
                <a:cs typeface="B Nazanin" panose="00000400000000000000" pitchFamily="2" charset="-78"/>
              </a:rPr>
              <a:t>ترکيب‌بندي يک اثر گرافيکي، طراح وظيفه هدايت نگاه بيننده به سمت آنچه داراي اهميت بيشتري مي­باشد، را به عهده </a:t>
            </a:r>
            <a:r>
              <a:rPr lang="ar-SA" sz="1800" b="1" dirty="0" smtClean="0">
                <a:latin typeface="Times New Roman" panose="02020603050405020304" pitchFamily="18" charset="0"/>
                <a:cs typeface="B Nazanin" panose="00000400000000000000" pitchFamily="2" charset="-78"/>
              </a:rPr>
              <a:t>دارد</a:t>
            </a:r>
            <a:r>
              <a:rPr lang="fa-IR" sz="1800" b="1" dirty="0" smtClean="0">
                <a:latin typeface="Times New Roman" panose="02020603050405020304" pitchFamily="18" charset="0"/>
                <a:cs typeface="B Nazanin" panose="00000400000000000000" pitchFamily="2" charset="-78"/>
              </a:rPr>
              <a:t>.</a:t>
            </a:r>
          </a:p>
          <a:p>
            <a:pPr marL="0" indent="0" algn="just" rtl="1">
              <a:lnSpc>
                <a:spcPct val="120000"/>
              </a:lnSpc>
              <a:spcBef>
                <a:spcPts val="0"/>
              </a:spcBef>
              <a:buClr>
                <a:srgbClr val="FF0000"/>
              </a:buClr>
              <a:buNone/>
            </a:pPr>
            <a:r>
              <a:rPr lang="fa-IR" sz="1800" b="1" dirty="0" smtClean="0">
                <a:latin typeface="Times New Roman" panose="02020603050405020304" pitchFamily="18" charset="0"/>
                <a:cs typeface="B Nazanin" panose="00000400000000000000" pitchFamily="2" charset="-78"/>
              </a:rPr>
              <a:t>5) </a:t>
            </a:r>
            <a:r>
              <a:rPr lang="fa-IR" sz="1800" b="1" dirty="0" smtClean="0">
                <a:solidFill>
                  <a:srgbClr val="FF0000"/>
                </a:solidFill>
                <a:latin typeface="Times New Roman" panose="02020603050405020304" pitchFamily="18" charset="0"/>
                <a:cs typeface="B Nazanin" panose="00000400000000000000" pitchFamily="2" charset="-78"/>
              </a:rPr>
              <a:t>ترکیب‌بندی</a:t>
            </a:r>
            <a:endParaRPr lang="en-US" sz="1800" b="1" dirty="0">
              <a:latin typeface="Times New Roman" panose="02020603050405020304" pitchFamily="18" charset="0"/>
              <a:cs typeface="B Nazanin" panose="00000400000000000000" pitchFamily="2" charset="-78"/>
            </a:endParaRPr>
          </a:p>
          <a:p>
            <a:pPr marL="0" indent="0" algn="just" rtl="1">
              <a:lnSpc>
                <a:spcPct val="120000"/>
              </a:lnSpc>
              <a:spcBef>
                <a:spcPts val="0"/>
              </a:spcBef>
              <a:buNone/>
            </a:pPr>
            <a:r>
              <a:rPr lang="ar-SA" sz="1800" b="1" dirty="0">
                <a:latin typeface="Times New Roman" panose="02020603050405020304" pitchFamily="18" charset="0"/>
                <a:cs typeface="B Nazanin" panose="00000400000000000000" pitchFamily="2" charset="-78"/>
              </a:rPr>
              <a:t>قرار گيري عناصري مانند لوگو، عکس، شعار تبليغاتي و نقوش در کنار هم را "</a:t>
            </a:r>
            <a:r>
              <a:rPr lang="ar-SA" sz="1800" b="1" dirty="0" smtClean="0">
                <a:latin typeface="Times New Roman" panose="02020603050405020304" pitchFamily="18" charset="0"/>
                <a:cs typeface="B Nazanin" panose="00000400000000000000" pitchFamily="2" charset="-78"/>
              </a:rPr>
              <a:t>ترکيب</a:t>
            </a:r>
            <a:r>
              <a:rPr lang="fa-IR" sz="1800" b="1" dirty="0" smtClean="0">
                <a:latin typeface="Times New Roman" panose="02020603050405020304" pitchFamily="18" charset="0"/>
                <a:cs typeface="B Nazanin" panose="00000400000000000000" pitchFamily="2" charset="-78"/>
              </a:rPr>
              <a:t>‌</a:t>
            </a:r>
            <a:r>
              <a:rPr lang="ar-SA" sz="1800" b="1" dirty="0" smtClean="0">
                <a:latin typeface="Times New Roman" panose="02020603050405020304" pitchFamily="18" charset="0"/>
                <a:cs typeface="B Nazanin" panose="00000400000000000000" pitchFamily="2" charset="-78"/>
              </a:rPr>
              <a:t>بندي</a:t>
            </a:r>
            <a:r>
              <a:rPr lang="ar-SA" sz="1800" b="1" dirty="0">
                <a:latin typeface="Times New Roman" panose="02020603050405020304" pitchFamily="18" charset="0"/>
                <a:cs typeface="B Nazanin" panose="00000400000000000000" pitchFamily="2" charset="-78"/>
              </a:rPr>
              <a:t>" </a:t>
            </a:r>
            <a:r>
              <a:rPr lang="ar-SA" sz="1800" b="1" dirty="0" smtClean="0">
                <a:latin typeface="Times New Roman" panose="02020603050405020304" pitchFamily="18" charset="0"/>
                <a:cs typeface="B Nazanin" panose="00000400000000000000" pitchFamily="2" charset="-78"/>
              </a:rPr>
              <a:t>مي</a:t>
            </a:r>
            <a:r>
              <a:rPr lang="fa-IR" sz="1800" b="1" dirty="0" smtClean="0">
                <a:latin typeface="Times New Roman" panose="02020603050405020304" pitchFamily="18" charset="0"/>
                <a:cs typeface="B Nazanin" panose="00000400000000000000" pitchFamily="2" charset="-78"/>
              </a:rPr>
              <a:t>‌</a:t>
            </a:r>
            <a:r>
              <a:rPr lang="ar-SA" sz="1800" b="1" dirty="0" smtClean="0">
                <a:latin typeface="Times New Roman" panose="02020603050405020304" pitchFamily="18" charset="0"/>
                <a:cs typeface="B Nazanin" panose="00000400000000000000" pitchFamily="2" charset="-78"/>
              </a:rPr>
              <a:t>گويند</a:t>
            </a:r>
            <a:r>
              <a:rPr lang="ar-SA" sz="1800" b="1" dirty="0">
                <a:latin typeface="Times New Roman" panose="02020603050405020304" pitchFamily="18" charset="0"/>
                <a:cs typeface="B Nazanin" panose="00000400000000000000" pitchFamily="2" charset="-78"/>
              </a:rPr>
              <a:t>. </a:t>
            </a:r>
            <a:r>
              <a:rPr lang="ar-SA" sz="1800" b="1" dirty="0" smtClean="0">
                <a:latin typeface="Times New Roman" panose="02020603050405020304" pitchFamily="18" charset="0"/>
                <a:cs typeface="B Nazanin" panose="00000400000000000000" pitchFamily="2" charset="-78"/>
              </a:rPr>
              <a:t>طراحان </a:t>
            </a:r>
            <a:r>
              <a:rPr lang="ar-SA" sz="1800" b="1" dirty="0">
                <a:latin typeface="Times New Roman" panose="02020603050405020304" pitchFamily="18" charset="0"/>
                <a:cs typeface="B Nazanin" panose="00000400000000000000" pitchFamily="2" charset="-78"/>
              </a:rPr>
              <a:t>در </a:t>
            </a:r>
            <a:r>
              <a:rPr lang="ar-SA" sz="1800" b="1" dirty="0" smtClean="0">
                <a:latin typeface="Times New Roman" panose="02020603050405020304" pitchFamily="18" charset="0"/>
                <a:cs typeface="B Nazanin" panose="00000400000000000000" pitchFamily="2" charset="-78"/>
              </a:rPr>
              <a:t>ترکيب</a:t>
            </a:r>
            <a:r>
              <a:rPr lang="fa-IR" sz="1800" b="1" dirty="0" smtClean="0">
                <a:latin typeface="Times New Roman" panose="02020603050405020304" pitchFamily="18" charset="0"/>
                <a:cs typeface="B Nazanin" panose="00000400000000000000" pitchFamily="2" charset="-78"/>
              </a:rPr>
              <a:t>‌</a:t>
            </a:r>
            <a:r>
              <a:rPr lang="ar-SA" sz="1800" b="1" dirty="0" smtClean="0">
                <a:latin typeface="Times New Roman" panose="02020603050405020304" pitchFamily="18" charset="0"/>
                <a:cs typeface="B Nazanin" panose="00000400000000000000" pitchFamily="2" charset="-78"/>
              </a:rPr>
              <a:t>بندي </a:t>
            </a:r>
            <a:r>
              <a:rPr lang="ar-SA" sz="1800" b="1" dirty="0">
                <a:latin typeface="Times New Roman" panose="02020603050405020304" pitchFamily="18" charset="0"/>
                <a:cs typeface="B Nazanin" panose="00000400000000000000" pitchFamily="2" charset="-78"/>
              </a:rPr>
              <a:t>می‌بایست به تأثير حجم، فرم، بازتاب نور، فاصله و مکان بيننده از بسته، توجه نمايند. عناصر مختلف در طراحي را می‌توان به </a:t>
            </a:r>
            <a:r>
              <a:rPr lang="ar-SA" sz="1800" b="1" dirty="0" smtClean="0">
                <a:latin typeface="Times New Roman" panose="02020603050405020304" pitchFamily="18" charset="0"/>
                <a:cs typeface="B Nazanin" panose="00000400000000000000" pitchFamily="2" charset="-78"/>
              </a:rPr>
              <a:t>صورت‌های متفاوتي با هم ترکيب کرد</a:t>
            </a:r>
            <a:r>
              <a:rPr lang="fa-IR" sz="1800" b="1" dirty="0" smtClean="0">
                <a:latin typeface="Times New Roman" panose="02020603050405020304" pitchFamily="18" charset="0"/>
                <a:cs typeface="B Nazanin" panose="00000400000000000000" pitchFamily="2" charset="-78"/>
              </a:rPr>
              <a:t>.</a:t>
            </a:r>
          </a:p>
          <a:p>
            <a:pPr marL="0" indent="0" algn="just" rtl="1">
              <a:lnSpc>
                <a:spcPct val="120000"/>
              </a:lnSpc>
              <a:spcBef>
                <a:spcPts val="0"/>
              </a:spcBef>
              <a:buClr>
                <a:srgbClr val="FF0000"/>
              </a:buClr>
              <a:buNone/>
            </a:pPr>
            <a:r>
              <a:rPr lang="fa-IR" sz="1800" b="1" dirty="0">
                <a:latin typeface="Times New Roman" panose="02020603050405020304" pitchFamily="18" charset="0"/>
                <a:cs typeface="B Nazanin" panose="00000400000000000000" pitchFamily="2" charset="-78"/>
              </a:rPr>
              <a:t>5) </a:t>
            </a:r>
            <a:r>
              <a:rPr lang="fa-IR" sz="1800" b="1" dirty="0" smtClean="0">
                <a:solidFill>
                  <a:srgbClr val="FF0000"/>
                </a:solidFill>
                <a:latin typeface="Times New Roman" panose="02020603050405020304" pitchFamily="18" charset="0"/>
                <a:cs typeface="B Nazanin" panose="00000400000000000000" pitchFamily="2" charset="-78"/>
              </a:rPr>
              <a:t>خلاقیت</a:t>
            </a:r>
            <a:endParaRPr lang="en-US" sz="1800" b="1" dirty="0">
              <a:latin typeface="Times New Roman" panose="02020603050405020304" pitchFamily="18" charset="0"/>
              <a:cs typeface="B Nazanin" panose="00000400000000000000" pitchFamily="2" charset="-78"/>
            </a:endParaRPr>
          </a:p>
          <a:p>
            <a:pPr marL="0" indent="0" algn="just" rtl="1">
              <a:lnSpc>
                <a:spcPct val="120000"/>
              </a:lnSpc>
              <a:spcBef>
                <a:spcPts val="0"/>
              </a:spcBef>
              <a:buNone/>
            </a:pPr>
            <a:r>
              <a:rPr lang="ar-SA" sz="1800" b="1" dirty="0">
                <a:latin typeface="Times New Roman" panose="02020603050405020304" pitchFamily="18" charset="0"/>
                <a:cs typeface="B Nazanin" panose="00000400000000000000" pitchFamily="2" charset="-78"/>
              </a:rPr>
              <a:t>در طراحي واژه "خلاقيت" کاربرد فراوانی دارد. در حقيقت آنچه آثار طراحان را برجسته می‌نماید، استفادۀ صحيح از خلاقيت است، خلاقيت استفاده از عناصر گوناگون براي خلق اثري منحصر به فرد است. طراحان بايد داراي خلاقيت اثربخش باشند.</a:t>
            </a:r>
            <a:endParaRPr lang="fa-IR" sz="1800" b="1" dirty="0">
              <a:latin typeface="Times New Roman" panose="02020603050405020304" pitchFamily="18" charset="0"/>
              <a:cs typeface="B Nazanin" panose="000004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13</a:t>
            </a:fld>
            <a:endParaRPr lang="en-US" dirty="0">
              <a:cs typeface="B Nazanin" panose="00000400000000000000" pitchFamily="2" charset="-78"/>
            </a:endParaRPr>
          </a:p>
        </p:txBody>
      </p:sp>
    </p:spTree>
    <p:extLst>
      <p:ext uri="{BB962C8B-B14F-4D97-AF65-F5344CB8AC3E}">
        <p14:creationId xmlns:p14="http://schemas.microsoft.com/office/powerpoint/2010/main" val="3543269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810530"/>
          </a:xfrm>
          <a:ln>
            <a:noFill/>
          </a:ln>
        </p:spPr>
        <p:style>
          <a:lnRef idx="2">
            <a:schemeClr val="dk1"/>
          </a:lnRef>
          <a:fillRef idx="1">
            <a:schemeClr val="lt1"/>
          </a:fillRef>
          <a:effectRef idx="0">
            <a:schemeClr val="dk1"/>
          </a:effectRef>
          <a:fontRef idx="minor">
            <a:schemeClr val="dk1"/>
          </a:fontRef>
        </p:style>
        <p:txBody>
          <a:bodyPr>
            <a:normAutofit/>
          </a:bodyPr>
          <a:lstStyle/>
          <a:p>
            <a:pPr algn="ctr"/>
            <a:r>
              <a:rPr lang="fa-IR" sz="3600" dirty="0" smtClean="0">
                <a:solidFill>
                  <a:srgbClr val="0000FF"/>
                </a:solidFill>
                <a:cs typeface="B Titr" panose="00000700000000000000" pitchFamily="2" charset="-78"/>
              </a:rPr>
              <a:t>ویژگی‌های بسته‌بندی موفق</a:t>
            </a:r>
            <a:endParaRPr lang="en-US" sz="3600" dirty="0">
              <a:solidFill>
                <a:srgbClr val="0000FF"/>
              </a:solidFill>
              <a:cs typeface="B Titr" panose="00000700000000000000" pitchFamily="2" charset="-78"/>
            </a:endParaRPr>
          </a:p>
        </p:txBody>
      </p:sp>
      <p:sp>
        <p:nvSpPr>
          <p:cNvPr id="3" name="Content Placeholder 2"/>
          <p:cNvSpPr>
            <a:spLocks noGrp="1"/>
          </p:cNvSpPr>
          <p:nvPr>
            <p:ph idx="1"/>
          </p:nvPr>
        </p:nvSpPr>
        <p:spPr>
          <a:xfrm>
            <a:off x="557816" y="1062404"/>
            <a:ext cx="8028368" cy="5293947"/>
          </a:xfrm>
        </p:spPr>
        <p:txBody>
          <a:bodyPr>
            <a:noAutofit/>
          </a:bodyPr>
          <a:lstStyle/>
          <a:p>
            <a:pPr marL="0" indent="0" algn="just" rtl="1">
              <a:lnSpc>
                <a:spcPct val="120000"/>
              </a:lnSpc>
              <a:spcBef>
                <a:spcPts val="600"/>
              </a:spcBef>
              <a:buClr>
                <a:srgbClr val="FF0000"/>
              </a:buClr>
              <a:buNone/>
            </a:pPr>
            <a:r>
              <a:rPr lang="fa-IR" sz="2000" b="1" dirty="0" smtClean="0">
                <a:latin typeface="Times New Roman" panose="02020603050405020304" pitchFamily="18" charset="0"/>
                <a:cs typeface="B Nazanin" panose="00000400000000000000" pitchFamily="2" charset="-78"/>
              </a:rPr>
              <a:t>زمانی یک بسته‌بندی را می‌توان موفق دانست که جاذبه‌های زیر را داشته باشد:</a:t>
            </a:r>
          </a:p>
          <a:p>
            <a:pPr marL="0" indent="0" algn="just" rtl="1">
              <a:lnSpc>
                <a:spcPct val="120000"/>
              </a:lnSpc>
              <a:spcBef>
                <a:spcPts val="600"/>
              </a:spcBef>
              <a:buClr>
                <a:srgbClr val="FF0000"/>
              </a:buClr>
              <a:buNone/>
            </a:pPr>
            <a:r>
              <a:rPr lang="fa-IR" sz="2000" b="1" dirty="0">
                <a:latin typeface="Times New Roman" panose="02020603050405020304" pitchFamily="18" charset="0"/>
                <a:cs typeface="B Nazanin" panose="00000400000000000000" pitchFamily="2" charset="-78"/>
              </a:rPr>
              <a:t>1</a:t>
            </a:r>
            <a:r>
              <a:rPr lang="fa-IR" sz="2200" b="1" dirty="0">
                <a:latin typeface="Times New Roman" panose="02020603050405020304" pitchFamily="18" charset="0"/>
                <a:cs typeface="B Nazanin" panose="00000400000000000000" pitchFamily="2" charset="-78"/>
              </a:rPr>
              <a:t>) </a:t>
            </a:r>
            <a:r>
              <a:rPr lang="fa-IR" sz="2200" b="1" dirty="0" smtClean="0">
                <a:solidFill>
                  <a:srgbClr val="FF0000"/>
                </a:solidFill>
                <a:latin typeface="Times New Roman" panose="02020603050405020304" pitchFamily="18" charset="0"/>
                <a:cs typeface="B Nazanin" panose="00000400000000000000" pitchFamily="2" charset="-78"/>
              </a:rPr>
              <a:t>جاذبه کلام</a:t>
            </a:r>
            <a:endParaRPr lang="en-US" sz="2200" b="1" dirty="0">
              <a:latin typeface="Times New Roman" panose="02020603050405020304" pitchFamily="18" charset="0"/>
              <a:cs typeface="B Nazanin" panose="00000400000000000000" pitchFamily="2" charset="-78"/>
            </a:endParaRPr>
          </a:p>
          <a:p>
            <a:pPr marL="0" indent="0" algn="just" rtl="1">
              <a:lnSpc>
                <a:spcPct val="120000"/>
              </a:lnSpc>
              <a:spcBef>
                <a:spcPts val="600"/>
              </a:spcBef>
              <a:buClr>
                <a:srgbClr val="FF0000"/>
              </a:buClr>
              <a:buNone/>
            </a:pPr>
            <a:r>
              <a:rPr lang="fa-IR" sz="2200" b="1" dirty="0" smtClean="0">
                <a:latin typeface="Times New Roman" panose="02020603050405020304" pitchFamily="18" charset="0"/>
                <a:cs typeface="B Nazanin" panose="00000400000000000000" pitchFamily="2" charset="-78"/>
              </a:rPr>
              <a:t>برخی نکات مهم در انتخاب نام کالا عبارتند از:</a:t>
            </a:r>
          </a:p>
          <a:p>
            <a:pPr marL="457200" indent="-457200" algn="just" rtl="1">
              <a:lnSpc>
                <a:spcPct val="120000"/>
              </a:lnSpc>
              <a:spcBef>
                <a:spcPts val="600"/>
              </a:spcBef>
              <a:buClr>
                <a:srgbClr val="0000FF"/>
              </a:buClr>
              <a:buAutoNum type="arabicPeriod"/>
            </a:pPr>
            <a:r>
              <a:rPr lang="fa-IR" sz="2200" b="1" dirty="0" smtClean="0">
                <a:latin typeface="Times New Roman" panose="02020603050405020304" pitchFamily="18" charset="0"/>
                <a:cs typeface="B Nazanin" panose="00000400000000000000" pitchFamily="2" charset="-78"/>
              </a:rPr>
              <a:t>بتوان طرح گرافیکی مناسبی برای نام کالا تهیه کرد. البته طرح‌های گرافیکی نباید موجب ایجاد مشکل در خواندن نام کالا شوند.</a:t>
            </a:r>
          </a:p>
          <a:p>
            <a:pPr marL="457200" indent="-457200" algn="just" rtl="1">
              <a:lnSpc>
                <a:spcPct val="120000"/>
              </a:lnSpc>
              <a:spcBef>
                <a:spcPts val="600"/>
              </a:spcBef>
              <a:buClr>
                <a:srgbClr val="0000FF"/>
              </a:buClr>
              <a:buAutoNum type="arabicPeriod"/>
            </a:pPr>
            <a:r>
              <a:rPr lang="fa-IR" sz="2200" b="1" dirty="0" smtClean="0">
                <a:latin typeface="Times New Roman" panose="02020603050405020304" pitchFamily="18" charset="0"/>
                <a:cs typeface="B Nazanin" panose="00000400000000000000" pitchFamily="2" charset="-78"/>
              </a:rPr>
              <a:t>تلفظ راحت و آهنگین باشد. به عبارتی از حروف سخت نباید در کالا استفاده کرد مثل ق، غ، خ، گ</a:t>
            </a:r>
          </a:p>
          <a:p>
            <a:pPr marL="457200" indent="-457200" algn="just" rtl="1">
              <a:lnSpc>
                <a:spcPct val="120000"/>
              </a:lnSpc>
              <a:spcBef>
                <a:spcPts val="600"/>
              </a:spcBef>
              <a:buClr>
                <a:srgbClr val="0000FF"/>
              </a:buClr>
              <a:buAutoNum type="arabicPeriod"/>
            </a:pPr>
            <a:r>
              <a:rPr lang="fa-IR" sz="2200" b="1" dirty="0" smtClean="0">
                <a:latin typeface="Times New Roman" panose="02020603050405020304" pitchFamily="18" charset="0"/>
                <a:cs typeface="B Nazanin" panose="00000400000000000000" pitchFamily="2" charset="-78"/>
              </a:rPr>
              <a:t>نام کالا بیانگر خواص و مزایای کالا باشد تا هر زمانی مصرف‌کننده نیازی را حس کرد بلافاصله نام کالا در ذهنش تداعی شود مثلا کام: شیرینی و شکلات</a:t>
            </a:r>
          </a:p>
          <a:p>
            <a:pPr marL="457200" indent="-457200" algn="just" rtl="1">
              <a:lnSpc>
                <a:spcPct val="120000"/>
              </a:lnSpc>
              <a:spcBef>
                <a:spcPts val="600"/>
              </a:spcBef>
              <a:buClr>
                <a:srgbClr val="0000FF"/>
              </a:buClr>
              <a:buAutoNum type="arabicPeriod"/>
            </a:pPr>
            <a:r>
              <a:rPr lang="fa-IR" sz="2200" b="1" dirty="0" smtClean="0">
                <a:latin typeface="Times New Roman" panose="02020603050405020304" pitchFamily="18" charset="0"/>
                <a:cs typeface="B Nazanin" panose="00000400000000000000" pitchFamily="2" charset="-78"/>
              </a:rPr>
              <a:t>بتوان شعار تبلیغاتی مناسبی برای نام کالا تهیه کرد. یک و یک محصول درجه یک</a:t>
            </a:r>
          </a:p>
          <a:p>
            <a:pPr marL="0" indent="0" algn="just" rtl="1">
              <a:lnSpc>
                <a:spcPct val="120000"/>
              </a:lnSpc>
              <a:spcBef>
                <a:spcPts val="600"/>
              </a:spcBef>
              <a:buClr>
                <a:srgbClr val="FF0000"/>
              </a:buClr>
              <a:buNone/>
            </a:pPr>
            <a:r>
              <a:rPr lang="fa-IR" sz="2000" b="1" dirty="0" smtClean="0">
                <a:latin typeface="Times New Roman" panose="02020603050405020304" pitchFamily="18" charset="0"/>
                <a:cs typeface="B Nazanin" panose="00000400000000000000" pitchFamily="2" charset="-78"/>
              </a:rPr>
              <a:t> </a:t>
            </a:r>
            <a:endParaRPr lang="fa-IR" sz="2000" b="1" dirty="0">
              <a:latin typeface="Times New Roman" panose="02020603050405020304" pitchFamily="18" charset="0"/>
              <a:cs typeface="B Nazanin" panose="000004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14</a:t>
            </a:fld>
            <a:endParaRPr lang="en-US" dirty="0">
              <a:cs typeface="B Nazanin" panose="00000400000000000000" pitchFamily="2" charset="-78"/>
            </a:endParaRPr>
          </a:p>
        </p:txBody>
      </p:sp>
    </p:spTree>
    <p:extLst>
      <p:ext uri="{BB962C8B-B14F-4D97-AF65-F5344CB8AC3E}">
        <p14:creationId xmlns:p14="http://schemas.microsoft.com/office/powerpoint/2010/main" val="34480257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5996"/>
            <a:ext cx="7886700" cy="810530"/>
          </a:xfrm>
          <a:ln>
            <a:noFill/>
          </a:ln>
        </p:spPr>
        <p:style>
          <a:lnRef idx="2">
            <a:schemeClr val="dk1"/>
          </a:lnRef>
          <a:fillRef idx="1">
            <a:schemeClr val="lt1"/>
          </a:fillRef>
          <a:effectRef idx="0">
            <a:schemeClr val="dk1"/>
          </a:effectRef>
          <a:fontRef idx="minor">
            <a:schemeClr val="dk1"/>
          </a:fontRef>
        </p:style>
        <p:txBody>
          <a:bodyPr>
            <a:normAutofit/>
          </a:bodyPr>
          <a:lstStyle/>
          <a:p>
            <a:pPr algn="ctr"/>
            <a:r>
              <a:rPr lang="fa-IR" sz="3600" dirty="0" smtClean="0">
                <a:solidFill>
                  <a:srgbClr val="0000FF"/>
                </a:solidFill>
                <a:cs typeface="B Titr" panose="00000700000000000000" pitchFamily="2" charset="-78"/>
              </a:rPr>
              <a:t>ویژگی‌های بسته‌بندی موفق</a:t>
            </a:r>
            <a:endParaRPr lang="en-US" sz="3600" dirty="0">
              <a:solidFill>
                <a:srgbClr val="0000FF"/>
              </a:solidFill>
              <a:cs typeface="B Titr" panose="00000700000000000000" pitchFamily="2" charset="-78"/>
            </a:endParaRPr>
          </a:p>
        </p:txBody>
      </p:sp>
      <p:sp>
        <p:nvSpPr>
          <p:cNvPr id="3" name="Content Placeholder 2"/>
          <p:cNvSpPr>
            <a:spLocks noGrp="1"/>
          </p:cNvSpPr>
          <p:nvPr>
            <p:ph idx="1"/>
          </p:nvPr>
        </p:nvSpPr>
        <p:spPr>
          <a:xfrm>
            <a:off x="557816" y="956526"/>
            <a:ext cx="8028368" cy="5372083"/>
          </a:xfrm>
        </p:spPr>
        <p:txBody>
          <a:bodyPr>
            <a:noAutofit/>
          </a:bodyPr>
          <a:lstStyle/>
          <a:p>
            <a:pPr marL="0" indent="0" algn="just" rtl="1">
              <a:lnSpc>
                <a:spcPct val="100000"/>
              </a:lnSpc>
              <a:spcBef>
                <a:spcPts val="600"/>
              </a:spcBef>
              <a:buClr>
                <a:srgbClr val="FF0000"/>
              </a:buClr>
              <a:buNone/>
            </a:pPr>
            <a:r>
              <a:rPr lang="fa-IR" sz="2000" b="1" dirty="0">
                <a:latin typeface="Times New Roman" panose="02020603050405020304" pitchFamily="18" charset="0"/>
                <a:cs typeface="B Nazanin" panose="00000400000000000000" pitchFamily="2" charset="-78"/>
              </a:rPr>
              <a:t>2</a:t>
            </a:r>
            <a:r>
              <a:rPr lang="fa-IR" sz="2200" b="1" dirty="0" smtClean="0">
                <a:latin typeface="Times New Roman" panose="02020603050405020304" pitchFamily="18" charset="0"/>
                <a:cs typeface="B Nazanin" panose="00000400000000000000" pitchFamily="2" charset="-78"/>
              </a:rPr>
              <a:t>) </a:t>
            </a:r>
            <a:r>
              <a:rPr lang="fa-IR" sz="2200" b="1" dirty="0" smtClean="0">
                <a:solidFill>
                  <a:srgbClr val="FF0000"/>
                </a:solidFill>
                <a:latin typeface="Times New Roman" panose="02020603050405020304" pitchFamily="18" charset="0"/>
                <a:cs typeface="B Nazanin" panose="00000400000000000000" pitchFamily="2" charset="-78"/>
              </a:rPr>
              <a:t>جاذبه طراحی</a:t>
            </a:r>
            <a:endParaRPr lang="en-US" sz="2200" b="1" dirty="0">
              <a:latin typeface="Times New Roman" panose="02020603050405020304" pitchFamily="18" charset="0"/>
              <a:cs typeface="B Nazanin" panose="00000400000000000000" pitchFamily="2" charset="-78"/>
            </a:endParaRPr>
          </a:p>
          <a:p>
            <a:pPr marL="0" indent="0" algn="just" rtl="1">
              <a:lnSpc>
                <a:spcPct val="100000"/>
              </a:lnSpc>
              <a:spcBef>
                <a:spcPts val="600"/>
              </a:spcBef>
              <a:buClr>
                <a:srgbClr val="0000FF"/>
              </a:buClr>
              <a:buNone/>
            </a:pPr>
            <a:r>
              <a:rPr lang="fa-IR" sz="2200" b="1" dirty="0" smtClean="0">
                <a:latin typeface="Times New Roman" panose="02020603050405020304" pitchFamily="18" charset="0"/>
                <a:cs typeface="B Nazanin" panose="00000400000000000000" pitchFamily="2" charset="-78"/>
              </a:rPr>
              <a:t>ویژگی‌های زیر در طرح بسته‌بندی توصیه می‌شوند:</a:t>
            </a:r>
          </a:p>
          <a:p>
            <a:pPr marL="457200" indent="-457200" algn="just" rtl="1">
              <a:lnSpc>
                <a:spcPct val="100000"/>
              </a:lnSpc>
              <a:spcBef>
                <a:spcPts val="600"/>
              </a:spcBef>
              <a:buClr>
                <a:srgbClr val="0000FF"/>
              </a:buClr>
              <a:buAutoNum type="arabicPeriod"/>
            </a:pPr>
            <a:r>
              <a:rPr lang="fa-IR" sz="1900" b="1" dirty="0">
                <a:latin typeface="Times New Roman" panose="02020603050405020304" pitchFamily="18" charset="0"/>
                <a:cs typeface="B Nazanin" panose="00000400000000000000" pitchFamily="2" charset="-78"/>
              </a:rPr>
              <a:t>طرح باید نگاه‌ها را به خود جذب نماید.</a:t>
            </a:r>
          </a:p>
          <a:p>
            <a:pPr marL="457200" indent="-457200" algn="just" rtl="1">
              <a:lnSpc>
                <a:spcPct val="100000"/>
              </a:lnSpc>
              <a:spcBef>
                <a:spcPts val="600"/>
              </a:spcBef>
              <a:buClr>
                <a:srgbClr val="0000FF"/>
              </a:buClr>
              <a:buAutoNum type="arabicPeriod"/>
            </a:pPr>
            <a:r>
              <a:rPr lang="fa-IR" sz="1900" b="1" dirty="0">
                <a:latin typeface="Times New Roman" panose="02020603050405020304" pitchFamily="18" charset="0"/>
                <a:cs typeface="B Nazanin" panose="00000400000000000000" pitchFamily="2" charset="-78"/>
              </a:rPr>
              <a:t>باید بیانگر خواص کالا باشد. مثلا استفاده از زمینه‌های سفید-آبی در بسته‌بندی فرآورده‌های لبنی بیانگر بهداشتی بودن محصول است.</a:t>
            </a:r>
          </a:p>
          <a:p>
            <a:pPr marL="457200" indent="-457200" algn="just" rtl="1">
              <a:lnSpc>
                <a:spcPct val="100000"/>
              </a:lnSpc>
              <a:spcBef>
                <a:spcPts val="600"/>
              </a:spcBef>
              <a:buClr>
                <a:srgbClr val="0000FF"/>
              </a:buClr>
              <a:buAutoNum type="arabicPeriod"/>
            </a:pPr>
            <a:r>
              <a:rPr lang="fa-IR" sz="1900" b="1" dirty="0">
                <a:latin typeface="Times New Roman" panose="02020603050405020304" pitchFamily="18" charset="0"/>
                <a:cs typeface="B Nazanin" panose="00000400000000000000" pitchFamily="2" charset="-78"/>
              </a:rPr>
              <a:t>بسته‌های غذایی در کنار یکدیگر طرح زیبایی را در محل فروشگاه ایجاد نمایند.</a:t>
            </a:r>
          </a:p>
          <a:p>
            <a:pPr marL="457200" indent="-457200" algn="just" rtl="1">
              <a:lnSpc>
                <a:spcPct val="100000"/>
              </a:lnSpc>
              <a:spcBef>
                <a:spcPts val="600"/>
              </a:spcBef>
              <a:buClr>
                <a:srgbClr val="0000FF"/>
              </a:buClr>
              <a:buAutoNum type="arabicPeriod"/>
            </a:pPr>
            <a:r>
              <a:rPr lang="fa-IR" sz="1900" b="1" dirty="0">
                <a:latin typeface="Times New Roman" panose="02020603050405020304" pitchFamily="18" charset="0"/>
                <a:cs typeface="B Nazanin" panose="00000400000000000000" pitchFamily="2" charset="-78"/>
              </a:rPr>
              <a:t>طرح در حد امکان ساده بوده و از شلوغی اجتناب شود.</a:t>
            </a:r>
          </a:p>
          <a:p>
            <a:pPr marL="457200" indent="-457200" algn="just" rtl="1">
              <a:lnSpc>
                <a:spcPct val="100000"/>
              </a:lnSpc>
              <a:spcBef>
                <a:spcPts val="600"/>
              </a:spcBef>
              <a:buClr>
                <a:srgbClr val="0000FF"/>
              </a:buClr>
              <a:buAutoNum type="arabicPeriod"/>
            </a:pPr>
            <a:r>
              <a:rPr lang="fa-IR" sz="1900" b="1" dirty="0">
                <a:latin typeface="Times New Roman" panose="02020603050405020304" pitchFamily="18" charset="0"/>
                <a:cs typeface="B Nazanin" panose="00000400000000000000" pitchFamily="2" charset="-78"/>
              </a:rPr>
              <a:t>از رنگ‌های مناسب در طرح استفاده شود</a:t>
            </a:r>
            <a:r>
              <a:rPr lang="fa-IR" sz="1900" b="1" dirty="0" smtClean="0">
                <a:latin typeface="Times New Roman" panose="02020603050405020304" pitchFamily="18" charset="0"/>
                <a:cs typeface="B Nazanin" panose="00000400000000000000" pitchFamily="2" charset="-78"/>
              </a:rPr>
              <a:t>.</a:t>
            </a:r>
          </a:p>
          <a:p>
            <a:pPr marL="0" indent="0" algn="just" rtl="1">
              <a:lnSpc>
                <a:spcPct val="100000"/>
              </a:lnSpc>
              <a:spcBef>
                <a:spcPts val="600"/>
              </a:spcBef>
              <a:buClr>
                <a:srgbClr val="0000FF"/>
              </a:buClr>
              <a:buNone/>
            </a:pPr>
            <a:endParaRPr lang="fa-IR" sz="1900" b="1" dirty="0">
              <a:latin typeface="Times New Roman" panose="02020603050405020304" pitchFamily="18" charset="0"/>
              <a:cs typeface="B Nazanin" panose="00000400000000000000" pitchFamily="2" charset="-78"/>
            </a:endParaRPr>
          </a:p>
          <a:p>
            <a:pPr marL="0" indent="0" algn="just" rtl="1">
              <a:lnSpc>
                <a:spcPct val="100000"/>
              </a:lnSpc>
              <a:spcBef>
                <a:spcPts val="600"/>
              </a:spcBef>
              <a:buClr>
                <a:srgbClr val="0000FF"/>
              </a:buClr>
              <a:buNone/>
            </a:pPr>
            <a:r>
              <a:rPr lang="fa-IR" sz="2000" b="1" i="1" dirty="0">
                <a:latin typeface="Times New Roman" panose="02020603050405020304" pitchFamily="18" charset="0"/>
                <a:cs typeface="B Nazanin" panose="00000400000000000000" pitchFamily="2" charset="-78"/>
              </a:rPr>
              <a:t>انواع رنگ‌ها در سه گروه قرار می‌گیرند:</a:t>
            </a:r>
          </a:p>
          <a:p>
            <a:pPr marL="457200" indent="-457200" algn="just" rtl="1">
              <a:lnSpc>
                <a:spcPct val="100000"/>
              </a:lnSpc>
              <a:spcBef>
                <a:spcPts val="600"/>
              </a:spcBef>
              <a:buClr>
                <a:srgbClr val="0000FF"/>
              </a:buClr>
              <a:buAutoNum type="arabicPeriod"/>
            </a:pPr>
            <a:r>
              <a:rPr lang="fa-IR" sz="1900" b="1" dirty="0">
                <a:latin typeface="Times New Roman" panose="02020603050405020304" pitchFamily="18" charset="0"/>
                <a:cs typeface="B Nazanin" panose="00000400000000000000" pitchFamily="2" charset="-78"/>
              </a:rPr>
              <a:t>رنگ‌های سرد </a:t>
            </a:r>
            <a:r>
              <a:rPr lang="fa-IR" sz="1900" b="1" dirty="0" smtClean="0">
                <a:latin typeface="Times New Roman" panose="02020603050405020304" pitchFamily="18" charset="0"/>
                <a:cs typeface="B Nazanin" panose="00000400000000000000" pitchFamily="2" charset="-78"/>
              </a:rPr>
              <a:t>که تداعی‌کننده </a:t>
            </a:r>
            <a:r>
              <a:rPr lang="fa-IR" sz="1900" b="1" dirty="0">
                <a:latin typeface="Times New Roman" panose="02020603050405020304" pitchFamily="18" charset="0"/>
                <a:cs typeface="B Nazanin" panose="00000400000000000000" pitchFamily="2" charset="-78"/>
              </a:rPr>
              <a:t>سرما هستند مانند رنگ‌های آبی و </a:t>
            </a:r>
            <a:r>
              <a:rPr lang="fa-IR" sz="1900" b="1" dirty="0" smtClean="0">
                <a:latin typeface="Times New Roman" panose="02020603050405020304" pitchFamily="18" charset="0"/>
                <a:cs typeface="B Nazanin" panose="00000400000000000000" pitchFamily="2" charset="-78"/>
              </a:rPr>
              <a:t>سبز؛ برای طراحی محصولاتی با ویژگی رفع عطش مثل آب و برخی نوشیدنی‌ها؛</a:t>
            </a:r>
            <a:endParaRPr lang="fa-IR" sz="1900" b="1" dirty="0">
              <a:latin typeface="Times New Roman" panose="02020603050405020304" pitchFamily="18" charset="0"/>
              <a:cs typeface="B Nazanin" panose="00000400000000000000" pitchFamily="2" charset="-78"/>
            </a:endParaRPr>
          </a:p>
          <a:p>
            <a:pPr marL="457200" indent="-457200" algn="just" rtl="1">
              <a:lnSpc>
                <a:spcPct val="100000"/>
              </a:lnSpc>
              <a:spcBef>
                <a:spcPts val="600"/>
              </a:spcBef>
              <a:buClr>
                <a:srgbClr val="0000FF"/>
              </a:buClr>
              <a:buAutoNum type="arabicPeriod"/>
            </a:pPr>
            <a:r>
              <a:rPr lang="fa-IR" sz="1900" b="1" dirty="0">
                <a:latin typeface="Times New Roman" panose="02020603050405020304" pitchFamily="18" charset="0"/>
                <a:cs typeface="B Nazanin" panose="00000400000000000000" pitchFamily="2" charset="-78"/>
              </a:rPr>
              <a:t>رنگ‌های گرم که تداعی کننده گرما هستند مانند قرمز، نارنجی و زرد؛ برای مواد انرژی‌زا و مواد غذایی ویژه </a:t>
            </a:r>
            <a:r>
              <a:rPr lang="fa-IR" sz="1900" b="1" dirty="0" smtClean="0">
                <a:latin typeface="Times New Roman" panose="02020603050405020304" pitchFamily="18" charset="0"/>
                <a:cs typeface="B Nazanin" panose="00000400000000000000" pitchFamily="2" charset="-78"/>
              </a:rPr>
              <a:t>کودکان؛</a:t>
            </a:r>
          </a:p>
          <a:p>
            <a:pPr marL="457200" indent="-457200" algn="just" rtl="1">
              <a:lnSpc>
                <a:spcPct val="100000"/>
              </a:lnSpc>
              <a:spcBef>
                <a:spcPts val="600"/>
              </a:spcBef>
              <a:buClr>
                <a:srgbClr val="0000FF"/>
              </a:buClr>
              <a:buAutoNum type="arabicPeriod"/>
            </a:pPr>
            <a:r>
              <a:rPr lang="fa-IR" sz="1900" b="1" dirty="0" smtClean="0">
                <a:latin typeface="Times New Roman" panose="02020603050405020304" pitchFamily="18" charset="0"/>
                <a:cs typeface="B Nazanin" panose="00000400000000000000" pitchFamily="2" charset="-78"/>
              </a:rPr>
              <a:t>رنگ‌های خنثی یا ترکیبی که بزرگسالان آن را ترجیح می‌دهند مانند رنگ بنفش.</a:t>
            </a:r>
          </a:p>
          <a:p>
            <a:pPr marL="0" indent="0" algn="just" rtl="1">
              <a:lnSpc>
                <a:spcPct val="120000"/>
              </a:lnSpc>
              <a:spcBef>
                <a:spcPts val="600"/>
              </a:spcBef>
              <a:buClr>
                <a:srgbClr val="0000FF"/>
              </a:buClr>
              <a:buNone/>
            </a:pPr>
            <a:endParaRPr lang="fa-IR" sz="1900" b="1" dirty="0">
              <a:latin typeface="Times New Roman" panose="02020603050405020304" pitchFamily="18" charset="0"/>
              <a:cs typeface="B Nazanin" panose="00000400000000000000" pitchFamily="2" charset="-78"/>
            </a:endParaRPr>
          </a:p>
          <a:p>
            <a:pPr marL="0" indent="0" algn="just" rtl="1">
              <a:lnSpc>
                <a:spcPct val="120000"/>
              </a:lnSpc>
              <a:spcBef>
                <a:spcPts val="600"/>
              </a:spcBef>
              <a:buClr>
                <a:srgbClr val="FF0000"/>
              </a:buClr>
              <a:buNone/>
            </a:pPr>
            <a:r>
              <a:rPr lang="fa-IR" sz="2000" b="1" dirty="0" smtClean="0">
                <a:latin typeface="Times New Roman" panose="02020603050405020304" pitchFamily="18" charset="0"/>
                <a:cs typeface="B Nazanin" panose="00000400000000000000" pitchFamily="2" charset="-78"/>
              </a:rPr>
              <a:t> </a:t>
            </a:r>
            <a:endParaRPr lang="fa-IR" sz="2000" b="1" dirty="0">
              <a:latin typeface="Times New Roman" panose="02020603050405020304" pitchFamily="18" charset="0"/>
              <a:cs typeface="B Nazanin" panose="000004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15</a:t>
            </a:fld>
            <a:endParaRPr lang="en-US" dirty="0">
              <a:cs typeface="B Nazanin" panose="00000400000000000000" pitchFamily="2" charset="-78"/>
            </a:endParaRPr>
          </a:p>
        </p:txBody>
      </p:sp>
    </p:spTree>
    <p:extLst>
      <p:ext uri="{BB962C8B-B14F-4D97-AF65-F5344CB8AC3E}">
        <p14:creationId xmlns:p14="http://schemas.microsoft.com/office/powerpoint/2010/main" val="30667594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810530"/>
          </a:xfrm>
          <a:ln>
            <a:noFill/>
          </a:ln>
        </p:spPr>
        <p:style>
          <a:lnRef idx="2">
            <a:schemeClr val="dk1"/>
          </a:lnRef>
          <a:fillRef idx="1">
            <a:schemeClr val="lt1"/>
          </a:fillRef>
          <a:effectRef idx="0">
            <a:schemeClr val="dk1"/>
          </a:effectRef>
          <a:fontRef idx="minor">
            <a:schemeClr val="dk1"/>
          </a:fontRef>
        </p:style>
        <p:txBody>
          <a:bodyPr>
            <a:normAutofit/>
          </a:bodyPr>
          <a:lstStyle/>
          <a:p>
            <a:pPr algn="ctr"/>
            <a:r>
              <a:rPr lang="fa-IR" sz="3600" dirty="0">
                <a:solidFill>
                  <a:srgbClr val="0000FF"/>
                </a:solidFill>
                <a:cs typeface="B Titr" panose="00000700000000000000" pitchFamily="2" charset="-78"/>
              </a:rPr>
              <a:t>ویژگی‌های بسته‌بندی موفق</a:t>
            </a:r>
            <a:endParaRPr lang="en-US" sz="3600" dirty="0">
              <a:solidFill>
                <a:srgbClr val="0000FF"/>
              </a:solidFill>
              <a:cs typeface="B Titr" panose="00000700000000000000" pitchFamily="2" charset="-78"/>
            </a:endParaRPr>
          </a:p>
        </p:txBody>
      </p:sp>
      <p:sp>
        <p:nvSpPr>
          <p:cNvPr id="3" name="Content Placeholder 2"/>
          <p:cNvSpPr>
            <a:spLocks noGrp="1"/>
          </p:cNvSpPr>
          <p:nvPr>
            <p:ph idx="1"/>
          </p:nvPr>
        </p:nvSpPr>
        <p:spPr>
          <a:xfrm>
            <a:off x="557816" y="1062404"/>
            <a:ext cx="8028368" cy="5293947"/>
          </a:xfrm>
        </p:spPr>
        <p:txBody>
          <a:bodyPr>
            <a:normAutofit/>
          </a:bodyPr>
          <a:lstStyle/>
          <a:p>
            <a:pPr marL="0" indent="0" algn="just" rtl="1">
              <a:lnSpc>
                <a:spcPct val="100000"/>
              </a:lnSpc>
              <a:spcBef>
                <a:spcPts val="1200"/>
              </a:spcBef>
              <a:buClr>
                <a:srgbClr val="FF0000"/>
              </a:buClr>
              <a:buNone/>
            </a:pPr>
            <a:r>
              <a:rPr lang="fa-IR" sz="2000" b="1" dirty="0" smtClean="0">
                <a:latin typeface="Times New Roman" panose="02020603050405020304" pitchFamily="18" charset="0"/>
                <a:cs typeface="B Nazanin" panose="00000400000000000000" pitchFamily="2" charset="-78"/>
              </a:rPr>
              <a:t>3) </a:t>
            </a:r>
            <a:r>
              <a:rPr lang="fa-IR" sz="2000" b="1" dirty="0" smtClean="0">
                <a:solidFill>
                  <a:srgbClr val="FF0000"/>
                </a:solidFill>
                <a:latin typeface="Times New Roman" panose="02020603050405020304" pitchFamily="18" charset="0"/>
                <a:cs typeface="B Nazanin" panose="00000400000000000000" pitchFamily="2" charset="-78"/>
              </a:rPr>
              <a:t>جاذبه حفظ و نگهداری محتوی</a:t>
            </a:r>
            <a:endParaRPr lang="en-US" sz="2000" b="1" dirty="0" smtClean="0">
              <a:latin typeface="Times New Roman" panose="02020603050405020304" pitchFamily="18" charset="0"/>
              <a:cs typeface="B Nazanin" panose="00000400000000000000" pitchFamily="2" charset="-78"/>
            </a:endParaRPr>
          </a:p>
          <a:p>
            <a:pPr marL="0" indent="0" algn="just" rtl="1">
              <a:lnSpc>
                <a:spcPct val="100000"/>
              </a:lnSpc>
              <a:spcBef>
                <a:spcPts val="1200"/>
              </a:spcBef>
              <a:buClr>
                <a:srgbClr val="FF0000"/>
              </a:buClr>
              <a:buNone/>
            </a:pPr>
            <a:r>
              <a:rPr lang="ar-SA" sz="2000" b="1" dirty="0" smtClean="0">
                <a:latin typeface="Times New Roman" panose="02020603050405020304" pitchFamily="18" charset="0"/>
                <a:cs typeface="B Nazanin" panose="00000400000000000000" pitchFamily="2" charset="-78"/>
              </a:rPr>
              <a:t> </a:t>
            </a:r>
            <a:r>
              <a:rPr lang="fa-IR" sz="2000" b="1" dirty="0" smtClean="0">
                <a:latin typeface="Times New Roman" panose="02020603050405020304" pitchFamily="18" charset="0"/>
                <a:cs typeface="B Nazanin" panose="00000400000000000000" pitchFamily="2" charset="-78"/>
              </a:rPr>
              <a:t>در طی زمان نگهداری، بسته‌بندی بتواند بر اساس استاندادهای مربوطه از محتویات بسته محافظت کند.</a:t>
            </a:r>
          </a:p>
          <a:p>
            <a:pPr marL="0" indent="0" algn="just" rtl="1">
              <a:lnSpc>
                <a:spcPct val="100000"/>
              </a:lnSpc>
              <a:spcBef>
                <a:spcPts val="1200"/>
              </a:spcBef>
              <a:buClr>
                <a:srgbClr val="FF0000"/>
              </a:buClr>
              <a:buNone/>
            </a:pPr>
            <a:r>
              <a:rPr lang="fa-IR" sz="2000" b="1" dirty="0" smtClean="0">
                <a:latin typeface="Times New Roman" panose="02020603050405020304" pitchFamily="18" charset="0"/>
                <a:cs typeface="B Nazanin" panose="00000400000000000000" pitchFamily="2" charset="-78"/>
              </a:rPr>
              <a:t>4) </a:t>
            </a:r>
            <a:r>
              <a:rPr lang="fa-IR" sz="2000" b="1" dirty="0">
                <a:solidFill>
                  <a:srgbClr val="FF0000"/>
                </a:solidFill>
                <a:latin typeface="Times New Roman" panose="02020603050405020304" pitchFamily="18" charset="0"/>
                <a:cs typeface="B Nazanin" panose="00000400000000000000" pitchFamily="2" charset="-78"/>
              </a:rPr>
              <a:t>جاذبه </a:t>
            </a:r>
            <a:r>
              <a:rPr lang="fa-IR" sz="2000" b="1" dirty="0" smtClean="0">
                <a:solidFill>
                  <a:srgbClr val="FF0000"/>
                </a:solidFill>
                <a:latin typeface="Times New Roman" panose="02020603050405020304" pitchFamily="18" charset="0"/>
                <a:cs typeface="B Nazanin" panose="00000400000000000000" pitchFamily="2" charset="-78"/>
              </a:rPr>
              <a:t>کمیت و کیفیت</a:t>
            </a:r>
            <a:endParaRPr lang="en-US" sz="2000" b="1" dirty="0">
              <a:latin typeface="Times New Roman" panose="02020603050405020304" pitchFamily="18" charset="0"/>
              <a:cs typeface="B Nazanin" panose="00000400000000000000" pitchFamily="2" charset="-78"/>
            </a:endParaRPr>
          </a:p>
          <a:p>
            <a:pPr marL="0" indent="0" algn="just" rtl="1">
              <a:lnSpc>
                <a:spcPct val="100000"/>
              </a:lnSpc>
              <a:spcBef>
                <a:spcPts val="1200"/>
              </a:spcBef>
              <a:buClr>
                <a:srgbClr val="FF0000"/>
              </a:buClr>
              <a:buNone/>
            </a:pPr>
            <a:r>
              <a:rPr lang="ar-SA" sz="2000" b="1" dirty="0">
                <a:latin typeface="Times New Roman" panose="02020603050405020304" pitchFamily="18" charset="0"/>
                <a:cs typeface="B Nazanin" panose="00000400000000000000" pitchFamily="2" charset="-78"/>
              </a:rPr>
              <a:t> </a:t>
            </a:r>
            <a:r>
              <a:rPr lang="fa-IR" sz="2000" b="1" dirty="0" smtClean="0">
                <a:latin typeface="Times New Roman" panose="02020603050405020304" pitchFamily="18" charset="0"/>
                <a:cs typeface="B Nazanin" panose="00000400000000000000" pitchFamily="2" charset="-78"/>
              </a:rPr>
              <a:t>کیفیت محصول در طی نگهداری بالا باشد و کمیت آن نیز در طی زمان نگهداری تغییر نکند.</a:t>
            </a:r>
            <a:endParaRPr lang="fa-IR" sz="2000" b="1" dirty="0">
              <a:latin typeface="Times New Roman" panose="02020603050405020304" pitchFamily="18" charset="0"/>
              <a:cs typeface="B Nazanin" panose="00000400000000000000" pitchFamily="2" charset="-78"/>
            </a:endParaRPr>
          </a:p>
          <a:p>
            <a:pPr marL="0" indent="0" algn="just" rtl="1">
              <a:lnSpc>
                <a:spcPct val="100000"/>
              </a:lnSpc>
              <a:spcBef>
                <a:spcPts val="1200"/>
              </a:spcBef>
              <a:buClr>
                <a:srgbClr val="FF0000"/>
              </a:buClr>
              <a:buNone/>
            </a:pPr>
            <a:r>
              <a:rPr lang="fa-IR" sz="2000" b="1" dirty="0" smtClean="0">
                <a:latin typeface="Times New Roman" panose="02020603050405020304" pitchFamily="18" charset="0"/>
                <a:cs typeface="B Nazanin" panose="00000400000000000000" pitchFamily="2" charset="-78"/>
              </a:rPr>
              <a:t>5) </a:t>
            </a:r>
            <a:r>
              <a:rPr lang="fa-IR" sz="2000" b="1" dirty="0">
                <a:solidFill>
                  <a:srgbClr val="FF0000"/>
                </a:solidFill>
                <a:latin typeface="Times New Roman" panose="02020603050405020304" pitchFamily="18" charset="0"/>
                <a:cs typeface="B Nazanin" panose="00000400000000000000" pitchFamily="2" charset="-78"/>
              </a:rPr>
              <a:t>جاذبه </a:t>
            </a:r>
            <a:r>
              <a:rPr lang="fa-IR" sz="2000" b="1" dirty="0" smtClean="0">
                <a:solidFill>
                  <a:srgbClr val="FF0000"/>
                </a:solidFill>
                <a:latin typeface="Times New Roman" panose="02020603050405020304" pitchFamily="18" charset="0"/>
                <a:cs typeface="B Nazanin" panose="00000400000000000000" pitchFamily="2" charset="-78"/>
              </a:rPr>
              <a:t>تبلیغات</a:t>
            </a:r>
            <a:endParaRPr lang="en-US" sz="2000" b="1" dirty="0">
              <a:latin typeface="Times New Roman" panose="02020603050405020304" pitchFamily="18" charset="0"/>
              <a:cs typeface="B Nazanin" panose="00000400000000000000" pitchFamily="2" charset="-78"/>
            </a:endParaRPr>
          </a:p>
          <a:p>
            <a:pPr marL="0" indent="0" algn="just" rtl="1">
              <a:lnSpc>
                <a:spcPct val="100000"/>
              </a:lnSpc>
              <a:spcBef>
                <a:spcPts val="1200"/>
              </a:spcBef>
              <a:buClr>
                <a:srgbClr val="FF0000"/>
              </a:buClr>
              <a:buNone/>
            </a:pPr>
            <a:r>
              <a:rPr lang="ar-SA" sz="2000" b="1" dirty="0">
                <a:latin typeface="Times New Roman" panose="02020603050405020304" pitchFamily="18" charset="0"/>
                <a:cs typeface="B Nazanin" panose="00000400000000000000" pitchFamily="2" charset="-78"/>
              </a:rPr>
              <a:t> </a:t>
            </a:r>
            <a:r>
              <a:rPr lang="fa-IR" sz="2000" b="1" dirty="0" smtClean="0">
                <a:latin typeface="Times New Roman" panose="02020603050405020304" pitchFamily="18" charset="0"/>
                <a:cs typeface="B Nazanin" panose="00000400000000000000" pitchFamily="2" charset="-78"/>
              </a:rPr>
              <a:t>فعالیت تبلیغاتی باعث ایجاد سابقه ذهنی برای مردم می‌شود و مردم تمایل بیشتری برای خرید آن خواهند داشت.</a:t>
            </a:r>
          </a:p>
          <a:p>
            <a:pPr marL="0" indent="0" algn="just" rtl="1">
              <a:lnSpc>
                <a:spcPct val="100000"/>
              </a:lnSpc>
              <a:spcBef>
                <a:spcPts val="1200"/>
              </a:spcBef>
              <a:buClr>
                <a:srgbClr val="FF0000"/>
              </a:buClr>
              <a:buNone/>
            </a:pPr>
            <a:r>
              <a:rPr lang="fa-IR" sz="2000" b="1" dirty="0" smtClean="0">
                <a:latin typeface="Times New Roman" panose="02020603050405020304" pitchFamily="18" charset="0"/>
                <a:cs typeface="B Nazanin" panose="00000400000000000000" pitchFamily="2" charset="-78"/>
              </a:rPr>
              <a:t>6) </a:t>
            </a:r>
            <a:r>
              <a:rPr lang="fa-IR" sz="2000" b="1" dirty="0">
                <a:solidFill>
                  <a:srgbClr val="FF0000"/>
                </a:solidFill>
                <a:latin typeface="Times New Roman" panose="02020603050405020304" pitchFamily="18" charset="0"/>
                <a:cs typeface="B Nazanin" panose="00000400000000000000" pitchFamily="2" charset="-78"/>
              </a:rPr>
              <a:t>جاذبه </a:t>
            </a:r>
            <a:r>
              <a:rPr lang="fa-IR" sz="2000" b="1" dirty="0" smtClean="0">
                <a:solidFill>
                  <a:srgbClr val="FF0000"/>
                </a:solidFill>
                <a:latin typeface="Times New Roman" panose="02020603050405020304" pitchFamily="18" charset="0"/>
                <a:cs typeface="B Nazanin" panose="00000400000000000000" pitchFamily="2" charset="-78"/>
              </a:rPr>
              <a:t>قیمت</a:t>
            </a:r>
            <a:endParaRPr lang="en-US" sz="2000" b="1" dirty="0">
              <a:latin typeface="Times New Roman" panose="02020603050405020304" pitchFamily="18" charset="0"/>
              <a:cs typeface="B Nazanin" panose="00000400000000000000" pitchFamily="2" charset="-78"/>
            </a:endParaRPr>
          </a:p>
          <a:p>
            <a:pPr marL="0" indent="0" algn="just" rtl="1">
              <a:lnSpc>
                <a:spcPct val="100000"/>
              </a:lnSpc>
              <a:spcBef>
                <a:spcPts val="1200"/>
              </a:spcBef>
              <a:buClr>
                <a:srgbClr val="FF0000"/>
              </a:buClr>
              <a:buNone/>
            </a:pPr>
            <a:r>
              <a:rPr lang="fa-IR" sz="2000" b="1" dirty="0" smtClean="0">
                <a:latin typeface="Times New Roman" panose="02020603050405020304" pitchFamily="18" charset="0"/>
                <a:cs typeface="B Nazanin" panose="00000400000000000000" pitchFamily="2" charset="-78"/>
              </a:rPr>
              <a:t>یک فاکتور مهم برای عموم مردم، به ویژه اقشار کم درآمد است.</a:t>
            </a:r>
            <a:endParaRPr lang="fa-IR" sz="2000" b="1" dirty="0">
              <a:latin typeface="Times New Roman" panose="02020603050405020304" pitchFamily="18" charset="0"/>
              <a:cs typeface="B Nazanin" panose="00000400000000000000" pitchFamily="2" charset="-78"/>
            </a:endParaRPr>
          </a:p>
          <a:p>
            <a:pPr marL="0" indent="0" algn="just" rtl="1">
              <a:lnSpc>
                <a:spcPct val="100000"/>
              </a:lnSpc>
              <a:spcBef>
                <a:spcPts val="1200"/>
              </a:spcBef>
              <a:buClr>
                <a:srgbClr val="FF0000"/>
              </a:buClr>
              <a:buNone/>
            </a:pPr>
            <a:endParaRPr lang="fa-IR" sz="2000" b="1" dirty="0" smtClean="0">
              <a:latin typeface="Times New Roman" panose="02020603050405020304" pitchFamily="18" charset="0"/>
              <a:cs typeface="B Nazanin" panose="00000400000000000000" pitchFamily="2" charset="-78"/>
            </a:endParaRPr>
          </a:p>
          <a:p>
            <a:pPr marL="0" indent="0" algn="just" rtl="1">
              <a:lnSpc>
                <a:spcPct val="100000"/>
              </a:lnSpc>
              <a:spcBef>
                <a:spcPts val="1200"/>
              </a:spcBef>
              <a:buClr>
                <a:srgbClr val="FF0000"/>
              </a:buClr>
              <a:buNone/>
            </a:pPr>
            <a:endParaRPr lang="fa-IR" sz="2000" b="1" dirty="0">
              <a:latin typeface="Times New Roman" panose="02020603050405020304" pitchFamily="18" charset="0"/>
              <a:cs typeface="B Nazanin" panose="000004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16</a:t>
            </a:fld>
            <a:endParaRPr lang="en-US" dirty="0">
              <a:cs typeface="B Nazanin" panose="00000400000000000000" pitchFamily="2" charset="-78"/>
            </a:endParaRPr>
          </a:p>
        </p:txBody>
      </p:sp>
    </p:spTree>
    <p:extLst>
      <p:ext uri="{BB962C8B-B14F-4D97-AF65-F5344CB8AC3E}">
        <p14:creationId xmlns:p14="http://schemas.microsoft.com/office/powerpoint/2010/main" val="34997886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810530"/>
          </a:xfrm>
          <a:ln>
            <a:noFill/>
          </a:ln>
        </p:spPr>
        <p:style>
          <a:lnRef idx="2">
            <a:schemeClr val="dk1"/>
          </a:lnRef>
          <a:fillRef idx="1">
            <a:schemeClr val="lt1"/>
          </a:fillRef>
          <a:effectRef idx="0">
            <a:schemeClr val="dk1"/>
          </a:effectRef>
          <a:fontRef idx="minor">
            <a:schemeClr val="dk1"/>
          </a:fontRef>
        </p:style>
        <p:txBody>
          <a:bodyPr>
            <a:normAutofit/>
          </a:bodyPr>
          <a:lstStyle/>
          <a:p>
            <a:pPr algn="ctr"/>
            <a:r>
              <a:rPr lang="fa-IR" sz="3600" dirty="0" smtClean="0">
                <a:solidFill>
                  <a:srgbClr val="0000FF"/>
                </a:solidFill>
                <a:cs typeface="B Titr" panose="00000700000000000000" pitchFamily="2" charset="-78"/>
              </a:rPr>
              <a:t>وضعیت بسته‌بندی مواد غذایی در ایران</a:t>
            </a:r>
            <a:endParaRPr lang="en-US" sz="3600" dirty="0">
              <a:solidFill>
                <a:srgbClr val="0000FF"/>
              </a:solidFill>
              <a:cs typeface="B Titr" panose="00000700000000000000" pitchFamily="2" charset="-78"/>
            </a:endParaRPr>
          </a:p>
        </p:txBody>
      </p:sp>
      <p:sp>
        <p:nvSpPr>
          <p:cNvPr id="3" name="Content Placeholder 2"/>
          <p:cNvSpPr>
            <a:spLocks noGrp="1"/>
          </p:cNvSpPr>
          <p:nvPr>
            <p:ph idx="1"/>
          </p:nvPr>
        </p:nvSpPr>
        <p:spPr>
          <a:xfrm>
            <a:off x="557816" y="1062404"/>
            <a:ext cx="8028368" cy="5293947"/>
          </a:xfrm>
        </p:spPr>
        <p:txBody>
          <a:bodyPr>
            <a:normAutofit fontScale="92500"/>
          </a:bodyPr>
          <a:lstStyle/>
          <a:p>
            <a:pPr marL="0" indent="0" algn="just" rtl="1">
              <a:lnSpc>
                <a:spcPct val="100000"/>
              </a:lnSpc>
              <a:spcBef>
                <a:spcPts val="1200"/>
              </a:spcBef>
              <a:buClr>
                <a:srgbClr val="FF0000"/>
              </a:buClr>
              <a:buNone/>
            </a:pPr>
            <a:r>
              <a:rPr lang="ar-SA" sz="2200" b="1" dirty="0" smtClean="0">
                <a:latin typeface="Times New Roman" panose="02020603050405020304" pitchFamily="18" charset="0"/>
                <a:cs typeface="B Nazanin" panose="00000400000000000000" pitchFamily="2" charset="-78"/>
              </a:rPr>
              <a:t>بحث </a:t>
            </a:r>
            <a:r>
              <a:rPr lang="ar-SA" sz="2200" b="1" dirty="0">
                <a:latin typeface="Times New Roman" panose="02020603050405020304" pitchFamily="18" charset="0"/>
                <a:cs typeface="B Nazanin" panose="00000400000000000000" pitchFamily="2" charset="-78"/>
              </a:rPr>
              <a:t>بسته‌بندی و کیفیت آن در جامعه ما بخصوص در دهۀ گذشته، بدلیل رشد دانش بسته‌بندی کشور، پیشرفت طراحی و افزایش سرمایه‌گذاری­های فنی و مهندسی، تغییر فرهنگ تغذیه و الگوی مصرف و ظهور مواد و امکانات نوین بسته‌بندی رشد چشمگیر </a:t>
            </a:r>
            <a:r>
              <a:rPr lang="ar-SA" sz="2200" b="1" dirty="0" smtClean="0">
                <a:latin typeface="Times New Roman" panose="02020603050405020304" pitchFamily="18" charset="0"/>
                <a:cs typeface="B Nazanin" panose="00000400000000000000" pitchFamily="2" charset="-78"/>
              </a:rPr>
              <a:t>داشته </a:t>
            </a:r>
            <a:r>
              <a:rPr lang="fa-IR" sz="2200" b="1" dirty="0" smtClean="0">
                <a:latin typeface="Times New Roman" panose="02020603050405020304" pitchFamily="18" charset="0"/>
                <a:cs typeface="B Nazanin" panose="00000400000000000000" pitchFamily="2" charset="-78"/>
              </a:rPr>
              <a:t>و دارد</a:t>
            </a:r>
            <a:r>
              <a:rPr lang="ar-SA" sz="2200" b="1" dirty="0" smtClean="0">
                <a:latin typeface="Times New Roman" panose="02020603050405020304" pitchFamily="18" charset="0"/>
                <a:cs typeface="B Nazanin" panose="00000400000000000000" pitchFamily="2" charset="-78"/>
              </a:rPr>
              <a:t>. </a:t>
            </a:r>
            <a:r>
              <a:rPr lang="ar-SA" sz="2200" b="1" dirty="0">
                <a:latin typeface="Times New Roman" panose="02020603050405020304" pitchFamily="18" charset="0"/>
                <a:cs typeface="B Nazanin" panose="00000400000000000000" pitchFamily="2" charset="-78"/>
              </a:rPr>
              <a:t>با وجود این مشکلاتی در صنعت بسته‌بندی کشور وجود دارد از جمله</a:t>
            </a:r>
            <a:r>
              <a:rPr lang="ar-SA" sz="2200" b="1" dirty="0" smtClean="0">
                <a:latin typeface="Times New Roman" panose="02020603050405020304" pitchFamily="18" charset="0"/>
                <a:cs typeface="B Nazanin" panose="00000400000000000000" pitchFamily="2" charset="-78"/>
              </a:rPr>
              <a:t>:</a:t>
            </a:r>
            <a:endParaRPr lang="fa-IR" sz="2200" b="1" dirty="0" smtClean="0">
              <a:latin typeface="Times New Roman" panose="02020603050405020304" pitchFamily="18" charset="0"/>
              <a:cs typeface="B Nazanin" panose="00000400000000000000" pitchFamily="2" charset="-78"/>
            </a:endParaRPr>
          </a:p>
          <a:p>
            <a:pPr marL="0" indent="0" algn="just" rtl="1">
              <a:lnSpc>
                <a:spcPct val="100000"/>
              </a:lnSpc>
              <a:spcBef>
                <a:spcPts val="1200"/>
              </a:spcBef>
              <a:buClr>
                <a:srgbClr val="FF0000"/>
              </a:buClr>
              <a:buNone/>
            </a:pPr>
            <a:endParaRPr lang="fa-IR" sz="2200" b="1" dirty="0">
              <a:latin typeface="Times New Roman" panose="02020603050405020304" pitchFamily="18" charset="0"/>
              <a:cs typeface="B Nazanin" panose="00000400000000000000" pitchFamily="2" charset="-78"/>
            </a:endParaRPr>
          </a:p>
          <a:p>
            <a:pPr marL="0" indent="0" algn="just" rtl="1">
              <a:spcBef>
                <a:spcPts val="1200"/>
              </a:spcBef>
              <a:buNone/>
            </a:pPr>
            <a:r>
              <a:rPr lang="ar-SA" sz="2200" b="1" dirty="0">
                <a:latin typeface="Times New Roman" panose="02020603050405020304" pitchFamily="18" charset="0"/>
                <a:cs typeface="B Nazanin" panose="00000400000000000000" pitchFamily="2" charset="-78"/>
              </a:rPr>
              <a:t>1- عدم آگاهی یا آگاهی بسیار کم تولیدکنندگان داخلی در مورد اهمیتی که بسته‌بندی می‌تواند در مسائل اقتصادی و فرهنگی یک جامعه داشته باشد. </a:t>
            </a:r>
            <a:endParaRPr lang="en-US" sz="2200" b="1" dirty="0">
              <a:latin typeface="Times New Roman" panose="02020603050405020304" pitchFamily="18" charset="0"/>
              <a:cs typeface="B Nazanin" panose="00000400000000000000" pitchFamily="2" charset="-78"/>
            </a:endParaRPr>
          </a:p>
          <a:p>
            <a:pPr marL="0" indent="0" algn="just" rtl="1">
              <a:spcBef>
                <a:spcPts val="1200"/>
              </a:spcBef>
              <a:buNone/>
            </a:pPr>
            <a:r>
              <a:rPr lang="ar-SA" sz="2200" b="1" dirty="0">
                <a:latin typeface="Times New Roman" panose="02020603050405020304" pitchFamily="18" charset="0"/>
                <a:cs typeface="B Nazanin" panose="00000400000000000000" pitchFamily="2" charset="-78"/>
              </a:rPr>
              <a:t>2- پایین بودن سطح کیفی بسته‌بندی‌های تولیدی</a:t>
            </a:r>
            <a:endParaRPr lang="en-US" sz="2200" b="1" dirty="0">
              <a:latin typeface="Times New Roman" panose="02020603050405020304" pitchFamily="18" charset="0"/>
              <a:cs typeface="B Nazanin" panose="00000400000000000000" pitchFamily="2" charset="-78"/>
            </a:endParaRPr>
          </a:p>
          <a:p>
            <a:pPr marL="0" indent="0" algn="just" rtl="1">
              <a:spcBef>
                <a:spcPts val="1200"/>
              </a:spcBef>
              <a:buNone/>
            </a:pPr>
            <a:r>
              <a:rPr lang="ar-SA" sz="2200" b="1" dirty="0">
                <a:latin typeface="Times New Roman" panose="02020603050405020304" pitchFamily="18" charset="0"/>
                <a:cs typeface="B Nazanin" panose="00000400000000000000" pitchFamily="2" charset="-78"/>
              </a:rPr>
              <a:t>3- ضعف در طراحی و زمینه­های روانشناختی مربوط به بسته‌بندی‌ </a:t>
            </a:r>
            <a:endParaRPr lang="en-US" sz="2200" b="1" dirty="0">
              <a:latin typeface="Times New Roman" panose="02020603050405020304" pitchFamily="18" charset="0"/>
              <a:cs typeface="B Nazanin" panose="00000400000000000000" pitchFamily="2" charset="-78"/>
            </a:endParaRPr>
          </a:p>
          <a:p>
            <a:pPr marL="0" indent="0" algn="just" rtl="1">
              <a:spcBef>
                <a:spcPts val="1200"/>
              </a:spcBef>
              <a:buNone/>
            </a:pPr>
            <a:r>
              <a:rPr lang="ar-SA" sz="2200" b="1" dirty="0">
                <a:latin typeface="Times New Roman" panose="02020603050405020304" pitchFamily="18" charset="0"/>
                <a:cs typeface="B Nazanin" panose="00000400000000000000" pitchFamily="2" charset="-78"/>
              </a:rPr>
              <a:t>4- پایین بودن سطح کیفیت دستگاه­های تولیدکنندۀ مواد </a:t>
            </a:r>
            <a:r>
              <a:rPr lang="ar-SA" sz="2200" b="1" dirty="0" smtClean="0">
                <a:latin typeface="Times New Roman" panose="02020603050405020304" pitchFamily="18" charset="0"/>
                <a:cs typeface="B Nazanin" panose="00000400000000000000" pitchFamily="2" charset="-78"/>
              </a:rPr>
              <a:t>بسته‌بندی</a:t>
            </a:r>
            <a:endParaRPr lang="fa-IR" sz="2200" b="1" dirty="0" smtClean="0">
              <a:latin typeface="Times New Roman" panose="02020603050405020304" pitchFamily="18" charset="0"/>
              <a:cs typeface="B Nazanin" panose="00000400000000000000" pitchFamily="2" charset="-78"/>
            </a:endParaRPr>
          </a:p>
          <a:p>
            <a:pPr marL="0" indent="0" algn="just" rtl="1">
              <a:spcBef>
                <a:spcPts val="1200"/>
              </a:spcBef>
              <a:buNone/>
            </a:pPr>
            <a:r>
              <a:rPr lang="ar-SA" sz="2200" b="1" dirty="0" smtClean="0">
                <a:latin typeface="Times New Roman" panose="02020603050405020304" pitchFamily="18" charset="0"/>
                <a:cs typeface="B Nazanin" panose="00000400000000000000" pitchFamily="2" charset="-78"/>
              </a:rPr>
              <a:t>5- </a:t>
            </a:r>
            <a:r>
              <a:rPr lang="ar-SA" sz="2200" b="1" dirty="0">
                <a:latin typeface="Times New Roman" panose="02020603050405020304" pitchFamily="18" charset="0"/>
                <a:cs typeface="B Nazanin" panose="00000400000000000000" pitchFamily="2" charset="-78"/>
              </a:rPr>
              <a:t>ضعف سیستم آموزشی در تربیت کارشناسان ماهر در زمینۀ تولید مواد بسته‌بندی </a:t>
            </a:r>
            <a:endParaRPr lang="en-US" sz="2200" b="1" dirty="0">
              <a:latin typeface="Times New Roman" panose="02020603050405020304" pitchFamily="18" charset="0"/>
              <a:cs typeface="B Nazanin" panose="00000400000000000000" pitchFamily="2" charset="-78"/>
            </a:endParaRPr>
          </a:p>
          <a:p>
            <a:pPr marL="0" indent="0" algn="just" rtl="1">
              <a:lnSpc>
                <a:spcPct val="100000"/>
              </a:lnSpc>
              <a:spcBef>
                <a:spcPts val="1200"/>
              </a:spcBef>
              <a:buClr>
                <a:srgbClr val="FF0000"/>
              </a:buClr>
              <a:buNone/>
            </a:pPr>
            <a:r>
              <a:rPr lang="ar-SA" sz="2200" b="1" dirty="0">
                <a:latin typeface="Times New Roman" panose="02020603050405020304" pitchFamily="18" charset="0"/>
                <a:cs typeface="B Nazanin" panose="00000400000000000000" pitchFamily="2" charset="-78"/>
              </a:rPr>
              <a:t>به طور کلی مسائل اقتصادی در تأمین دستگاه­های بسته‌بندی نوین هم می‌تواند از دیگر مشکلات پیش پای صنعت بسته‌بندی در کشور باشد. </a:t>
            </a:r>
            <a:endParaRPr lang="en-US" sz="2200" b="1" dirty="0">
              <a:latin typeface="Times New Roman" panose="02020603050405020304" pitchFamily="18" charset="0"/>
              <a:cs typeface="B Nazanin" panose="00000400000000000000" pitchFamily="2" charset="-78"/>
            </a:endParaRPr>
          </a:p>
          <a:p>
            <a:pPr marL="0" indent="0" algn="just" rtl="1">
              <a:lnSpc>
                <a:spcPct val="100000"/>
              </a:lnSpc>
              <a:spcBef>
                <a:spcPts val="1200"/>
              </a:spcBef>
              <a:buClr>
                <a:srgbClr val="FF0000"/>
              </a:buClr>
              <a:buNone/>
            </a:pPr>
            <a:endParaRPr lang="fa-IR" sz="2000" b="1" dirty="0">
              <a:latin typeface="Times New Roman" panose="02020603050405020304" pitchFamily="18" charset="0"/>
              <a:cs typeface="B Nazanin" panose="00000400000000000000" pitchFamily="2" charset="-78"/>
            </a:endParaRPr>
          </a:p>
          <a:p>
            <a:pPr marL="0" indent="0" algn="just" rtl="1">
              <a:lnSpc>
                <a:spcPct val="100000"/>
              </a:lnSpc>
              <a:spcBef>
                <a:spcPts val="1200"/>
              </a:spcBef>
              <a:buClr>
                <a:srgbClr val="FF0000"/>
              </a:buClr>
              <a:buNone/>
            </a:pPr>
            <a:endParaRPr lang="fa-IR" sz="2000" b="1" dirty="0">
              <a:latin typeface="Times New Roman" panose="02020603050405020304" pitchFamily="18" charset="0"/>
              <a:cs typeface="B Nazanin" panose="000004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17</a:t>
            </a:fld>
            <a:endParaRPr lang="en-US" dirty="0">
              <a:cs typeface="B Nazanin" panose="00000400000000000000" pitchFamily="2" charset="-78"/>
            </a:endParaRPr>
          </a:p>
        </p:txBody>
      </p:sp>
    </p:spTree>
    <p:extLst>
      <p:ext uri="{BB962C8B-B14F-4D97-AF65-F5344CB8AC3E}">
        <p14:creationId xmlns:p14="http://schemas.microsoft.com/office/powerpoint/2010/main" val="40564593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810530"/>
          </a:xfrm>
          <a:ln>
            <a:noFill/>
          </a:ln>
        </p:spPr>
        <p:style>
          <a:lnRef idx="2">
            <a:schemeClr val="dk1"/>
          </a:lnRef>
          <a:fillRef idx="1">
            <a:schemeClr val="lt1"/>
          </a:fillRef>
          <a:effectRef idx="0">
            <a:schemeClr val="dk1"/>
          </a:effectRef>
          <a:fontRef idx="minor">
            <a:schemeClr val="dk1"/>
          </a:fontRef>
        </p:style>
        <p:txBody>
          <a:bodyPr>
            <a:normAutofit/>
          </a:bodyPr>
          <a:lstStyle/>
          <a:p>
            <a:pPr algn="ctr"/>
            <a:r>
              <a:rPr lang="fa-IR" sz="3600" dirty="0" smtClean="0">
                <a:solidFill>
                  <a:srgbClr val="0000FF"/>
                </a:solidFill>
                <a:cs typeface="B Titr" panose="00000700000000000000" pitchFamily="2" charset="-78"/>
              </a:rPr>
              <a:t>پیام هنری بسته‌بندی</a:t>
            </a:r>
            <a:endParaRPr lang="en-US" sz="3600" dirty="0">
              <a:solidFill>
                <a:srgbClr val="0000FF"/>
              </a:solidFill>
              <a:cs typeface="B Titr" panose="00000700000000000000" pitchFamily="2" charset="-78"/>
            </a:endParaRPr>
          </a:p>
        </p:txBody>
      </p:sp>
      <p:sp>
        <p:nvSpPr>
          <p:cNvPr id="3" name="Content Placeholder 2"/>
          <p:cNvSpPr>
            <a:spLocks noGrp="1"/>
          </p:cNvSpPr>
          <p:nvPr>
            <p:ph idx="1"/>
          </p:nvPr>
        </p:nvSpPr>
        <p:spPr>
          <a:xfrm>
            <a:off x="557816" y="1062404"/>
            <a:ext cx="8028368" cy="5293947"/>
          </a:xfrm>
        </p:spPr>
        <p:txBody>
          <a:bodyPr>
            <a:normAutofit/>
          </a:bodyPr>
          <a:lstStyle/>
          <a:p>
            <a:pPr marL="0" indent="0" algn="just" rtl="1">
              <a:lnSpc>
                <a:spcPct val="100000"/>
              </a:lnSpc>
              <a:spcBef>
                <a:spcPts val="1200"/>
              </a:spcBef>
              <a:buClr>
                <a:srgbClr val="FF0000"/>
              </a:buClr>
              <a:buNone/>
            </a:pPr>
            <a:endParaRPr lang="fa-IR" sz="2000" b="1" dirty="0" smtClean="0">
              <a:latin typeface="Times New Roman" panose="02020603050405020304" pitchFamily="18" charset="0"/>
              <a:cs typeface="B Nazanin" panose="00000400000000000000" pitchFamily="2" charset="-78"/>
            </a:endParaRPr>
          </a:p>
          <a:p>
            <a:pPr marL="0" indent="0" algn="just" rtl="1">
              <a:lnSpc>
                <a:spcPct val="100000"/>
              </a:lnSpc>
              <a:spcBef>
                <a:spcPts val="1200"/>
              </a:spcBef>
              <a:buClr>
                <a:srgbClr val="FF0000"/>
              </a:buClr>
              <a:buNone/>
            </a:pPr>
            <a:endParaRPr lang="fa-IR" sz="2000" b="1" dirty="0">
              <a:latin typeface="Times New Roman" panose="02020603050405020304" pitchFamily="18" charset="0"/>
              <a:cs typeface="B Nazanin" panose="000004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18</a:t>
            </a:fld>
            <a:endParaRPr lang="en-US" dirty="0">
              <a:cs typeface="B Nazanin" panose="00000400000000000000" pitchFamily="2" charset="-78"/>
            </a:endParaRPr>
          </a:p>
        </p:txBody>
      </p:sp>
      <p:pic>
        <p:nvPicPr>
          <p:cNvPr id="7" name="Picture 6"/>
          <p:cNvPicPr>
            <a:picLocks noChangeAspect="1"/>
          </p:cNvPicPr>
          <p:nvPr/>
        </p:nvPicPr>
        <p:blipFill>
          <a:blip r:embed="rId2"/>
          <a:stretch>
            <a:fillRect/>
          </a:stretch>
        </p:blipFill>
        <p:spPr>
          <a:xfrm>
            <a:off x="887863" y="1347116"/>
            <a:ext cx="7235455" cy="4928556"/>
          </a:xfrm>
          <a:prstGeom prst="rect">
            <a:avLst/>
          </a:prstGeom>
        </p:spPr>
      </p:pic>
    </p:spTree>
    <p:extLst>
      <p:ext uri="{BB962C8B-B14F-4D97-AF65-F5344CB8AC3E}">
        <p14:creationId xmlns:p14="http://schemas.microsoft.com/office/powerpoint/2010/main" val="5103566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816" y="121933"/>
            <a:ext cx="7886700" cy="810530"/>
          </a:xfrm>
          <a:ln>
            <a:noFill/>
          </a:ln>
        </p:spPr>
        <p:style>
          <a:lnRef idx="2">
            <a:schemeClr val="dk1"/>
          </a:lnRef>
          <a:fillRef idx="1">
            <a:schemeClr val="lt1"/>
          </a:fillRef>
          <a:effectRef idx="0">
            <a:schemeClr val="dk1"/>
          </a:effectRef>
          <a:fontRef idx="minor">
            <a:schemeClr val="dk1"/>
          </a:fontRef>
        </p:style>
        <p:txBody>
          <a:bodyPr>
            <a:normAutofit/>
          </a:bodyPr>
          <a:lstStyle/>
          <a:p>
            <a:pPr algn="ctr"/>
            <a:r>
              <a:rPr lang="fa-IR" sz="3600" dirty="0" smtClean="0">
                <a:solidFill>
                  <a:srgbClr val="0000FF"/>
                </a:solidFill>
                <a:cs typeface="B Titr" panose="00000700000000000000" pitchFamily="2" charset="-78"/>
              </a:rPr>
              <a:t>مصرف جهانی مواد بسته‌بندی </a:t>
            </a:r>
            <a:endParaRPr lang="en-US" sz="3600" dirty="0">
              <a:solidFill>
                <a:srgbClr val="0000FF"/>
              </a:solidFill>
              <a:cs typeface="B Titr" panose="00000700000000000000" pitchFamily="2" charset="-78"/>
            </a:endParaRPr>
          </a:p>
        </p:txBody>
      </p:sp>
      <p:sp>
        <p:nvSpPr>
          <p:cNvPr id="3" name="Content Placeholder 2"/>
          <p:cNvSpPr>
            <a:spLocks noGrp="1"/>
          </p:cNvSpPr>
          <p:nvPr>
            <p:ph idx="1"/>
          </p:nvPr>
        </p:nvSpPr>
        <p:spPr>
          <a:xfrm>
            <a:off x="557816" y="1062404"/>
            <a:ext cx="8028368" cy="5293947"/>
          </a:xfrm>
        </p:spPr>
        <p:txBody>
          <a:bodyPr>
            <a:normAutofit/>
          </a:bodyPr>
          <a:lstStyle/>
          <a:p>
            <a:pPr marL="0" indent="0" algn="just" rtl="1">
              <a:lnSpc>
                <a:spcPct val="100000"/>
              </a:lnSpc>
              <a:spcBef>
                <a:spcPts val="1200"/>
              </a:spcBef>
              <a:buClr>
                <a:srgbClr val="FF0000"/>
              </a:buClr>
              <a:buNone/>
            </a:pPr>
            <a:endParaRPr lang="fa-IR" sz="2000" b="1" dirty="0" smtClean="0">
              <a:latin typeface="Times New Roman" panose="02020603050405020304" pitchFamily="18" charset="0"/>
              <a:cs typeface="B Nazanin" panose="00000400000000000000" pitchFamily="2" charset="-78"/>
            </a:endParaRPr>
          </a:p>
          <a:p>
            <a:pPr marL="0" indent="0" algn="just" rtl="1">
              <a:lnSpc>
                <a:spcPct val="100000"/>
              </a:lnSpc>
              <a:spcBef>
                <a:spcPts val="1200"/>
              </a:spcBef>
              <a:buClr>
                <a:srgbClr val="FF0000"/>
              </a:buClr>
              <a:buNone/>
            </a:pPr>
            <a:endParaRPr lang="fa-IR" sz="2000" b="1" dirty="0">
              <a:latin typeface="Times New Roman" panose="02020603050405020304" pitchFamily="18" charset="0"/>
              <a:cs typeface="B Nazanin" panose="000004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19</a:t>
            </a:fld>
            <a:endParaRPr lang="en-US" dirty="0">
              <a:cs typeface="B Nazanin" panose="00000400000000000000" pitchFamily="2" charset="-78"/>
            </a:endParaRPr>
          </a:p>
        </p:txBody>
      </p:sp>
      <p:pic>
        <p:nvPicPr>
          <p:cNvPr id="4" name="Picture 3"/>
          <p:cNvPicPr>
            <a:picLocks noChangeAspect="1"/>
          </p:cNvPicPr>
          <p:nvPr/>
        </p:nvPicPr>
        <p:blipFill rotWithShape="1">
          <a:blip r:embed="rId2"/>
          <a:srcRect l="28733" t="9829" r="26367" b="21908"/>
          <a:stretch/>
        </p:blipFill>
        <p:spPr>
          <a:xfrm>
            <a:off x="3865201" y="5089994"/>
            <a:ext cx="2068774" cy="1729183"/>
          </a:xfrm>
          <a:prstGeom prst="rect">
            <a:avLst/>
          </a:prstGeom>
        </p:spPr>
      </p:pic>
      <p:pic>
        <p:nvPicPr>
          <p:cNvPr id="5" name="Picture 4"/>
          <p:cNvPicPr>
            <a:picLocks noChangeAspect="1"/>
          </p:cNvPicPr>
          <p:nvPr/>
        </p:nvPicPr>
        <p:blipFill>
          <a:blip r:embed="rId3"/>
          <a:stretch>
            <a:fillRect/>
          </a:stretch>
        </p:blipFill>
        <p:spPr>
          <a:xfrm>
            <a:off x="331244" y="1328286"/>
            <a:ext cx="6968395" cy="3826636"/>
          </a:xfrm>
          <a:prstGeom prst="rect">
            <a:avLst/>
          </a:prstGeom>
        </p:spPr>
      </p:pic>
    </p:spTree>
    <p:extLst>
      <p:ext uri="{BB962C8B-B14F-4D97-AF65-F5344CB8AC3E}">
        <p14:creationId xmlns:p14="http://schemas.microsoft.com/office/powerpoint/2010/main" val="19138142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171700" y="101600"/>
            <a:ext cx="4707879" cy="6665491"/>
          </a:xfrm>
          <a:prstGeom prst="rect">
            <a:avLst/>
          </a:prstGeom>
        </p:spPr>
      </p:pic>
      <p:sp>
        <p:nvSpPr>
          <p:cNvPr id="5" name="Slide Number Placeholder 4"/>
          <p:cNvSpPr>
            <a:spLocks noGrp="1"/>
          </p:cNvSpPr>
          <p:nvPr>
            <p:ph type="sldNum" sz="quarter" idx="12"/>
          </p:nvPr>
        </p:nvSpPr>
        <p:spPr/>
        <p:txBody>
          <a:bodyPr/>
          <a:lstStyle/>
          <a:p>
            <a:fld id="{5442B03D-F75C-4AD6-B45E-18EA38704B2E}" type="slidenum">
              <a:rPr lang="en-US" smtClean="0"/>
              <a:pPr/>
              <a:t>2</a:t>
            </a:fld>
            <a:endParaRPr lang="en-US" dirty="0"/>
          </a:p>
        </p:txBody>
      </p:sp>
    </p:spTree>
    <p:extLst>
      <p:ext uri="{BB962C8B-B14F-4D97-AF65-F5344CB8AC3E}">
        <p14:creationId xmlns:p14="http://schemas.microsoft.com/office/powerpoint/2010/main" val="27979595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810530"/>
          </a:xfrm>
          <a:ln>
            <a:noFill/>
          </a:ln>
        </p:spPr>
        <p:style>
          <a:lnRef idx="2">
            <a:schemeClr val="dk1"/>
          </a:lnRef>
          <a:fillRef idx="1">
            <a:schemeClr val="lt1"/>
          </a:fillRef>
          <a:effectRef idx="0">
            <a:schemeClr val="dk1"/>
          </a:effectRef>
          <a:fontRef idx="minor">
            <a:schemeClr val="dk1"/>
          </a:fontRef>
        </p:style>
        <p:txBody>
          <a:bodyPr>
            <a:normAutofit/>
          </a:bodyPr>
          <a:lstStyle/>
          <a:p>
            <a:pPr algn="ctr" rtl="1"/>
            <a:r>
              <a:rPr lang="fa-IR" sz="3600" b="1" dirty="0" smtClean="0">
                <a:solidFill>
                  <a:srgbClr val="0000FF"/>
                </a:solidFill>
                <a:latin typeface="Times New Roman" panose="02020603050405020304" pitchFamily="18" charset="0"/>
                <a:cs typeface="B Titr" panose="00000700000000000000" pitchFamily="2" charset="-78"/>
              </a:rPr>
              <a:t>شکل و عملکرد مواد بسته‌بندی</a:t>
            </a:r>
            <a:endParaRPr lang="en-US" sz="3600" b="1" dirty="0">
              <a:solidFill>
                <a:srgbClr val="0000FF"/>
              </a:solidFill>
              <a:latin typeface="Times New Roman" panose="02020603050405020304" pitchFamily="18" charset="0"/>
              <a:cs typeface="B Titr" panose="00000700000000000000" pitchFamily="2" charset="-78"/>
            </a:endParaRPr>
          </a:p>
        </p:txBody>
      </p:sp>
      <p:sp>
        <p:nvSpPr>
          <p:cNvPr id="3" name="Content Placeholder 2"/>
          <p:cNvSpPr>
            <a:spLocks noGrp="1"/>
          </p:cNvSpPr>
          <p:nvPr>
            <p:ph idx="1"/>
          </p:nvPr>
        </p:nvSpPr>
        <p:spPr>
          <a:xfrm>
            <a:off x="557816" y="1062405"/>
            <a:ext cx="8028368" cy="4375870"/>
          </a:xfrm>
        </p:spPr>
        <p:txBody>
          <a:bodyPr>
            <a:normAutofit/>
          </a:bodyPr>
          <a:lstStyle/>
          <a:p>
            <a:pPr marL="0" indent="0" algn="just" rtl="1">
              <a:lnSpc>
                <a:spcPct val="100000"/>
              </a:lnSpc>
              <a:spcBef>
                <a:spcPts val="1200"/>
              </a:spcBef>
              <a:buClr>
                <a:srgbClr val="FF0000"/>
              </a:buClr>
              <a:buNone/>
            </a:pPr>
            <a:endParaRPr lang="fa-IR" sz="2000" b="1" dirty="0" smtClean="0">
              <a:latin typeface="Times New Roman" panose="02020603050405020304" pitchFamily="18" charset="0"/>
              <a:cs typeface="B Nazanin" panose="00000400000000000000" pitchFamily="2" charset="-78"/>
            </a:endParaRPr>
          </a:p>
          <a:p>
            <a:pPr marL="0" indent="0" algn="just" rtl="1">
              <a:lnSpc>
                <a:spcPct val="100000"/>
              </a:lnSpc>
              <a:spcBef>
                <a:spcPts val="1200"/>
              </a:spcBef>
              <a:buClr>
                <a:srgbClr val="FF0000"/>
              </a:buClr>
              <a:buNone/>
            </a:pPr>
            <a:endParaRPr lang="fa-IR" sz="2000" b="1" dirty="0">
              <a:latin typeface="Times New Roman" panose="02020603050405020304" pitchFamily="18" charset="0"/>
              <a:cs typeface="B Nazanin" panose="000004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20</a:t>
            </a:fld>
            <a:endParaRPr lang="en-US" dirty="0">
              <a:cs typeface="B Nazanin" panose="00000400000000000000" pitchFamily="2" charset="-78"/>
            </a:endParaRPr>
          </a:p>
        </p:txBody>
      </p:sp>
      <p:pic>
        <p:nvPicPr>
          <p:cNvPr id="5" name="Picture 4"/>
          <p:cNvPicPr>
            <a:picLocks noChangeAspect="1"/>
          </p:cNvPicPr>
          <p:nvPr/>
        </p:nvPicPr>
        <p:blipFill>
          <a:blip r:embed="rId2"/>
          <a:stretch>
            <a:fillRect/>
          </a:stretch>
        </p:blipFill>
        <p:spPr>
          <a:xfrm>
            <a:off x="187873" y="1216106"/>
            <a:ext cx="8558960" cy="4048966"/>
          </a:xfrm>
          <a:prstGeom prst="rect">
            <a:avLst/>
          </a:prstGeom>
        </p:spPr>
      </p:pic>
    </p:spTree>
    <p:extLst>
      <p:ext uri="{BB962C8B-B14F-4D97-AF65-F5344CB8AC3E}">
        <p14:creationId xmlns:p14="http://schemas.microsoft.com/office/powerpoint/2010/main" val="7452661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7816" y="1062404"/>
            <a:ext cx="8028368" cy="5293947"/>
          </a:xfrm>
        </p:spPr>
        <p:txBody>
          <a:bodyPr>
            <a:normAutofit/>
          </a:bodyPr>
          <a:lstStyle/>
          <a:p>
            <a:pPr marL="0" indent="0" algn="just" rtl="1">
              <a:lnSpc>
                <a:spcPct val="100000"/>
              </a:lnSpc>
              <a:spcBef>
                <a:spcPts val="1200"/>
              </a:spcBef>
              <a:buClr>
                <a:srgbClr val="FF0000"/>
              </a:buClr>
              <a:buNone/>
            </a:pPr>
            <a:endParaRPr lang="fa-IR" sz="2000" b="1" dirty="0" smtClean="0">
              <a:latin typeface="Times New Roman" panose="02020603050405020304" pitchFamily="18" charset="0"/>
              <a:cs typeface="B Nazanin" panose="00000400000000000000" pitchFamily="2" charset="-78"/>
            </a:endParaRPr>
          </a:p>
          <a:p>
            <a:pPr marL="0" indent="0" algn="just" rtl="1">
              <a:lnSpc>
                <a:spcPct val="100000"/>
              </a:lnSpc>
              <a:spcBef>
                <a:spcPts val="1200"/>
              </a:spcBef>
              <a:buClr>
                <a:srgbClr val="FF0000"/>
              </a:buClr>
              <a:buNone/>
            </a:pPr>
            <a:endParaRPr lang="fa-IR" sz="2000" b="1" dirty="0">
              <a:latin typeface="Times New Roman" panose="02020603050405020304" pitchFamily="18" charset="0"/>
              <a:cs typeface="B Nazanin" panose="000004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21</a:t>
            </a:fld>
            <a:endParaRPr lang="en-US" dirty="0">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1003926" y="1151085"/>
            <a:ext cx="7347752" cy="2699020"/>
          </a:xfrm>
          <a:prstGeom prst="rect">
            <a:avLst/>
          </a:prstGeom>
        </p:spPr>
      </p:pic>
      <p:pic>
        <p:nvPicPr>
          <p:cNvPr id="8" name="Picture 7"/>
          <p:cNvPicPr>
            <a:picLocks noChangeAspect="1"/>
          </p:cNvPicPr>
          <p:nvPr/>
        </p:nvPicPr>
        <p:blipFill>
          <a:blip r:embed="rId3"/>
          <a:stretch>
            <a:fillRect/>
          </a:stretch>
        </p:blipFill>
        <p:spPr>
          <a:xfrm>
            <a:off x="1003926" y="3751298"/>
            <a:ext cx="7221170" cy="2740941"/>
          </a:xfrm>
          <a:prstGeom prst="rect">
            <a:avLst/>
          </a:prstGeom>
        </p:spPr>
      </p:pic>
      <p:sp>
        <p:nvSpPr>
          <p:cNvPr id="10" name="Title 1"/>
          <p:cNvSpPr>
            <a:spLocks noGrp="1"/>
          </p:cNvSpPr>
          <p:nvPr>
            <p:ph type="title"/>
          </p:nvPr>
        </p:nvSpPr>
        <p:spPr>
          <a:xfrm>
            <a:off x="628650" y="251874"/>
            <a:ext cx="7886700" cy="810530"/>
          </a:xfrm>
          <a:ln>
            <a:noFill/>
          </a:ln>
        </p:spPr>
        <p:style>
          <a:lnRef idx="2">
            <a:schemeClr val="dk1"/>
          </a:lnRef>
          <a:fillRef idx="1">
            <a:schemeClr val="lt1"/>
          </a:fillRef>
          <a:effectRef idx="0">
            <a:schemeClr val="dk1"/>
          </a:effectRef>
          <a:fontRef idx="minor">
            <a:schemeClr val="dk1"/>
          </a:fontRef>
        </p:style>
        <p:txBody>
          <a:bodyPr>
            <a:normAutofit/>
          </a:bodyPr>
          <a:lstStyle/>
          <a:p>
            <a:pPr algn="ctr" rtl="1"/>
            <a:r>
              <a:rPr lang="fa-IR" sz="3600" b="1" dirty="0" smtClean="0">
                <a:solidFill>
                  <a:srgbClr val="0000FF"/>
                </a:solidFill>
                <a:latin typeface="Times New Roman" panose="02020603050405020304" pitchFamily="18" charset="0"/>
                <a:cs typeface="B Titr" panose="00000700000000000000" pitchFamily="2" charset="-78"/>
              </a:rPr>
              <a:t>ویژگی‌های عمومی مواد بسته‌بندی</a:t>
            </a:r>
            <a:endParaRPr lang="en-US" sz="3600" b="1" dirty="0">
              <a:solidFill>
                <a:srgbClr val="0000FF"/>
              </a:solidFill>
              <a:latin typeface="Times New Roman" panose="02020603050405020304" pitchFamily="18" charset="0"/>
              <a:cs typeface="B Titr" panose="00000700000000000000" pitchFamily="2" charset="-78"/>
            </a:endParaRPr>
          </a:p>
        </p:txBody>
      </p:sp>
    </p:spTree>
    <p:extLst>
      <p:ext uri="{BB962C8B-B14F-4D97-AF65-F5344CB8AC3E}">
        <p14:creationId xmlns:p14="http://schemas.microsoft.com/office/powerpoint/2010/main" val="5362808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462" y="1429352"/>
            <a:ext cx="7886700" cy="3696101"/>
          </a:xfrm>
          <a:ln>
            <a:noFill/>
          </a:ln>
        </p:spPr>
        <p:style>
          <a:lnRef idx="2">
            <a:schemeClr val="dk1"/>
          </a:lnRef>
          <a:fillRef idx="1">
            <a:schemeClr val="lt1"/>
          </a:fillRef>
          <a:effectRef idx="0">
            <a:schemeClr val="dk1"/>
          </a:effectRef>
          <a:fontRef idx="minor">
            <a:schemeClr val="dk1"/>
          </a:fontRef>
        </p:style>
        <p:txBody>
          <a:bodyPr>
            <a:normAutofit/>
          </a:bodyPr>
          <a:lstStyle/>
          <a:p>
            <a:pPr algn="ctr"/>
            <a:r>
              <a:rPr lang="fa-IR" sz="4500" dirty="0" smtClean="0">
                <a:solidFill>
                  <a:srgbClr val="0000FF"/>
                </a:solidFill>
                <a:cs typeface="B Titr" panose="00000700000000000000" pitchFamily="2" charset="-78"/>
              </a:rPr>
              <a:t>بخش اول</a:t>
            </a:r>
            <a:r>
              <a:rPr lang="fa-IR" sz="4000" dirty="0" smtClean="0">
                <a:solidFill>
                  <a:srgbClr val="0000FF"/>
                </a:solidFill>
                <a:cs typeface="B Titr" panose="00000700000000000000" pitchFamily="2" charset="-78"/>
              </a:rPr>
              <a:t/>
            </a:r>
            <a:br>
              <a:rPr lang="fa-IR" sz="4000" dirty="0" smtClean="0">
                <a:solidFill>
                  <a:srgbClr val="0000FF"/>
                </a:solidFill>
                <a:cs typeface="B Titr" panose="00000700000000000000" pitchFamily="2" charset="-78"/>
              </a:rPr>
            </a:br>
            <a:r>
              <a:rPr lang="fa-IR" sz="4000" dirty="0" smtClean="0">
                <a:solidFill>
                  <a:srgbClr val="0000FF"/>
                </a:solidFill>
                <a:cs typeface="B Titr" panose="00000700000000000000" pitchFamily="2" charset="-78"/>
              </a:rPr>
              <a:t/>
            </a:r>
            <a:br>
              <a:rPr lang="fa-IR" sz="4000" dirty="0" smtClean="0">
                <a:solidFill>
                  <a:srgbClr val="0000FF"/>
                </a:solidFill>
                <a:cs typeface="B Titr" panose="00000700000000000000" pitchFamily="2" charset="-78"/>
              </a:rPr>
            </a:br>
            <a:r>
              <a:rPr lang="fa-IR" sz="4000" dirty="0" smtClean="0">
                <a:solidFill>
                  <a:srgbClr val="FF0000"/>
                </a:solidFill>
                <a:cs typeface="B Titr" panose="00000700000000000000" pitchFamily="2" charset="-78"/>
              </a:rPr>
              <a:t>بسته‌بندی</a:t>
            </a:r>
            <a:br>
              <a:rPr lang="fa-IR" sz="4000" dirty="0" smtClean="0">
                <a:solidFill>
                  <a:srgbClr val="FF0000"/>
                </a:solidFill>
                <a:cs typeface="B Titr" panose="00000700000000000000" pitchFamily="2" charset="-78"/>
              </a:rPr>
            </a:br>
            <a:r>
              <a:rPr lang="fa-IR" sz="4000" dirty="0" smtClean="0">
                <a:solidFill>
                  <a:srgbClr val="FF0000"/>
                </a:solidFill>
                <a:cs typeface="B Titr" panose="00000700000000000000" pitchFamily="2" charset="-78"/>
              </a:rPr>
              <a:t/>
            </a:r>
            <a:br>
              <a:rPr lang="fa-IR" sz="4000" dirty="0" smtClean="0">
                <a:solidFill>
                  <a:srgbClr val="FF0000"/>
                </a:solidFill>
                <a:cs typeface="B Titr" panose="00000700000000000000" pitchFamily="2" charset="-78"/>
              </a:rPr>
            </a:br>
            <a:r>
              <a:rPr lang="fa-IR" sz="3000" dirty="0" smtClean="0">
                <a:solidFill>
                  <a:srgbClr val="FF0000"/>
                </a:solidFill>
                <a:cs typeface="B Titr" panose="00000700000000000000" pitchFamily="2" charset="-78"/>
              </a:rPr>
              <a:t>تاریخچه، اهمیت، نکات طراحی</a:t>
            </a:r>
            <a:endParaRPr lang="en-US" sz="3000" dirty="0">
              <a:solidFill>
                <a:srgbClr val="FF0000"/>
              </a:solidFill>
              <a:cs typeface="B Titr" panose="00000700000000000000" pitchFamily="2" charset="-78"/>
            </a:endParaRPr>
          </a:p>
        </p:txBody>
      </p:sp>
      <p:sp>
        <p:nvSpPr>
          <p:cNvPr id="3" name="Slide Number Placeholder 2"/>
          <p:cNvSpPr>
            <a:spLocks noGrp="1"/>
          </p:cNvSpPr>
          <p:nvPr>
            <p:ph type="sldNum" sz="quarter" idx="12"/>
          </p:nvPr>
        </p:nvSpPr>
        <p:spPr/>
        <p:txBody>
          <a:bodyPr/>
          <a:lstStyle/>
          <a:p>
            <a:fld id="{5442B03D-F75C-4AD6-B45E-18EA38704B2E}" type="slidenum">
              <a:rPr lang="en-US" smtClean="0"/>
              <a:pPr/>
              <a:t>3</a:t>
            </a:fld>
            <a:endParaRPr lang="en-US" dirty="0"/>
          </a:p>
        </p:txBody>
      </p:sp>
    </p:spTree>
    <p:extLst>
      <p:ext uri="{BB962C8B-B14F-4D97-AF65-F5344CB8AC3E}">
        <p14:creationId xmlns:p14="http://schemas.microsoft.com/office/powerpoint/2010/main" val="2894390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810530"/>
          </a:xfrm>
          <a:ln>
            <a:noFill/>
          </a:ln>
        </p:spPr>
        <p:style>
          <a:lnRef idx="2">
            <a:schemeClr val="dk1"/>
          </a:lnRef>
          <a:fillRef idx="1">
            <a:schemeClr val="lt1"/>
          </a:fillRef>
          <a:effectRef idx="0">
            <a:schemeClr val="dk1"/>
          </a:effectRef>
          <a:fontRef idx="minor">
            <a:schemeClr val="dk1"/>
          </a:fontRef>
        </p:style>
        <p:txBody>
          <a:bodyPr>
            <a:normAutofit/>
          </a:bodyPr>
          <a:lstStyle/>
          <a:p>
            <a:pPr algn="ctr"/>
            <a:r>
              <a:rPr lang="fa-IR" sz="3600" dirty="0" smtClean="0">
                <a:solidFill>
                  <a:srgbClr val="0000FF"/>
                </a:solidFill>
                <a:cs typeface="B Titr" panose="00000700000000000000" pitchFamily="2" charset="-78"/>
              </a:rPr>
              <a:t>مقدمه</a:t>
            </a:r>
            <a:endParaRPr lang="en-US" sz="3600" dirty="0">
              <a:solidFill>
                <a:srgbClr val="0000FF"/>
              </a:solidFill>
              <a:cs typeface="B Titr" panose="00000700000000000000" pitchFamily="2" charset="-78"/>
            </a:endParaRPr>
          </a:p>
        </p:txBody>
      </p:sp>
      <p:sp>
        <p:nvSpPr>
          <p:cNvPr id="3" name="Content Placeholder 2"/>
          <p:cNvSpPr>
            <a:spLocks noGrp="1"/>
          </p:cNvSpPr>
          <p:nvPr>
            <p:ph idx="1"/>
          </p:nvPr>
        </p:nvSpPr>
        <p:spPr>
          <a:xfrm>
            <a:off x="557816" y="1062404"/>
            <a:ext cx="8028368" cy="5293947"/>
          </a:xfrm>
        </p:spPr>
        <p:txBody>
          <a:bodyPr>
            <a:normAutofit/>
          </a:bodyPr>
          <a:lstStyle/>
          <a:p>
            <a:pPr algn="just" rtl="1">
              <a:lnSpc>
                <a:spcPct val="100000"/>
              </a:lnSpc>
              <a:spcBef>
                <a:spcPts val="1200"/>
              </a:spcBef>
              <a:buClr>
                <a:srgbClr val="FF0000"/>
              </a:buClr>
              <a:buFont typeface="Wingdings" panose="05000000000000000000" pitchFamily="2" charset="2"/>
              <a:buChar char="Ø"/>
            </a:pPr>
            <a:r>
              <a:rPr lang="ar-SA" sz="2200" b="1" spc="-30" dirty="0">
                <a:latin typeface="Times New Roman" panose="02020603050405020304" pitchFamily="18" charset="0"/>
                <a:cs typeface="B Nazanin" panose="00000400000000000000" pitchFamily="2" charset="-78"/>
              </a:rPr>
              <a:t>در استاندارد بریتانیا واژۀ بسته‌بندی به عنوان هنر یا عملیات مورد استفاده در آماده</a:t>
            </a:r>
            <a:r>
              <a:rPr lang="fa-IR" sz="2200" b="1" spc="-30" dirty="0">
                <a:latin typeface="Times New Roman" panose="02020603050405020304" pitchFamily="18" charset="0"/>
                <a:cs typeface="B Nazanin" panose="00000400000000000000" pitchFamily="2" charset="-78"/>
              </a:rPr>
              <a:t>‌</a:t>
            </a:r>
            <a:r>
              <a:rPr lang="ar-SA" sz="2200" b="1" spc="-30" dirty="0">
                <a:latin typeface="Times New Roman" panose="02020603050405020304" pitchFamily="18" charset="0"/>
                <a:cs typeface="B Nazanin" panose="00000400000000000000" pitchFamily="2" charset="-78"/>
              </a:rPr>
              <a:t>سازی کالا برای حمل، نگهداری و تحویل به مشتری تعریف شده است.</a:t>
            </a:r>
            <a:endParaRPr lang="fa-IR" sz="2200" b="1" spc="-30" dirty="0">
              <a:latin typeface="Times New Roman" panose="02020603050405020304" pitchFamily="18" charset="0"/>
              <a:cs typeface="B Nazanin" panose="00000400000000000000" pitchFamily="2" charset="-78"/>
            </a:endParaRPr>
          </a:p>
          <a:p>
            <a:pPr algn="just" rtl="1">
              <a:lnSpc>
                <a:spcPct val="100000"/>
              </a:lnSpc>
              <a:spcBef>
                <a:spcPts val="1200"/>
              </a:spcBef>
              <a:buClr>
                <a:srgbClr val="FF0000"/>
              </a:buClr>
              <a:buFont typeface="Wingdings" panose="05000000000000000000" pitchFamily="2" charset="2"/>
              <a:buChar char="Ø"/>
            </a:pPr>
            <a:r>
              <a:rPr lang="ar-SA" sz="2200" b="1" spc="-30" dirty="0">
                <a:latin typeface="Times New Roman" panose="02020603050405020304" pitchFamily="18" charset="0"/>
                <a:cs typeface="B Nazanin" panose="00000400000000000000" pitchFamily="2" charset="-78"/>
              </a:rPr>
              <a:t>اهداف بسته‌بندی فراتر از نگهداری مواد غذایی بوده </a:t>
            </a:r>
            <a:r>
              <a:rPr lang="fa-IR" sz="2200" b="1" spc="-30" dirty="0" smtClean="0">
                <a:latin typeface="Times New Roman" panose="02020603050405020304" pitchFamily="18" charset="0"/>
                <a:cs typeface="B Nazanin" panose="00000400000000000000" pitchFamily="2" charset="-78"/>
              </a:rPr>
              <a:t>و </a:t>
            </a:r>
            <a:r>
              <a:rPr lang="ar-SA" sz="2200" b="1" spc="-30" dirty="0" smtClean="0">
                <a:latin typeface="Times New Roman" panose="02020603050405020304" pitchFamily="18" charset="0"/>
                <a:cs typeface="B Nazanin" panose="00000400000000000000" pitchFamily="2" charset="-78"/>
              </a:rPr>
              <a:t>یکی </a:t>
            </a:r>
            <a:r>
              <a:rPr lang="ar-SA" sz="2200" b="1" spc="-30" dirty="0">
                <a:latin typeface="Times New Roman" panose="02020603050405020304" pitchFamily="18" charset="0"/>
                <a:cs typeface="B Nazanin" panose="00000400000000000000" pitchFamily="2" charset="-78"/>
              </a:rPr>
              <a:t>از زمینه­های پویا و دینامیک </a:t>
            </a:r>
            <a:r>
              <a:rPr lang="ar-SA" sz="2200" b="1" spc="-30" dirty="0" smtClean="0">
                <a:latin typeface="Times New Roman" panose="02020603050405020304" pitchFamily="18" charset="0"/>
                <a:cs typeface="B Nazanin" panose="00000400000000000000" pitchFamily="2" charset="-78"/>
              </a:rPr>
              <a:t>بسته‌بندی</a:t>
            </a:r>
            <a:r>
              <a:rPr lang="fa-IR" sz="2200" b="1" spc="-30" dirty="0" smtClean="0">
                <a:latin typeface="Times New Roman" panose="02020603050405020304" pitchFamily="18" charset="0"/>
                <a:cs typeface="B Nazanin" panose="00000400000000000000" pitchFamily="2" charset="-78"/>
              </a:rPr>
              <a:t>،</a:t>
            </a:r>
            <a:r>
              <a:rPr lang="ar-SA" sz="2200" b="1" spc="-30" dirty="0" smtClean="0">
                <a:latin typeface="Times New Roman" panose="02020603050405020304" pitchFamily="18" charset="0"/>
                <a:cs typeface="B Nazanin" panose="00000400000000000000" pitchFamily="2" charset="-78"/>
              </a:rPr>
              <a:t> </a:t>
            </a:r>
            <a:r>
              <a:rPr lang="ar-SA" sz="2200" b="1" spc="-30" dirty="0">
                <a:latin typeface="Times New Roman" panose="02020603050405020304" pitchFamily="18" charset="0"/>
                <a:cs typeface="B Nazanin" panose="00000400000000000000" pitchFamily="2" charset="-78"/>
              </a:rPr>
              <a:t>طراحی آن است. بنابراین بسته‌بندی اهمیت </a:t>
            </a:r>
            <a:r>
              <a:rPr lang="ar-SA" sz="2200" b="1" spc="-30" dirty="0" smtClean="0">
                <a:latin typeface="Times New Roman" panose="02020603050405020304" pitchFamily="18" charset="0"/>
                <a:cs typeface="B Nazanin" panose="00000400000000000000" pitchFamily="2" charset="-78"/>
              </a:rPr>
              <a:t>به</a:t>
            </a:r>
            <a:r>
              <a:rPr lang="fa-IR" sz="2200" b="1" spc="-30" dirty="0" smtClean="0">
                <a:latin typeface="Times New Roman" panose="02020603050405020304" pitchFamily="18" charset="0"/>
                <a:cs typeface="B Nazanin" panose="00000400000000000000" pitchFamily="2" charset="-78"/>
              </a:rPr>
              <a:t>‌</a:t>
            </a:r>
            <a:r>
              <a:rPr lang="ar-SA" sz="2200" b="1" spc="-30" dirty="0" smtClean="0">
                <a:latin typeface="Times New Roman" panose="02020603050405020304" pitchFamily="18" charset="0"/>
                <a:cs typeface="B Nazanin" panose="00000400000000000000" pitchFamily="2" charset="-78"/>
              </a:rPr>
              <a:t>سزایی </a:t>
            </a:r>
            <a:r>
              <a:rPr lang="ar-SA" sz="2200" b="1" spc="-30" dirty="0">
                <a:latin typeface="Times New Roman" panose="02020603050405020304" pitchFamily="18" charset="0"/>
                <a:cs typeface="B Nazanin" panose="00000400000000000000" pitchFamily="2" charset="-78"/>
              </a:rPr>
              <a:t>در نگهداری و </a:t>
            </a:r>
            <a:r>
              <a:rPr lang="ar-SA" sz="2200" b="1" spc="-30" dirty="0" smtClean="0">
                <a:latin typeface="Times New Roman" panose="02020603050405020304" pitchFamily="18" charset="0"/>
                <a:cs typeface="B Nazanin" panose="00000400000000000000" pitchFamily="2" charset="-78"/>
              </a:rPr>
              <a:t>بازاریابی</a:t>
            </a:r>
            <a:r>
              <a:rPr lang="fa-IR" sz="2200" b="1" spc="-30" dirty="0" smtClean="0">
                <a:latin typeface="Times New Roman" panose="02020603050405020304" pitchFamily="18" charset="0"/>
                <a:cs typeface="B Nazanin" panose="00000400000000000000" pitchFamily="2" charset="-78"/>
              </a:rPr>
              <a:t>، توسعه فرهنگ  و حمل و نقل راحت‌تر</a:t>
            </a:r>
            <a:r>
              <a:rPr lang="ar-SA" sz="2200" b="1" spc="-30" dirty="0" smtClean="0">
                <a:latin typeface="Times New Roman" panose="02020603050405020304" pitchFamily="18" charset="0"/>
                <a:cs typeface="B Nazanin" panose="00000400000000000000" pitchFamily="2" charset="-78"/>
              </a:rPr>
              <a:t> </a:t>
            </a:r>
            <a:r>
              <a:rPr lang="fa-IR" sz="2200" b="1" spc="-30" dirty="0" smtClean="0">
                <a:latin typeface="Times New Roman" panose="02020603050405020304" pitchFamily="18" charset="0"/>
                <a:cs typeface="B Nazanin" panose="00000400000000000000" pitchFamily="2" charset="-78"/>
              </a:rPr>
              <a:t>مواد غذایی دارد.</a:t>
            </a:r>
          </a:p>
          <a:p>
            <a:pPr algn="just" rtl="1">
              <a:lnSpc>
                <a:spcPct val="100000"/>
              </a:lnSpc>
              <a:spcBef>
                <a:spcPts val="1200"/>
              </a:spcBef>
              <a:buClr>
                <a:srgbClr val="FF0000"/>
              </a:buClr>
              <a:buFont typeface="Wingdings" panose="05000000000000000000" pitchFamily="2" charset="2"/>
              <a:buChar char="Ø"/>
            </a:pPr>
            <a:r>
              <a:rPr lang="ar-SA" sz="2200" b="1" spc="-30" dirty="0" smtClean="0">
                <a:latin typeface="Times New Roman" panose="02020603050405020304" pitchFamily="18" charset="0"/>
                <a:cs typeface="B Nazanin" panose="00000400000000000000" pitchFamily="2" charset="-78"/>
              </a:rPr>
              <a:t>رقابت </a:t>
            </a:r>
            <a:r>
              <a:rPr lang="ar-SA" sz="2200" b="1" spc="-30" dirty="0">
                <a:latin typeface="Times New Roman" panose="02020603050405020304" pitchFamily="18" charset="0"/>
                <a:cs typeface="B Nazanin" panose="00000400000000000000" pitchFamily="2" charset="-78"/>
              </a:rPr>
              <a:t>فشرده میان </a:t>
            </a:r>
            <a:r>
              <a:rPr lang="ar-SA" sz="2200" b="1" spc="-30" dirty="0" smtClean="0">
                <a:latin typeface="Times New Roman" panose="02020603050405020304" pitchFamily="18" charset="0"/>
                <a:cs typeface="B Nazanin" panose="00000400000000000000" pitchFamily="2" charset="-78"/>
              </a:rPr>
              <a:t>تولیدکنندگان </a:t>
            </a:r>
            <a:r>
              <a:rPr lang="ar-SA" sz="2200" b="1" spc="-30" dirty="0">
                <a:latin typeface="Times New Roman" panose="02020603050405020304" pitchFamily="18" charset="0"/>
                <a:cs typeface="B Nazanin" panose="00000400000000000000" pitchFamily="2" charset="-78"/>
              </a:rPr>
              <a:t>و بازرگانان </a:t>
            </a:r>
            <a:r>
              <a:rPr lang="fa-IR" sz="2200" b="1" spc="-30" dirty="0" smtClean="0">
                <a:latin typeface="Times New Roman" panose="02020603050405020304" pitchFamily="18" charset="0"/>
                <a:cs typeface="B Nazanin" panose="00000400000000000000" pitchFamily="2" charset="-78"/>
              </a:rPr>
              <a:t>منجر به اضافه شدن </a:t>
            </a:r>
            <a:r>
              <a:rPr lang="ar-SA" sz="2200" b="1" spc="-30" dirty="0" smtClean="0">
                <a:latin typeface="Times New Roman" panose="02020603050405020304" pitchFamily="18" charset="0"/>
                <a:cs typeface="B Nazanin" panose="00000400000000000000" pitchFamily="2" charset="-78"/>
              </a:rPr>
              <a:t>علوم </a:t>
            </a:r>
            <a:r>
              <a:rPr lang="ar-SA" sz="2200" b="1" spc="-30" dirty="0">
                <a:latin typeface="Times New Roman" panose="02020603050405020304" pitchFamily="18" charset="0"/>
                <a:cs typeface="B Nazanin" panose="00000400000000000000" pitchFamily="2" charset="-78"/>
              </a:rPr>
              <a:t>مختلف از قبیل روانشناسی عمومی و فردی به </a:t>
            </a:r>
            <a:r>
              <a:rPr lang="fa-IR" sz="2200" b="1" spc="-30" dirty="0" smtClean="0">
                <a:latin typeface="Times New Roman" panose="02020603050405020304" pitchFamily="18" charset="0"/>
                <a:cs typeface="B Nazanin" panose="00000400000000000000" pitchFamily="2" charset="-78"/>
              </a:rPr>
              <a:t>علم بسته‌بندی شد</a:t>
            </a:r>
            <a:r>
              <a:rPr lang="ar-SA" sz="2200" b="1" spc="-30" dirty="0" smtClean="0">
                <a:latin typeface="Times New Roman" panose="02020603050405020304" pitchFamily="18" charset="0"/>
                <a:cs typeface="B Nazanin" panose="00000400000000000000" pitchFamily="2" charset="-78"/>
              </a:rPr>
              <a:t>. </a:t>
            </a:r>
            <a:r>
              <a:rPr lang="fa-IR" sz="2200" b="1" spc="-30" dirty="0" smtClean="0">
                <a:latin typeface="Times New Roman" panose="02020603050405020304" pitchFamily="18" charset="0"/>
                <a:cs typeface="B Nazanin" panose="00000400000000000000" pitchFamily="2" charset="-78"/>
              </a:rPr>
              <a:t>بنابراین،</a:t>
            </a:r>
            <a:r>
              <a:rPr lang="ar-SA" sz="2200" b="1" spc="-30" dirty="0" smtClean="0">
                <a:latin typeface="Times New Roman" panose="02020603050405020304" pitchFamily="18" charset="0"/>
                <a:cs typeface="B Nazanin" panose="00000400000000000000" pitchFamily="2" charset="-78"/>
              </a:rPr>
              <a:t> </a:t>
            </a:r>
            <a:r>
              <a:rPr lang="ar-SA" sz="2200" b="1" spc="-30" dirty="0">
                <a:latin typeface="Times New Roman" panose="02020603050405020304" pitchFamily="18" charset="0"/>
                <a:cs typeface="B Nazanin" panose="00000400000000000000" pitchFamily="2" charset="-78"/>
              </a:rPr>
              <a:t>یک سیستم بسته‌بندی باید جاذبه کلام، جاذبۀ طراحی، جاذبۀ تبلیغات و جاذبۀ رنگ را داشته باشد و ممانعت از انتقال گازها، انتقال حرارت، انتقال رطوبت و انتقال </a:t>
            </a:r>
            <a:r>
              <a:rPr lang="ar-SA" sz="2200" b="1" spc="-30" dirty="0" smtClean="0">
                <a:latin typeface="Times New Roman" panose="02020603050405020304" pitchFamily="18" charset="0"/>
                <a:cs typeface="B Nazanin" panose="00000400000000000000" pitchFamily="2" charset="-78"/>
              </a:rPr>
              <a:t>میکروارگانیسم</a:t>
            </a:r>
            <a:r>
              <a:rPr lang="fa-IR" sz="2200" b="1" spc="-30" dirty="0" smtClean="0">
                <a:latin typeface="Times New Roman" panose="02020603050405020304" pitchFamily="18" charset="0"/>
                <a:cs typeface="B Nazanin" panose="00000400000000000000" pitchFamily="2" charset="-78"/>
              </a:rPr>
              <a:t>‌</a:t>
            </a:r>
            <a:r>
              <a:rPr lang="ar-SA" sz="2200" b="1" spc="-30" dirty="0" smtClean="0">
                <a:latin typeface="Times New Roman" panose="02020603050405020304" pitchFamily="18" charset="0"/>
                <a:cs typeface="B Nazanin" panose="00000400000000000000" pitchFamily="2" charset="-78"/>
              </a:rPr>
              <a:t>ها </a:t>
            </a:r>
            <a:r>
              <a:rPr lang="ar-SA" sz="2200" b="1" spc="-30" dirty="0">
                <a:latin typeface="Times New Roman" panose="02020603050405020304" pitchFamily="18" charset="0"/>
                <a:cs typeface="B Nazanin" panose="00000400000000000000" pitchFamily="2" charset="-78"/>
              </a:rPr>
              <a:t>نیز در این سیستم گنجانده شده </a:t>
            </a:r>
            <a:r>
              <a:rPr lang="ar-SA" sz="2200" b="1" spc="-30" dirty="0" smtClean="0">
                <a:latin typeface="Times New Roman" panose="02020603050405020304" pitchFamily="18" charset="0"/>
                <a:cs typeface="B Nazanin" panose="00000400000000000000" pitchFamily="2" charset="-78"/>
              </a:rPr>
              <a:t>باشد</a:t>
            </a:r>
            <a:r>
              <a:rPr lang="fa-IR" sz="2200" b="1" spc="-30" dirty="0" smtClean="0">
                <a:latin typeface="Times New Roman" panose="02020603050405020304" pitchFamily="18" charset="0"/>
                <a:cs typeface="B Nazanin" panose="00000400000000000000" pitchFamily="2" charset="-78"/>
              </a:rPr>
              <a:t>.</a:t>
            </a:r>
          </a:p>
          <a:p>
            <a:pPr algn="just" rtl="1">
              <a:lnSpc>
                <a:spcPct val="100000"/>
              </a:lnSpc>
              <a:spcBef>
                <a:spcPts val="1200"/>
              </a:spcBef>
              <a:buClr>
                <a:srgbClr val="FF0000"/>
              </a:buClr>
              <a:buFont typeface="Wingdings" panose="05000000000000000000" pitchFamily="2" charset="2"/>
              <a:buChar char="Ø"/>
            </a:pPr>
            <a:r>
              <a:rPr lang="ar-SA" sz="2200" b="1" spc="-30" dirty="0">
                <a:latin typeface="Times New Roman" panose="02020603050405020304" pitchFamily="18" charset="0"/>
                <a:cs typeface="B Nazanin" panose="00000400000000000000" pitchFamily="2" charset="-78"/>
              </a:rPr>
              <a:t>زمانی حفاظت و افزایش طول عمر مواد غذایی هدف اصلی صنعت بسته‌بندی این محصولات بود، اما هم اکنون سهولت در کاربرد و آسانی مصرف هم به همان اندازه اهمیت یافته است. در این عرصه اهمیت عوامل دیگری همچون امکان ردیابی، تجهیز به </a:t>
            </a:r>
            <a:r>
              <a:rPr lang="ar-SA" sz="2200" b="1" spc="-30" dirty="0" smtClean="0">
                <a:latin typeface="Times New Roman" panose="02020603050405020304" pitchFamily="18" charset="0"/>
                <a:cs typeface="B Nazanin" panose="00000400000000000000" pitchFamily="2" charset="-78"/>
              </a:rPr>
              <a:t>نشان</a:t>
            </a:r>
            <a:r>
              <a:rPr lang="fa-IR" sz="2200" b="1" spc="-30" dirty="0" smtClean="0">
                <a:latin typeface="Times New Roman" panose="02020603050405020304" pitchFamily="18" charset="0"/>
                <a:cs typeface="B Nazanin" panose="00000400000000000000" pitchFamily="2" charset="-78"/>
              </a:rPr>
              <a:t>‌</a:t>
            </a:r>
            <a:r>
              <a:rPr lang="ar-SA" sz="2200" b="1" spc="-30" dirty="0" smtClean="0">
                <a:latin typeface="Times New Roman" panose="02020603050405020304" pitchFamily="18" charset="0"/>
                <a:cs typeface="B Nazanin" panose="00000400000000000000" pitchFamily="2" charset="-78"/>
              </a:rPr>
              <a:t>گرهای </a:t>
            </a:r>
            <a:r>
              <a:rPr lang="ar-SA" sz="2200" b="1" spc="-30" dirty="0">
                <a:latin typeface="Times New Roman" panose="02020603050405020304" pitchFamily="18" charset="0"/>
                <a:cs typeface="B Nazanin" panose="00000400000000000000" pitchFamily="2" charset="-78"/>
              </a:rPr>
              <a:t>الکترونیکی و با دوام بودن نیز رو به افزایش است. </a:t>
            </a:r>
            <a:endParaRPr lang="fa-IR" sz="2200" b="1" spc="-30" dirty="0">
              <a:latin typeface="Times New Roman" panose="02020603050405020304" pitchFamily="18" charset="0"/>
              <a:cs typeface="B Nazanin" panose="000004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4</a:t>
            </a:fld>
            <a:endParaRPr lang="en-US" dirty="0">
              <a:cs typeface="B Nazanin" panose="00000400000000000000" pitchFamily="2" charset="-78"/>
            </a:endParaRPr>
          </a:p>
        </p:txBody>
      </p:sp>
    </p:spTree>
    <p:extLst>
      <p:ext uri="{BB962C8B-B14F-4D97-AF65-F5344CB8AC3E}">
        <p14:creationId xmlns:p14="http://schemas.microsoft.com/office/powerpoint/2010/main" val="2778525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810530"/>
          </a:xfrm>
          <a:ln>
            <a:noFill/>
          </a:ln>
        </p:spPr>
        <p:style>
          <a:lnRef idx="2">
            <a:schemeClr val="dk1"/>
          </a:lnRef>
          <a:fillRef idx="1">
            <a:schemeClr val="lt1"/>
          </a:fillRef>
          <a:effectRef idx="0">
            <a:schemeClr val="dk1"/>
          </a:effectRef>
          <a:fontRef idx="minor">
            <a:schemeClr val="dk1"/>
          </a:fontRef>
        </p:style>
        <p:txBody>
          <a:bodyPr>
            <a:normAutofit/>
          </a:bodyPr>
          <a:lstStyle/>
          <a:p>
            <a:pPr algn="ctr"/>
            <a:r>
              <a:rPr lang="fa-IR" sz="3600" dirty="0" smtClean="0">
                <a:solidFill>
                  <a:srgbClr val="0000FF"/>
                </a:solidFill>
                <a:cs typeface="B Titr" panose="00000700000000000000" pitchFamily="2" charset="-78"/>
              </a:rPr>
              <a:t>تاریخچه بسته‌بندی</a:t>
            </a:r>
            <a:endParaRPr lang="en-US" sz="3600" dirty="0">
              <a:solidFill>
                <a:srgbClr val="0000FF"/>
              </a:solidFill>
              <a:cs typeface="B Titr" panose="00000700000000000000" pitchFamily="2" charset="-78"/>
            </a:endParaRPr>
          </a:p>
        </p:txBody>
      </p:sp>
      <p:sp>
        <p:nvSpPr>
          <p:cNvPr id="3" name="Content Placeholder 2"/>
          <p:cNvSpPr>
            <a:spLocks noGrp="1"/>
          </p:cNvSpPr>
          <p:nvPr>
            <p:ph idx="1"/>
          </p:nvPr>
        </p:nvSpPr>
        <p:spPr>
          <a:xfrm>
            <a:off x="557816" y="1062404"/>
            <a:ext cx="8028368" cy="5293947"/>
          </a:xfrm>
        </p:spPr>
        <p:txBody>
          <a:bodyPr>
            <a:normAutofit fontScale="92500" lnSpcReduction="10000"/>
          </a:bodyPr>
          <a:lstStyle/>
          <a:p>
            <a:pPr algn="just" rtl="1">
              <a:lnSpc>
                <a:spcPct val="100000"/>
              </a:lnSpc>
              <a:spcBef>
                <a:spcPts val="1200"/>
              </a:spcBef>
              <a:buClr>
                <a:srgbClr val="FF0000"/>
              </a:buClr>
              <a:buFont typeface="Wingdings" panose="05000000000000000000" pitchFamily="2" charset="2"/>
              <a:buChar char="Ø"/>
            </a:pPr>
            <a:r>
              <a:rPr lang="ar-SA" sz="2200" b="1" dirty="0">
                <a:latin typeface="Times New Roman" panose="02020603050405020304" pitchFamily="18" charset="0"/>
                <a:cs typeface="B Nazanin" panose="00000400000000000000" pitchFamily="2" charset="-78"/>
              </a:rPr>
              <a:t>یکی از قدیمی­ترین ظروف بسته‌بندی مواد غذایی ظروف شیشه­ای می­باشند که به 7000 سال قبل از میلاد مسیح برمی­گردد، در آن زمان ساخت بطری­های شیشه­ای یک صنعت مهم در بسته‌بندی به شمار </a:t>
            </a:r>
            <a:r>
              <a:rPr lang="ar-SA" sz="2200" b="1" dirty="0" smtClean="0">
                <a:latin typeface="Times New Roman" panose="02020603050405020304" pitchFamily="18" charset="0"/>
                <a:cs typeface="B Nazanin" panose="00000400000000000000" pitchFamily="2" charset="-78"/>
              </a:rPr>
              <a:t>می­آمد</a:t>
            </a:r>
            <a:r>
              <a:rPr lang="fa-IR" sz="2200" b="1" dirty="0" smtClean="0">
                <a:latin typeface="Times New Roman" panose="02020603050405020304" pitchFamily="18" charset="0"/>
                <a:cs typeface="B Nazanin" panose="00000400000000000000" pitchFamily="2" charset="-78"/>
              </a:rPr>
              <a:t>.</a:t>
            </a:r>
            <a:r>
              <a:rPr lang="ar-SA" sz="2200" b="1" dirty="0" smtClean="0">
                <a:latin typeface="Times New Roman" panose="02020603050405020304" pitchFamily="18" charset="0"/>
                <a:cs typeface="B Nazanin" panose="00000400000000000000" pitchFamily="2" charset="-78"/>
              </a:rPr>
              <a:t> </a:t>
            </a:r>
            <a:endParaRPr lang="fa-IR" sz="2200" b="1" dirty="0" smtClean="0">
              <a:latin typeface="Times New Roman" panose="02020603050405020304" pitchFamily="18" charset="0"/>
              <a:cs typeface="B Nazanin" panose="00000400000000000000" pitchFamily="2" charset="-78"/>
            </a:endParaRPr>
          </a:p>
          <a:p>
            <a:pPr algn="just" rtl="1">
              <a:lnSpc>
                <a:spcPct val="100000"/>
              </a:lnSpc>
              <a:spcBef>
                <a:spcPts val="1200"/>
              </a:spcBef>
              <a:buClr>
                <a:srgbClr val="FF0000"/>
              </a:buClr>
              <a:buFont typeface="Wingdings" panose="05000000000000000000" pitchFamily="2" charset="2"/>
              <a:buChar char="Ø"/>
            </a:pPr>
            <a:r>
              <a:rPr lang="fa-IR" sz="2200" b="1" dirty="0" smtClean="0">
                <a:latin typeface="Times New Roman" panose="02020603050405020304" pitchFamily="18" charset="0"/>
                <a:cs typeface="B Nazanin" panose="00000400000000000000" pitchFamily="2" charset="-78"/>
              </a:rPr>
              <a:t>و</a:t>
            </a:r>
            <a:r>
              <a:rPr lang="ar-SA" sz="2200" b="1" dirty="0" smtClean="0">
                <a:latin typeface="Times New Roman" panose="02020603050405020304" pitchFamily="18" charset="0"/>
                <a:cs typeface="B Nazanin" panose="00000400000000000000" pitchFamily="2" charset="-78"/>
              </a:rPr>
              <a:t>لی </a:t>
            </a:r>
            <a:r>
              <a:rPr lang="ar-SA" sz="2200" b="1" dirty="0">
                <a:latin typeface="Times New Roman" panose="02020603050405020304" pitchFamily="18" charset="0"/>
                <a:cs typeface="B Nazanin" panose="00000400000000000000" pitchFamily="2" charset="-78"/>
              </a:rPr>
              <a:t>مقاومت پایین بطری­های شیشه­ای در هنگام حرارت دادن باعث پیدایش ظروف فلزی </a:t>
            </a:r>
            <a:r>
              <a:rPr lang="ar-SA" sz="2200" b="1" dirty="0" smtClean="0">
                <a:latin typeface="Times New Roman" panose="02020603050405020304" pitchFamily="18" charset="0"/>
                <a:cs typeface="B Nazanin" panose="00000400000000000000" pitchFamily="2" charset="-78"/>
              </a:rPr>
              <a:t>شد</a:t>
            </a:r>
            <a:r>
              <a:rPr lang="fa-IR" sz="2200" b="1" dirty="0" smtClean="0">
                <a:latin typeface="Times New Roman" panose="02020603050405020304" pitchFamily="18" charset="0"/>
                <a:cs typeface="B Nazanin" panose="00000400000000000000" pitchFamily="2" charset="-78"/>
              </a:rPr>
              <a:t>. </a:t>
            </a:r>
            <a:r>
              <a:rPr lang="ar-SA" sz="2200" b="1" dirty="0" smtClean="0">
                <a:latin typeface="Times New Roman" panose="02020603050405020304" pitchFamily="18" charset="0"/>
                <a:cs typeface="B Nazanin" panose="00000400000000000000" pitchFamily="2" charset="-78"/>
              </a:rPr>
              <a:t>قوطی­های </a:t>
            </a:r>
            <a:r>
              <a:rPr lang="ar-SA" sz="2200" b="1" dirty="0">
                <a:latin typeface="Times New Roman" panose="02020603050405020304" pitchFamily="18" charset="0"/>
                <a:cs typeface="B Nazanin" panose="00000400000000000000" pitchFamily="2" charset="-78"/>
              </a:rPr>
              <a:t>فلزی در ابتدا </a:t>
            </a:r>
            <a:r>
              <a:rPr lang="ar-SA" sz="2200" b="1" dirty="0" smtClean="0">
                <a:latin typeface="Times New Roman" panose="02020603050405020304" pitchFamily="18" charset="0"/>
                <a:cs typeface="B Nazanin" panose="00000400000000000000" pitchFamily="2" charset="-78"/>
              </a:rPr>
              <a:t>برای</a:t>
            </a:r>
            <a:r>
              <a:rPr lang="fa-IR" sz="2200" b="1" dirty="0" smtClean="0">
                <a:latin typeface="Times New Roman" panose="02020603050405020304" pitchFamily="18" charset="0"/>
                <a:cs typeface="B Nazanin" panose="00000400000000000000" pitchFamily="2" charset="-78"/>
              </a:rPr>
              <a:t> ایجاد</a:t>
            </a:r>
            <a:r>
              <a:rPr lang="ar-SA" sz="2200" b="1" dirty="0" smtClean="0">
                <a:latin typeface="Times New Roman" panose="02020603050405020304" pitchFamily="18" charset="0"/>
                <a:cs typeface="B Nazanin" panose="00000400000000000000" pitchFamily="2" charset="-78"/>
              </a:rPr>
              <a:t> </a:t>
            </a:r>
            <a:r>
              <a:rPr lang="ar-SA" sz="2200" b="1" dirty="0">
                <a:latin typeface="Times New Roman" panose="02020603050405020304" pitchFamily="18" charset="0"/>
                <a:cs typeface="B Nazanin" panose="00000400000000000000" pitchFamily="2" charset="-78"/>
              </a:rPr>
              <a:t>بسته‌بندی بهتر و مقاوم­تر ایجاد شدند. تاریخ پیدایش این ظروف به 23 سال قبل از میلاد مسیح نسبت داده </a:t>
            </a:r>
            <a:r>
              <a:rPr lang="ar-SA" sz="2200" b="1" dirty="0" smtClean="0">
                <a:latin typeface="Times New Roman" panose="02020603050405020304" pitchFamily="18" charset="0"/>
                <a:cs typeface="B Nazanin" panose="00000400000000000000" pitchFamily="2" charset="-78"/>
              </a:rPr>
              <a:t>می­شود</a:t>
            </a:r>
            <a:r>
              <a:rPr lang="fa-IR" sz="2200" b="1" dirty="0" smtClean="0">
                <a:latin typeface="Times New Roman" panose="02020603050405020304" pitchFamily="18" charset="0"/>
                <a:cs typeface="B Nazanin" panose="00000400000000000000" pitchFamily="2" charset="-78"/>
              </a:rPr>
              <a:t>.</a:t>
            </a:r>
            <a:r>
              <a:rPr lang="ar-SA" sz="2200" b="1" dirty="0" smtClean="0">
                <a:latin typeface="Times New Roman" panose="02020603050405020304" pitchFamily="18" charset="0"/>
                <a:cs typeface="B Nazanin" panose="00000400000000000000" pitchFamily="2" charset="-78"/>
              </a:rPr>
              <a:t> </a:t>
            </a:r>
            <a:r>
              <a:rPr lang="ar-SA" sz="2200" b="1" dirty="0">
                <a:latin typeface="Times New Roman" panose="02020603050405020304" pitchFamily="18" charset="0"/>
                <a:cs typeface="B Nazanin" panose="00000400000000000000" pitchFamily="2" charset="-78"/>
              </a:rPr>
              <a:t>فلز قلع اولین فلزی است که در سال 1240 در انگلستان کشف </a:t>
            </a:r>
            <a:r>
              <a:rPr lang="ar-SA" sz="2200" b="1" dirty="0" smtClean="0">
                <a:latin typeface="Times New Roman" panose="02020603050405020304" pitchFamily="18" charset="0"/>
                <a:cs typeface="B Nazanin" panose="00000400000000000000" pitchFamily="2" charset="-78"/>
              </a:rPr>
              <a:t>گردید</a:t>
            </a:r>
            <a:r>
              <a:rPr lang="fa-IR" sz="2200" b="1" dirty="0" smtClean="0">
                <a:latin typeface="Times New Roman" panose="02020603050405020304" pitchFamily="18" charset="0"/>
                <a:cs typeface="B Nazanin" panose="00000400000000000000" pitchFamily="2" charset="-78"/>
              </a:rPr>
              <a:t>.</a:t>
            </a:r>
            <a:endParaRPr lang="fa-IR" sz="2200" b="1" dirty="0">
              <a:latin typeface="Times New Roman" panose="02020603050405020304" pitchFamily="18" charset="0"/>
              <a:cs typeface="B Nazanin" panose="00000400000000000000" pitchFamily="2" charset="-78"/>
            </a:endParaRPr>
          </a:p>
          <a:p>
            <a:pPr algn="just" rtl="1">
              <a:lnSpc>
                <a:spcPct val="100000"/>
              </a:lnSpc>
              <a:spcBef>
                <a:spcPts val="1200"/>
              </a:spcBef>
              <a:buClr>
                <a:srgbClr val="FF0000"/>
              </a:buClr>
              <a:buFont typeface="Wingdings" panose="05000000000000000000" pitchFamily="2" charset="2"/>
              <a:buChar char="Ø"/>
            </a:pPr>
            <a:r>
              <a:rPr lang="ar-SA" sz="2200" b="1" dirty="0" smtClean="0">
                <a:latin typeface="Times New Roman" panose="02020603050405020304" pitchFamily="18" charset="0"/>
                <a:cs typeface="B Nazanin" panose="00000400000000000000" pitchFamily="2" charset="-78"/>
              </a:rPr>
              <a:t>در </a:t>
            </a:r>
            <a:r>
              <a:rPr lang="ar-SA" sz="2200" b="1" dirty="0">
                <a:latin typeface="Times New Roman" panose="02020603050405020304" pitchFamily="18" charset="0"/>
                <a:cs typeface="B Nazanin" panose="00000400000000000000" pitchFamily="2" charset="-78"/>
              </a:rPr>
              <a:t>سال 1804 </a:t>
            </a:r>
            <a:r>
              <a:rPr lang="ar-SA" sz="2200" b="1" dirty="0" smtClean="0">
                <a:latin typeface="Times New Roman" panose="02020603050405020304" pitchFamily="18" charset="0"/>
                <a:cs typeface="B Nazanin" panose="00000400000000000000" pitchFamily="2" charset="-78"/>
              </a:rPr>
              <a:t>قوطی</a:t>
            </a:r>
            <a:r>
              <a:rPr lang="fa-IR" sz="2200" b="1" dirty="0" smtClean="0">
                <a:latin typeface="Times New Roman" panose="02020603050405020304" pitchFamily="18" charset="0"/>
                <a:cs typeface="B Nazanin" panose="00000400000000000000" pitchFamily="2" charset="-78"/>
              </a:rPr>
              <a:t>‌</a:t>
            </a:r>
            <a:r>
              <a:rPr lang="ar-SA" sz="2200" b="1" dirty="0" smtClean="0">
                <a:latin typeface="Times New Roman" panose="02020603050405020304" pitchFamily="18" charset="0"/>
                <a:cs typeface="B Nazanin" panose="00000400000000000000" pitchFamily="2" charset="-78"/>
              </a:rPr>
              <a:t>های </a:t>
            </a:r>
            <a:r>
              <a:rPr lang="ar-SA" sz="2200" b="1" dirty="0">
                <a:latin typeface="Times New Roman" panose="02020603050405020304" pitchFamily="18" charset="0"/>
                <a:cs typeface="B Nazanin" panose="00000400000000000000" pitchFamily="2" charset="-78"/>
              </a:rPr>
              <a:t>فلزی توسط نیکولاس آپرت در زمان ناپلئون برای حفظ مواد غذایی در جن</a:t>
            </a:r>
            <a:r>
              <a:rPr lang="fa-IR" sz="2200" b="1" dirty="0">
                <a:latin typeface="Times New Roman" panose="02020603050405020304" pitchFamily="18" charset="0"/>
                <a:cs typeface="B Nazanin" panose="00000400000000000000" pitchFamily="2" charset="-78"/>
              </a:rPr>
              <a:t>گ‌های طولانی مدت </a:t>
            </a:r>
            <a:r>
              <a:rPr lang="ar-SA" sz="2200" b="1" dirty="0">
                <a:latin typeface="Times New Roman" panose="02020603050405020304" pitchFamily="18" charset="0"/>
                <a:cs typeface="B Nazanin" panose="00000400000000000000" pitchFamily="2" charset="-78"/>
              </a:rPr>
              <a:t>مورد استفاده قرار </a:t>
            </a:r>
            <a:r>
              <a:rPr lang="ar-SA" sz="2200" b="1" dirty="0" smtClean="0">
                <a:latin typeface="Times New Roman" panose="02020603050405020304" pitchFamily="18" charset="0"/>
                <a:cs typeface="B Nazanin" panose="00000400000000000000" pitchFamily="2" charset="-78"/>
              </a:rPr>
              <a:t>گرفت</a:t>
            </a:r>
            <a:r>
              <a:rPr lang="fa-IR" sz="2200" b="1" dirty="0" smtClean="0">
                <a:latin typeface="Times New Roman" panose="02020603050405020304" pitchFamily="18" charset="0"/>
                <a:cs typeface="B Nazanin" panose="00000400000000000000" pitchFamily="2" charset="-78"/>
              </a:rPr>
              <a:t> که می‌توان آن را </a:t>
            </a:r>
            <a:r>
              <a:rPr lang="fa-IR" sz="2200" b="1" dirty="0">
                <a:latin typeface="Times New Roman" panose="02020603050405020304" pitchFamily="18" charset="0"/>
                <a:cs typeface="B Nazanin" panose="00000400000000000000" pitchFamily="2" charset="-78"/>
              </a:rPr>
              <a:t>منشاء بسته‌بندی صنعتی مواد </a:t>
            </a:r>
            <a:r>
              <a:rPr lang="fa-IR" sz="2200" b="1" dirty="0" smtClean="0">
                <a:latin typeface="Times New Roman" panose="02020603050405020304" pitchFamily="18" charset="0"/>
                <a:cs typeface="B Nazanin" panose="00000400000000000000" pitchFamily="2" charset="-78"/>
              </a:rPr>
              <a:t>غذایی دانست. </a:t>
            </a:r>
          </a:p>
          <a:p>
            <a:pPr algn="just" rtl="1">
              <a:lnSpc>
                <a:spcPct val="100000"/>
              </a:lnSpc>
              <a:spcBef>
                <a:spcPts val="1200"/>
              </a:spcBef>
              <a:buClr>
                <a:srgbClr val="FF0000"/>
              </a:buClr>
              <a:buFont typeface="Wingdings" panose="05000000000000000000" pitchFamily="2" charset="2"/>
              <a:buChar char="Ø"/>
            </a:pPr>
            <a:r>
              <a:rPr lang="fa-IR" sz="2200" b="1" dirty="0">
                <a:latin typeface="Times New Roman" panose="02020603050405020304" pitchFamily="18" charset="0"/>
                <a:cs typeface="B Nazanin" panose="00000400000000000000" pitchFamily="2" charset="-78"/>
              </a:rPr>
              <a:t>در سال 1812 میلادی اولین کارخانه کنسروسازی در بوستون آمریکا شروع به کار کرد سپس آلومینیوم در </a:t>
            </a:r>
            <a:r>
              <a:rPr lang="fa-IR" sz="2200" b="1" dirty="0" smtClean="0">
                <a:latin typeface="Times New Roman" panose="02020603050405020304" pitchFamily="18" charset="0"/>
                <a:cs typeface="B Nazanin" panose="00000400000000000000" pitchFamily="2" charset="-78"/>
              </a:rPr>
              <a:t>بسته‌بندی‌های </a:t>
            </a:r>
            <a:r>
              <a:rPr lang="fa-IR" sz="2200" b="1" dirty="0">
                <a:latin typeface="Times New Roman" panose="02020603050405020304" pitchFamily="18" charset="0"/>
                <a:cs typeface="B Nazanin" panose="00000400000000000000" pitchFamily="2" charset="-78"/>
              </a:rPr>
              <a:t>فلزی از سال 1950 تولید گردید که بیشتر در </a:t>
            </a:r>
            <a:r>
              <a:rPr lang="fa-IR" sz="2200" b="1" dirty="0" smtClean="0">
                <a:latin typeface="Times New Roman" panose="02020603050405020304" pitchFamily="18" charset="0"/>
                <a:cs typeface="B Nazanin" panose="00000400000000000000" pitchFamily="2" charset="-78"/>
              </a:rPr>
              <a:t>نوشیدنی‌های </a:t>
            </a:r>
            <a:r>
              <a:rPr lang="fa-IR" sz="2200" b="1" dirty="0">
                <a:latin typeface="Times New Roman" panose="02020603050405020304" pitchFamily="18" charset="0"/>
                <a:cs typeface="B Nazanin" panose="00000400000000000000" pitchFamily="2" charset="-78"/>
              </a:rPr>
              <a:t>کربناته استفاده می‌شد</a:t>
            </a:r>
            <a:r>
              <a:rPr lang="fa-IR" sz="2200" b="1" dirty="0" smtClean="0">
                <a:latin typeface="Times New Roman" panose="02020603050405020304" pitchFamily="18" charset="0"/>
                <a:cs typeface="B Nazanin" panose="00000400000000000000" pitchFamily="2" charset="-78"/>
              </a:rPr>
              <a:t>.</a:t>
            </a:r>
          </a:p>
          <a:p>
            <a:pPr algn="just" rtl="1">
              <a:lnSpc>
                <a:spcPct val="100000"/>
              </a:lnSpc>
              <a:spcBef>
                <a:spcPts val="1200"/>
              </a:spcBef>
              <a:buClr>
                <a:srgbClr val="FF0000"/>
              </a:buClr>
              <a:buFont typeface="Wingdings" panose="05000000000000000000" pitchFamily="2" charset="2"/>
              <a:buChar char="Ø"/>
            </a:pPr>
            <a:r>
              <a:rPr lang="ar-SA" sz="2200" b="1" dirty="0">
                <a:latin typeface="Times New Roman" panose="02020603050405020304" pitchFamily="18" charset="0"/>
                <a:cs typeface="B Nazanin" panose="00000400000000000000" pitchFamily="2" charset="-78"/>
              </a:rPr>
              <a:t>پلاستیک­ها شامل سلولز نیترات، استایرن و وینیل کلراید در سال 1800 کشف شدند، ولی در هیچ بسته‌بندی تا قرن بیستم میلادی به کار نمی‌رفتند. برخی از اولین </a:t>
            </a:r>
            <a:r>
              <a:rPr lang="ar-SA" sz="2200" b="1" dirty="0" smtClean="0">
                <a:latin typeface="Times New Roman" panose="02020603050405020304" pitchFamily="18" charset="0"/>
                <a:cs typeface="B Nazanin" panose="00000400000000000000" pitchFamily="2" charset="-78"/>
              </a:rPr>
              <a:t>استفاد</a:t>
            </a:r>
            <a:r>
              <a:rPr lang="fa-IR" sz="2200" b="1" dirty="0" smtClean="0">
                <a:latin typeface="Times New Roman" panose="02020603050405020304" pitchFamily="18" charset="0"/>
                <a:cs typeface="B Nazanin" panose="00000400000000000000" pitchFamily="2" charset="-78"/>
              </a:rPr>
              <a:t>ه</a:t>
            </a:r>
            <a:r>
              <a:rPr lang="ar-SA" sz="2200" b="1" dirty="0" smtClean="0">
                <a:latin typeface="Times New Roman" panose="02020603050405020304" pitchFamily="18" charset="0"/>
                <a:cs typeface="B Nazanin" panose="00000400000000000000" pitchFamily="2" charset="-78"/>
              </a:rPr>
              <a:t> </a:t>
            </a:r>
            <a:r>
              <a:rPr lang="ar-SA" sz="2200" b="1" dirty="0">
                <a:latin typeface="Times New Roman" panose="02020603050405020304" pitchFamily="18" charset="0"/>
                <a:cs typeface="B Nazanin" panose="00000400000000000000" pitchFamily="2" charset="-78"/>
              </a:rPr>
              <a:t>از آن‌ها به دورۀ جنگ جهانی اول و دوم با تجاری شدن بسته‌بندی مواد غذایی برمی­گردد.</a:t>
            </a:r>
            <a:endParaRPr lang="fa-IR" sz="2200" b="1" dirty="0">
              <a:latin typeface="Times New Roman" panose="02020603050405020304" pitchFamily="18" charset="0"/>
              <a:cs typeface="B Nazanin" panose="000004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5</a:t>
            </a:fld>
            <a:endParaRPr lang="en-US" dirty="0">
              <a:cs typeface="B Nazanin" panose="00000400000000000000" pitchFamily="2" charset="-78"/>
            </a:endParaRPr>
          </a:p>
        </p:txBody>
      </p:sp>
    </p:spTree>
    <p:extLst>
      <p:ext uri="{BB962C8B-B14F-4D97-AF65-F5344CB8AC3E}">
        <p14:creationId xmlns:p14="http://schemas.microsoft.com/office/powerpoint/2010/main" val="28821806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810530"/>
          </a:xfrm>
          <a:ln>
            <a:noFill/>
          </a:ln>
        </p:spPr>
        <p:style>
          <a:lnRef idx="2">
            <a:schemeClr val="dk1"/>
          </a:lnRef>
          <a:fillRef idx="1">
            <a:schemeClr val="lt1"/>
          </a:fillRef>
          <a:effectRef idx="0">
            <a:schemeClr val="dk1"/>
          </a:effectRef>
          <a:fontRef idx="minor">
            <a:schemeClr val="dk1"/>
          </a:fontRef>
        </p:style>
        <p:txBody>
          <a:bodyPr>
            <a:normAutofit/>
          </a:bodyPr>
          <a:lstStyle/>
          <a:p>
            <a:pPr algn="ctr"/>
            <a:r>
              <a:rPr lang="fa-IR" sz="3600" dirty="0" smtClean="0">
                <a:solidFill>
                  <a:srgbClr val="0000FF"/>
                </a:solidFill>
                <a:cs typeface="B Titr" panose="00000700000000000000" pitchFamily="2" charset="-78"/>
              </a:rPr>
              <a:t>تاریخچه بسته‌بندی</a:t>
            </a:r>
            <a:endParaRPr lang="en-US" sz="3600" dirty="0">
              <a:solidFill>
                <a:srgbClr val="0000FF"/>
              </a:solidFill>
              <a:cs typeface="B Titr" panose="00000700000000000000" pitchFamily="2" charset="-78"/>
            </a:endParaRPr>
          </a:p>
        </p:txBody>
      </p:sp>
      <p:sp>
        <p:nvSpPr>
          <p:cNvPr id="3" name="Content Placeholder 2"/>
          <p:cNvSpPr>
            <a:spLocks noGrp="1"/>
          </p:cNvSpPr>
          <p:nvPr>
            <p:ph idx="1"/>
          </p:nvPr>
        </p:nvSpPr>
        <p:spPr>
          <a:xfrm>
            <a:off x="557816" y="1062404"/>
            <a:ext cx="8028368" cy="5293947"/>
          </a:xfrm>
        </p:spPr>
        <p:txBody>
          <a:bodyPr>
            <a:normAutofit/>
          </a:bodyPr>
          <a:lstStyle/>
          <a:p>
            <a:pPr algn="just" rtl="1">
              <a:lnSpc>
                <a:spcPct val="100000"/>
              </a:lnSpc>
              <a:spcBef>
                <a:spcPts val="1200"/>
              </a:spcBef>
              <a:buClr>
                <a:srgbClr val="FF0000"/>
              </a:buClr>
              <a:buFont typeface="Wingdings" panose="05000000000000000000" pitchFamily="2" charset="2"/>
              <a:buChar char="Ø"/>
            </a:pPr>
            <a:r>
              <a:rPr lang="ar-SA" sz="2000" b="1" dirty="0">
                <a:latin typeface="Times New Roman" panose="02020603050405020304" pitchFamily="18" charset="0"/>
                <a:cs typeface="B Nazanin" panose="00000400000000000000" pitchFamily="2" charset="-78"/>
              </a:rPr>
              <a:t>با اختراع </a:t>
            </a:r>
            <a:r>
              <a:rPr lang="ar-SA" sz="2000" b="1" dirty="0" smtClean="0">
                <a:latin typeface="Times New Roman" panose="02020603050405020304" pitchFamily="18" charset="0"/>
                <a:cs typeface="B Nazanin" panose="00000400000000000000" pitchFamily="2" charset="-78"/>
              </a:rPr>
              <a:t>پلی</a:t>
            </a:r>
            <a:r>
              <a:rPr lang="fa-IR" sz="2000" b="1" dirty="0" smtClean="0">
                <a:latin typeface="Times New Roman" panose="02020603050405020304" pitchFamily="18" charset="0"/>
                <a:cs typeface="B Nazanin" panose="00000400000000000000" pitchFamily="2" charset="-78"/>
              </a:rPr>
              <a:t>‌</a:t>
            </a:r>
            <a:r>
              <a:rPr lang="ar-SA" sz="2000" b="1" dirty="0" smtClean="0">
                <a:latin typeface="Times New Roman" panose="02020603050405020304" pitchFamily="18" charset="0"/>
                <a:cs typeface="B Nazanin" panose="00000400000000000000" pitchFamily="2" charset="-78"/>
              </a:rPr>
              <a:t>اتیلن </a:t>
            </a:r>
            <a:r>
              <a:rPr lang="ar-SA" sz="2000" b="1" dirty="0">
                <a:latin typeface="Times New Roman" panose="02020603050405020304" pitchFamily="18" charset="0"/>
                <a:cs typeface="B Nazanin" panose="00000400000000000000" pitchFamily="2" charset="-78"/>
              </a:rPr>
              <a:t>پیشرفت </a:t>
            </a:r>
            <a:r>
              <a:rPr lang="ar-SA" sz="2000" b="1" dirty="0" smtClean="0">
                <a:latin typeface="Times New Roman" panose="02020603050405020304" pitchFamily="18" charset="0"/>
                <a:cs typeface="B Nazanin" panose="00000400000000000000" pitchFamily="2" charset="-78"/>
              </a:rPr>
              <a:t>غیرمنتظره­ای </a:t>
            </a:r>
            <a:r>
              <a:rPr lang="ar-SA" sz="2000" b="1" dirty="0">
                <a:latin typeface="Times New Roman" panose="02020603050405020304" pitchFamily="18" charset="0"/>
                <a:cs typeface="B Nazanin" panose="00000400000000000000" pitchFamily="2" charset="-78"/>
              </a:rPr>
              <a:t>در صنعت بسته‌بندی انگلستان ایجاد شد. در </a:t>
            </a:r>
            <a:r>
              <a:rPr lang="ar-SA" sz="2000" b="1" dirty="0" smtClean="0">
                <a:latin typeface="Times New Roman" panose="02020603050405020304" pitchFamily="18" charset="0"/>
                <a:cs typeface="B Nazanin" panose="00000400000000000000" pitchFamily="2" charset="-78"/>
              </a:rPr>
              <a:t>1935 </a:t>
            </a:r>
            <a:r>
              <a:rPr lang="ar-SA" sz="2000" b="1" dirty="0">
                <a:latin typeface="Times New Roman" panose="02020603050405020304" pitchFamily="18" charset="0"/>
                <a:cs typeface="B Nazanin" panose="00000400000000000000" pitchFamily="2" charset="-78"/>
              </a:rPr>
              <a:t>شیمی­دان­های انگلستان طی واکنشی، تحت فشار زیاد به مادۀ جدیدی به نام اتیلن دست یافتند که خواص عایق حرارتی خوبی داشت. بعد از جنگ جهانی دوم استفاده از مواد پلاستیکی </a:t>
            </a:r>
            <a:r>
              <a:rPr lang="ar-SA" sz="2000" b="1" dirty="0" smtClean="0">
                <a:latin typeface="Times New Roman" panose="02020603050405020304" pitchFamily="18" charset="0"/>
                <a:cs typeface="B Nazanin" panose="00000400000000000000" pitchFamily="2" charset="-78"/>
              </a:rPr>
              <a:t>در </a:t>
            </a:r>
            <a:r>
              <a:rPr lang="ar-SA" sz="2000" b="1" dirty="0">
                <a:latin typeface="Times New Roman" panose="02020603050405020304" pitchFamily="18" charset="0"/>
                <a:cs typeface="B Nazanin" panose="00000400000000000000" pitchFamily="2" charset="-78"/>
              </a:rPr>
              <a:t>بسته‌بندی مواد غذایی گسترش یافت که یک انقلاب نوین در صنعت بسته‌بندی به شمار </a:t>
            </a:r>
            <a:r>
              <a:rPr lang="ar-SA" sz="2000" b="1" dirty="0" smtClean="0">
                <a:latin typeface="Times New Roman" panose="02020603050405020304" pitchFamily="18" charset="0"/>
                <a:cs typeface="B Nazanin" panose="00000400000000000000" pitchFamily="2" charset="-78"/>
              </a:rPr>
              <a:t>می</a:t>
            </a:r>
            <a:r>
              <a:rPr lang="fa-IR" sz="2000" b="1" dirty="0" smtClean="0">
                <a:latin typeface="Times New Roman" panose="02020603050405020304" pitchFamily="18" charset="0"/>
                <a:cs typeface="B Nazanin" panose="00000400000000000000" pitchFamily="2" charset="-78"/>
              </a:rPr>
              <a:t>‌رفت.</a:t>
            </a:r>
          </a:p>
          <a:p>
            <a:pPr algn="just" rtl="1">
              <a:lnSpc>
                <a:spcPct val="100000"/>
              </a:lnSpc>
              <a:spcBef>
                <a:spcPts val="1200"/>
              </a:spcBef>
              <a:buClr>
                <a:srgbClr val="FF0000"/>
              </a:buClr>
              <a:buFont typeface="Wingdings" panose="05000000000000000000" pitchFamily="2" charset="2"/>
              <a:buChar char="Ø"/>
            </a:pPr>
            <a:r>
              <a:rPr lang="fa-IR" sz="2000" b="1" dirty="0" smtClean="0">
                <a:latin typeface="Times New Roman" panose="02020603050405020304" pitchFamily="18" charset="0"/>
                <a:cs typeface="B Nazanin" panose="00000400000000000000" pitchFamily="2" charset="-78"/>
              </a:rPr>
              <a:t>به طور کلی، بیشتر نوآوری‌ها در زمینه بسته‌بندی مواد غذایی در فواصل جنگ جهانی اول و دوم رخ داد که می‌توان به استفاده از فویل‌های آلومینیومی، پلاستیک‌هایی مثل پلی‌اتیلن، پلی وینیلیدین کلراید، بسته‌بندی‌های اسپتیک، قوطی‌های فلزی نوشیدنی‌های گازدار و بسته‌بندی‌های انعطاف‌پذیر اشاره نمود.</a:t>
            </a:r>
          </a:p>
          <a:p>
            <a:pPr algn="just" rtl="1">
              <a:lnSpc>
                <a:spcPct val="100000"/>
              </a:lnSpc>
              <a:spcBef>
                <a:spcPts val="1200"/>
              </a:spcBef>
              <a:buClr>
                <a:srgbClr val="FF0000"/>
              </a:buClr>
              <a:buFont typeface="Wingdings" panose="05000000000000000000" pitchFamily="2" charset="2"/>
              <a:buChar char="Ø"/>
            </a:pPr>
            <a:r>
              <a:rPr lang="fa-IR" sz="2000" b="1" dirty="0" smtClean="0">
                <a:latin typeface="Times New Roman" panose="02020603050405020304" pitchFamily="18" charset="0"/>
                <a:cs typeface="B Nazanin" panose="00000400000000000000" pitchFamily="2" charset="-78"/>
              </a:rPr>
              <a:t>در قرن بیستم نیز بسته‌بندی‌های جدیدتری شامل بسته‌بندی فعال (کنترل کننده اکسیژن و دی‌اکسید کربن، رهاکننده مواد ضدمیکروبی، کنترل‌کننده بو و آروما) و بسته‌بندی هوشمند، بسته‌بندی اتمسفر اصلاح شده و کیسه‌های قابل اتوکلاو برای سهولت مصرف‌کنندگان به بازار جهانی عرضه شد.</a:t>
            </a:r>
          </a:p>
          <a:p>
            <a:pPr algn="just" rtl="1">
              <a:lnSpc>
                <a:spcPct val="100000"/>
              </a:lnSpc>
              <a:spcBef>
                <a:spcPts val="1200"/>
              </a:spcBef>
              <a:buClr>
                <a:srgbClr val="FF0000"/>
              </a:buClr>
              <a:buFont typeface="Wingdings" panose="05000000000000000000" pitchFamily="2" charset="2"/>
              <a:buChar char="Ø"/>
            </a:pPr>
            <a:r>
              <a:rPr lang="fa-IR" sz="2000" b="1" dirty="0" smtClean="0">
                <a:latin typeface="Times New Roman" panose="02020603050405020304" pitchFamily="18" charset="0"/>
                <a:cs typeface="B Nazanin" panose="00000400000000000000" pitchFamily="2" charset="-78"/>
              </a:rPr>
              <a:t>در قرن 21 نیز پوشش‌های خوراکی و نانوفناوری وارد صنعت بسته‌بندی مواد غذایی شده است. </a:t>
            </a:r>
            <a:endParaRPr lang="fa-IR" sz="2000" b="1" dirty="0">
              <a:latin typeface="Times New Roman" panose="02020603050405020304" pitchFamily="18" charset="0"/>
              <a:cs typeface="B Nazanin" panose="000004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6</a:t>
            </a:fld>
            <a:endParaRPr lang="en-US" dirty="0">
              <a:cs typeface="B Nazanin" panose="00000400000000000000" pitchFamily="2" charset="-78"/>
            </a:endParaRPr>
          </a:p>
        </p:txBody>
      </p:sp>
    </p:spTree>
    <p:extLst>
      <p:ext uri="{BB962C8B-B14F-4D97-AF65-F5344CB8AC3E}">
        <p14:creationId xmlns:p14="http://schemas.microsoft.com/office/powerpoint/2010/main" val="15188743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745" y="29680"/>
            <a:ext cx="7886700" cy="810530"/>
          </a:xfrm>
          <a:ln>
            <a:noFill/>
          </a:ln>
        </p:spPr>
        <p:style>
          <a:lnRef idx="2">
            <a:schemeClr val="dk1"/>
          </a:lnRef>
          <a:fillRef idx="1">
            <a:schemeClr val="lt1"/>
          </a:fillRef>
          <a:effectRef idx="0">
            <a:schemeClr val="dk1"/>
          </a:effectRef>
          <a:fontRef idx="minor">
            <a:schemeClr val="dk1"/>
          </a:fontRef>
        </p:style>
        <p:txBody>
          <a:bodyPr>
            <a:normAutofit/>
          </a:bodyPr>
          <a:lstStyle/>
          <a:p>
            <a:pPr algn="ctr"/>
            <a:r>
              <a:rPr lang="fa-IR" sz="3600" dirty="0" smtClean="0">
                <a:solidFill>
                  <a:srgbClr val="0000FF"/>
                </a:solidFill>
                <a:cs typeface="B Titr" panose="00000700000000000000" pitchFamily="2" charset="-78"/>
              </a:rPr>
              <a:t>سیر گذار در تاریخچه بسته‌بندی</a:t>
            </a:r>
            <a:endParaRPr lang="en-US" sz="3600" dirty="0">
              <a:solidFill>
                <a:srgbClr val="0000FF"/>
              </a:solidFill>
              <a:cs typeface="B Titr" panose="000007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7</a:t>
            </a:fld>
            <a:endParaRPr lang="en-US" dirty="0">
              <a:cs typeface="B Nazanin" panose="00000400000000000000" pitchFamily="2" charset="-78"/>
            </a:endParaRPr>
          </a:p>
        </p:txBody>
      </p:sp>
      <p:pic>
        <p:nvPicPr>
          <p:cNvPr id="5" name="Picture 4"/>
          <p:cNvPicPr>
            <a:picLocks noChangeAspect="1"/>
          </p:cNvPicPr>
          <p:nvPr/>
        </p:nvPicPr>
        <p:blipFill rotWithShape="1">
          <a:blip r:embed="rId2"/>
          <a:srcRect t="18267"/>
          <a:stretch/>
        </p:blipFill>
        <p:spPr>
          <a:xfrm>
            <a:off x="561744" y="1001026"/>
            <a:ext cx="7663043" cy="5000157"/>
          </a:xfrm>
          <a:prstGeom prst="rect">
            <a:avLst/>
          </a:prstGeom>
        </p:spPr>
      </p:pic>
    </p:spTree>
    <p:extLst>
      <p:ext uri="{BB962C8B-B14F-4D97-AF65-F5344CB8AC3E}">
        <p14:creationId xmlns:p14="http://schemas.microsoft.com/office/powerpoint/2010/main" val="40185568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745" y="237976"/>
            <a:ext cx="7886700" cy="810530"/>
          </a:xfrm>
          <a:ln>
            <a:noFill/>
          </a:ln>
        </p:spPr>
        <p:style>
          <a:lnRef idx="2">
            <a:schemeClr val="dk1"/>
          </a:lnRef>
          <a:fillRef idx="1">
            <a:schemeClr val="lt1"/>
          </a:fillRef>
          <a:effectRef idx="0">
            <a:schemeClr val="dk1"/>
          </a:effectRef>
          <a:fontRef idx="minor">
            <a:schemeClr val="dk1"/>
          </a:fontRef>
        </p:style>
        <p:txBody>
          <a:bodyPr>
            <a:normAutofit/>
          </a:bodyPr>
          <a:lstStyle/>
          <a:p>
            <a:pPr algn="ctr" rtl="1"/>
            <a:r>
              <a:rPr lang="fa-IR" sz="3600" dirty="0" smtClean="0">
                <a:solidFill>
                  <a:srgbClr val="0000FF"/>
                </a:solidFill>
                <a:cs typeface="B Titr" panose="00000700000000000000" pitchFamily="2" charset="-78"/>
              </a:rPr>
              <a:t>روند تکاملی </a:t>
            </a:r>
            <a:r>
              <a:rPr lang="fa-IR" sz="3600" dirty="0">
                <a:solidFill>
                  <a:srgbClr val="0000FF"/>
                </a:solidFill>
                <a:cs typeface="B Titr" panose="00000700000000000000" pitchFamily="2" charset="-78"/>
              </a:rPr>
              <a:t>بسته بندی مواد غذایی</a:t>
            </a:r>
            <a:endParaRPr lang="en-US" sz="3600" dirty="0">
              <a:solidFill>
                <a:srgbClr val="0000FF"/>
              </a:solidFill>
              <a:cs typeface="B Titr" panose="000007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8</a:t>
            </a:fld>
            <a:endParaRPr lang="en-US" dirty="0">
              <a:cs typeface="B Nazanin" panose="00000400000000000000" pitchFamily="2" charset="-78"/>
            </a:endParaRPr>
          </a:p>
        </p:txBody>
      </p:sp>
      <p:pic>
        <p:nvPicPr>
          <p:cNvPr id="3" name="Picture 2"/>
          <p:cNvPicPr>
            <a:picLocks noChangeAspect="1"/>
          </p:cNvPicPr>
          <p:nvPr/>
        </p:nvPicPr>
        <p:blipFill>
          <a:blip r:embed="rId2"/>
          <a:stretch>
            <a:fillRect/>
          </a:stretch>
        </p:blipFill>
        <p:spPr>
          <a:xfrm>
            <a:off x="608995" y="1335125"/>
            <a:ext cx="7839450" cy="4329342"/>
          </a:xfrm>
          <a:prstGeom prst="rect">
            <a:avLst/>
          </a:prstGeom>
        </p:spPr>
      </p:pic>
    </p:spTree>
    <p:extLst>
      <p:ext uri="{BB962C8B-B14F-4D97-AF65-F5344CB8AC3E}">
        <p14:creationId xmlns:p14="http://schemas.microsoft.com/office/powerpoint/2010/main" val="37842818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810530"/>
          </a:xfrm>
          <a:ln>
            <a:noFill/>
          </a:ln>
        </p:spPr>
        <p:style>
          <a:lnRef idx="2">
            <a:schemeClr val="dk1"/>
          </a:lnRef>
          <a:fillRef idx="1">
            <a:schemeClr val="lt1"/>
          </a:fillRef>
          <a:effectRef idx="0">
            <a:schemeClr val="dk1"/>
          </a:effectRef>
          <a:fontRef idx="minor">
            <a:schemeClr val="dk1"/>
          </a:fontRef>
        </p:style>
        <p:txBody>
          <a:bodyPr>
            <a:normAutofit/>
          </a:bodyPr>
          <a:lstStyle/>
          <a:p>
            <a:pPr algn="ctr"/>
            <a:r>
              <a:rPr lang="fa-IR" sz="3600" dirty="0" smtClean="0">
                <a:solidFill>
                  <a:srgbClr val="0000FF"/>
                </a:solidFill>
                <a:cs typeface="B Titr" panose="00000700000000000000" pitchFamily="2" charset="-78"/>
              </a:rPr>
              <a:t>تعریف علم و فناوری بسته‌بندی</a:t>
            </a:r>
            <a:endParaRPr lang="en-US" sz="3600" dirty="0">
              <a:solidFill>
                <a:srgbClr val="0000FF"/>
              </a:solidFill>
              <a:cs typeface="B Titr" panose="00000700000000000000" pitchFamily="2" charset="-78"/>
            </a:endParaRPr>
          </a:p>
        </p:txBody>
      </p:sp>
      <p:sp>
        <p:nvSpPr>
          <p:cNvPr id="3" name="Content Placeholder 2"/>
          <p:cNvSpPr>
            <a:spLocks noGrp="1"/>
          </p:cNvSpPr>
          <p:nvPr>
            <p:ph idx="1"/>
          </p:nvPr>
        </p:nvSpPr>
        <p:spPr>
          <a:xfrm>
            <a:off x="557816" y="1062405"/>
            <a:ext cx="8028368" cy="2590382"/>
          </a:xfrm>
        </p:spPr>
        <p:txBody>
          <a:bodyPr>
            <a:normAutofit fontScale="92500" lnSpcReduction="20000"/>
          </a:bodyPr>
          <a:lstStyle/>
          <a:p>
            <a:pPr algn="just" rtl="1">
              <a:lnSpc>
                <a:spcPct val="100000"/>
              </a:lnSpc>
              <a:spcBef>
                <a:spcPts val="1200"/>
              </a:spcBef>
              <a:buClr>
                <a:srgbClr val="FF0000"/>
              </a:buClr>
              <a:buFont typeface="Wingdings" panose="05000000000000000000" pitchFamily="2" charset="2"/>
              <a:buChar char="Ø"/>
            </a:pPr>
            <a:r>
              <a:rPr lang="fa-IR" sz="2000" b="1" dirty="0">
                <a:latin typeface="Times New Roman" panose="02020603050405020304" pitchFamily="18" charset="0"/>
                <a:cs typeface="B Nazanin" panose="00000400000000000000" pitchFamily="2" charset="-78"/>
              </a:rPr>
              <a:t> </a:t>
            </a:r>
            <a:r>
              <a:rPr lang="fa-IR" sz="2000" b="1" dirty="0" smtClean="0">
                <a:latin typeface="Times New Roman" panose="02020603050405020304" pitchFamily="18" charset="0"/>
                <a:cs typeface="B Nazanin" panose="00000400000000000000" pitchFamily="2" charset="-78"/>
              </a:rPr>
              <a:t>از دیدگاه مصرف‌کننده عادی، بسته‌بندی به معنی قرار دادن مواد غذایی در یک کیسه پلاستیکی، قوطی فلزی یا بطری شیشه‌ای است.</a:t>
            </a:r>
          </a:p>
          <a:p>
            <a:pPr algn="just" rtl="1">
              <a:lnSpc>
                <a:spcPct val="100000"/>
              </a:lnSpc>
              <a:spcBef>
                <a:spcPts val="1200"/>
              </a:spcBef>
              <a:buClr>
                <a:srgbClr val="FF0000"/>
              </a:buClr>
              <a:buFont typeface="Wingdings" panose="05000000000000000000" pitchFamily="2" charset="2"/>
              <a:buChar char="Ø"/>
            </a:pPr>
            <a:r>
              <a:rPr lang="fa-IR" sz="2000" b="1" dirty="0">
                <a:latin typeface="Times New Roman" panose="02020603050405020304" pitchFamily="18" charset="0"/>
                <a:cs typeface="B Nazanin" panose="00000400000000000000" pitchFamily="2" charset="-78"/>
              </a:rPr>
              <a:t> </a:t>
            </a:r>
            <a:r>
              <a:rPr lang="fa-IR" sz="2000" b="1" dirty="0" smtClean="0">
                <a:latin typeface="Times New Roman" panose="02020603050405020304" pitchFamily="18" charset="0"/>
                <a:cs typeface="B Nazanin" panose="00000400000000000000" pitchFamily="2" charset="-78"/>
              </a:rPr>
              <a:t>از دیدگاه یک متخصص صنایع غذایی، بسته‌بندی مساله‌ای فنی است که به منظور عرضه کارآمد فرآورده‌های غذایی به صورت ایمن و با کیفیت بالا از مرحله تولید تا مصرف و حتی بازیافت، </a:t>
            </a:r>
            <a:r>
              <a:rPr lang="ar-SA" sz="2000" b="1" dirty="0">
                <a:latin typeface="Times New Roman" panose="02020603050405020304" pitchFamily="18" charset="0"/>
                <a:cs typeface="B Nazanin" panose="00000400000000000000" pitchFamily="2" charset="-78"/>
              </a:rPr>
              <a:t>در شرایط مطلوب و با حداقل هزینه </a:t>
            </a:r>
            <a:r>
              <a:rPr lang="fa-IR" sz="2000" b="1" dirty="0" smtClean="0">
                <a:latin typeface="Times New Roman" panose="02020603050405020304" pitchFamily="18" charset="0"/>
                <a:cs typeface="B Nazanin" panose="00000400000000000000" pitchFamily="2" charset="-78"/>
              </a:rPr>
              <a:t>طراحی می‌گردد. به عبارتی می‌توان گفت بسته‌بندی موضوعی </a:t>
            </a:r>
            <a:r>
              <a:rPr lang="ar-SA" sz="2000" b="1" dirty="0" smtClean="0">
                <a:latin typeface="Times New Roman" panose="02020603050405020304" pitchFamily="18" charset="0"/>
                <a:cs typeface="B Nazanin" panose="00000400000000000000" pitchFamily="2" charset="-78"/>
              </a:rPr>
              <a:t>فنی</a:t>
            </a:r>
            <a:r>
              <a:rPr lang="fa-IR" sz="2000" b="1" dirty="0" smtClean="0">
                <a:latin typeface="Times New Roman" panose="02020603050405020304" pitchFamily="18" charset="0"/>
                <a:cs typeface="B Nazanin" panose="00000400000000000000" pitchFamily="2" charset="-78"/>
              </a:rPr>
              <a:t>-</a:t>
            </a:r>
            <a:r>
              <a:rPr lang="ar-SA" sz="2000" b="1" dirty="0" smtClean="0">
                <a:latin typeface="Times New Roman" panose="02020603050405020304" pitchFamily="18" charset="0"/>
                <a:cs typeface="B Nazanin" panose="00000400000000000000" pitchFamily="2" charset="-78"/>
              </a:rPr>
              <a:t>اقتصادی </a:t>
            </a:r>
            <a:r>
              <a:rPr lang="fa-IR" sz="2000" b="1" dirty="0" smtClean="0">
                <a:latin typeface="Times New Roman" panose="02020603050405020304" pitchFamily="18" charset="0"/>
                <a:cs typeface="B Nazanin" panose="00000400000000000000" pitchFamily="2" charset="-78"/>
              </a:rPr>
              <a:t>است </a:t>
            </a:r>
            <a:r>
              <a:rPr lang="ar-SA" sz="2000" b="1" dirty="0" smtClean="0">
                <a:latin typeface="Times New Roman" panose="02020603050405020304" pitchFamily="18" charset="0"/>
                <a:cs typeface="B Nazanin" panose="00000400000000000000" pitchFamily="2" charset="-78"/>
              </a:rPr>
              <a:t>که </a:t>
            </a:r>
            <a:r>
              <a:rPr lang="ar-SA" sz="2000" b="1" dirty="0">
                <a:latin typeface="Times New Roman" panose="02020603050405020304" pitchFamily="18" charset="0"/>
                <a:cs typeface="B Nazanin" panose="00000400000000000000" pitchFamily="2" charset="-78"/>
              </a:rPr>
              <a:t>هزینۀ تحویل کالا را به حداقل رسانده، در </a:t>
            </a:r>
            <a:r>
              <a:rPr lang="ar-SA" sz="2000" b="1" dirty="0" smtClean="0">
                <a:latin typeface="Times New Roman" panose="02020603050405020304" pitchFamily="18" charset="0"/>
                <a:cs typeface="B Nazanin" panose="00000400000000000000" pitchFamily="2" charset="-78"/>
              </a:rPr>
              <a:t>حالیکه </a:t>
            </a:r>
            <a:r>
              <a:rPr lang="ar-SA" sz="2000" b="1" dirty="0">
                <a:latin typeface="Times New Roman" panose="02020603050405020304" pitchFamily="18" charset="0"/>
                <a:cs typeface="B Nazanin" panose="00000400000000000000" pitchFamily="2" charset="-78"/>
              </a:rPr>
              <a:t>فروش و سود حاصل از آن را بالا می‌برد. </a:t>
            </a:r>
            <a:endParaRPr lang="fa-IR" sz="2000" b="1" dirty="0" smtClean="0">
              <a:latin typeface="Times New Roman" panose="02020603050405020304" pitchFamily="18" charset="0"/>
              <a:cs typeface="B Nazanin" panose="00000400000000000000" pitchFamily="2" charset="-78"/>
            </a:endParaRPr>
          </a:p>
          <a:p>
            <a:pPr algn="just" rtl="1">
              <a:lnSpc>
                <a:spcPct val="100000"/>
              </a:lnSpc>
              <a:spcBef>
                <a:spcPts val="1200"/>
              </a:spcBef>
              <a:buClr>
                <a:srgbClr val="FF0000"/>
              </a:buClr>
              <a:buFont typeface="Wingdings" panose="05000000000000000000" pitchFamily="2" charset="2"/>
              <a:buChar char="Ø"/>
            </a:pPr>
            <a:r>
              <a:rPr lang="fa-IR" sz="2000" b="1" dirty="0" smtClean="0">
                <a:latin typeface="Times New Roman" panose="02020603050405020304" pitchFamily="18" charset="0"/>
                <a:cs typeface="B Nazanin" panose="00000400000000000000" pitchFamily="2" charset="-78"/>
              </a:rPr>
              <a:t>علم بسته‌بندی مواد غذایی از چهار حوزه اصلی علم (مواد بسته‌بندی، مواد غذایی، اطلاعات و ارتباطات و شناخت محرک‌های اقتصادی-اجتماعی) بهره می‌گیرد.</a:t>
            </a:r>
            <a:endParaRPr lang="en-US" sz="2000" b="1" dirty="0">
              <a:latin typeface="Times New Roman" panose="02020603050405020304" pitchFamily="18" charset="0"/>
              <a:cs typeface="B Nazanin" panose="00000400000000000000" pitchFamily="2" charset="-78"/>
            </a:endParaRPr>
          </a:p>
          <a:p>
            <a:pPr algn="just" rtl="1">
              <a:lnSpc>
                <a:spcPct val="100000"/>
              </a:lnSpc>
              <a:spcBef>
                <a:spcPts val="1200"/>
              </a:spcBef>
              <a:buClr>
                <a:srgbClr val="FF0000"/>
              </a:buClr>
              <a:buFont typeface="Wingdings" panose="05000000000000000000" pitchFamily="2" charset="2"/>
              <a:buChar char="Ø"/>
            </a:pPr>
            <a:endParaRPr lang="fa-IR" sz="2000" b="1" dirty="0">
              <a:latin typeface="Times New Roman" panose="02020603050405020304" pitchFamily="18" charset="0"/>
              <a:cs typeface="B Nazanin" panose="000004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9</a:t>
            </a:fld>
            <a:endParaRPr lang="en-US" dirty="0">
              <a:cs typeface="B Nazanin" panose="00000400000000000000" pitchFamily="2" charset="-78"/>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9105" t="27270" r="7526" b="30011"/>
          <a:stretch/>
        </p:blipFill>
        <p:spPr>
          <a:xfrm>
            <a:off x="1260909" y="3652787"/>
            <a:ext cx="6843563" cy="2626822"/>
          </a:xfrm>
          <a:prstGeom prst="rect">
            <a:avLst/>
          </a:prstGeom>
        </p:spPr>
      </p:pic>
    </p:spTree>
    <p:extLst>
      <p:ext uri="{BB962C8B-B14F-4D97-AF65-F5344CB8AC3E}">
        <p14:creationId xmlns:p14="http://schemas.microsoft.com/office/powerpoint/2010/main" val="14294708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3002</TotalTime>
  <Words>1867</Words>
  <Application>Microsoft Office PowerPoint</Application>
  <PresentationFormat>On-screen Show (4:3)</PresentationFormat>
  <Paragraphs>127</Paragraphs>
  <Slides>21</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21</vt:i4>
      </vt:variant>
    </vt:vector>
  </HeadingPairs>
  <TitlesOfParts>
    <vt:vector size="34" baseType="lpstr">
      <vt:lpstr>B Zar</vt:lpstr>
      <vt:lpstr>Arial</vt:lpstr>
      <vt:lpstr>B Nazanin</vt:lpstr>
      <vt:lpstr>B Jadid</vt:lpstr>
      <vt:lpstr>B Titr</vt:lpstr>
      <vt:lpstr>B Elham</vt:lpstr>
      <vt:lpstr>Wingdings</vt:lpstr>
      <vt:lpstr>B Koodak</vt:lpstr>
      <vt:lpstr>Calibri Light</vt:lpstr>
      <vt:lpstr>Calibri</vt:lpstr>
      <vt:lpstr>B Nazanin Outline</vt:lpstr>
      <vt:lpstr>Times New Roman</vt:lpstr>
      <vt:lpstr>Office Theme</vt:lpstr>
      <vt:lpstr>دانشکده کشاورزی  گروه مهندسی بیوسیستم     ماشین ها و تجهیزات بسته‌بندی مواد غذایی  Equipment and Facilities of Food Packaging         </vt:lpstr>
      <vt:lpstr>PowerPoint Presentation</vt:lpstr>
      <vt:lpstr>بخش اول  بسته‌بندی  تاریخچه، اهمیت، نکات طراحی</vt:lpstr>
      <vt:lpstr>مقدمه</vt:lpstr>
      <vt:lpstr>تاریخچه بسته‌بندی</vt:lpstr>
      <vt:lpstr>تاریخچه بسته‌بندی</vt:lpstr>
      <vt:lpstr>سیر گذار در تاریخچه بسته‌بندی</vt:lpstr>
      <vt:lpstr>روند تکاملی بسته بندی مواد غذایی</vt:lpstr>
      <vt:lpstr>تعریف علم و فناوری بسته‌بندی</vt:lpstr>
      <vt:lpstr>نقش‌های بسته‌بندی</vt:lpstr>
      <vt:lpstr>نقش‌های بسته‌بندی</vt:lpstr>
      <vt:lpstr>عوامل موثر بر طراحی بسته‌بندی</vt:lpstr>
      <vt:lpstr>عوامل موثر بر طراحی بسته‌بندی</vt:lpstr>
      <vt:lpstr>ویژگی‌های بسته‌بندی موفق</vt:lpstr>
      <vt:lpstr>ویژگی‌های بسته‌بندی موفق</vt:lpstr>
      <vt:lpstr>ویژگی‌های بسته‌بندی موفق</vt:lpstr>
      <vt:lpstr>وضعیت بسته‌بندی مواد غذایی در ایران</vt:lpstr>
      <vt:lpstr>پیام هنری بسته‌بندی</vt:lpstr>
      <vt:lpstr>مصرف جهانی مواد بسته‌بندی </vt:lpstr>
      <vt:lpstr>شکل و عملکرد مواد بسته‌بندی</vt:lpstr>
      <vt:lpstr>ویژگی‌های عمومی مواد بسته‌بندی</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nazanin</dc:creator>
  <cp:lastModifiedBy>U</cp:lastModifiedBy>
  <cp:revision>696</cp:revision>
  <cp:lastPrinted>2020-04-07T18:02:34Z</cp:lastPrinted>
  <dcterms:created xsi:type="dcterms:W3CDTF">2015-01-17T14:16:37Z</dcterms:created>
  <dcterms:modified xsi:type="dcterms:W3CDTF">2022-02-27T05:25:31Z</dcterms:modified>
</cp:coreProperties>
</file>