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7" r:id="rId4"/>
    <p:sldId id="277" r:id="rId5"/>
    <p:sldId id="258" r:id="rId6"/>
    <p:sldId id="259" r:id="rId7"/>
    <p:sldId id="278" r:id="rId8"/>
    <p:sldId id="260" r:id="rId9"/>
    <p:sldId id="261" r:id="rId10"/>
    <p:sldId id="262" r:id="rId11"/>
    <p:sldId id="263" r:id="rId12"/>
    <p:sldId id="264" r:id="rId13"/>
    <p:sldId id="266" r:id="rId14"/>
    <p:sldId id="267" r:id="rId15"/>
    <p:sldId id="268" r:id="rId16"/>
    <p:sldId id="269" r:id="rId17"/>
    <p:sldId id="275" r:id="rId18"/>
    <p:sldId id="271" r:id="rId19"/>
    <p:sldId id="272" r:id="rId20"/>
    <p:sldId id="273" r:id="rId21"/>
    <p:sldId id="274" r:id="rId22"/>
    <p:sldId id="279" r:id="rId23"/>
    <p:sldId id="280" r:id="rId24"/>
    <p:sldId id="281" r:id="rId25"/>
    <p:sldId id="282" r:id="rId26"/>
    <p:sldId id="283" r:id="rId27"/>
    <p:sldId id="284" r:id="rId28"/>
    <p:sldId id="285"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4" autoAdjust="0"/>
    <p:restoredTop sz="94660"/>
  </p:normalViewPr>
  <p:slideViewPr>
    <p:cSldViewPr snapToGrid="0">
      <p:cViewPr varScale="1">
        <p:scale>
          <a:sx n="73" d="100"/>
          <a:sy n="73" d="100"/>
        </p:scale>
        <p:origin x="6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E0AA160-8BE0-4B26-86E7-B9ED61153B93}" type="datetimeFigureOut">
              <a:rPr lang="fa-IR" smtClean="0"/>
              <a:t>03/05/1441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D8D74B-3DC5-4F16-80CC-454A7FFD8AF9}" type="slidenum">
              <a:rPr lang="fa-IR" smtClean="0"/>
              <a:t>‹#›</a:t>
            </a:fld>
            <a:endParaRPr lang="fa-IR"/>
          </a:p>
        </p:txBody>
      </p:sp>
    </p:spTree>
    <p:extLst>
      <p:ext uri="{BB962C8B-B14F-4D97-AF65-F5344CB8AC3E}">
        <p14:creationId xmlns:p14="http://schemas.microsoft.com/office/powerpoint/2010/main" val="7644175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04D8D74B-3DC5-4F16-80CC-454A7FFD8AF9}" type="slidenum">
              <a:rPr lang="fa-IR" smtClean="0"/>
              <a:t>1</a:t>
            </a:fld>
            <a:endParaRPr lang="fa-IR"/>
          </a:p>
        </p:txBody>
      </p:sp>
    </p:spTree>
    <p:extLst>
      <p:ext uri="{BB962C8B-B14F-4D97-AF65-F5344CB8AC3E}">
        <p14:creationId xmlns:p14="http://schemas.microsoft.com/office/powerpoint/2010/main" val="342809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A47D54-69EF-4C80-8899-B1A4A9E5CD0A}" type="datetime1">
              <a:rPr lang="en-US" smtClean="0"/>
              <a:t>2019-12-29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BB055-08A2-4C97-9D5C-757571CB6B46}" type="slidenum">
              <a:rPr lang="en-US" smtClean="0"/>
              <a:t>‹#›</a:t>
            </a:fld>
            <a:endParaRPr lang="en-US"/>
          </a:p>
        </p:txBody>
      </p:sp>
    </p:spTree>
    <p:extLst>
      <p:ext uri="{BB962C8B-B14F-4D97-AF65-F5344CB8AC3E}">
        <p14:creationId xmlns:p14="http://schemas.microsoft.com/office/powerpoint/2010/main" val="16578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2D907-778E-488A-99D6-7DAB916B4552}" type="datetime1">
              <a:rPr lang="en-US" smtClean="0"/>
              <a:t>2019-12-29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BB055-08A2-4C97-9D5C-757571CB6B46}" type="slidenum">
              <a:rPr lang="en-US" smtClean="0"/>
              <a:t>‹#›</a:t>
            </a:fld>
            <a:endParaRPr lang="en-US"/>
          </a:p>
        </p:txBody>
      </p:sp>
    </p:spTree>
    <p:extLst>
      <p:ext uri="{BB962C8B-B14F-4D97-AF65-F5344CB8AC3E}">
        <p14:creationId xmlns:p14="http://schemas.microsoft.com/office/powerpoint/2010/main" val="265642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41B9A-3FF4-4AA6-BEB6-F4C7A9D50592}" type="datetime1">
              <a:rPr lang="en-US" smtClean="0"/>
              <a:t>2019-12-29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BB055-08A2-4C97-9D5C-757571CB6B46}" type="slidenum">
              <a:rPr lang="en-US" smtClean="0"/>
              <a:t>‹#›</a:t>
            </a:fld>
            <a:endParaRPr lang="en-US"/>
          </a:p>
        </p:txBody>
      </p:sp>
    </p:spTree>
    <p:extLst>
      <p:ext uri="{BB962C8B-B14F-4D97-AF65-F5344CB8AC3E}">
        <p14:creationId xmlns:p14="http://schemas.microsoft.com/office/powerpoint/2010/main" val="223124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3899CB9-A623-4BD5-880A-CC26D9540614}" type="datetimeFigureOut">
              <a:rPr lang="fa-IR" smtClean="0">
                <a:solidFill>
                  <a:prstClr val="black">
                    <a:tint val="75000"/>
                  </a:prstClr>
                </a:solidFill>
              </a:rPr>
              <a:pPr/>
              <a:t>03/05/1441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8C56B30-9DD6-4FB2-812B-67F014DD027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73919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3899CB9-A623-4BD5-880A-CC26D9540614}" type="datetimeFigureOut">
              <a:rPr lang="fa-IR" smtClean="0">
                <a:solidFill>
                  <a:prstClr val="black">
                    <a:tint val="75000"/>
                  </a:prstClr>
                </a:solidFill>
              </a:rPr>
              <a:pPr/>
              <a:t>03/05/1441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8C56B30-9DD6-4FB2-812B-67F014DD027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68703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899CB9-A623-4BD5-880A-CC26D9540614}" type="datetimeFigureOut">
              <a:rPr lang="fa-IR" smtClean="0">
                <a:solidFill>
                  <a:prstClr val="black">
                    <a:tint val="75000"/>
                  </a:prstClr>
                </a:solidFill>
              </a:rPr>
              <a:pPr/>
              <a:t>03/05/1441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8C56B30-9DD6-4FB2-812B-67F014DD027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53487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3899CB9-A623-4BD5-880A-CC26D9540614}" type="datetimeFigureOut">
              <a:rPr lang="fa-IR" smtClean="0">
                <a:solidFill>
                  <a:prstClr val="black">
                    <a:tint val="75000"/>
                  </a:prstClr>
                </a:solidFill>
              </a:rPr>
              <a:pPr/>
              <a:t>03/05/1441</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8C56B30-9DD6-4FB2-812B-67F014DD027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538491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3899CB9-A623-4BD5-880A-CC26D9540614}" type="datetimeFigureOut">
              <a:rPr lang="fa-IR" smtClean="0">
                <a:solidFill>
                  <a:prstClr val="black">
                    <a:tint val="75000"/>
                  </a:prstClr>
                </a:solidFill>
              </a:rPr>
              <a:pPr/>
              <a:t>03/05/1441</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C8C56B30-9DD6-4FB2-812B-67F014DD027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0407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3899CB9-A623-4BD5-880A-CC26D9540614}" type="datetimeFigureOut">
              <a:rPr lang="fa-IR" smtClean="0">
                <a:solidFill>
                  <a:prstClr val="black">
                    <a:tint val="75000"/>
                  </a:prstClr>
                </a:solidFill>
              </a:rPr>
              <a:pPr/>
              <a:t>03/05/1441</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C8C56B30-9DD6-4FB2-812B-67F014DD027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99659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99CB9-A623-4BD5-880A-CC26D9540614}" type="datetimeFigureOut">
              <a:rPr lang="fa-IR" smtClean="0">
                <a:solidFill>
                  <a:prstClr val="black">
                    <a:tint val="75000"/>
                  </a:prstClr>
                </a:solidFill>
              </a:rPr>
              <a:pPr/>
              <a:t>03/05/1441</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C8C56B30-9DD6-4FB2-812B-67F014DD027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0097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99CB9-A623-4BD5-880A-CC26D9540614}" type="datetimeFigureOut">
              <a:rPr lang="fa-IR" smtClean="0">
                <a:solidFill>
                  <a:prstClr val="black">
                    <a:tint val="75000"/>
                  </a:prstClr>
                </a:solidFill>
              </a:rPr>
              <a:pPr/>
              <a:t>03/05/1441</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8C56B30-9DD6-4FB2-812B-67F014DD027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5954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E9D98-0AD1-425F-876F-9EDBCDB7F86C}" type="datetime1">
              <a:rPr lang="en-US" smtClean="0"/>
              <a:t>2019-12-29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BB055-08A2-4C97-9D5C-757571CB6B46}" type="slidenum">
              <a:rPr lang="en-US" smtClean="0"/>
              <a:t>‹#›</a:t>
            </a:fld>
            <a:endParaRPr lang="en-US"/>
          </a:p>
        </p:txBody>
      </p:sp>
    </p:spTree>
    <p:extLst>
      <p:ext uri="{BB962C8B-B14F-4D97-AF65-F5344CB8AC3E}">
        <p14:creationId xmlns:p14="http://schemas.microsoft.com/office/powerpoint/2010/main" val="3358859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99CB9-A623-4BD5-880A-CC26D9540614}" type="datetimeFigureOut">
              <a:rPr lang="fa-IR" smtClean="0">
                <a:solidFill>
                  <a:prstClr val="black">
                    <a:tint val="75000"/>
                  </a:prstClr>
                </a:solidFill>
              </a:rPr>
              <a:pPr/>
              <a:t>03/05/1441</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C8C56B30-9DD6-4FB2-812B-67F014DD027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09445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3899CB9-A623-4BD5-880A-CC26D9540614}" type="datetimeFigureOut">
              <a:rPr lang="fa-IR" smtClean="0">
                <a:solidFill>
                  <a:prstClr val="black">
                    <a:tint val="75000"/>
                  </a:prstClr>
                </a:solidFill>
              </a:rPr>
              <a:pPr/>
              <a:t>03/05/1441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8C56B30-9DD6-4FB2-812B-67F014DD027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19614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3899CB9-A623-4BD5-880A-CC26D9540614}" type="datetimeFigureOut">
              <a:rPr lang="fa-IR" smtClean="0">
                <a:solidFill>
                  <a:prstClr val="black">
                    <a:tint val="75000"/>
                  </a:prstClr>
                </a:solidFill>
              </a:rPr>
              <a:pPr/>
              <a:t>03/05/1441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8C56B30-9DD6-4FB2-812B-67F014DD027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4786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5121E1-ECD4-41DB-A810-F8503B8F8145}" type="datetime1">
              <a:rPr lang="en-US" smtClean="0"/>
              <a:t>2019-12-29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4BB055-08A2-4C97-9D5C-757571CB6B46}" type="slidenum">
              <a:rPr lang="en-US" smtClean="0"/>
              <a:t>‹#›</a:t>
            </a:fld>
            <a:endParaRPr lang="en-US"/>
          </a:p>
        </p:txBody>
      </p:sp>
    </p:spTree>
    <p:extLst>
      <p:ext uri="{BB962C8B-B14F-4D97-AF65-F5344CB8AC3E}">
        <p14:creationId xmlns:p14="http://schemas.microsoft.com/office/powerpoint/2010/main" val="351687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159FD8-1BFB-4BD8-B897-179A0BDD208E}" type="datetime1">
              <a:rPr lang="en-US" smtClean="0"/>
              <a:t>2019-12-29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BB055-08A2-4C97-9D5C-757571CB6B46}" type="slidenum">
              <a:rPr lang="en-US" smtClean="0"/>
              <a:t>‹#›</a:t>
            </a:fld>
            <a:endParaRPr lang="en-US"/>
          </a:p>
        </p:txBody>
      </p:sp>
    </p:spTree>
    <p:extLst>
      <p:ext uri="{BB962C8B-B14F-4D97-AF65-F5344CB8AC3E}">
        <p14:creationId xmlns:p14="http://schemas.microsoft.com/office/powerpoint/2010/main" val="2655195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9D81BD-1539-4367-966A-9656E8109E7E}" type="datetime1">
              <a:rPr lang="en-US" smtClean="0"/>
              <a:t>2019-12-29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4BB055-08A2-4C97-9D5C-757571CB6B46}" type="slidenum">
              <a:rPr lang="en-US" smtClean="0"/>
              <a:t>‹#›</a:t>
            </a:fld>
            <a:endParaRPr lang="en-US"/>
          </a:p>
        </p:txBody>
      </p:sp>
    </p:spTree>
    <p:extLst>
      <p:ext uri="{BB962C8B-B14F-4D97-AF65-F5344CB8AC3E}">
        <p14:creationId xmlns:p14="http://schemas.microsoft.com/office/powerpoint/2010/main" val="78567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ECB91-0436-416D-BA16-21A864F1D6FC}" type="datetime1">
              <a:rPr lang="en-US" smtClean="0"/>
              <a:t>2019-12-29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4BB055-08A2-4C97-9D5C-757571CB6B46}" type="slidenum">
              <a:rPr lang="en-US" smtClean="0"/>
              <a:t>‹#›</a:t>
            </a:fld>
            <a:endParaRPr lang="en-US"/>
          </a:p>
        </p:txBody>
      </p:sp>
    </p:spTree>
    <p:extLst>
      <p:ext uri="{BB962C8B-B14F-4D97-AF65-F5344CB8AC3E}">
        <p14:creationId xmlns:p14="http://schemas.microsoft.com/office/powerpoint/2010/main" val="225300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F5209-5315-42D2-96D9-4FAB331A2D7B}" type="datetime1">
              <a:rPr lang="en-US" smtClean="0"/>
              <a:t>2019-12-29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4BB055-08A2-4C97-9D5C-757571CB6B46}" type="slidenum">
              <a:rPr lang="en-US" smtClean="0"/>
              <a:t>‹#›</a:t>
            </a:fld>
            <a:endParaRPr lang="en-US"/>
          </a:p>
        </p:txBody>
      </p:sp>
    </p:spTree>
    <p:extLst>
      <p:ext uri="{BB962C8B-B14F-4D97-AF65-F5344CB8AC3E}">
        <p14:creationId xmlns:p14="http://schemas.microsoft.com/office/powerpoint/2010/main" val="61813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6CAE95-D0A6-454E-A0B4-ECEDD2CCF383}" type="datetime1">
              <a:rPr lang="en-US" smtClean="0"/>
              <a:t>2019-12-29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BB055-08A2-4C97-9D5C-757571CB6B46}" type="slidenum">
              <a:rPr lang="en-US" smtClean="0"/>
              <a:t>‹#›</a:t>
            </a:fld>
            <a:endParaRPr lang="en-US"/>
          </a:p>
        </p:txBody>
      </p:sp>
    </p:spTree>
    <p:extLst>
      <p:ext uri="{BB962C8B-B14F-4D97-AF65-F5344CB8AC3E}">
        <p14:creationId xmlns:p14="http://schemas.microsoft.com/office/powerpoint/2010/main" val="2597163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827E64-953B-41C5-AB53-768B6B9B9897}" type="datetime1">
              <a:rPr lang="en-US" smtClean="0"/>
              <a:t>2019-12-29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4BB055-08A2-4C97-9D5C-757571CB6B46}" type="slidenum">
              <a:rPr lang="en-US" smtClean="0"/>
              <a:t>‹#›</a:t>
            </a:fld>
            <a:endParaRPr lang="en-US"/>
          </a:p>
        </p:txBody>
      </p:sp>
    </p:spTree>
    <p:extLst>
      <p:ext uri="{BB962C8B-B14F-4D97-AF65-F5344CB8AC3E}">
        <p14:creationId xmlns:p14="http://schemas.microsoft.com/office/powerpoint/2010/main" val="118431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4138B-FBC4-4E60-A389-8296E46DA690}" type="datetime1">
              <a:rPr lang="en-US" smtClean="0"/>
              <a:t>2019-12-29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BB055-08A2-4C97-9D5C-757571CB6B46}" type="slidenum">
              <a:rPr lang="en-US" smtClean="0"/>
              <a:t>‹#›</a:t>
            </a:fld>
            <a:endParaRPr lang="en-US"/>
          </a:p>
        </p:txBody>
      </p:sp>
    </p:spTree>
    <p:extLst>
      <p:ext uri="{BB962C8B-B14F-4D97-AF65-F5344CB8AC3E}">
        <p14:creationId xmlns:p14="http://schemas.microsoft.com/office/powerpoint/2010/main" val="3528435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73899CB9-A623-4BD5-880A-CC26D9540614}" type="datetimeFigureOut">
              <a:rPr lang="fa-IR" smtClean="0">
                <a:solidFill>
                  <a:prstClr val="black">
                    <a:tint val="75000"/>
                  </a:prstClr>
                </a:solidFill>
              </a:rPr>
              <a:pPr rtl="1"/>
              <a:t>03/05/1441</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C8C56B30-9DD6-4FB2-812B-67F014DD027D}"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1617257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0447" y="1055127"/>
            <a:ext cx="9144000" cy="2387600"/>
          </a:xfrm>
        </p:spPr>
        <p:txBody>
          <a:bodyPr/>
          <a:lstStyle/>
          <a:p>
            <a:r>
              <a:rPr lang="fa-IR" b="1" dirty="0" smtClean="0">
                <a:cs typeface="B Mitra" panose="00000400000000000000" pitchFamily="2" charset="-78"/>
              </a:rPr>
              <a:t>میکروسکوپ الکترونی</a:t>
            </a:r>
            <a:endParaRPr lang="en-US" b="1" dirty="0">
              <a:cs typeface="B Mitra" panose="00000400000000000000" pitchFamily="2" charset="-78"/>
            </a:endParaRP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B4BB055-08A2-4C97-9D5C-757571CB6B46}" type="slidenum">
              <a:rPr lang="en-US" smtClean="0"/>
              <a:t>1</a:t>
            </a:fld>
            <a:endParaRPr lang="en-US"/>
          </a:p>
        </p:txBody>
      </p:sp>
      <p:pic>
        <p:nvPicPr>
          <p:cNvPr id="5" name="Picture 4"/>
          <p:cNvPicPr>
            <a:picLocks noChangeAspect="1"/>
          </p:cNvPicPr>
          <p:nvPr/>
        </p:nvPicPr>
        <p:blipFill>
          <a:blip r:embed="rId3"/>
          <a:stretch>
            <a:fillRect/>
          </a:stretch>
        </p:blipFill>
        <p:spPr>
          <a:xfrm>
            <a:off x="784972" y="1055127"/>
            <a:ext cx="3333750" cy="3848100"/>
          </a:xfrm>
          <a:prstGeom prst="rect">
            <a:avLst/>
          </a:prstGeom>
        </p:spPr>
      </p:pic>
    </p:spTree>
    <p:extLst>
      <p:ext uri="{BB962C8B-B14F-4D97-AF65-F5344CB8AC3E}">
        <p14:creationId xmlns:p14="http://schemas.microsoft.com/office/powerpoint/2010/main" val="1305762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کنتراست تصویر وابسته به تراکم الکترون ها است. تراکم الکترون ها وابسته به عدد اتمی است. هر چه عدد اتمی بیشتر باشد الکترون های بیشتری منتشر می شوند و آن بخش تصویر تاریک است. نمونه های زیستی از اتم هایی با عدد اتمی خیلی کم تشکیل شده اند (اکسیژن، کربن، نیتروژن و هیدروژن)</a:t>
            </a:r>
          </a:p>
          <a:p>
            <a:pPr algn="r" rtl="1"/>
            <a:r>
              <a:rPr lang="fa-IR" dirty="0" smtClean="0"/>
              <a:t>برای آنکه قابل مشاهده باشند معمولا بافت ها قبل از برش گیری با نمک های فلزات سنگین مانند اورانیوم سرب و اسمیوم آغشته می شوند.</a:t>
            </a:r>
          </a:p>
          <a:p>
            <a:pPr algn="r" rtl="1"/>
            <a:r>
              <a:rPr lang="fa-IR" dirty="0"/>
              <a:t> </a:t>
            </a:r>
            <a:r>
              <a:rPr lang="fa-IR" dirty="0" smtClean="0"/>
              <a:t>درجه آغشتگی یا رنگ آمیزی با این نمک ها برای بخش های مختلف سلول فرق می کند. چربی ها برای مثال تمایل دارند که رنگ تیره بگیرند بعد از فیکس کردن با اسمیوم، و موقعیتشان هم در غشاهای سلولی آشکار می شود.</a:t>
            </a:r>
          </a:p>
          <a:p>
            <a:pPr algn="r" rtl="1"/>
            <a:endParaRPr lang="en-US" dirty="0"/>
          </a:p>
        </p:txBody>
      </p:sp>
      <p:sp>
        <p:nvSpPr>
          <p:cNvPr id="4" name="Slide Number Placeholder 3"/>
          <p:cNvSpPr>
            <a:spLocks noGrp="1"/>
          </p:cNvSpPr>
          <p:nvPr>
            <p:ph type="sldNum" sz="quarter" idx="12"/>
          </p:nvPr>
        </p:nvSpPr>
        <p:spPr/>
        <p:txBody>
          <a:bodyPr/>
          <a:lstStyle/>
          <a:p>
            <a:fld id="{AB4BB055-08A2-4C97-9D5C-757571CB6B46}" type="slidenum">
              <a:rPr lang="en-US" smtClean="0"/>
              <a:t>10</a:t>
            </a:fld>
            <a:endParaRPr lang="en-US"/>
          </a:p>
        </p:txBody>
      </p:sp>
    </p:spTree>
    <p:extLst>
      <p:ext uri="{BB962C8B-B14F-4D97-AF65-F5344CB8AC3E}">
        <p14:creationId xmlns:p14="http://schemas.microsoft.com/office/powerpoint/2010/main" val="300638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smtClean="0">
                <a:cs typeface="B Davat" panose="00000400000000000000" pitchFamily="2" charset="-78"/>
              </a:rPr>
              <a:t>ماکرومولکول های خاص می تواند با استفاده از ایمونوگولد میکروسکوپ الکترونی موقعیت یابی شوند.</a:t>
            </a:r>
            <a:endParaRPr lang="en-US" sz="3200" dirty="0">
              <a:cs typeface="B Davat" panose="00000400000000000000" pitchFamily="2" charset="-78"/>
            </a:endParaRPr>
          </a:p>
        </p:txBody>
      </p:sp>
      <p:sp>
        <p:nvSpPr>
          <p:cNvPr id="3" name="Content Placeholder 2"/>
          <p:cNvSpPr>
            <a:spLocks noGrp="1"/>
          </p:cNvSpPr>
          <p:nvPr>
            <p:ph idx="1"/>
          </p:nvPr>
        </p:nvSpPr>
        <p:spPr/>
        <p:txBody>
          <a:bodyPr>
            <a:normAutofit/>
          </a:bodyPr>
          <a:lstStyle/>
          <a:p>
            <a:pPr algn="r" rtl="1"/>
            <a:r>
              <a:rPr lang="en-US" sz="2400" dirty="0" err="1" smtClean="0"/>
              <a:t>Immunogold</a:t>
            </a:r>
            <a:r>
              <a:rPr lang="en-US" sz="2400" dirty="0" smtClean="0"/>
              <a:t> EM</a:t>
            </a:r>
            <a:r>
              <a:rPr lang="fa-IR" sz="2400" dirty="0" smtClean="0"/>
              <a:t>: </a:t>
            </a:r>
          </a:p>
          <a:p>
            <a:pPr algn="r" rtl="1"/>
            <a:r>
              <a:rPr lang="fa-IR" sz="2400" dirty="0" smtClean="0"/>
              <a:t>یک تکنیک رنگ آمیزی در میکروسکوپ های الکترونی است. </a:t>
            </a:r>
          </a:p>
          <a:p>
            <a:pPr algn="r" rtl="1"/>
            <a:r>
              <a:rPr lang="fa-IR" sz="2400" dirty="0" smtClean="0"/>
              <a:t>انکوبه کردن برش نازک با آنتی بادی اولیه خاص و سپس با دومین آنتی بادی که به آن یک ذره طلا کلوئیدی متصل شده است.  ذره طلا یک الکترون دنس بوده و به عنوان نقطه سیاه در میکروسکوپ الکترونی دیده می شود.</a:t>
            </a:r>
          </a:p>
          <a:p>
            <a:pPr algn="r" rtl="1"/>
            <a:r>
              <a:rPr lang="fa-IR" sz="2400" dirty="0" smtClean="0"/>
              <a:t>آنتی بادی های مختلف می تواند به ذرات طلای با اندازه های متفاوت متصل شود و بنابراین چندین پروتئین می تواند در یک نمونه تعیین موقعیت شود.</a:t>
            </a:r>
            <a:endParaRPr lang="en-US" sz="2400" dirty="0" smtClean="0"/>
          </a:p>
          <a:p>
            <a:pPr algn="r" rtl="1"/>
            <a:r>
              <a:rPr lang="fa-IR" sz="2400" dirty="0"/>
              <a:t>یکی از مشکلات ایمونوکلد این است که انتی بادی ها و ذرات طلا به داخل رزین نفوذ نمی کنند بنابراین این ها تنها آنتی ژن هایی که در سطح برش وجود دارد را آشکار می کنند.</a:t>
            </a:r>
          </a:p>
          <a:p>
            <a:pPr algn="r" rtl="1"/>
            <a:endParaRPr lang="en-US" dirty="0"/>
          </a:p>
        </p:txBody>
      </p:sp>
      <p:sp>
        <p:nvSpPr>
          <p:cNvPr id="4" name="Slide Number Placeholder 3"/>
          <p:cNvSpPr>
            <a:spLocks noGrp="1"/>
          </p:cNvSpPr>
          <p:nvPr>
            <p:ph type="sldNum" sz="quarter" idx="12"/>
          </p:nvPr>
        </p:nvSpPr>
        <p:spPr/>
        <p:txBody>
          <a:bodyPr/>
          <a:lstStyle/>
          <a:p>
            <a:fld id="{AB4BB055-08A2-4C97-9D5C-757571CB6B46}" type="slidenum">
              <a:rPr lang="en-US" smtClean="0"/>
              <a:t>11</a:t>
            </a:fld>
            <a:endParaRPr lang="en-US"/>
          </a:p>
        </p:txBody>
      </p:sp>
    </p:spTree>
    <p:extLst>
      <p:ext uri="{BB962C8B-B14F-4D97-AF65-F5344CB8AC3E}">
        <p14:creationId xmlns:p14="http://schemas.microsoft.com/office/powerpoint/2010/main" val="3894934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t>تصویر سه بعدی از یک شیئ</a:t>
            </a:r>
            <a:endParaRPr lang="en-US" sz="4000" dirty="0"/>
          </a:p>
        </p:txBody>
      </p:sp>
      <p:sp>
        <p:nvSpPr>
          <p:cNvPr id="3" name="Content Placeholder 2"/>
          <p:cNvSpPr>
            <a:spLocks noGrp="1"/>
          </p:cNvSpPr>
          <p:nvPr>
            <p:ph idx="1"/>
          </p:nvPr>
        </p:nvSpPr>
        <p:spPr/>
        <p:txBody>
          <a:bodyPr/>
          <a:lstStyle/>
          <a:p>
            <a:pPr algn="r" rtl="1"/>
            <a:r>
              <a:rPr lang="fa-IR" dirty="0" smtClean="0"/>
              <a:t>برش های نازک اغلب در تهیه تصاویر سه بعدی به مشکل برخورد می کنند وقتی با </a:t>
            </a:r>
            <a:r>
              <a:rPr lang="en-US" dirty="0" smtClean="0"/>
              <a:t>TEM</a:t>
            </a:r>
            <a:r>
              <a:rPr lang="fa-IR" dirty="0" smtClean="0"/>
              <a:t> دیده شوند. تصویر از یک شیئ متصل ممکن است به صورت دو یا چند نقطه جداگانه به نظر برسند. </a:t>
            </a:r>
          </a:p>
          <a:p>
            <a:pPr algn="r" rtl="1"/>
            <a:r>
              <a:rPr lang="fa-IR" dirty="0" smtClean="0"/>
              <a:t>سه بعدی می تواند از برش های سریالی ساخته شود اما این کاری طاقت فرسا است. </a:t>
            </a:r>
          </a:p>
          <a:p>
            <a:pPr algn="r" rtl="1"/>
            <a:r>
              <a:rPr lang="fa-IR" dirty="0" smtClean="0"/>
              <a:t>اما تصاویر سه بعدی اطلاعات کاملی از شی ء می دهد و اطلاعاتی از بین نمی رود.</a:t>
            </a:r>
          </a:p>
          <a:p>
            <a:pPr algn="r" rtl="1"/>
            <a:r>
              <a:rPr lang="fa-IR" dirty="0" smtClean="0"/>
              <a:t>در </a:t>
            </a:r>
            <a:r>
              <a:rPr lang="en-US" dirty="0" smtClean="0"/>
              <a:t>CT-scan</a:t>
            </a:r>
            <a:r>
              <a:rPr lang="fa-IR" dirty="0" smtClean="0"/>
              <a:t> روش های کامپیوتری استفاده شده که تصویر از جهات مختلف و ویوهای مختلفی دیده شود. </a:t>
            </a:r>
          </a:p>
          <a:p>
            <a:pPr algn="r" rtl="1"/>
            <a:r>
              <a:rPr lang="fa-IR" dirty="0" smtClean="0"/>
              <a:t>در روش </a:t>
            </a:r>
            <a:r>
              <a:rPr lang="en-US" dirty="0" smtClean="0"/>
              <a:t>EM tomography</a:t>
            </a:r>
            <a:r>
              <a:rPr lang="fa-IR" dirty="0" smtClean="0"/>
              <a:t> نگه دارنده نمونه در میکروسکوپ می چرخد بنابراین همان نتایج سی تی اسکن بدست می آید.</a:t>
            </a:r>
          </a:p>
          <a:p>
            <a:pPr algn="r" rtl="1"/>
            <a:endParaRPr lang="en-US" dirty="0"/>
          </a:p>
        </p:txBody>
      </p:sp>
      <p:sp>
        <p:nvSpPr>
          <p:cNvPr id="4" name="Slide Number Placeholder 3"/>
          <p:cNvSpPr>
            <a:spLocks noGrp="1"/>
          </p:cNvSpPr>
          <p:nvPr>
            <p:ph type="sldNum" sz="quarter" idx="12"/>
          </p:nvPr>
        </p:nvSpPr>
        <p:spPr/>
        <p:txBody>
          <a:bodyPr/>
          <a:lstStyle/>
          <a:p>
            <a:fld id="{AB4BB055-08A2-4C97-9D5C-757571CB6B46}" type="slidenum">
              <a:rPr lang="en-US" smtClean="0"/>
              <a:t>12</a:t>
            </a:fld>
            <a:endParaRPr lang="en-US"/>
          </a:p>
        </p:txBody>
      </p:sp>
    </p:spTree>
    <p:extLst>
      <p:ext uri="{BB962C8B-B14F-4D97-AF65-F5344CB8AC3E}">
        <p14:creationId xmlns:p14="http://schemas.microsoft.com/office/powerpoint/2010/main" val="1850046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354337" y="1427955"/>
            <a:ext cx="5198327" cy="4351338"/>
          </a:xfrm>
        </p:spPr>
        <p:txBody>
          <a:bodyPr>
            <a:normAutofit fontScale="92500" lnSpcReduction="10000"/>
          </a:bodyPr>
          <a:lstStyle/>
          <a:p>
            <a:pPr algn="r" rtl="1"/>
            <a:r>
              <a:rPr lang="fa-IR" dirty="0" smtClean="0"/>
              <a:t>در این روش ساختار سه بعدی بدست می اید که با استفاده از دیدهای متفاوت از یک شیئ بدست می اید. با ترکیب هر ویوی انفرادی </a:t>
            </a:r>
          </a:p>
          <a:p>
            <a:pPr algn="r" rtl="1"/>
            <a:r>
              <a:rPr lang="fa-IR" dirty="0" smtClean="0"/>
              <a:t>یک توموگرام یا سه بعدی از ساختار دستگاه گلژی یا اسکلت سلولی درست خواهد شد.</a:t>
            </a:r>
          </a:p>
          <a:p>
            <a:pPr algn="r" rtl="1"/>
            <a:r>
              <a:rPr lang="fa-IR" dirty="0" smtClean="0"/>
              <a:t>این روش حتی برای نمونه های رنگ نشده فریز شده آب دار هم استفاده می شود یا حتی برای یک سلول یا ارگانل کامل یخ زده استفاده می شود.</a:t>
            </a:r>
          </a:p>
          <a:p>
            <a:pPr algn="r" rtl="1"/>
            <a:r>
              <a:rPr lang="fa-IR" dirty="0" smtClean="0"/>
              <a:t>میکروسکوپ الکترونی یک پل محکم بین یک مولکول تا کل سلول است.</a:t>
            </a:r>
          </a:p>
          <a:p>
            <a:pPr algn="r" rtl="1"/>
            <a:endParaRPr lang="en-US" dirty="0"/>
          </a:p>
        </p:txBody>
      </p:sp>
      <p:pic>
        <p:nvPicPr>
          <p:cNvPr id="4" name="Picture 3"/>
          <p:cNvPicPr>
            <a:picLocks noChangeAspect="1"/>
          </p:cNvPicPr>
          <p:nvPr/>
        </p:nvPicPr>
        <p:blipFill>
          <a:blip r:embed="rId2"/>
          <a:stretch>
            <a:fillRect/>
          </a:stretch>
        </p:blipFill>
        <p:spPr>
          <a:xfrm>
            <a:off x="0" y="217487"/>
            <a:ext cx="6553200" cy="6772275"/>
          </a:xfrm>
          <a:prstGeom prst="rect">
            <a:avLst/>
          </a:prstGeom>
        </p:spPr>
      </p:pic>
      <p:pic>
        <p:nvPicPr>
          <p:cNvPr id="5" name="Picture 4"/>
          <p:cNvPicPr>
            <a:picLocks noChangeAspect="1"/>
          </p:cNvPicPr>
          <p:nvPr/>
        </p:nvPicPr>
        <p:blipFill>
          <a:blip r:embed="rId3"/>
          <a:stretch>
            <a:fillRect/>
          </a:stretch>
        </p:blipFill>
        <p:spPr>
          <a:xfrm>
            <a:off x="-660873" y="-132053"/>
            <a:ext cx="3648075" cy="5505450"/>
          </a:xfrm>
          <a:prstGeom prst="rect">
            <a:avLst/>
          </a:prstGeom>
        </p:spPr>
      </p:pic>
      <p:sp>
        <p:nvSpPr>
          <p:cNvPr id="6" name="Slide Number Placeholder 5"/>
          <p:cNvSpPr>
            <a:spLocks noGrp="1"/>
          </p:cNvSpPr>
          <p:nvPr>
            <p:ph type="sldNum" sz="quarter" idx="12"/>
          </p:nvPr>
        </p:nvSpPr>
        <p:spPr/>
        <p:txBody>
          <a:bodyPr/>
          <a:lstStyle/>
          <a:p>
            <a:fld id="{AB4BB055-08A2-4C97-9D5C-757571CB6B46}" type="slidenum">
              <a:rPr lang="en-US" smtClean="0"/>
              <a:t>13</a:t>
            </a:fld>
            <a:endParaRPr lang="en-US"/>
          </a:p>
        </p:txBody>
      </p:sp>
    </p:spTree>
    <p:extLst>
      <p:ext uri="{BB962C8B-B14F-4D97-AF65-F5344CB8AC3E}">
        <p14:creationId xmlns:p14="http://schemas.microsoft.com/office/powerpoint/2010/main" val="878323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00050" y="117514"/>
            <a:ext cx="10953750" cy="6067425"/>
          </a:xfrm>
          <a:prstGeom prst="rect">
            <a:avLst/>
          </a:prstGeom>
        </p:spPr>
      </p:pic>
      <p:sp>
        <p:nvSpPr>
          <p:cNvPr id="5" name="Slide Number Placeholder 4"/>
          <p:cNvSpPr>
            <a:spLocks noGrp="1"/>
          </p:cNvSpPr>
          <p:nvPr>
            <p:ph type="sldNum" sz="quarter" idx="12"/>
          </p:nvPr>
        </p:nvSpPr>
        <p:spPr/>
        <p:txBody>
          <a:bodyPr/>
          <a:lstStyle/>
          <a:p>
            <a:fld id="{AB4BB055-08A2-4C97-9D5C-757571CB6B46}" type="slidenum">
              <a:rPr lang="en-US" smtClean="0"/>
              <a:t>14</a:t>
            </a:fld>
            <a:endParaRPr lang="en-US"/>
          </a:p>
        </p:txBody>
      </p:sp>
    </p:spTree>
    <p:extLst>
      <p:ext uri="{BB962C8B-B14F-4D97-AF65-F5344CB8AC3E}">
        <p14:creationId xmlns:p14="http://schemas.microsoft.com/office/powerpoint/2010/main" val="3816989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SEM</a:t>
            </a:r>
            <a:endParaRPr lang="en-US" dirty="0"/>
          </a:p>
        </p:txBody>
      </p:sp>
      <p:sp>
        <p:nvSpPr>
          <p:cNvPr id="3" name="Content Placeholder 2"/>
          <p:cNvSpPr>
            <a:spLocks noGrp="1"/>
          </p:cNvSpPr>
          <p:nvPr>
            <p:ph idx="1"/>
          </p:nvPr>
        </p:nvSpPr>
        <p:spPr/>
        <p:txBody>
          <a:bodyPr/>
          <a:lstStyle/>
          <a:p>
            <a:pPr algn="r" rtl="1"/>
            <a:r>
              <a:rPr lang="fa-IR" dirty="0" smtClean="0"/>
              <a:t>مستقیما یک تصویر سه بعدی از سطح نمونه تولید می کند.</a:t>
            </a:r>
          </a:p>
          <a:p>
            <a:pPr algn="r" rtl="1"/>
            <a:r>
              <a:rPr lang="en-US" dirty="0" smtClean="0"/>
              <a:t>SEM</a:t>
            </a:r>
            <a:r>
              <a:rPr lang="fa-IR" dirty="0" smtClean="0"/>
              <a:t> معمولا کوچکتر، ارزانتر و ساده تر از </a:t>
            </a:r>
            <a:r>
              <a:rPr lang="en-US" dirty="0" smtClean="0"/>
              <a:t>TEM</a:t>
            </a:r>
            <a:r>
              <a:rPr lang="fa-IR" dirty="0" smtClean="0"/>
              <a:t> است. </a:t>
            </a:r>
          </a:p>
          <a:p>
            <a:pPr algn="r" rtl="1"/>
            <a:r>
              <a:rPr lang="fa-IR" dirty="0" smtClean="0"/>
              <a:t>در </a:t>
            </a:r>
            <a:r>
              <a:rPr lang="en-US" dirty="0" smtClean="0"/>
              <a:t>TEM</a:t>
            </a:r>
            <a:r>
              <a:rPr lang="fa-IR" dirty="0" smtClean="0"/>
              <a:t> از الکترون هایی که از نمونه می گذرند تصویر تشکیل می شود اما در </a:t>
            </a:r>
            <a:r>
              <a:rPr lang="en-US" dirty="0" smtClean="0"/>
              <a:t>SEM</a:t>
            </a:r>
            <a:r>
              <a:rPr lang="fa-IR" dirty="0" smtClean="0"/>
              <a:t> از الکترون هایی که منعکس شده اند از سطح نمونه استفاده می شود.</a:t>
            </a:r>
          </a:p>
          <a:p>
            <a:pPr algn="r" rtl="1"/>
            <a:r>
              <a:rPr lang="fa-IR" dirty="0" smtClean="0"/>
              <a:t>نمونه فیکس، خشک و کوت شده با لایه نازکی از فلزات سنگین</a:t>
            </a:r>
          </a:p>
          <a:p>
            <a:pPr algn="r" rtl="1"/>
            <a:r>
              <a:rPr lang="fa-IR" dirty="0" smtClean="0"/>
              <a:t>یا فریز سریع و سپس انتقال به استیج سرد و آزمایش مستقیم با میکروسکوپ</a:t>
            </a:r>
          </a:p>
          <a:p>
            <a:pPr algn="r" rtl="1"/>
            <a:r>
              <a:rPr lang="fa-IR" dirty="0" smtClean="0"/>
              <a:t>تصاویر سه بعدی از نمونه ایجاد کرده </a:t>
            </a:r>
          </a:p>
          <a:p>
            <a:pPr algn="r" rtl="1"/>
            <a:endParaRPr lang="en-US" dirty="0"/>
          </a:p>
        </p:txBody>
      </p:sp>
      <p:pic>
        <p:nvPicPr>
          <p:cNvPr id="4" name="Picture 3"/>
          <p:cNvPicPr>
            <a:picLocks noChangeAspect="1"/>
          </p:cNvPicPr>
          <p:nvPr/>
        </p:nvPicPr>
        <p:blipFill>
          <a:blip r:embed="rId2"/>
          <a:stretch>
            <a:fillRect/>
          </a:stretch>
        </p:blipFill>
        <p:spPr>
          <a:xfrm>
            <a:off x="-169817" y="1507178"/>
            <a:ext cx="3914775" cy="6038850"/>
          </a:xfrm>
          <a:prstGeom prst="rect">
            <a:avLst/>
          </a:prstGeom>
        </p:spPr>
      </p:pic>
      <p:sp>
        <p:nvSpPr>
          <p:cNvPr id="5" name="Slide Number Placeholder 4"/>
          <p:cNvSpPr>
            <a:spLocks noGrp="1"/>
          </p:cNvSpPr>
          <p:nvPr>
            <p:ph type="sldNum" sz="quarter" idx="12"/>
          </p:nvPr>
        </p:nvSpPr>
        <p:spPr/>
        <p:txBody>
          <a:bodyPr/>
          <a:lstStyle/>
          <a:p>
            <a:fld id="{AB4BB055-08A2-4C97-9D5C-757571CB6B46}" type="slidenum">
              <a:rPr lang="en-US" smtClean="0"/>
              <a:t>15</a:t>
            </a:fld>
            <a:endParaRPr lang="en-US"/>
          </a:p>
        </p:txBody>
      </p:sp>
    </p:spTree>
    <p:extLst>
      <p:ext uri="{BB962C8B-B14F-4D97-AF65-F5344CB8AC3E}">
        <p14:creationId xmlns:p14="http://schemas.microsoft.com/office/powerpoint/2010/main" val="2120234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t>رنگ آمیزی منفی و کرایو الکترون میکروسکوپ: دیدن ماکرومولکول ها با رزولوشن بالا</a:t>
            </a:r>
            <a:endParaRPr lang="en-US" sz="4000" dirty="0"/>
          </a:p>
        </p:txBody>
      </p:sp>
      <p:sp>
        <p:nvSpPr>
          <p:cNvPr id="3" name="Content Placeholder 2"/>
          <p:cNvSpPr>
            <a:spLocks noGrp="1"/>
          </p:cNvSpPr>
          <p:nvPr>
            <p:ph idx="1"/>
          </p:nvPr>
        </p:nvSpPr>
        <p:spPr/>
        <p:txBody>
          <a:bodyPr/>
          <a:lstStyle/>
          <a:p>
            <a:pPr algn="r" rtl="1"/>
            <a:r>
              <a:rPr lang="fa-IR" dirty="0" smtClean="0"/>
              <a:t>نمونه روی لایه (فیلم) نازکی از کربن قرار داده می شود و با محلول فلزات سنگین مانند استات اورانیل قرار داده می شود. بعد از شک شدن نمونه، یک لایه نازک فلز سنگین در همه جا هست غیر از جائی که ماکرومولکول هست و در آنجا فلز سنگین جذب شده است. چون ماکرومولکول اجازه می دهد که الکترون از آن به سادگی عبور کند. این رنگ آمیزی منفی است</a:t>
            </a:r>
          </a:p>
          <a:p>
            <a:pPr algn="r" rtl="1"/>
            <a:r>
              <a:rPr lang="fa-IR" dirty="0" smtClean="0"/>
              <a:t>مفید برای مطالعه ماکرومولکول های بزرگ از قبیل ویورس ها و ریبوزوم ها و دیدن فیلامنت های پروتئینی</a:t>
            </a:r>
            <a:endParaRPr lang="en-US" dirty="0"/>
          </a:p>
        </p:txBody>
      </p:sp>
      <p:pic>
        <p:nvPicPr>
          <p:cNvPr id="4" name="Picture 3"/>
          <p:cNvPicPr>
            <a:picLocks noChangeAspect="1"/>
          </p:cNvPicPr>
          <p:nvPr/>
        </p:nvPicPr>
        <p:blipFill>
          <a:blip r:embed="rId2"/>
          <a:stretch>
            <a:fillRect/>
          </a:stretch>
        </p:blipFill>
        <p:spPr>
          <a:xfrm>
            <a:off x="542119" y="1646238"/>
            <a:ext cx="10601325" cy="4295775"/>
          </a:xfrm>
          <a:prstGeom prst="rect">
            <a:avLst/>
          </a:prstGeom>
        </p:spPr>
      </p:pic>
      <p:sp>
        <p:nvSpPr>
          <p:cNvPr id="5" name="Slide Number Placeholder 4"/>
          <p:cNvSpPr>
            <a:spLocks noGrp="1"/>
          </p:cNvSpPr>
          <p:nvPr>
            <p:ph type="sldNum" sz="quarter" idx="12"/>
          </p:nvPr>
        </p:nvSpPr>
        <p:spPr/>
        <p:txBody>
          <a:bodyPr/>
          <a:lstStyle/>
          <a:p>
            <a:fld id="{AB4BB055-08A2-4C97-9D5C-757571CB6B46}" type="slidenum">
              <a:rPr lang="en-US" smtClean="0"/>
              <a:t>16</a:t>
            </a:fld>
            <a:endParaRPr lang="en-US"/>
          </a:p>
        </p:txBody>
      </p:sp>
    </p:spTree>
    <p:extLst>
      <p:ext uri="{BB962C8B-B14F-4D97-AF65-F5344CB8AC3E}">
        <p14:creationId xmlns:p14="http://schemas.microsoft.com/office/powerpoint/2010/main" val="1251487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رنگ آمیزی مثبت </a:t>
            </a:r>
            <a:endParaRPr lang="en-US" dirty="0"/>
          </a:p>
        </p:txBody>
      </p:sp>
      <p:sp>
        <p:nvSpPr>
          <p:cNvPr id="3" name="Content Placeholder 2"/>
          <p:cNvSpPr>
            <a:spLocks noGrp="1"/>
          </p:cNvSpPr>
          <p:nvPr>
            <p:ph idx="1"/>
          </p:nvPr>
        </p:nvSpPr>
        <p:spPr/>
        <p:txBody>
          <a:bodyPr/>
          <a:lstStyle/>
          <a:p>
            <a:pPr algn="r" rtl="1"/>
            <a:r>
              <a:rPr lang="fa-IR" dirty="0" smtClean="0"/>
              <a:t>استفاده از استات اورانیل (92) (متصل به اسیدهای نوکلئیک و پروتئین ها) 1% تا 2% </a:t>
            </a:r>
          </a:p>
          <a:p>
            <a:pPr algn="r" rtl="1"/>
            <a:r>
              <a:rPr lang="fa-IR" dirty="0" smtClean="0"/>
              <a:t>سیترات سرب (عدد اتمی 82): </a:t>
            </a:r>
          </a:p>
          <a:p>
            <a:pPr algn="r" rtl="1"/>
            <a:r>
              <a:rPr lang="fa-IR" dirty="0" smtClean="0"/>
              <a:t>رنگ آمیزی منفی: رنگ آمیزی فیزیکی و ارتباطی با اجزای سلولی ندارد. بیشتر برای ویروس ها و سطوح ناصاف به کار می رود.  </a:t>
            </a:r>
            <a:endParaRPr lang="en-US" dirty="0"/>
          </a:p>
        </p:txBody>
      </p:sp>
      <p:sp>
        <p:nvSpPr>
          <p:cNvPr id="4" name="Slide Number Placeholder 3"/>
          <p:cNvSpPr>
            <a:spLocks noGrp="1"/>
          </p:cNvSpPr>
          <p:nvPr>
            <p:ph type="sldNum" sz="quarter" idx="12"/>
          </p:nvPr>
        </p:nvSpPr>
        <p:spPr/>
        <p:txBody>
          <a:bodyPr/>
          <a:lstStyle/>
          <a:p>
            <a:fld id="{AB4BB055-08A2-4C97-9D5C-757571CB6B46}" type="slidenum">
              <a:rPr lang="en-US" smtClean="0"/>
              <a:t>17</a:t>
            </a:fld>
            <a:endParaRPr lang="en-US"/>
          </a:p>
        </p:txBody>
      </p:sp>
    </p:spTree>
    <p:extLst>
      <p:ext uri="{BB962C8B-B14F-4D97-AF65-F5344CB8AC3E}">
        <p14:creationId xmlns:p14="http://schemas.microsoft.com/office/powerpoint/2010/main" val="1842061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دستگاه سایه زدن </a:t>
            </a:r>
            <a:r>
              <a:rPr lang="en-US" dirty="0" smtClean="0"/>
              <a:t>sputter coater</a:t>
            </a:r>
            <a:endParaRPr lang="en-US" dirty="0"/>
          </a:p>
        </p:txBody>
      </p:sp>
      <p:sp>
        <p:nvSpPr>
          <p:cNvPr id="3" name="Content Placeholder 2"/>
          <p:cNvSpPr>
            <a:spLocks noGrp="1"/>
          </p:cNvSpPr>
          <p:nvPr>
            <p:ph idx="1"/>
          </p:nvPr>
        </p:nvSpPr>
        <p:spPr/>
        <p:txBody>
          <a:bodyPr/>
          <a:lstStyle/>
          <a:p>
            <a:pPr algn="r" rtl="1"/>
            <a:r>
              <a:rPr lang="fa-IR" dirty="0" smtClean="0"/>
              <a:t>برای استفاده در </a:t>
            </a:r>
            <a:r>
              <a:rPr lang="en-US" dirty="0" smtClean="0"/>
              <a:t>SEM</a:t>
            </a:r>
            <a:endParaRPr lang="fa-IR" dirty="0" smtClean="0"/>
          </a:p>
          <a:p>
            <a:pPr algn="r" rtl="1"/>
            <a:r>
              <a:rPr lang="fa-IR" dirty="0" smtClean="0"/>
              <a:t>استفاده از طلا و پلاتین</a:t>
            </a:r>
          </a:p>
          <a:p>
            <a:pPr algn="r" rtl="1"/>
            <a:r>
              <a:rPr lang="fa-IR" dirty="0" smtClean="0"/>
              <a:t>ایجاد خلا در محفظه و جار و فرستادن گازهای نجیب مانند آرگون تا ذرات طلا همگن بنشیند.</a:t>
            </a:r>
          </a:p>
          <a:p>
            <a:pPr algn="r" rtl="1"/>
            <a:r>
              <a:rPr lang="fa-IR" dirty="0" smtClean="0"/>
              <a:t>چرخیدن جسم با موتور و در جهات مختلف تا تمام پستی و بلندی ها کوت شود.</a:t>
            </a:r>
          </a:p>
          <a:p>
            <a:pPr algn="r" rtl="1"/>
            <a:endParaRPr lang="en-US" dirty="0"/>
          </a:p>
        </p:txBody>
      </p:sp>
      <p:pic>
        <p:nvPicPr>
          <p:cNvPr id="4" name="Picture 3"/>
          <p:cNvPicPr>
            <a:picLocks noChangeAspect="1"/>
          </p:cNvPicPr>
          <p:nvPr/>
        </p:nvPicPr>
        <p:blipFill>
          <a:blip r:embed="rId2"/>
          <a:stretch>
            <a:fillRect/>
          </a:stretch>
        </p:blipFill>
        <p:spPr>
          <a:xfrm>
            <a:off x="838200" y="365125"/>
            <a:ext cx="2941865" cy="2203559"/>
          </a:xfrm>
          <a:prstGeom prst="rect">
            <a:avLst/>
          </a:prstGeom>
        </p:spPr>
      </p:pic>
      <p:sp>
        <p:nvSpPr>
          <p:cNvPr id="5" name="Slide Number Placeholder 4"/>
          <p:cNvSpPr>
            <a:spLocks noGrp="1"/>
          </p:cNvSpPr>
          <p:nvPr>
            <p:ph type="sldNum" sz="quarter" idx="12"/>
          </p:nvPr>
        </p:nvSpPr>
        <p:spPr/>
        <p:txBody>
          <a:bodyPr/>
          <a:lstStyle/>
          <a:p>
            <a:fld id="{AB4BB055-08A2-4C97-9D5C-757571CB6B46}" type="slidenum">
              <a:rPr lang="en-US" smtClean="0"/>
              <a:t>18</a:t>
            </a:fld>
            <a:endParaRPr lang="en-US"/>
          </a:p>
        </p:txBody>
      </p:sp>
    </p:spTree>
    <p:extLst>
      <p:ext uri="{BB962C8B-B14F-4D97-AF65-F5344CB8AC3E}">
        <p14:creationId xmlns:p14="http://schemas.microsoft.com/office/powerpoint/2010/main" val="466477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آماده سازی برای </a:t>
            </a:r>
            <a:r>
              <a:rPr lang="en-US" dirty="0" smtClean="0"/>
              <a:t>SEM</a:t>
            </a:r>
            <a:endParaRPr lang="en-US" dirty="0"/>
          </a:p>
        </p:txBody>
      </p:sp>
      <p:sp>
        <p:nvSpPr>
          <p:cNvPr id="3" name="Content Placeholder 2"/>
          <p:cNvSpPr>
            <a:spLocks noGrp="1"/>
          </p:cNvSpPr>
          <p:nvPr>
            <p:ph idx="1"/>
          </p:nvPr>
        </p:nvSpPr>
        <p:spPr/>
        <p:txBody>
          <a:bodyPr/>
          <a:lstStyle/>
          <a:p>
            <a:pPr algn="r" rtl="1"/>
            <a:r>
              <a:rPr lang="en-US" dirty="0" smtClean="0"/>
              <a:t>Fixation</a:t>
            </a:r>
            <a:r>
              <a:rPr lang="fa-IR" dirty="0" smtClean="0"/>
              <a:t>: شیمیایی و انجمادی</a:t>
            </a:r>
          </a:p>
          <a:p>
            <a:pPr algn="r" rtl="1"/>
            <a:r>
              <a:rPr lang="fa-IR" dirty="0" smtClean="0"/>
              <a:t>فریز کردن سریع و سپس در دستگاه فریز درایر در خلاء از آن آبگیری می کنیم.</a:t>
            </a:r>
          </a:p>
          <a:p>
            <a:pPr algn="r" rtl="1"/>
            <a:r>
              <a:rPr lang="fa-IR" dirty="0" smtClean="0"/>
              <a:t>آب در خلا در حالت جامد تبدیل به بخار می شود و بدون عبور از فاز مایع عبور می کند. بعد نمونه روی استاب گذاشته شده و کوت می شود و هدایت پیدا می کند و آماده مطالعه و عکسبرداری است. </a:t>
            </a:r>
          </a:p>
          <a:p>
            <a:pPr algn="r" rtl="1"/>
            <a:r>
              <a:rPr lang="fa-IR" dirty="0" smtClean="0"/>
              <a:t>دستگاه فریز درایر (آب گیری در خلاء و انجماد توسط دستگاه فریز درایر</a:t>
            </a:r>
          </a:p>
          <a:p>
            <a:pPr algn="r" rtl="1"/>
            <a:endParaRPr lang="en-US" dirty="0"/>
          </a:p>
        </p:txBody>
      </p:sp>
      <p:sp>
        <p:nvSpPr>
          <p:cNvPr id="4" name="Slide Number Placeholder 3"/>
          <p:cNvSpPr>
            <a:spLocks noGrp="1"/>
          </p:cNvSpPr>
          <p:nvPr>
            <p:ph type="sldNum" sz="quarter" idx="12"/>
          </p:nvPr>
        </p:nvSpPr>
        <p:spPr/>
        <p:txBody>
          <a:bodyPr/>
          <a:lstStyle/>
          <a:p>
            <a:fld id="{AB4BB055-08A2-4C97-9D5C-757571CB6B46}" type="slidenum">
              <a:rPr lang="en-US" smtClean="0"/>
              <a:t>19</a:t>
            </a:fld>
            <a:endParaRPr lang="en-US"/>
          </a:p>
        </p:txBody>
      </p:sp>
    </p:spTree>
    <p:extLst>
      <p:ext uri="{BB962C8B-B14F-4D97-AF65-F5344CB8AC3E}">
        <p14:creationId xmlns:p14="http://schemas.microsoft.com/office/powerpoint/2010/main" val="129576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مقدمه </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cs typeface="B Mitra" panose="00000400000000000000" pitchFamily="2" charset="-78"/>
              </a:rPr>
              <a:t>وقتی نیاز به رزولوشن بیشتری باشد البته این رزولوشن بالا هزینه هایی می تواند داشته باشد. وقتی نیاز به دیدن ریز ساختارهای داخل سلول باشد از میکروسکوپ الکترونی استفاده می شود.</a:t>
            </a:r>
          </a:p>
          <a:p>
            <a:pPr algn="r" rtl="1"/>
            <a:r>
              <a:rPr lang="fa-IR" dirty="0" smtClean="0">
                <a:cs typeface="B Mitra" panose="00000400000000000000" pitchFamily="2" charset="-78"/>
              </a:rPr>
              <a:t>آماده سازی پیچیده نمونه و نمونه دیده شده شاید انطباق کمتری با ساختار زنده اصلی داشته باشد.</a:t>
            </a:r>
          </a:p>
          <a:p>
            <a:pPr algn="r" rtl="1"/>
            <a:r>
              <a:rPr lang="fa-IR" dirty="0" smtClean="0">
                <a:cs typeface="B Mitra" panose="00000400000000000000" pitchFamily="2" charset="-78"/>
              </a:rPr>
              <a:t>حالت </a:t>
            </a:r>
            <a:r>
              <a:rPr lang="fa-IR" dirty="0">
                <a:cs typeface="B Mitra" panose="00000400000000000000" pitchFamily="2" charset="-78"/>
              </a:rPr>
              <a:t>زنده </a:t>
            </a:r>
            <a:r>
              <a:rPr lang="fa-IR" dirty="0" smtClean="0">
                <a:cs typeface="B Mitra" panose="00000400000000000000" pitchFamily="2" charset="-78"/>
              </a:rPr>
              <a:t>سلول سلول در این موارد نادیده گرفته می شود. </a:t>
            </a:r>
          </a:p>
          <a:p>
            <a:pPr algn="r" rtl="1"/>
            <a:r>
              <a:rPr lang="fa-IR" dirty="0" smtClean="0">
                <a:cs typeface="B Mitra" panose="00000400000000000000" pitchFamily="2" charset="-78"/>
              </a:rPr>
              <a:t>طول موج الکترون کاهش می یابد وقتی سرعتش افزایش پیدا کند. </a:t>
            </a:r>
          </a:p>
          <a:p>
            <a:pPr algn="r" rtl="1"/>
            <a:r>
              <a:rPr lang="fa-IR" dirty="0" smtClean="0">
                <a:cs typeface="B Mitra" panose="00000400000000000000" pitchFamily="2" charset="-78"/>
              </a:rPr>
              <a:t>ولتاژ تا 100 هزار ولت و طول موج الکترون 0/002 نانومتر است که 100 هزار بار بیشتر از میکروسکوپ نوری است. به علت خطای عدسی در </a:t>
            </a:r>
            <a:r>
              <a:rPr lang="en-US" dirty="0" smtClean="0">
                <a:cs typeface="B Mitra" panose="00000400000000000000" pitchFamily="2" charset="-78"/>
              </a:rPr>
              <a:t>EM</a:t>
            </a:r>
            <a:r>
              <a:rPr lang="fa-IR" dirty="0" smtClean="0">
                <a:cs typeface="B Mitra" panose="00000400000000000000" pitchFamily="2" charset="-78"/>
              </a:rPr>
              <a:t> قدرت تفکیک تا 0.05 نانومتر یا 0.5 آنگستروم خواهد بود زیرا فقط قسمت وسط عدسی استفاده می شود و </a:t>
            </a:r>
            <a:r>
              <a:rPr lang="en-US" dirty="0" smtClean="0">
                <a:cs typeface="B Mitra" panose="00000400000000000000" pitchFamily="2" charset="-78"/>
              </a:rPr>
              <a:t>NA</a:t>
            </a:r>
            <a:r>
              <a:rPr lang="fa-IR" dirty="0" smtClean="0">
                <a:cs typeface="B Mitra" panose="00000400000000000000" pitchFamily="2" charset="-78"/>
              </a:rPr>
              <a:t> موثر آن کم می باشد. </a:t>
            </a:r>
          </a:p>
          <a:p>
            <a:pPr algn="r" rtl="1"/>
            <a:r>
              <a:rPr lang="fa-IR" dirty="0" smtClean="0">
                <a:cs typeface="B Mitra" panose="00000400000000000000" pitchFamily="2" charset="-78"/>
              </a:rPr>
              <a:t>مشکلات آماده سازی، کنتراست، آسیب های اشعه عموما رزولوشن موثر برای نمونه های زیستی را تا 1 نانومتر یا 10 آنگشتروم کاهش می دهد که این 200 برابر بهتر از رزولوشن </a:t>
            </a:r>
            <a:r>
              <a:rPr lang="en-US" dirty="0" smtClean="0">
                <a:cs typeface="B Mitra" panose="00000400000000000000" pitchFamily="2" charset="-78"/>
              </a:rPr>
              <a:t>LM</a:t>
            </a:r>
            <a:r>
              <a:rPr lang="fa-IR" dirty="0" smtClean="0">
                <a:cs typeface="B Mitra" panose="00000400000000000000" pitchFamily="2" charset="-78"/>
              </a:rPr>
              <a:t> می باشد. </a:t>
            </a:r>
            <a:endParaRPr lang="en-US"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AB4BB055-08A2-4C97-9D5C-757571CB6B46}" type="slidenum">
              <a:rPr lang="en-US" smtClean="0"/>
              <a:t>2</a:t>
            </a:fld>
            <a:endParaRPr lang="en-US"/>
          </a:p>
        </p:txBody>
      </p:sp>
    </p:spTree>
    <p:extLst>
      <p:ext uri="{BB962C8B-B14F-4D97-AF65-F5344CB8AC3E}">
        <p14:creationId xmlns:p14="http://schemas.microsoft.com/office/powerpoint/2010/main" val="927594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Critical point dryer</a:t>
            </a:r>
            <a:endParaRPr lang="en-US" sz="3600" dirty="0"/>
          </a:p>
        </p:txBody>
      </p:sp>
      <p:sp>
        <p:nvSpPr>
          <p:cNvPr id="3" name="Content Placeholder 2"/>
          <p:cNvSpPr>
            <a:spLocks noGrp="1"/>
          </p:cNvSpPr>
          <p:nvPr>
            <p:ph idx="1"/>
          </p:nvPr>
        </p:nvSpPr>
        <p:spPr/>
        <p:txBody>
          <a:bodyPr/>
          <a:lstStyle/>
          <a:p>
            <a:pPr algn="r" rtl="1"/>
            <a:r>
              <a:rPr lang="fa-IR" dirty="0" smtClean="0"/>
              <a:t>آب گیری توسط </a:t>
            </a:r>
            <a:r>
              <a:rPr lang="en-US" dirty="0" smtClean="0"/>
              <a:t>C02</a:t>
            </a:r>
            <a:r>
              <a:rPr lang="fa-IR" dirty="0" smtClean="0"/>
              <a:t> مایع که تبدیل به گاز می شود و به هنگلم عبور از جسم آب آن را با خود خارج می کند (بدون تغییر ساختار، نمونه آبگیری می شود.</a:t>
            </a:r>
          </a:p>
          <a:p>
            <a:pPr algn="r" rtl="1"/>
            <a:r>
              <a:rPr lang="fa-IR" dirty="0" smtClean="0"/>
              <a:t>مراحل کار با </a:t>
            </a:r>
            <a:r>
              <a:rPr lang="en-US" dirty="0" err="1" smtClean="0"/>
              <a:t>cpd</a:t>
            </a:r>
            <a:r>
              <a:rPr lang="fa-IR" dirty="0" smtClean="0"/>
              <a:t/>
            </a:r>
            <a:br>
              <a:rPr lang="fa-IR" dirty="0" smtClean="0"/>
            </a:br>
            <a:r>
              <a:rPr lang="fa-IR" dirty="0" smtClean="0"/>
              <a:t>فیکسایون با گلوتارآلدئید یا اسید اسمیک</a:t>
            </a:r>
          </a:p>
          <a:p>
            <a:pPr algn="r" rtl="1"/>
            <a:r>
              <a:rPr lang="fa-IR" dirty="0" smtClean="0"/>
              <a:t>آب گیری</a:t>
            </a:r>
          </a:p>
          <a:p>
            <a:pPr algn="r" rtl="1"/>
            <a:r>
              <a:rPr lang="fa-IR" dirty="0" smtClean="0"/>
              <a:t>وارد </a:t>
            </a:r>
            <a:r>
              <a:rPr lang="en-US" dirty="0" err="1" smtClean="0"/>
              <a:t>cpd</a:t>
            </a:r>
            <a:r>
              <a:rPr lang="fa-IR" dirty="0" smtClean="0"/>
              <a:t> </a:t>
            </a:r>
          </a:p>
          <a:p>
            <a:pPr algn="r" rtl="1"/>
            <a:r>
              <a:rPr lang="fa-IR" dirty="0" smtClean="0"/>
              <a:t>کوت کردن </a:t>
            </a:r>
          </a:p>
          <a:p>
            <a:pPr algn="r" rtl="1"/>
            <a:r>
              <a:rPr lang="fa-IR" dirty="0" smtClean="0"/>
              <a:t>مطالعه</a:t>
            </a:r>
            <a:endParaRPr lang="en-US" dirty="0"/>
          </a:p>
        </p:txBody>
      </p:sp>
      <p:pic>
        <p:nvPicPr>
          <p:cNvPr id="4" name="Picture 3"/>
          <p:cNvPicPr>
            <a:picLocks noChangeAspect="1"/>
          </p:cNvPicPr>
          <p:nvPr/>
        </p:nvPicPr>
        <p:blipFill>
          <a:blip r:embed="rId2"/>
          <a:stretch>
            <a:fillRect/>
          </a:stretch>
        </p:blipFill>
        <p:spPr>
          <a:xfrm>
            <a:off x="173421" y="4480800"/>
            <a:ext cx="7620000" cy="2009775"/>
          </a:xfrm>
          <a:prstGeom prst="rect">
            <a:avLst/>
          </a:prstGeom>
        </p:spPr>
      </p:pic>
      <p:sp>
        <p:nvSpPr>
          <p:cNvPr id="5" name="Slide Number Placeholder 4"/>
          <p:cNvSpPr>
            <a:spLocks noGrp="1"/>
          </p:cNvSpPr>
          <p:nvPr>
            <p:ph type="sldNum" sz="quarter" idx="12"/>
          </p:nvPr>
        </p:nvSpPr>
        <p:spPr/>
        <p:txBody>
          <a:bodyPr/>
          <a:lstStyle/>
          <a:p>
            <a:fld id="{AB4BB055-08A2-4C97-9D5C-757571CB6B46}" type="slidenum">
              <a:rPr lang="en-US" smtClean="0"/>
              <a:t>20</a:t>
            </a:fld>
            <a:endParaRPr lang="en-US"/>
          </a:p>
        </p:txBody>
      </p:sp>
    </p:spTree>
    <p:extLst>
      <p:ext uri="{BB962C8B-B14F-4D97-AF65-F5344CB8AC3E}">
        <p14:creationId xmlns:p14="http://schemas.microsoft.com/office/powerpoint/2010/main" val="1223143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آماده سازی بافت های زیستی برای </a:t>
            </a:r>
            <a:r>
              <a:rPr lang="en-US" dirty="0" smtClean="0"/>
              <a:t>SEM</a:t>
            </a:r>
            <a:endParaRPr lang="en-US" dirty="0"/>
          </a:p>
        </p:txBody>
      </p:sp>
      <p:sp>
        <p:nvSpPr>
          <p:cNvPr id="3" name="Content Placeholder 2"/>
          <p:cNvSpPr>
            <a:spLocks noGrp="1"/>
          </p:cNvSpPr>
          <p:nvPr>
            <p:ph idx="1"/>
          </p:nvPr>
        </p:nvSpPr>
        <p:spPr/>
        <p:txBody>
          <a:bodyPr/>
          <a:lstStyle/>
          <a:p>
            <a:pPr algn="r" rtl="1"/>
            <a:r>
              <a:rPr lang="fa-IR" dirty="0" smtClean="0"/>
              <a:t>روند آماده سازی بافت برای کار با </a:t>
            </a:r>
            <a:r>
              <a:rPr lang="en-US" dirty="0" smtClean="0"/>
              <a:t>SEM</a:t>
            </a:r>
            <a:r>
              <a:rPr lang="fa-IR" dirty="0" smtClean="0"/>
              <a:t> ساده تر از </a:t>
            </a:r>
            <a:r>
              <a:rPr lang="en-US" dirty="0" smtClean="0"/>
              <a:t>TEM</a:t>
            </a:r>
            <a:endParaRPr lang="fa-IR" dirty="0" smtClean="0"/>
          </a:p>
          <a:p>
            <a:pPr algn="r" rtl="1"/>
            <a:r>
              <a:rPr lang="fa-IR" dirty="0" smtClean="0"/>
              <a:t>اغلب نیازی به فیکساسیون نبوده و برش ها توسط دست یا میکروتوم فریزی و ممکن است نمونه مستقیما یا به صورت لیوفیلیزه (فریز-درای) آزمایش شود.</a:t>
            </a:r>
          </a:p>
          <a:p>
            <a:pPr algn="r" rtl="1"/>
            <a:r>
              <a:rPr lang="fa-IR" b="1" dirty="0" smtClean="0"/>
              <a:t>مواد بیولوژیکی تازه:</a:t>
            </a:r>
          </a:p>
          <a:p>
            <a:pPr algn="r" rtl="1"/>
            <a:r>
              <a:rPr lang="fa-IR" dirty="0" smtClean="0"/>
              <a:t>آماده سازی بافت (2-1 میلی متری)</a:t>
            </a:r>
          </a:p>
          <a:p>
            <a:pPr algn="r" rtl="1"/>
            <a:r>
              <a:rPr lang="fa-IR" dirty="0" smtClean="0"/>
              <a:t>مونته کردن نمونه روی چسب کربنی و روی استاب آلومینیومی</a:t>
            </a:r>
          </a:p>
          <a:p>
            <a:pPr algn="r" rtl="1"/>
            <a:r>
              <a:rPr lang="fa-IR" dirty="0" smtClean="0"/>
              <a:t>خشک کردن با سشوار در دمای اتاق</a:t>
            </a:r>
          </a:p>
          <a:p>
            <a:pPr algn="r" rtl="1"/>
            <a:r>
              <a:rPr lang="fa-IR" dirty="0" smtClean="0"/>
              <a:t>یا با </a:t>
            </a:r>
            <a:r>
              <a:rPr lang="en-US" dirty="0" smtClean="0"/>
              <a:t>critical point dryer</a:t>
            </a:r>
            <a:r>
              <a:rPr lang="fa-IR" dirty="0" smtClean="0"/>
              <a:t>، که بهتر است برای اسکن با </a:t>
            </a:r>
            <a:r>
              <a:rPr lang="en-US" dirty="0" smtClean="0"/>
              <a:t>SEM</a:t>
            </a:r>
            <a:r>
              <a:rPr lang="fa-IR" dirty="0" smtClean="0"/>
              <a:t/>
            </a:r>
            <a:br>
              <a:rPr lang="fa-IR" dirty="0" smtClean="0"/>
            </a:br>
            <a:r>
              <a:rPr lang="fa-IR" dirty="0" smtClean="0"/>
              <a:t>کوت کردن با طلا، کروم، پلاتین و پالادیوم</a:t>
            </a:r>
            <a:endParaRPr lang="fa-IR" dirty="0"/>
          </a:p>
          <a:p>
            <a:pPr algn="r" rtl="1"/>
            <a:endParaRPr lang="fa-IR" dirty="0" smtClean="0"/>
          </a:p>
          <a:p>
            <a:pPr algn="r" rtl="1"/>
            <a:endParaRPr lang="en-US" dirty="0"/>
          </a:p>
        </p:txBody>
      </p:sp>
      <p:pic>
        <p:nvPicPr>
          <p:cNvPr id="4" name="Picture 3"/>
          <p:cNvPicPr>
            <a:picLocks noChangeAspect="1"/>
          </p:cNvPicPr>
          <p:nvPr/>
        </p:nvPicPr>
        <p:blipFill>
          <a:blip r:embed="rId2"/>
          <a:stretch>
            <a:fillRect/>
          </a:stretch>
        </p:blipFill>
        <p:spPr>
          <a:xfrm>
            <a:off x="124810" y="3155895"/>
            <a:ext cx="3429000" cy="2543175"/>
          </a:xfrm>
          <a:prstGeom prst="rect">
            <a:avLst/>
          </a:prstGeom>
        </p:spPr>
      </p:pic>
      <p:pic>
        <p:nvPicPr>
          <p:cNvPr id="5" name="Picture 4"/>
          <p:cNvPicPr>
            <a:picLocks noChangeAspect="1"/>
          </p:cNvPicPr>
          <p:nvPr/>
        </p:nvPicPr>
        <p:blipFill>
          <a:blip r:embed="rId3"/>
          <a:stretch>
            <a:fillRect/>
          </a:stretch>
        </p:blipFill>
        <p:spPr>
          <a:xfrm>
            <a:off x="336824" y="70425"/>
            <a:ext cx="2143125" cy="2143125"/>
          </a:xfrm>
          <a:prstGeom prst="rect">
            <a:avLst/>
          </a:prstGeom>
        </p:spPr>
      </p:pic>
      <p:pic>
        <p:nvPicPr>
          <p:cNvPr id="6" name="Picture 5"/>
          <p:cNvPicPr>
            <a:picLocks noChangeAspect="1"/>
          </p:cNvPicPr>
          <p:nvPr/>
        </p:nvPicPr>
        <p:blipFill>
          <a:blip r:embed="rId4"/>
          <a:stretch>
            <a:fillRect/>
          </a:stretch>
        </p:blipFill>
        <p:spPr>
          <a:xfrm>
            <a:off x="2364828" y="5717540"/>
            <a:ext cx="1828800" cy="1188720"/>
          </a:xfrm>
          <a:prstGeom prst="rect">
            <a:avLst/>
          </a:prstGeom>
        </p:spPr>
      </p:pic>
      <p:sp>
        <p:nvSpPr>
          <p:cNvPr id="7" name="Slide Number Placeholder 6"/>
          <p:cNvSpPr>
            <a:spLocks noGrp="1"/>
          </p:cNvSpPr>
          <p:nvPr>
            <p:ph type="sldNum" sz="quarter" idx="12"/>
          </p:nvPr>
        </p:nvSpPr>
        <p:spPr/>
        <p:txBody>
          <a:bodyPr/>
          <a:lstStyle/>
          <a:p>
            <a:fld id="{AECDC39F-82ED-4AA2-840B-3256C4AB9167}" type="slidenum">
              <a:rPr lang="en-US" smtClean="0"/>
              <a:t>21</a:t>
            </a:fld>
            <a:endParaRPr lang="en-US"/>
          </a:p>
        </p:txBody>
      </p:sp>
    </p:spTree>
    <p:extLst>
      <p:ext uri="{BB962C8B-B14F-4D97-AF65-F5344CB8AC3E}">
        <p14:creationId xmlns:p14="http://schemas.microsoft.com/office/powerpoint/2010/main" val="446843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smtClean="0"/>
              <a:t>مواد زیستی فیکس شده</a:t>
            </a:r>
            <a:r>
              <a:rPr lang="en-US" sz="3600" dirty="0" smtClean="0"/>
              <a:t/>
            </a:r>
            <a:br>
              <a:rPr lang="en-US" sz="3600" dirty="0" smtClean="0"/>
            </a:br>
            <a:r>
              <a:rPr lang="fa-IR" sz="3600" dirty="0" smtClean="0"/>
              <a:t> </a:t>
            </a:r>
            <a:r>
              <a:rPr lang="en-US" sz="3600" dirty="0" smtClean="0"/>
              <a:t>fixed biological </a:t>
            </a:r>
            <a:r>
              <a:rPr lang="en-US" sz="3600" dirty="0" err="1" smtClean="0"/>
              <a:t>matherials</a:t>
            </a:r>
            <a:r>
              <a:rPr lang="en-US" sz="3600" dirty="0" smtClean="0"/>
              <a:t>)</a:t>
            </a:r>
            <a:endParaRPr lang="en-US" sz="3600" dirty="0"/>
          </a:p>
        </p:txBody>
      </p:sp>
      <p:sp>
        <p:nvSpPr>
          <p:cNvPr id="3" name="Content Placeholder 2"/>
          <p:cNvSpPr>
            <a:spLocks noGrp="1"/>
          </p:cNvSpPr>
          <p:nvPr>
            <p:ph idx="1"/>
          </p:nvPr>
        </p:nvSpPr>
        <p:spPr>
          <a:xfrm>
            <a:off x="3468414" y="1825625"/>
            <a:ext cx="7885386" cy="4351338"/>
          </a:xfrm>
        </p:spPr>
        <p:txBody>
          <a:bodyPr>
            <a:normAutofit fontScale="92500"/>
          </a:bodyPr>
          <a:lstStyle/>
          <a:p>
            <a:pPr algn="r" rtl="1"/>
            <a:r>
              <a:rPr lang="fa-IR" dirty="0" smtClean="0"/>
              <a:t>فیکس کردن نمونه در گلوتارآلدئید 2 تا 4% برای </a:t>
            </a:r>
            <a:r>
              <a:rPr lang="fa-IR" u="sng" dirty="0" smtClean="0"/>
              <a:t>1</a:t>
            </a:r>
            <a:r>
              <a:rPr lang="fa-IR" dirty="0" smtClean="0"/>
              <a:t> ساعت </a:t>
            </a:r>
            <a:r>
              <a:rPr lang="fa-IR" dirty="0"/>
              <a:t>با بافر 50 میلی مول سدیم </a:t>
            </a:r>
            <a:r>
              <a:rPr lang="fa-IR" dirty="0" smtClean="0"/>
              <a:t>کاکودیلات </a:t>
            </a:r>
          </a:p>
          <a:p>
            <a:pPr algn="r" rtl="1"/>
            <a:r>
              <a:rPr lang="fa-IR" dirty="0" smtClean="0"/>
              <a:t>شستشو آب گیری (50-70-95-100% اتاتول) هر کدام 15 دقیقه</a:t>
            </a:r>
          </a:p>
          <a:p>
            <a:pPr algn="r" rtl="1"/>
            <a:r>
              <a:rPr lang="fa-IR" dirty="0" smtClean="0"/>
              <a:t>انتقال به هگزامتیل دزیل آزان (</a:t>
            </a:r>
            <a:r>
              <a:rPr lang="en-US" dirty="0" smtClean="0"/>
              <a:t>HMDS</a:t>
            </a:r>
            <a:r>
              <a:rPr lang="fa-IR" dirty="0" smtClean="0"/>
              <a:t>) </a:t>
            </a:r>
            <a:r>
              <a:rPr lang="en-US" dirty="0" err="1" smtClean="0"/>
              <a:t>hexamethyldisilazane</a:t>
            </a:r>
            <a:r>
              <a:rPr lang="fa-IR" dirty="0" smtClean="0"/>
              <a:t> </a:t>
            </a:r>
            <a:r>
              <a:rPr lang="en-US" dirty="0" smtClean="0"/>
              <a:t> </a:t>
            </a:r>
            <a:r>
              <a:rPr lang="fa-IR" dirty="0" smtClean="0"/>
              <a:t>برای 10 دقیقه (جلوگیری از چروک و جمع شدن نمون)</a:t>
            </a:r>
          </a:p>
          <a:p>
            <a:pPr algn="r" rtl="1"/>
            <a:r>
              <a:rPr lang="fa-IR" dirty="0" smtClean="0"/>
              <a:t>خشک شدن نمونه در دسیکاتور در دمای اتاق</a:t>
            </a:r>
          </a:p>
          <a:p>
            <a:pPr algn="r" rtl="1"/>
            <a:r>
              <a:rPr lang="fa-IR" dirty="0" smtClean="0"/>
              <a:t>مونته کردن نمونه روی </a:t>
            </a:r>
            <a:r>
              <a:rPr lang="en-US" dirty="0" smtClean="0"/>
              <a:t>stub</a:t>
            </a:r>
            <a:r>
              <a:rPr lang="fa-IR" dirty="0" smtClean="0"/>
              <a:t> آلومینیومی با چسب کربنی</a:t>
            </a:r>
          </a:p>
          <a:p>
            <a:pPr algn="r" rtl="1"/>
            <a:r>
              <a:rPr lang="fa-IR" dirty="0" smtClean="0"/>
              <a:t>گذاشتن نمونه در ظرف حاوی </a:t>
            </a:r>
            <a:r>
              <a:rPr lang="en-US" dirty="0" err="1" smtClean="0"/>
              <a:t>drierite</a:t>
            </a:r>
            <a:r>
              <a:rPr lang="fa-IR" dirty="0" smtClean="0"/>
              <a:t> (جذب رطوبت) یا کلرید کلسیم</a:t>
            </a:r>
          </a:p>
          <a:p>
            <a:pPr algn="r" rtl="1"/>
            <a:endParaRPr lang="en-US" dirty="0"/>
          </a:p>
        </p:txBody>
      </p:sp>
      <p:pic>
        <p:nvPicPr>
          <p:cNvPr id="4" name="Picture 3"/>
          <p:cNvPicPr>
            <a:picLocks noChangeAspect="1"/>
          </p:cNvPicPr>
          <p:nvPr/>
        </p:nvPicPr>
        <p:blipFill>
          <a:blip r:embed="rId2"/>
          <a:stretch>
            <a:fillRect/>
          </a:stretch>
        </p:blipFill>
        <p:spPr>
          <a:xfrm>
            <a:off x="2467960" y="243681"/>
            <a:ext cx="3009900" cy="1514475"/>
          </a:xfrm>
          <a:prstGeom prst="rect">
            <a:avLst/>
          </a:prstGeom>
        </p:spPr>
      </p:pic>
      <p:pic>
        <p:nvPicPr>
          <p:cNvPr id="5" name="Picture 4"/>
          <p:cNvPicPr>
            <a:picLocks noChangeAspect="1"/>
          </p:cNvPicPr>
          <p:nvPr/>
        </p:nvPicPr>
        <p:blipFill>
          <a:blip r:embed="rId3"/>
          <a:stretch>
            <a:fillRect/>
          </a:stretch>
        </p:blipFill>
        <p:spPr>
          <a:xfrm>
            <a:off x="278853" y="1690688"/>
            <a:ext cx="2748455" cy="2748455"/>
          </a:xfrm>
          <a:prstGeom prst="rect">
            <a:avLst/>
          </a:prstGeom>
        </p:spPr>
      </p:pic>
      <p:pic>
        <p:nvPicPr>
          <p:cNvPr id="6" name="Picture 5"/>
          <p:cNvPicPr>
            <a:picLocks noChangeAspect="1"/>
          </p:cNvPicPr>
          <p:nvPr/>
        </p:nvPicPr>
        <p:blipFill>
          <a:blip r:embed="rId4"/>
          <a:stretch>
            <a:fillRect/>
          </a:stretch>
        </p:blipFill>
        <p:spPr>
          <a:xfrm>
            <a:off x="420085" y="4619625"/>
            <a:ext cx="2047875" cy="2238375"/>
          </a:xfrm>
          <a:prstGeom prst="rect">
            <a:avLst/>
          </a:prstGeom>
        </p:spPr>
      </p:pic>
      <p:pic>
        <p:nvPicPr>
          <p:cNvPr id="7" name="Picture 6"/>
          <p:cNvPicPr>
            <a:picLocks noChangeAspect="1"/>
          </p:cNvPicPr>
          <p:nvPr/>
        </p:nvPicPr>
        <p:blipFill>
          <a:blip r:embed="rId5"/>
          <a:stretch>
            <a:fillRect/>
          </a:stretch>
        </p:blipFill>
        <p:spPr>
          <a:xfrm>
            <a:off x="3027308" y="5433203"/>
            <a:ext cx="1811555" cy="1356918"/>
          </a:xfrm>
          <a:prstGeom prst="rect">
            <a:avLst/>
          </a:prstGeom>
        </p:spPr>
      </p:pic>
      <p:sp>
        <p:nvSpPr>
          <p:cNvPr id="8" name="Slide Number Placeholder 7"/>
          <p:cNvSpPr>
            <a:spLocks noGrp="1"/>
          </p:cNvSpPr>
          <p:nvPr>
            <p:ph type="sldNum" sz="quarter" idx="12"/>
          </p:nvPr>
        </p:nvSpPr>
        <p:spPr/>
        <p:txBody>
          <a:bodyPr/>
          <a:lstStyle/>
          <a:p>
            <a:fld id="{AECDC39F-82ED-4AA2-840B-3256C4AB9167}" type="slidenum">
              <a:rPr lang="en-US" smtClean="0"/>
              <a:t>22</a:t>
            </a:fld>
            <a:endParaRPr lang="en-US"/>
          </a:p>
        </p:txBody>
      </p:sp>
    </p:spTree>
    <p:extLst>
      <p:ext uri="{BB962C8B-B14F-4D97-AF65-F5344CB8AC3E}">
        <p14:creationId xmlns:p14="http://schemas.microsoft.com/office/powerpoint/2010/main" val="3513367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کاربردهای </a:t>
            </a:r>
            <a:r>
              <a:rPr lang="en-US" dirty="0" smtClean="0"/>
              <a:t>SEM</a:t>
            </a:r>
            <a:endParaRPr lang="en-US" dirty="0"/>
          </a:p>
        </p:txBody>
      </p:sp>
      <p:sp>
        <p:nvSpPr>
          <p:cNvPr id="3" name="Content Placeholder 2"/>
          <p:cNvSpPr>
            <a:spLocks noGrp="1"/>
          </p:cNvSpPr>
          <p:nvPr>
            <p:ph idx="1"/>
          </p:nvPr>
        </p:nvSpPr>
        <p:spPr/>
        <p:txBody>
          <a:bodyPr/>
          <a:lstStyle/>
          <a:p>
            <a:pPr algn="r" rtl="1"/>
            <a:r>
              <a:rPr lang="fa-IR" dirty="0" smtClean="0"/>
              <a:t>گیاه شناسی (نشان دادن کلروپلاست پر از نشاسته، دانه گرده اسپورهای قارچ، نشاسته در برنج</a:t>
            </a:r>
          </a:p>
          <a:p>
            <a:pPr algn="r" rtl="1"/>
            <a:endParaRPr lang="en-US" dirty="0"/>
          </a:p>
        </p:txBody>
      </p:sp>
      <p:pic>
        <p:nvPicPr>
          <p:cNvPr id="5" name="Picture 4"/>
          <p:cNvPicPr>
            <a:picLocks noChangeAspect="1"/>
          </p:cNvPicPr>
          <p:nvPr/>
        </p:nvPicPr>
        <p:blipFill>
          <a:blip r:embed="rId2"/>
          <a:stretch>
            <a:fillRect/>
          </a:stretch>
        </p:blipFill>
        <p:spPr>
          <a:xfrm>
            <a:off x="1348937" y="2336632"/>
            <a:ext cx="2765863" cy="2092662"/>
          </a:xfrm>
          <a:prstGeom prst="rect">
            <a:avLst/>
          </a:prstGeom>
        </p:spPr>
      </p:pic>
      <p:pic>
        <p:nvPicPr>
          <p:cNvPr id="6" name="Picture 5"/>
          <p:cNvPicPr>
            <a:picLocks noChangeAspect="1"/>
          </p:cNvPicPr>
          <p:nvPr/>
        </p:nvPicPr>
        <p:blipFill>
          <a:blip r:embed="rId3"/>
          <a:stretch>
            <a:fillRect/>
          </a:stretch>
        </p:blipFill>
        <p:spPr>
          <a:xfrm>
            <a:off x="-1012011" y="3739660"/>
            <a:ext cx="11109763" cy="6075942"/>
          </a:xfrm>
          <a:prstGeom prst="rect">
            <a:avLst/>
          </a:prstGeom>
        </p:spPr>
      </p:pic>
      <p:pic>
        <p:nvPicPr>
          <p:cNvPr id="7" name="Picture 6"/>
          <p:cNvPicPr>
            <a:picLocks noChangeAspect="1"/>
          </p:cNvPicPr>
          <p:nvPr/>
        </p:nvPicPr>
        <p:blipFill>
          <a:blip r:embed="rId4"/>
          <a:stretch>
            <a:fillRect/>
          </a:stretch>
        </p:blipFill>
        <p:spPr>
          <a:xfrm>
            <a:off x="4755043" y="2606675"/>
            <a:ext cx="7239000" cy="4114800"/>
          </a:xfrm>
          <a:prstGeom prst="rect">
            <a:avLst/>
          </a:prstGeom>
        </p:spPr>
      </p:pic>
      <p:pic>
        <p:nvPicPr>
          <p:cNvPr id="8" name="Picture 7"/>
          <p:cNvPicPr>
            <a:picLocks noChangeAspect="1"/>
          </p:cNvPicPr>
          <p:nvPr/>
        </p:nvPicPr>
        <p:blipFill>
          <a:blip r:embed="rId5"/>
          <a:stretch>
            <a:fillRect/>
          </a:stretch>
        </p:blipFill>
        <p:spPr>
          <a:xfrm>
            <a:off x="1478443" y="4125957"/>
            <a:ext cx="10191750" cy="3209925"/>
          </a:xfrm>
          <a:prstGeom prst="rect">
            <a:avLst/>
          </a:prstGeom>
        </p:spPr>
      </p:pic>
      <p:sp>
        <p:nvSpPr>
          <p:cNvPr id="9" name="Slide Number Placeholder 8"/>
          <p:cNvSpPr>
            <a:spLocks noGrp="1"/>
          </p:cNvSpPr>
          <p:nvPr>
            <p:ph type="sldNum" sz="quarter" idx="12"/>
          </p:nvPr>
        </p:nvSpPr>
        <p:spPr/>
        <p:txBody>
          <a:bodyPr/>
          <a:lstStyle/>
          <a:p>
            <a:fld id="{AECDC39F-82ED-4AA2-840B-3256C4AB9167}" type="slidenum">
              <a:rPr lang="en-US" smtClean="0"/>
              <a:t>23</a:t>
            </a:fld>
            <a:endParaRPr lang="en-US"/>
          </a:p>
        </p:txBody>
      </p:sp>
    </p:spTree>
    <p:extLst>
      <p:ext uri="{BB962C8B-B14F-4D97-AF65-F5344CB8AC3E}">
        <p14:creationId xmlns:p14="http://schemas.microsoft.com/office/powerpoint/2010/main" val="686661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scanning electron microscopy (ESEM)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fa-IR" dirty="0" smtClean="0"/>
                  <a:t>اولین بار در دهه 1980 ایجاد شد.</a:t>
                </a:r>
              </a:p>
              <a:p>
                <a:pPr algn="r" rtl="1"/>
                <a:r>
                  <a:rPr lang="fa-IR" dirty="0" smtClean="0"/>
                  <a:t>دیدن نمونه در حالت زنده، آب دار، کوت نشده و بدون خشک کردن و کشتن</a:t>
                </a:r>
              </a:p>
              <a:p>
                <a:pPr algn="r" rtl="1"/>
                <a:r>
                  <a:rPr lang="fa-IR" dirty="0" smtClean="0"/>
                  <a:t>سیستم پمپ کردن افتراقی: فشار در ستون اطراف تفنگ </a:t>
                </a:r>
                <a:r>
                  <a:rPr lang="en-US" dirty="0" smtClean="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m:t>
                        </m:r>
                        <m:r>
                          <a:rPr lang="en-US" b="0" i="1" smtClean="0">
                            <a:latin typeface="Cambria Math" panose="02040503050406030204" pitchFamily="18" charset="0"/>
                          </a:rPr>
                          <m:t>4</m:t>
                        </m:r>
                      </m:sup>
                    </m:sSup>
                  </m:oMath>
                </a14:m>
                <a:r>
                  <a:rPr lang="fa-IR" dirty="0" smtClean="0"/>
                  <a:t>پاسکال است در حالیکه محفظه نمونه</a:t>
                </a:r>
                <a:r>
                  <a:rPr lang="en-US" dirty="0" smtClean="0"/>
                  <a:t> </a:t>
                </a:r>
                <a:r>
                  <a:rPr lang="fa-IR" dirty="0" smtClean="0"/>
                  <a:t>فشار بالاتری دارد مانند 665 پاسکال (لنزها و تفنگ الکترونی در شرایط خلاء بالا بوده در حالیکه نمونه در شرایط هیدراته قرار دارد).</a:t>
                </a:r>
              </a:p>
              <a:p>
                <a:pPr algn="r" rtl="1"/>
                <a:r>
                  <a:rPr lang="fa-IR" dirty="0" smtClean="0"/>
                  <a:t>دارای </a:t>
                </a:r>
                <a:r>
                  <a:rPr lang="en-US" dirty="0" smtClean="0"/>
                  <a:t>gaseous secondary electron detector (GSED)</a:t>
                </a:r>
                <a:r>
                  <a:rPr lang="fa-IR" dirty="0" smtClean="0"/>
                  <a:t> که حاوی ولتاژ با بار مثبت بوده که الکترون های ثانویه از نمونه را شدت می دهد.  </a:t>
                </a:r>
              </a:p>
              <a:p>
                <a:pPr algn="r" rt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64" t="-2381" r="-1043"/>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36636" y="1863910"/>
            <a:ext cx="5902873" cy="4313053"/>
          </a:xfrm>
          <a:prstGeom prst="rect">
            <a:avLst/>
          </a:prstGeom>
        </p:spPr>
      </p:pic>
      <p:sp>
        <p:nvSpPr>
          <p:cNvPr id="5" name="Slide Number Placeholder 4"/>
          <p:cNvSpPr>
            <a:spLocks noGrp="1"/>
          </p:cNvSpPr>
          <p:nvPr>
            <p:ph type="sldNum" sz="quarter" idx="12"/>
          </p:nvPr>
        </p:nvSpPr>
        <p:spPr/>
        <p:txBody>
          <a:bodyPr/>
          <a:lstStyle/>
          <a:p>
            <a:fld id="{AECDC39F-82ED-4AA2-840B-3256C4AB9167}" type="slidenum">
              <a:rPr lang="en-US" smtClean="0"/>
              <a:t>24</a:t>
            </a:fld>
            <a:endParaRPr lang="en-US"/>
          </a:p>
        </p:txBody>
      </p:sp>
    </p:spTree>
    <p:extLst>
      <p:ext uri="{BB962C8B-B14F-4D97-AF65-F5344CB8AC3E}">
        <p14:creationId xmlns:p14="http://schemas.microsoft.com/office/powerpoint/2010/main" val="661576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کاربردهای </a:t>
            </a:r>
            <a:r>
              <a:rPr lang="en-US" dirty="0" smtClean="0"/>
              <a:t>ESEM</a:t>
            </a:r>
            <a:endParaRPr lang="en-US" dirty="0"/>
          </a:p>
        </p:txBody>
      </p:sp>
      <p:sp>
        <p:nvSpPr>
          <p:cNvPr id="3" name="Content Placeholder 2"/>
          <p:cNvSpPr>
            <a:spLocks noGrp="1"/>
          </p:cNvSpPr>
          <p:nvPr>
            <p:ph idx="1"/>
          </p:nvPr>
        </p:nvSpPr>
        <p:spPr/>
        <p:txBody>
          <a:bodyPr/>
          <a:lstStyle/>
          <a:p>
            <a:pPr algn="r" rtl="1"/>
            <a:r>
              <a:rPr lang="fa-IR" dirty="0" smtClean="0"/>
              <a:t>بافت گیاهان</a:t>
            </a:r>
            <a:endParaRPr lang="en-US" dirty="0"/>
          </a:p>
        </p:txBody>
      </p:sp>
      <p:pic>
        <p:nvPicPr>
          <p:cNvPr id="4" name="Picture 3"/>
          <p:cNvPicPr>
            <a:picLocks noChangeAspect="1"/>
          </p:cNvPicPr>
          <p:nvPr/>
        </p:nvPicPr>
        <p:blipFill>
          <a:blip r:embed="rId2"/>
          <a:stretch>
            <a:fillRect/>
          </a:stretch>
        </p:blipFill>
        <p:spPr>
          <a:xfrm>
            <a:off x="1371600" y="2369957"/>
            <a:ext cx="9448800" cy="3629025"/>
          </a:xfrm>
          <a:prstGeom prst="rect">
            <a:avLst/>
          </a:prstGeom>
        </p:spPr>
      </p:pic>
      <p:sp>
        <p:nvSpPr>
          <p:cNvPr id="5" name="Slide Number Placeholder 4"/>
          <p:cNvSpPr>
            <a:spLocks noGrp="1"/>
          </p:cNvSpPr>
          <p:nvPr>
            <p:ph type="sldNum" sz="quarter" idx="12"/>
          </p:nvPr>
        </p:nvSpPr>
        <p:spPr/>
        <p:txBody>
          <a:bodyPr/>
          <a:lstStyle/>
          <a:p>
            <a:fld id="{AECDC39F-82ED-4AA2-840B-3256C4AB9167}" type="slidenum">
              <a:rPr lang="en-US" smtClean="0"/>
              <a:t>25</a:t>
            </a:fld>
            <a:endParaRPr lang="en-US"/>
          </a:p>
        </p:txBody>
      </p:sp>
    </p:spTree>
    <p:extLst>
      <p:ext uri="{BB962C8B-B14F-4D97-AF65-F5344CB8AC3E}">
        <p14:creationId xmlns:p14="http://schemas.microsoft.com/office/powerpoint/2010/main" val="843229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331" y="-265496"/>
            <a:ext cx="10515600" cy="1325563"/>
          </a:xfrm>
        </p:spPr>
        <p:txBody>
          <a:bodyPr/>
          <a:lstStyle/>
          <a:p>
            <a:pPr algn="r"/>
            <a:r>
              <a:rPr lang="en-US" dirty="0" smtClean="0"/>
              <a:t>TEM</a:t>
            </a:r>
            <a:endParaRPr lang="en-US" dirty="0"/>
          </a:p>
        </p:txBody>
      </p:sp>
      <p:sp>
        <p:nvSpPr>
          <p:cNvPr id="3" name="Content Placeholder 2"/>
          <p:cNvSpPr>
            <a:spLocks noGrp="1"/>
          </p:cNvSpPr>
          <p:nvPr>
            <p:ph idx="1"/>
          </p:nvPr>
        </p:nvSpPr>
        <p:spPr>
          <a:xfrm>
            <a:off x="5927834" y="1825625"/>
            <a:ext cx="5425966" cy="4351338"/>
          </a:xfrm>
        </p:spPr>
        <p:txBody>
          <a:bodyPr/>
          <a:lstStyle/>
          <a:p>
            <a:pPr algn="r" rtl="1"/>
            <a:r>
              <a:rPr lang="fa-IR" dirty="0" smtClean="0"/>
              <a:t>اولین </a:t>
            </a:r>
            <a:r>
              <a:rPr lang="en-US" dirty="0" smtClean="0"/>
              <a:t>EM</a:t>
            </a:r>
            <a:r>
              <a:rPr lang="fa-IR" dirty="0" smtClean="0"/>
              <a:t> </a:t>
            </a:r>
            <a:r>
              <a:rPr lang="en-US" dirty="0" smtClean="0"/>
              <a:t>Ruska and Knoll (1932)</a:t>
            </a:r>
            <a:r>
              <a:rPr lang="fa-IR" dirty="0" smtClean="0"/>
              <a:t> در آلمان</a:t>
            </a:r>
          </a:p>
          <a:p>
            <a:pPr algn="r" rtl="1"/>
            <a:r>
              <a:rPr lang="fa-IR" dirty="0" smtClean="0"/>
              <a:t>اولین </a:t>
            </a:r>
            <a:r>
              <a:rPr lang="en-US" dirty="0" smtClean="0"/>
              <a:t>EM</a:t>
            </a:r>
            <a:r>
              <a:rPr lang="fa-IR" dirty="0" smtClean="0"/>
              <a:t> تجاری توسط شرکت </a:t>
            </a:r>
            <a:r>
              <a:rPr lang="en-US" dirty="0" smtClean="0"/>
              <a:t>Siemens</a:t>
            </a:r>
            <a:r>
              <a:rPr lang="fa-IR" dirty="0" smtClean="0"/>
              <a:t> آلمان در سال 1939</a:t>
            </a:r>
            <a:endParaRPr lang="en-US" dirty="0" smtClean="0"/>
          </a:p>
          <a:p>
            <a:pPr algn="r" rtl="1"/>
            <a:r>
              <a:rPr lang="fa-IR" dirty="0" smtClean="0"/>
              <a:t>پرتوهای الکترونی از یک فیلامنت تنگستن تولید و در اثر والتاژ بسیار بالا (50 تا 100 هزار ولت) به پایین رانده می شود.</a:t>
            </a:r>
          </a:p>
          <a:p>
            <a:pPr algn="r" rtl="1"/>
            <a:r>
              <a:rPr lang="fa-IR" dirty="0" smtClean="0"/>
              <a:t>فیلامنت های </a:t>
            </a:r>
            <a:r>
              <a:rPr lang="en-US" dirty="0" smtClean="0"/>
              <a:t>lanthanum hexaboride</a:t>
            </a:r>
            <a:r>
              <a:rPr lang="fa-IR" dirty="0" smtClean="0"/>
              <a:t> و </a:t>
            </a:r>
            <a:r>
              <a:rPr lang="en-US" dirty="0" smtClean="0"/>
              <a:t>field-emission</a:t>
            </a:r>
            <a:r>
              <a:rPr lang="fa-IR" dirty="0" smtClean="0"/>
              <a:t> هم وجود دارد.</a:t>
            </a:r>
          </a:p>
          <a:p>
            <a:pPr algn="r" rtl="1"/>
            <a:endParaRPr lang="en-US" dirty="0"/>
          </a:p>
        </p:txBody>
      </p:sp>
      <p:pic>
        <p:nvPicPr>
          <p:cNvPr id="4" name="Picture 3"/>
          <p:cNvPicPr>
            <a:picLocks noChangeAspect="1"/>
          </p:cNvPicPr>
          <p:nvPr/>
        </p:nvPicPr>
        <p:blipFill rotWithShape="1">
          <a:blip r:embed="rId2"/>
          <a:srcRect t="6194"/>
          <a:stretch/>
        </p:blipFill>
        <p:spPr>
          <a:xfrm>
            <a:off x="252905" y="620109"/>
            <a:ext cx="5554675" cy="6237891"/>
          </a:xfrm>
          <a:prstGeom prst="rect">
            <a:avLst/>
          </a:prstGeom>
        </p:spPr>
      </p:pic>
      <p:sp>
        <p:nvSpPr>
          <p:cNvPr id="5" name="Slide Number Placeholder 4"/>
          <p:cNvSpPr>
            <a:spLocks noGrp="1"/>
          </p:cNvSpPr>
          <p:nvPr>
            <p:ph type="sldNum" sz="quarter" idx="12"/>
          </p:nvPr>
        </p:nvSpPr>
        <p:spPr/>
        <p:txBody>
          <a:bodyPr/>
          <a:lstStyle/>
          <a:p>
            <a:fld id="{AECDC39F-82ED-4AA2-840B-3256C4AB9167}" type="slidenum">
              <a:rPr lang="en-US" smtClean="0"/>
              <a:t>26</a:t>
            </a:fld>
            <a:endParaRPr lang="en-US"/>
          </a:p>
        </p:txBody>
      </p:sp>
    </p:spTree>
    <p:extLst>
      <p:ext uri="{BB962C8B-B14F-4D97-AF65-F5344CB8AC3E}">
        <p14:creationId xmlns:p14="http://schemas.microsoft.com/office/powerpoint/2010/main" val="2630156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0" y="81346"/>
            <a:ext cx="7124636" cy="1177299"/>
          </a:xfrm>
        </p:spPr>
        <p:txBody>
          <a:bodyPr>
            <a:normAutofit/>
          </a:bodyPr>
          <a:lstStyle/>
          <a:p>
            <a:pPr algn="r" rtl="1"/>
            <a:r>
              <a:rPr lang="fa-IR" dirty="0" smtClean="0">
                <a:latin typeface="IranNastaliq" panose="02020505000000020003" pitchFamily="18" charset="0"/>
                <a:cs typeface="IranNastaliq" panose="02020505000000020003" pitchFamily="18" charset="0"/>
              </a:rPr>
              <a:t>آماده سازی بافت ها برای </a:t>
            </a:r>
            <a:r>
              <a:rPr lang="en-US" dirty="0" smtClean="0">
                <a:latin typeface="Times New Roman" panose="02020603050405020304" pitchFamily="18" charset="0"/>
                <a:cs typeface="Times New Roman" panose="02020603050405020304" pitchFamily="18" charset="0"/>
              </a:rPr>
              <a:t>TEM</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0623" y="1258645"/>
            <a:ext cx="10515600" cy="4351338"/>
          </a:xfrm>
        </p:spPr>
        <p:txBody>
          <a:bodyPr/>
          <a:lstStyle/>
          <a:p>
            <a:pPr algn="r" rtl="1"/>
            <a:r>
              <a:rPr lang="fa-IR" dirty="0" smtClean="0">
                <a:cs typeface="B Mitra" panose="00000400000000000000" pitchFamily="2" charset="-78"/>
              </a:rPr>
              <a:t>تثبیت، </a:t>
            </a:r>
            <a:r>
              <a:rPr lang="fa-IR" dirty="0">
                <a:cs typeface="B Mitra" panose="00000400000000000000" pitchFamily="2" charset="-78"/>
              </a:rPr>
              <a:t>آ</a:t>
            </a:r>
            <a:r>
              <a:rPr lang="fa-IR" dirty="0" smtClean="0">
                <a:cs typeface="B Mitra" panose="00000400000000000000" pitchFamily="2" charset="-78"/>
              </a:rPr>
              <a:t>ب گیری و برش گیری بافت ها برای </a:t>
            </a:r>
            <a:r>
              <a:rPr lang="en-US" dirty="0" smtClean="0">
                <a:cs typeface="B Mitra" panose="00000400000000000000" pitchFamily="2" charset="-78"/>
              </a:rPr>
              <a:t>TEM</a:t>
            </a:r>
            <a:r>
              <a:rPr lang="fa-IR" dirty="0" smtClean="0">
                <a:cs typeface="B Mitra" panose="00000400000000000000" pitchFamily="2" charset="-78"/>
              </a:rPr>
              <a:t> حدود 1 هفته زمان می برد در حالیکه روی میز </a:t>
            </a:r>
            <a:r>
              <a:rPr lang="en-US" dirty="0" smtClean="0">
                <a:cs typeface="B Mitra" panose="00000400000000000000" pitchFamily="2" charset="-78"/>
              </a:rPr>
              <a:t>(bench)</a:t>
            </a:r>
            <a:r>
              <a:rPr lang="fa-IR" dirty="0" smtClean="0">
                <a:cs typeface="B Mitra" panose="00000400000000000000" pitchFamily="2" charset="-78"/>
              </a:rPr>
              <a:t> انجام می شود.</a:t>
            </a:r>
          </a:p>
          <a:p>
            <a:pPr algn="r" rtl="1"/>
            <a:r>
              <a:rPr lang="fa-IR" dirty="0" smtClean="0">
                <a:cs typeface="B Mitra" panose="00000400000000000000" pitchFamily="2" charset="-78"/>
              </a:rPr>
              <a:t>اما تکنیک های آماده سازی بافت توسط </a:t>
            </a:r>
            <a:r>
              <a:rPr lang="en-US" dirty="0" smtClean="0">
                <a:cs typeface="B Mitra" panose="00000400000000000000" pitchFamily="2" charset="-78"/>
              </a:rPr>
              <a:t>microwave</a:t>
            </a:r>
            <a:r>
              <a:rPr lang="fa-IR" dirty="0" smtClean="0">
                <a:cs typeface="B Mitra" panose="00000400000000000000" pitchFamily="2" charset="-78"/>
              </a:rPr>
              <a:t> زمان را تا 4 ساعت کاهش داده است.</a:t>
            </a:r>
          </a:p>
          <a:p>
            <a:pPr algn="r" rtl="1"/>
            <a:r>
              <a:rPr lang="fa-IR" dirty="0" smtClean="0">
                <a:cs typeface="B Mitra" panose="00000400000000000000" pitchFamily="2" charset="-78"/>
              </a:rPr>
              <a:t>مایکروویو باعث حرکت یون ها و مولکول های دوقطبی مانند آب شده که سریع تر جلو و عقب کنند. همچنین باعث سرعت نفوذ بیشتر رزین ها و فیکساتورها، سرعت بیشتر واکنش های شیمیایی (واکنش بین فیکساتورها و مولکولهای زیستی) و کارایی بیشتری نسبت به روش معمول </a:t>
            </a:r>
            <a:r>
              <a:rPr lang="en-US" dirty="0" smtClean="0">
                <a:cs typeface="B Mitra" panose="00000400000000000000" pitchFamily="2" charset="-78"/>
              </a:rPr>
              <a:t>on bench</a:t>
            </a:r>
            <a:r>
              <a:rPr lang="fa-IR" dirty="0" smtClean="0">
                <a:cs typeface="B Mitra" panose="00000400000000000000" pitchFamily="2" charset="-78"/>
              </a:rPr>
              <a:t> دارد. </a:t>
            </a:r>
            <a:endParaRPr lang="en-US" dirty="0">
              <a:cs typeface="B Mitra" panose="00000400000000000000" pitchFamily="2" charset="-78"/>
            </a:endParaRPr>
          </a:p>
        </p:txBody>
      </p:sp>
      <p:pic>
        <p:nvPicPr>
          <p:cNvPr id="4" name="Picture 3"/>
          <p:cNvPicPr>
            <a:picLocks noChangeAspect="1"/>
          </p:cNvPicPr>
          <p:nvPr/>
        </p:nvPicPr>
        <p:blipFill>
          <a:blip r:embed="rId2"/>
          <a:stretch>
            <a:fillRect/>
          </a:stretch>
        </p:blipFill>
        <p:spPr>
          <a:xfrm>
            <a:off x="2275274" y="4079949"/>
            <a:ext cx="6572250" cy="2390775"/>
          </a:xfrm>
          <a:prstGeom prst="rect">
            <a:avLst/>
          </a:prstGeom>
        </p:spPr>
      </p:pic>
      <p:sp>
        <p:nvSpPr>
          <p:cNvPr id="5" name="Slide Number Placeholder 4"/>
          <p:cNvSpPr>
            <a:spLocks noGrp="1"/>
          </p:cNvSpPr>
          <p:nvPr>
            <p:ph type="sldNum" sz="quarter" idx="12"/>
          </p:nvPr>
        </p:nvSpPr>
        <p:spPr/>
        <p:txBody>
          <a:bodyPr/>
          <a:lstStyle/>
          <a:p>
            <a:fld id="{AECDC39F-82ED-4AA2-840B-3256C4AB9167}" type="slidenum">
              <a:rPr lang="en-US" smtClean="0"/>
              <a:t>27</a:t>
            </a:fld>
            <a:endParaRPr lang="en-US"/>
          </a:p>
        </p:txBody>
      </p:sp>
    </p:spTree>
    <p:extLst>
      <p:ext uri="{BB962C8B-B14F-4D97-AF65-F5344CB8AC3E}">
        <p14:creationId xmlns:p14="http://schemas.microsoft.com/office/powerpoint/2010/main" val="299753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805" y="0"/>
            <a:ext cx="10515600" cy="1549101"/>
          </a:xfrm>
        </p:spPr>
        <p:txBody>
          <a:bodyPr>
            <a:normAutofit/>
          </a:bodyPr>
          <a:lstStyle/>
          <a:p>
            <a:pPr algn="r" rtl="1"/>
            <a:r>
              <a:rPr lang="fa-IR" sz="3600" dirty="0" smtClean="0">
                <a:latin typeface="IranNastaliq" panose="02020505000000020003" pitchFamily="18" charset="0"/>
                <a:cs typeface="IranNastaliq" panose="02020505000000020003" pitchFamily="18" charset="0"/>
              </a:rPr>
              <a:t>آماده سازی</a:t>
            </a:r>
            <a:r>
              <a:rPr lang="en-US" sz="3600" dirty="0" smtClean="0">
                <a:latin typeface="IranNastaliq" panose="02020505000000020003" pitchFamily="18" charset="0"/>
                <a:cs typeface="IranNastaliq" panose="02020505000000020003" pitchFamily="18" charset="0"/>
              </a:rPr>
              <a:t> </a:t>
            </a:r>
            <a:r>
              <a:rPr lang="fa-IR" sz="3600" dirty="0" smtClean="0">
                <a:latin typeface="IranNastaliq" panose="02020505000000020003" pitchFamily="18" charset="0"/>
                <a:cs typeface="IranNastaliq" panose="02020505000000020003" pitchFamily="18" charset="0"/>
              </a:rPr>
              <a:t> بافت برای  الکترون میکروسکوپی</a:t>
            </a:r>
            <a:endParaRPr lang="en-US" sz="3600" dirty="0">
              <a:latin typeface="IranNastaliq" panose="02020505000000020003" pitchFamily="18" charset="0"/>
              <a:cs typeface="IranNastaliq" panose="02020505000000020003" pitchFamily="18" charset="0"/>
            </a:endParaRPr>
          </a:p>
        </p:txBody>
      </p:sp>
      <p:sp>
        <p:nvSpPr>
          <p:cNvPr id="3" name="Content Placeholder 2"/>
          <p:cNvSpPr>
            <a:spLocks noGrp="1"/>
          </p:cNvSpPr>
          <p:nvPr>
            <p:ph idx="1"/>
          </p:nvPr>
        </p:nvSpPr>
        <p:spPr>
          <a:xfrm>
            <a:off x="838200" y="1269402"/>
            <a:ext cx="10515600" cy="5217459"/>
          </a:xfrm>
        </p:spPr>
        <p:txBody>
          <a:bodyPr>
            <a:normAutofit/>
          </a:bodyPr>
          <a:lstStyle/>
          <a:p>
            <a:pPr algn="r" rtl="1"/>
            <a:r>
              <a:rPr lang="fa-IR" sz="1600" b="1" dirty="0" smtClean="0">
                <a:cs typeface="B Mitra" panose="00000400000000000000" pitchFamily="2" charset="-78"/>
              </a:rPr>
              <a:t>برش بافت به اندازه حدود 1 میلی متر بصورت ورقه پهن</a:t>
            </a:r>
          </a:p>
          <a:p>
            <a:pPr algn="r" rtl="1"/>
            <a:r>
              <a:rPr lang="fa-IR" sz="1600" b="1" dirty="0" smtClean="0">
                <a:cs typeface="B Mitra" panose="00000400000000000000" pitchFamily="2" charset="-78"/>
              </a:rPr>
              <a:t>فیکس کردن در گلوتارآلدئید 2 تا 4% با بافر سدیم کاکودیلات 50 میلی مولار (</a:t>
            </a:r>
            <a:r>
              <a:rPr lang="en-US" sz="1600" b="1" dirty="0" smtClean="0">
                <a:cs typeface="B Mitra" panose="00000400000000000000" pitchFamily="2" charset="-78"/>
              </a:rPr>
              <a:t>pH=7</a:t>
            </a:r>
            <a:r>
              <a:rPr lang="fa-IR" sz="1600" b="1" dirty="0" smtClean="0">
                <a:cs typeface="B Mitra" panose="00000400000000000000" pitchFamily="2" charset="-78"/>
              </a:rPr>
              <a:t>)</a:t>
            </a:r>
          </a:p>
          <a:p>
            <a:pPr algn="r" rtl="1"/>
            <a:r>
              <a:rPr lang="fa-IR" sz="1600" b="1" dirty="0" smtClean="0">
                <a:solidFill>
                  <a:srgbClr val="FF0000"/>
                </a:solidFill>
                <a:cs typeface="B Mitra" panose="00000400000000000000" pitchFamily="2" charset="-78"/>
              </a:rPr>
              <a:t>آلدئیدها معمولا به پروتئین ها متصل می شوند (یک شب).</a:t>
            </a:r>
          </a:p>
          <a:p>
            <a:pPr algn="r" rtl="1"/>
            <a:r>
              <a:rPr lang="fa-IR" sz="1600" b="1" dirty="0" smtClean="0">
                <a:cs typeface="B Mitra" panose="00000400000000000000" pitchFamily="2" charset="-78"/>
              </a:rPr>
              <a:t>شستشو در بافر (دو تا سه بار)</a:t>
            </a:r>
          </a:p>
          <a:p>
            <a:pPr algn="r" rtl="1"/>
            <a:r>
              <a:rPr lang="fa-IR" sz="1600" b="1" dirty="0" smtClean="0">
                <a:cs typeface="B Mitra" panose="00000400000000000000" pitchFamily="2" charset="-78"/>
              </a:rPr>
              <a:t>فیکس کردن در تترا اکسید اسمیوم 1 تا 2% (1 تا 2 ساعت)</a:t>
            </a:r>
          </a:p>
          <a:p>
            <a:pPr algn="r" rtl="1"/>
            <a:r>
              <a:rPr lang="fa-IR" sz="1600" b="1" dirty="0" smtClean="0">
                <a:solidFill>
                  <a:srgbClr val="FF0000"/>
                </a:solidFill>
                <a:cs typeface="B Mitra" panose="00000400000000000000" pitchFamily="2" charset="-78"/>
              </a:rPr>
              <a:t>(اسمیوم تترا اکسید به بسیاری از ماکرومولکول ها مخصوصا چربی ها متصل شده و استخراج چربی در طول آبگیری را کاهش می دهد).</a:t>
            </a:r>
          </a:p>
          <a:p>
            <a:pPr algn="r" rtl="1"/>
            <a:r>
              <a:rPr lang="fa-IR" sz="1600" b="1" dirty="0" smtClean="0">
                <a:cs typeface="B Mitra" panose="00000400000000000000" pitchFamily="2" charset="-78"/>
              </a:rPr>
              <a:t>شستشو در آب مقطر </a:t>
            </a:r>
            <a:r>
              <a:rPr lang="en-US" sz="1600" b="1" dirty="0" smtClean="0">
                <a:cs typeface="B Mitra" panose="00000400000000000000" pitchFamily="2" charset="-78"/>
              </a:rPr>
              <a:t>(dH</a:t>
            </a:r>
            <a:r>
              <a:rPr lang="en-US" sz="1200" b="1" dirty="0" smtClean="0">
                <a:cs typeface="B Mitra" panose="00000400000000000000" pitchFamily="2" charset="-78"/>
              </a:rPr>
              <a:t>2</a:t>
            </a:r>
            <a:r>
              <a:rPr lang="en-US" sz="1600" b="1" dirty="0" smtClean="0">
                <a:cs typeface="B Mitra" panose="00000400000000000000" pitchFamily="2" charset="-78"/>
              </a:rPr>
              <a:t>O)</a:t>
            </a:r>
            <a:endParaRPr lang="fa-IR" sz="1600" b="1" dirty="0" smtClean="0">
              <a:cs typeface="B Mitra" panose="00000400000000000000" pitchFamily="2" charset="-78"/>
            </a:endParaRPr>
          </a:p>
          <a:p>
            <a:pPr algn="r" rtl="1"/>
            <a:r>
              <a:rPr lang="fa-IR" sz="1600" b="1" dirty="0" smtClean="0">
                <a:cs typeface="B Mitra" panose="00000400000000000000" pitchFamily="2" charset="-78"/>
              </a:rPr>
              <a:t>آب گیری در درجات صعودی الکل (10 تا 20 دقیقه).</a:t>
            </a:r>
          </a:p>
          <a:p>
            <a:pPr algn="r" rtl="1"/>
            <a:r>
              <a:rPr lang="fa-IR" sz="1600" b="1" dirty="0" smtClean="0">
                <a:cs typeface="B Mitra" panose="00000400000000000000" pitchFamily="2" charset="-78"/>
              </a:rPr>
              <a:t>قرار دادن بافت در اکسید پروپیلن: نفوذ پذیری رزین اپوکسی را زیاد می کند). </a:t>
            </a:r>
          </a:p>
          <a:p>
            <a:pPr algn="r" rtl="1"/>
            <a:r>
              <a:rPr lang="fa-IR" sz="1600" b="1" dirty="0" smtClean="0">
                <a:cs typeface="B Mitra" panose="00000400000000000000" pitchFamily="2" charset="-78"/>
              </a:rPr>
              <a:t>قرار دادن در مخلوط 1:1 اکسید پروپیلن و رزین و سپس داخل رزین مایع 100% به مدت چندین ساعت تا یک شب (آون 60 درجه)</a:t>
            </a:r>
          </a:p>
          <a:p>
            <a:pPr algn="r" rtl="1"/>
            <a:r>
              <a:rPr lang="fa-IR" sz="1600" b="1" dirty="0" smtClean="0">
                <a:cs typeface="B Mitra" panose="00000400000000000000" pitchFamily="2" charset="-78"/>
              </a:rPr>
              <a:t>بلوک جامد باید در یک سطح به شکل ذوذنقه در آید (در زیر میکروسکوپ تشریح)</a:t>
            </a:r>
          </a:p>
          <a:p>
            <a:pPr algn="r" rtl="1"/>
            <a:r>
              <a:rPr lang="fa-IR" sz="1600" b="1" dirty="0" smtClean="0">
                <a:cs typeface="B Mitra" panose="00000400000000000000" pitchFamily="2" charset="-78"/>
              </a:rPr>
              <a:t>بلوک ها برش گیری شده (1 تا 2 میکرومتر) برای استفاده برای مطالعه با </a:t>
            </a:r>
            <a:r>
              <a:rPr lang="en-US" sz="1600" b="1" dirty="0" smtClean="0">
                <a:cs typeface="B Mitra" panose="00000400000000000000" pitchFamily="2" charset="-78"/>
              </a:rPr>
              <a:t>LM</a:t>
            </a:r>
            <a:r>
              <a:rPr lang="fa-IR" sz="1600" b="1" dirty="0" smtClean="0">
                <a:cs typeface="B Mitra" panose="00000400000000000000" pitchFamily="2" charset="-78"/>
              </a:rPr>
              <a:t> و سپس برش های 50 تا 90 نانومتری با چاقوی الماس اولترامیکروتوم</a:t>
            </a:r>
          </a:p>
          <a:p>
            <a:pPr algn="r" rtl="1"/>
            <a:r>
              <a:rPr lang="fa-IR" sz="1600" b="1" dirty="0" smtClean="0">
                <a:cs typeface="B Mitra" panose="00000400000000000000" pitchFamily="2" charset="-78"/>
              </a:rPr>
              <a:t>قرار دادن برش ها روی گرید مسی 3 میلی متری</a:t>
            </a:r>
          </a:p>
          <a:p>
            <a:pPr algn="r" rtl="1"/>
            <a:r>
              <a:rPr lang="fa-IR" sz="1600" b="1" dirty="0" smtClean="0">
                <a:cs typeface="B Mitra" panose="00000400000000000000" pitchFamily="2" charset="-78"/>
              </a:rPr>
              <a:t>رنگ آمیزی گرید با استات اورانیل و سپس سیترات سرب</a:t>
            </a:r>
          </a:p>
          <a:p>
            <a:pPr algn="r" rtl="1"/>
            <a:r>
              <a:rPr lang="fa-IR" sz="1600" b="1" dirty="0" smtClean="0">
                <a:cs typeface="B Mitra" panose="00000400000000000000" pitchFamily="2" charset="-78"/>
              </a:rPr>
              <a:t>آماده برای مطالعه با </a:t>
            </a:r>
            <a:r>
              <a:rPr lang="en-US" sz="1600" b="1" dirty="0" smtClean="0">
                <a:cs typeface="B Mitra" panose="00000400000000000000" pitchFamily="2" charset="-78"/>
              </a:rPr>
              <a:t>TEM</a:t>
            </a:r>
            <a:endParaRPr lang="fa-IR" sz="1600" b="1" dirty="0" smtClean="0">
              <a:cs typeface="B Mitra" panose="00000400000000000000" pitchFamily="2" charset="-78"/>
            </a:endParaRPr>
          </a:p>
          <a:p>
            <a:pPr algn="r" rtl="1"/>
            <a:endParaRPr lang="fa-IR" sz="1600" dirty="0" smtClean="0"/>
          </a:p>
          <a:p>
            <a:pPr algn="r" rtl="1"/>
            <a:endParaRPr lang="fa-IR" dirty="0" smtClean="0"/>
          </a:p>
          <a:p>
            <a:pPr algn="r" rtl="1"/>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t>28</a:t>
            </a:fld>
            <a:endParaRPr lang="en-US"/>
          </a:p>
        </p:txBody>
      </p:sp>
      <p:pic>
        <p:nvPicPr>
          <p:cNvPr id="5" name="Picture 4"/>
          <p:cNvPicPr>
            <a:picLocks noChangeAspect="1"/>
          </p:cNvPicPr>
          <p:nvPr/>
        </p:nvPicPr>
        <p:blipFill>
          <a:blip r:embed="rId2"/>
          <a:stretch>
            <a:fillRect/>
          </a:stretch>
        </p:blipFill>
        <p:spPr>
          <a:xfrm>
            <a:off x="0" y="0"/>
            <a:ext cx="3888828" cy="2916621"/>
          </a:xfrm>
          <a:prstGeom prst="rect">
            <a:avLst/>
          </a:prstGeom>
        </p:spPr>
      </p:pic>
      <p:pic>
        <p:nvPicPr>
          <p:cNvPr id="6" name="Picture 5"/>
          <p:cNvPicPr>
            <a:picLocks noChangeAspect="1"/>
          </p:cNvPicPr>
          <p:nvPr/>
        </p:nvPicPr>
        <p:blipFill>
          <a:blip r:embed="rId3"/>
          <a:stretch>
            <a:fillRect/>
          </a:stretch>
        </p:blipFill>
        <p:spPr>
          <a:xfrm>
            <a:off x="347291" y="3069987"/>
            <a:ext cx="4182218" cy="3468925"/>
          </a:xfrm>
          <a:prstGeom prst="rect">
            <a:avLst/>
          </a:prstGeom>
        </p:spPr>
      </p:pic>
    </p:spTree>
    <p:extLst>
      <p:ext uri="{BB962C8B-B14F-4D97-AF65-F5344CB8AC3E}">
        <p14:creationId xmlns:p14="http://schemas.microsoft.com/office/powerpoint/2010/main" val="540371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494" y="32543"/>
            <a:ext cx="10515600" cy="1325563"/>
          </a:xfrm>
        </p:spPr>
        <p:txBody>
          <a:bodyPr>
            <a:noAutofit/>
          </a:bodyPr>
          <a:lstStyle/>
          <a:p>
            <a:pPr algn="ctr"/>
            <a:r>
              <a:rPr lang="en-AU" sz="2800" b="1" dirty="0">
                <a:latin typeface="Times New Roman" panose="02020603050405020304" pitchFamily="18" charset="0"/>
                <a:cs typeface="Times New Roman" panose="02020603050405020304" pitchFamily="18" charset="0"/>
              </a:rPr>
              <a:t>transmission electron </a:t>
            </a:r>
            <a:r>
              <a:rPr lang="en-AU" sz="2800" b="1" dirty="0" smtClean="0">
                <a:latin typeface="Times New Roman" panose="02020603050405020304" pitchFamily="18" charset="0"/>
                <a:cs typeface="Times New Roman" panose="02020603050405020304" pitchFamily="18" charset="0"/>
              </a:rPr>
              <a:t>microscopy</a:t>
            </a:r>
            <a:br>
              <a:rPr lang="en-AU" sz="2800" b="1" dirty="0" smtClean="0">
                <a:latin typeface="Times New Roman" panose="02020603050405020304" pitchFamily="18" charset="0"/>
                <a:cs typeface="Times New Roman" panose="02020603050405020304" pitchFamily="18" charset="0"/>
              </a:rPr>
            </a:br>
            <a:r>
              <a:rPr lang="en-AU" sz="2800" b="1" dirty="0" smtClean="0">
                <a:latin typeface="Times New Roman" panose="02020603050405020304" pitchFamily="18" charset="0"/>
                <a:cs typeface="Times New Roman" panose="02020603050405020304" pitchFamily="18" charset="0"/>
              </a:rPr>
              <a:t>&amp;</a:t>
            </a:r>
            <a:br>
              <a:rPr lang="en-AU" sz="2800" b="1" dirty="0" smtClean="0">
                <a:latin typeface="Times New Roman" panose="02020603050405020304" pitchFamily="18" charset="0"/>
                <a:cs typeface="Times New Roman" panose="02020603050405020304" pitchFamily="18" charset="0"/>
              </a:rPr>
            </a:br>
            <a:r>
              <a:rPr lang="en-AU" sz="2800" b="1" dirty="0" smtClean="0">
                <a:latin typeface="Times New Roman" panose="02020603050405020304" pitchFamily="18" charset="0"/>
                <a:cs typeface="Times New Roman" panose="02020603050405020304" pitchFamily="18" charset="0"/>
              </a:rPr>
              <a:t>scanning electron microscopy </a:t>
            </a:r>
            <a:endParaRPr lang="fa-I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71246" y="1825624"/>
            <a:ext cx="6082553" cy="4628963"/>
          </a:xfrm>
        </p:spPr>
        <p:txBody>
          <a:bodyPr>
            <a:normAutofit fontScale="92500" lnSpcReduction="10000"/>
          </a:bodyPr>
          <a:lstStyle/>
          <a:p>
            <a:pPr lvl="0" algn="r" rtl="1"/>
            <a:r>
              <a:rPr lang="en-US" dirty="0">
                <a:solidFill>
                  <a:prstClr val="black"/>
                </a:solidFill>
                <a:cs typeface="B Mitra" panose="00000400000000000000" pitchFamily="2" charset="-78"/>
              </a:rPr>
              <a:t>TEM</a:t>
            </a:r>
            <a:r>
              <a:rPr lang="fa-IR" dirty="0">
                <a:solidFill>
                  <a:prstClr val="black"/>
                </a:solidFill>
                <a:cs typeface="B Mitra" panose="00000400000000000000" pitchFamily="2" charset="-78"/>
              </a:rPr>
              <a:t>‌ و </a:t>
            </a:r>
            <a:r>
              <a:rPr lang="en-US" dirty="0">
                <a:solidFill>
                  <a:prstClr val="black"/>
                </a:solidFill>
                <a:cs typeface="B Mitra" panose="00000400000000000000" pitchFamily="2" charset="-78"/>
              </a:rPr>
              <a:t>SEM</a:t>
            </a:r>
            <a:endParaRPr lang="fa-IR" dirty="0">
              <a:solidFill>
                <a:prstClr val="black"/>
              </a:solidFill>
              <a:cs typeface="B Mitra" panose="00000400000000000000" pitchFamily="2" charset="-78"/>
            </a:endParaRPr>
          </a:p>
          <a:p>
            <a:pPr lvl="0" algn="r" rtl="1"/>
            <a:r>
              <a:rPr lang="fa-IR" dirty="0">
                <a:solidFill>
                  <a:prstClr val="black"/>
                </a:solidFill>
                <a:cs typeface="B Mitra" panose="00000400000000000000" pitchFamily="2" charset="-78"/>
              </a:rPr>
              <a:t>الکترون از نمونه گذشته و تصویر تشکیل می شود اما در </a:t>
            </a:r>
            <a:r>
              <a:rPr lang="en-US" dirty="0">
                <a:solidFill>
                  <a:prstClr val="black"/>
                </a:solidFill>
                <a:cs typeface="B Mitra" panose="00000400000000000000" pitchFamily="2" charset="-78"/>
              </a:rPr>
              <a:t> SEM</a:t>
            </a:r>
            <a:r>
              <a:rPr lang="fa-IR" dirty="0">
                <a:solidFill>
                  <a:prstClr val="black"/>
                </a:solidFill>
                <a:cs typeface="B Mitra" panose="00000400000000000000" pitchFamily="2" charset="-78"/>
              </a:rPr>
              <a:t>‌الکترون های منعکس شده از نمونه (الکترون های ثانویه) از سطح نمونه تصویر را تشکیل می دهد</a:t>
            </a:r>
            <a:r>
              <a:rPr lang="fa-IR" dirty="0" smtClean="0">
                <a:solidFill>
                  <a:prstClr val="black"/>
                </a:solidFill>
                <a:cs typeface="B Mitra" panose="00000400000000000000" pitchFamily="2" charset="-78"/>
              </a:rPr>
              <a:t>.</a:t>
            </a:r>
          </a:p>
          <a:p>
            <a:pPr lvl="0" algn="r" rtl="1"/>
            <a:r>
              <a:rPr lang="fa-IR" dirty="0">
                <a:solidFill>
                  <a:prstClr val="black"/>
                </a:solidFill>
                <a:cs typeface="B Mitra" panose="00000400000000000000" pitchFamily="2" charset="-78"/>
              </a:rPr>
              <a:t>ایجاد ولتاژ زیاد بین کاتد و آند  بین 40 تا 100 هزار) و انتشار الکترون ها از </a:t>
            </a:r>
            <a:r>
              <a:rPr lang="fa-IR" dirty="0" smtClean="0">
                <a:solidFill>
                  <a:prstClr val="black"/>
                </a:solidFill>
                <a:cs typeface="B Mitra" panose="00000400000000000000" pitchFamily="2" charset="-78"/>
              </a:rPr>
              <a:t>فیلامنت (تفنگ الکترونی)</a:t>
            </a:r>
            <a:endParaRPr lang="fa-IR" dirty="0">
              <a:solidFill>
                <a:prstClr val="black"/>
              </a:solidFill>
              <a:cs typeface="B Mitra" panose="00000400000000000000" pitchFamily="2" charset="-78"/>
            </a:endParaRPr>
          </a:p>
          <a:p>
            <a:pPr lvl="0" algn="r" rtl="1"/>
            <a:r>
              <a:rPr lang="fa-IR" dirty="0">
                <a:solidFill>
                  <a:prstClr val="black"/>
                </a:solidFill>
                <a:cs typeface="B Mitra" panose="00000400000000000000" pitchFamily="2" charset="-78"/>
              </a:rPr>
              <a:t>الکترون های با بار منفی از یک سوارخ عبور کرده و ایجاد پرتوهای الکترونی ی کند. </a:t>
            </a:r>
          </a:p>
          <a:p>
            <a:pPr lvl="0" algn="r" rtl="1"/>
            <a:r>
              <a:rPr lang="fa-IR" dirty="0">
                <a:solidFill>
                  <a:prstClr val="black"/>
                </a:solidFill>
                <a:cs typeface="B Mitra" panose="00000400000000000000" pitchFamily="2" charset="-78"/>
              </a:rPr>
              <a:t>الکترون ها از ستونی عبور کرده که حاوی عدسی های الکترومغناطیسی است. </a:t>
            </a:r>
          </a:p>
          <a:p>
            <a:pPr lvl="0" algn="r" rtl="1"/>
            <a:r>
              <a:rPr lang="fa-IR" dirty="0">
                <a:solidFill>
                  <a:prstClr val="black"/>
                </a:solidFill>
                <a:cs typeface="B Mitra" panose="00000400000000000000" pitchFamily="2" charset="-78"/>
              </a:rPr>
              <a:t>الکترون ها چون قدرت نفوذ کمی دارند (50 -100 </a:t>
            </a:r>
            <a:r>
              <a:rPr lang="fa-IR" dirty="0" smtClean="0">
                <a:solidFill>
                  <a:prstClr val="black"/>
                </a:solidFill>
                <a:cs typeface="B Mitra" panose="00000400000000000000" pitchFamily="2" charset="-78"/>
              </a:rPr>
              <a:t>نانومتر ضخامت نمونه باید باشد) بنابراین نمونه ها باید نازک شوند</a:t>
            </a:r>
            <a:r>
              <a:rPr lang="fa-IR" dirty="0">
                <a:solidFill>
                  <a:prstClr val="black"/>
                </a:solidFill>
                <a:cs typeface="B Mitra" panose="00000400000000000000" pitchFamily="2" charset="-78"/>
              </a:rPr>
              <a:t>. </a:t>
            </a:r>
          </a:p>
          <a:p>
            <a:pPr lvl="0" algn="r" rtl="1"/>
            <a:endParaRPr lang="fa-IR" dirty="0">
              <a:solidFill>
                <a:prstClr val="black"/>
              </a:solidFill>
            </a:endParaRPr>
          </a:p>
          <a:p>
            <a:endParaRPr lang="fa-IR" dirty="0"/>
          </a:p>
        </p:txBody>
      </p:sp>
      <p:sp>
        <p:nvSpPr>
          <p:cNvPr id="4" name="Slide Number Placeholder 3"/>
          <p:cNvSpPr>
            <a:spLocks noGrp="1"/>
          </p:cNvSpPr>
          <p:nvPr>
            <p:ph type="sldNum" sz="quarter" idx="12"/>
          </p:nvPr>
        </p:nvSpPr>
        <p:spPr/>
        <p:txBody>
          <a:bodyPr/>
          <a:lstStyle/>
          <a:p>
            <a:fld id="{AB4BB055-08A2-4C97-9D5C-757571CB6B46}" type="slidenum">
              <a:rPr lang="en-US" smtClean="0"/>
              <a:t>3</a:t>
            </a:fld>
            <a:endParaRPr lang="en-US"/>
          </a:p>
        </p:txBody>
      </p:sp>
      <p:pic>
        <p:nvPicPr>
          <p:cNvPr id="5" name="Picture 4"/>
          <p:cNvPicPr>
            <a:picLocks noChangeAspect="1"/>
          </p:cNvPicPr>
          <p:nvPr/>
        </p:nvPicPr>
        <p:blipFill>
          <a:blip r:embed="rId2"/>
          <a:stretch>
            <a:fillRect/>
          </a:stretch>
        </p:blipFill>
        <p:spPr>
          <a:xfrm>
            <a:off x="4923" y="1653988"/>
            <a:ext cx="5356839" cy="4800599"/>
          </a:xfrm>
          <a:prstGeom prst="rect">
            <a:avLst/>
          </a:prstGeom>
        </p:spPr>
      </p:pic>
    </p:spTree>
    <p:extLst>
      <p:ext uri="{BB962C8B-B14F-4D97-AF65-F5344CB8AC3E}">
        <p14:creationId xmlns:p14="http://schemas.microsoft.com/office/powerpoint/2010/main" val="4265517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dirty="0" smtClean="0">
                <a:cs typeface="B Mitra" panose="00000400000000000000" pitchFamily="2" charset="-78"/>
              </a:rPr>
              <a:t>به طور کلی </a:t>
            </a:r>
            <a:r>
              <a:rPr lang="en-US" dirty="0" smtClean="0">
                <a:cs typeface="B Mitra" panose="00000400000000000000" pitchFamily="2" charset="-78"/>
              </a:rPr>
              <a:t>TEM</a:t>
            </a:r>
            <a:r>
              <a:rPr lang="fa-IR" dirty="0" smtClean="0">
                <a:cs typeface="B Mitra" panose="00000400000000000000" pitchFamily="2" charset="-78"/>
              </a:rPr>
              <a:t> شبیه </a:t>
            </a:r>
            <a:r>
              <a:rPr lang="en-US" dirty="0" smtClean="0">
                <a:cs typeface="B Mitra" panose="00000400000000000000" pitchFamily="2" charset="-78"/>
              </a:rPr>
              <a:t>LM</a:t>
            </a:r>
            <a:r>
              <a:rPr lang="fa-IR" dirty="0" smtClean="0">
                <a:cs typeface="B Mitra" panose="00000400000000000000" pitchFamily="2" charset="-78"/>
              </a:rPr>
              <a:t> است اگر چه آن بزرگتر است. </a:t>
            </a:r>
          </a:p>
          <a:p>
            <a:pPr algn="r" rtl="1"/>
            <a:r>
              <a:rPr lang="fa-IR" dirty="0" smtClean="0">
                <a:cs typeface="B Mitra" panose="00000400000000000000" pitchFamily="2" charset="-78"/>
              </a:rPr>
              <a:t>منبع روشنایی یک فیلامنت یا کاتد بوده که الکترون را در بالای یک ستون استوانه ای به طول 2 متر منتشر می کند. هوا اول باید به خارج از ستون پمپ شود تا خلاء ایجاد شود. الکترون سپس توسط یک شتاب دهنده توسط آند تشدید شده و اجازه می دهد که الکترون ها از یک سوارخ عبور کنند تا پرتوهای الکترونی ایجاد شود و به سمت پایین ستون حرکت کند. </a:t>
            </a:r>
          </a:p>
          <a:p>
            <a:pPr algn="r" rtl="1"/>
            <a:r>
              <a:rPr lang="fa-IR" dirty="0" smtClean="0">
                <a:cs typeface="B Mitra" panose="00000400000000000000" pitchFamily="2" charset="-78"/>
              </a:rPr>
              <a:t>کویل های مغناطیسی در فواصلی در ستون قرار دارند که الکترون ها را فوکوس می کنند. شبیه لنزها های شیشه ای در </a:t>
            </a:r>
            <a:r>
              <a:rPr lang="en-US" dirty="0" smtClean="0">
                <a:cs typeface="B Mitra" panose="00000400000000000000" pitchFamily="2" charset="-78"/>
              </a:rPr>
              <a:t>LM</a:t>
            </a:r>
            <a:r>
              <a:rPr lang="fa-IR" dirty="0" smtClean="0">
                <a:cs typeface="B Mitra" panose="00000400000000000000" pitchFamily="2" charset="-78"/>
              </a:rPr>
              <a:t> هستند. </a:t>
            </a:r>
          </a:p>
          <a:p>
            <a:pPr algn="r" rtl="1"/>
            <a:r>
              <a:rPr lang="fa-IR" dirty="0" smtClean="0">
                <a:cs typeface="B Mitra" panose="00000400000000000000" pitchFamily="2" charset="-78"/>
              </a:rPr>
              <a:t>نمونه ها در خلاء قرار داده می شوند در مسیر پرتوهای الکترون</a:t>
            </a:r>
          </a:p>
          <a:p>
            <a:pPr marL="0" indent="0" algn="r" rtl="1">
              <a:buNone/>
            </a:pPr>
            <a:r>
              <a:rPr lang="fa-IR" dirty="0" smtClean="0">
                <a:cs typeface="B Mitra" panose="00000400000000000000" pitchFamily="2" charset="-78"/>
              </a:rPr>
              <a:t>رنگ میزی نمونه ها با مواد الکترون-دنس در </a:t>
            </a:r>
            <a:r>
              <a:rPr lang="en-US" dirty="0" smtClean="0">
                <a:cs typeface="B Mitra" panose="00000400000000000000" pitchFamily="2" charset="-78"/>
              </a:rPr>
              <a:t>TEM</a:t>
            </a:r>
            <a:endParaRPr lang="fa-IR" dirty="0" smtClean="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AB4BB055-08A2-4C97-9D5C-757571CB6B46}" type="slidenum">
              <a:rPr lang="en-US" smtClean="0"/>
              <a:t>4</a:t>
            </a:fld>
            <a:endParaRPr lang="en-US"/>
          </a:p>
        </p:txBody>
      </p:sp>
    </p:spTree>
    <p:extLst>
      <p:ext uri="{BB962C8B-B14F-4D97-AF65-F5344CB8AC3E}">
        <p14:creationId xmlns:p14="http://schemas.microsoft.com/office/powerpoint/2010/main" val="1955032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lgn="r" rtl="1">
              <a:buNone/>
            </a:pPr>
            <a:r>
              <a:rPr lang="fa-IR" sz="2600" dirty="0">
                <a:solidFill>
                  <a:prstClr val="black"/>
                </a:solidFill>
                <a:cs typeface="B Mitra" panose="00000400000000000000" pitchFamily="2" charset="-78"/>
              </a:rPr>
              <a:t>برخی الکترون ها از نمونه عبور می کنند که منتشر شده به وسیله ساختارهایی که با مواد الکترون دنس رنگ شده اند. </a:t>
            </a:r>
            <a:endParaRPr lang="fa-IR" dirty="0" smtClean="0"/>
          </a:p>
          <a:p>
            <a:pPr algn="r" rtl="1"/>
            <a:r>
              <a:rPr lang="fa-IR" dirty="0" smtClean="0">
                <a:cs typeface="B Mitra" panose="00000400000000000000" pitchFamily="2" charset="-78"/>
              </a:rPr>
              <a:t>بقیه فوکوس می شوند که تصویر تشکیل شود در روشی شبیه تصویر میکروسکوپ نوری.</a:t>
            </a:r>
          </a:p>
          <a:p>
            <a:pPr algn="r" rtl="1"/>
            <a:r>
              <a:rPr lang="fa-IR" dirty="0" smtClean="0">
                <a:cs typeface="B Mitra" panose="00000400000000000000" pitchFamily="2" charset="-78"/>
              </a:rPr>
              <a:t>چون الکترون های که منتشر می شوند از بین می روند نواحی فشرده نمونه به عنوان مناطقی که جریان الکترون کاهش یافته در آن مناطق تاریک به نظر می رسند.</a:t>
            </a:r>
          </a:p>
          <a:p>
            <a:pPr algn="r" rtl="1"/>
            <a:endParaRPr lang="en-US" dirty="0"/>
          </a:p>
        </p:txBody>
      </p:sp>
      <p:sp>
        <p:nvSpPr>
          <p:cNvPr id="4" name="Slide Number Placeholder 3"/>
          <p:cNvSpPr>
            <a:spLocks noGrp="1"/>
          </p:cNvSpPr>
          <p:nvPr>
            <p:ph type="sldNum" sz="quarter" idx="12"/>
          </p:nvPr>
        </p:nvSpPr>
        <p:spPr/>
        <p:txBody>
          <a:bodyPr/>
          <a:lstStyle/>
          <a:p>
            <a:fld id="{AB4BB055-08A2-4C97-9D5C-757571CB6B46}" type="slidenum">
              <a:rPr lang="en-US" smtClean="0"/>
              <a:t>5</a:t>
            </a:fld>
            <a:endParaRPr lang="en-US"/>
          </a:p>
        </p:txBody>
      </p:sp>
    </p:spTree>
    <p:extLst>
      <p:ext uri="{BB962C8B-B14F-4D97-AF65-F5344CB8AC3E}">
        <p14:creationId xmlns:p14="http://schemas.microsoft.com/office/powerpoint/2010/main" val="54976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Mitra" panose="00000400000000000000" pitchFamily="2" charset="-78"/>
              </a:rPr>
              <a:t>آماده سازی نمونه</a:t>
            </a:r>
            <a:endParaRPr lang="fa-IR" sz="4000" b="1" dirty="0">
              <a:cs typeface="B Mitra"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dirty="0" smtClean="0"/>
              <a:t>کنتراست در </a:t>
            </a:r>
            <a:r>
              <a:rPr lang="en-US" dirty="0" smtClean="0"/>
              <a:t>EM</a:t>
            </a:r>
            <a:r>
              <a:rPr lang="fa-IR" dirty="0" smtClean="0"/>
              <a:t>‌ وابسته به عدد اتمی است، هر چه عدد اتمی بیشتر باشد کنتراست بیشتر است. بنابراین فلزات سنگین برای افزایش کنتراست استفاده می شود مانند اورانیوم، سرب و اسمیوم</a:t>
            </a:r>
          </a:p>
          <a:p>
            <a:r>
              <a:rPr lang="fa-IR" dirty="0" smtClean="0"/>
              <a:t>نقاط سیاه را الکترون دنس گویند.</a:t>
            </a:r>
          </a:p>
          <a:p>
            <a:r>
              <a:rPr lang="fa-IR" dirty="0" smtClean="0"/>
              <a:t>آب گیری نمونه های زیستی (پرتوهای الکترون تنها در خلا</a:t>
            </a:r>
            <a:r>
              <a:rPr lang="fa-IR" dirty="0"/>
              <a:t>ء</a:t>
            </a:r>
            <a:r>
              <a:rPr lang="fa-IR" dirty="0" smtClean="0"/>
              <a:t> کار می کنند. </a:t>
            </a:r>
          </a:p>
          <a:p>
            <a:r>
              <a:rPr lang="fa-IR" dirty="0" smtClean="0"/>
              <a:t>اشکال </a:t>
            </a:r>
            <a:r>
              <a:rPr lang="en-US" dirty="0" smtClean="0"/>
              <a:t>EM</a:t>
            </a:r>
            <a:r>
              <a:rPr lang="fa-IR" dirty="0" smtClean="0"/>
              <a:t>: دیدن نمونه ها در شرایط غیر فیزیولوژیکی ممکن است.</a:t>
            </a:r>
          </a:p>
          <a:p>
            <a:r>
              <a:rPr lang="en-US" dirty="0" smtClean="0"/>
              <a:t>TEM</a:t>
            </a:r>
            <a:r>
              <a:rPr lang="fa-IR" dirty="0" smtClean="0"/>
              <a:t>‌ فیکس کردن نمونه در گلوتارآلدئید برای اتصال با پروتئین ها و تترا اکسید اسمیوم: فیکس و رنگ آمیزی چربی ها </a:t>
            </a:r>
          </a:p>
          <a:p>
            <a:r>
              <a:rPr lang="fa-IR" dirty="0" smtClean="0"/>
              <a:t>آب گیری در درجات صعودی الکل و قالب گیری در رزین هایی مانند اپون برای برش گیری نازک</a:t>
            </a:r>
          </a:p>
          <a:p>
            <a:endParaRPr lang="fa-IR" dirty="0"/>
          </a:p>
        </p:txBody>
      </p:sp>
    </p:spTree>
    <p:extLst>
      <p:ext uri="{BB962C8B-B14F-4D97-AF65-F5344CB8AC3E}">
        <p14:creationId xmlns:p14="http://schemas.microsoft.com/office/powerpoint/2010/main" val="3167537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4152" y="365125"/>
            <a:ext cx="7709647" cy="1325563"/>
          </a:xfrm>
        </p:spPr>
        <p:txBody>
          <a:bodyPr>
            <a:normAutofit/>
          </a:bodyPr>
          <a:lstStyle/>
          <a:p>
            <a:pPr algn="r" rtl="1"/>
            <a:r>
              <a:rPr lang="fa-IR" sz="3200" dirty="0" smtClean="0"/>
              <a:t>نمونه های زیستی نیاز به آماده سازی خاصی برای میکروسکوپ الکترونی دارند.</a:t>
            </a:r>
            <a:endParaRPr lang="en-US" sz="3200" dirty="0"/>
          </a:p>
        </p:txBody>
      </p:sp>
      <p:sp>
        <p:nvSpPr>
          <p:cNvPr id="3" name="Content Placeholder 2"/>
          <p:cNvSpPr>
            <a:spLocks noGrp="1"/>
          </p:cNvSpPr>
          <p:nvPr>
            <p:ph idx="1"/>
          </p:nvPr>
        </p:nvSpPr>
        <p:spPr>
          <a:xfrm>
            <a:off x="1027386" y="1890712"/>
            <a:ext cx="10515600" cy="4351338"/>
          </a:xfrm>
        </p:spPr>
        <p:txBody>
          <a:bodyPr/>
          <a:lstStyle/>
          <a:p>
            <a:pPr algn="r" rtl="1"/>
            <a:r>
              <a:rPr lang="fa-IR" dirty="0" smtClean="0"/>
              <a:t>به علت خلاء نمونه های زنده استفاده نمی شوند.</a:t>
            </a:r>
          </a:p>
          <a:p>
            <a:pPr algn="r" rtl="1"/>
            <a:r>
              <a:rPr lang="fa-IR" dirty="0" smtClean="0"/>
              <a:t>فیکس کردن نمونه ها در گلوتارآلدئید: پیوند با مولکول های پروتئینی</a:t>
            </a:r>
          </a:p>
          <a:p>
            <a:pPr algn="r" rtl="1"/>
            <a:r>
              <a:rPr lang="fa-IR" dirty="0" smtClean="0"/>
              <a:t>تترا اکسید اسمیم: پیوند با دو لایه چربی و هم با پروتئین ها </a:t>
            </a:r>
          </a:p>
          <a:p>
            <a:pPr algn="r" rtl="1"/>
            <a:r>
              <a:rPr lang="fa-IR" dirty="0" smtClean="0"/>
              <a:t>چون الکترون ها قدرت نفوذ کمی دارند بافت فیکس شده باید بریده شود به برش های نازکی (100-25 نانومتر)یعنی حدود 1/200 ضخامت یک سلول)</a:t>
            </a:r>
          </a:p>
          <a:p>
            <a:pPr algn="r" rtl="1"/>
            <a:r>
              <a:rPr lang="fa-IR" dirty="0" smtClean="0"/>
              <a:t>نمونه باید آب گیری شود و اجازه داده شود که رزین ها در آن نفوذ کنند تا یک بلوک پلاستیکی شکل گیرد سپس بلوک ها بریده شوند با یک میکروتوم خاص که از چاقوی الماس یا شیشه ای استفاده می شود.</a:t>
            </a:r>
          </a:p>
          <a:p>
            <a:pPr algn="r" rtl="1"/>
            <a:endParaRPr lang="en-US" dirty="0"/>
          </a:p>
        </p:txBody>
      </p:sp>
      <p:pic>
        <p:nvPicPr>
          <p:cNvPr id="4" name="Picture 3"/>
          <p:cNvPicPr>
            <a:picLocks noChangeAspect="1"/>
          </p:cNvPicPr>
          <p:nvPr/>
        </p:nvPicPr>
        <p:blipFill>
          <a:blip r:embed="rId2"/>
          <a:stretch>
            <a:fillRect/>
          </a:stretch>
        </p:blipFill>
        <p:spPr>
          <a:xfrm>
            <a:off x="123497" y="365125"/>
            <a:ext cx="3600450" cy="5857875"/>
          </a:xfrm>
          <a:prstGeom prst="rect">
            <a:avLst/>
          </a:prstGeom>
        </p:spPr>
      </p:pic>
      <p:sp>
        <p:nvSpPr>
          <p:cNvPr id="5" name="Slide Number Placeholder 4"/>
          <p:cNvSpPr>
            <a:spLocks noGrp="1"/>
          </p:cNvSpPr>
          <p:nvPr>
            <p:ph type="sldNum" sz="quarter" idx="12"/>
          </p:nvPr>
        </p:nvSpPr>
        <p:spPr/>
        <p:txBody>
          <a:bodyPr/>
          <a:lstStyle/>
          <a:p>
            <a:fld id="{AB4BB055-08A2-4C97-9D5C-757571CB6B46}" type="slidenum">
              <a:rPr lang="en-US" smtClean="0"/>
              <a:t>7</a:t>
            </a:fld>
            <a:endParaRPr lang="en-US"/>
          </a:p>
        </p:txBody>
      </p:sp>
    </p:spTree>
    <p:extLst>
      <p:ext uri="{BB962C8B-B14F-4D97-AF65-F5344CB8AC3E}">
        <p14:creationId xmlns:p14="http://schemas.microsoft.com/office/powerpoint/2010/main" val="301012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005262" y="1695450"/>
            <a:ext cx="4181475" cy="3467100"/>
          </a:xfrm>
          <a:prstGeom prst="rect">
            <a:avLst/>
          </a:prstGeom>
        </p:spPr>
      </p:pic>
      <p:sp>
        <p:nvSpPr>
          <p:cNvPr id="5" name="Slide Number Placeholder 4"/>
          <p:cNvSpPr>
            <a:spLocks noGrp="1"/>
          </p:cNvSpPr>
          <p:nvPr>
            <p:ph type="sldNum" sz="quarter" idx="12"/>
          </p:nvPr>
        </p:nvSpPr>
        <p:spPr/>
        <p:txBody>
          <a:bodyPr/>
          <a:lstStyle/>
          <a:p>
            <a:fld id="{AB4BB055-08A2-4C97-9D5C-757571CB6B46}" type="slidenum">
              <a:rPr lang="en-US" smtClean="0"/>
              <a:t>8</a:t>
            </a:fld>
            <a:endParaRPr lang="en-US"/>
          </a:p>
        </p:txBody>
      </p:sp>
    </p:spTree>
    <p:extLst>
      <p:ext uri="{BB962C8B-B14F-4D97-AF65-F5344CB8AC3E}">
        <p14:creationId xmlns:p14="http://schemas.microsoft.com/office/powerpoint/2010/main" val="1029512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فیکس شدن مناسب در میکروسکوپ الکترونی یک چالش است. </a:t>
            </a:r>
          </a:p>
          <a:p>
            <a:pPr algn="r" rtl="1"/>
            <a:r>
              <a:rPr lang="fa-IR" dirty="0" smtClean="0"/>
              <a:t>بهترین روش برای این مشکل فریز کردن سریع است که این با قرار دادن نمونه روی بلوک مس تمییز و سرد کردن با هلیوم مایع است. یا با غرق کردن در آن یا اسپری کردن روی آن یا با سردن کردن در فشار بالا</a:t>
            </a:r>
          </a:p>
          <a:p>
            <a:pPr algn="r" rtl="1"/>
            <a:r>
              <a:rPr lang="fa-IR" dirty="0" smtClean="0"/>
              <a:t>برخی از نمونه های فریز شده مستقیما می توانند با </a:t>
            </a:r>
            <a:r>
              <a:rPr lang="en-US" dirty="0" smtClean="0"/>
              <a:t>EM</a:t>
            </a:r>
            <a:r>
              <a:rPr lang="fa-IR" dirty="0" smtClean="0"/>
              <a:t> آزمایش شوند با استفاده از یک نگهدارنده نمونه خاص. یا بلوک می تواند شکسته شود تا سطوح داخلی آشکار شود</a:t>
            </a:r>
          </a:p>
          <a:p>
            <a:pPr algn="r" rtl="1"/>
            <a:r>
              <a:rPr lang="fa-IR" dirty="0" smtClean="0"/>
              <a:t>روش معمول فریز کردن سریع، جایگزینی محلول های آلی با آب قالب گیری بافت در رزین های پلاستیکی و سرانجام برش های نازکی گرفته و سپس رنگ آمیزی شود. </a:t>
            </a:r>
          </a:p>
          <a:p>
            <a:pPr algn="r" rtl="1"/>
            <a:r>
              <a:rPr lang="fa-IR" dirty="0" smtClean="0"/>
              <a:t>این روش اگرچه مشکل است اما بافت را نزدیک به حالت زنده نگه می دارد.</a:t>
            </a:r>
          </a:p>
        </p:txBody>
      </p:sp>
      <p:pic>
        <p:nvPicPr>
          <p:cNvPr id="4" name="Picture 3"/>
          <p:cNvPicPr>
            <a:picLocks noChangeAspect="1"/>
          </p:cNvPicPr>
          <p:nvPr/>
        </p:nvPicPr>
        <p:blipFill>
          <a:blip r:embed="rId2"/>
          <a:stretch>
            <a:fillRect/>
          </a:stretch>
        </p:blipFill>
        <p:spPr>
          <a:xfrm>
            <a:off x="0" y="557213"/>
            <a:ext cx="11020425" cy="5619750"/>
          </a:xfrm>
          <a:prstGeom prst="rect">
            <a:avLst/>
          </a:prstGeom>
        </p:spPr>
      </p:pic>
      <p:sp>
        <p:nvSpPr>
          <p:cNvPr id="5" name="Slide Number Placeholder 4"/>
          <p:cNvSpPr>
            <a:spLocks noGrp="1"/>
          </p:cNvSpPr>
          <p:nvPr>
            <p:ph type="sldNum" sz="quarter" idx="12"/>
          </p:nvPr>
        </p:nvSpPr>
        <p:spPr/>
        <p:txBody>
          <a:bodyPr/>
          <a:lstStyle/>
          <a:p>
            <a:fld id="{AB4BB055-08A2-4C97-9D5C-757571CB6B46}" type="slidenum">
              <a:rPr lang="en-US" smtClean="0"/>
              <a:t>9</a:t>
            </a:fld>
            <a:endParaRPr lang="en-US"/>
          </a:p>
        </p:txBody>
      </p:sp>
    </p:spTree>
    <p:extLst>
      <p:ext uri="{BB962C8B-B14F-4D97-AF65-F5344CB8AC3E}">
        <p14:creationId xmlns:p14="http://schemas.microsoft.com/office/powerpoint/2010/main" val="2759471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2415</Words>
  <Application>Microsoft Office PowerPoint</Application>
  <PresentationFormat>Widescreen</PresentationFormat>
  <Paragraphs>169</Paragraphs>
  <Slides>28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B Davat</vt:lpstr>
      <vt:lpstr>B Mitra</vt:lpstr>
      <vt:lpstr>Calibri</vt:lpstr>
      <vt:lpstr>Calibri Light</vt:lpstr>
      <vt:lpstr>Cambria Math</vt:lpstr>
      <vt:lpstr>IranNastaliq</vt:lpstr>
      <vt:lpstr>Times New Roman</vt:lpstr>
      <vt:lpstr>Office Theme</vt:lpstr>
      <vt:lpstr>1_Office Theme</vt:lpstr>
      <vt:lpstr>میکروسکوپ الکترونی</vt:lpstr>
      <vt:lpstr>مقدمه </vt:lpstr>
      <vt:lpstr>transmission electron microscopy &amp; scanning electron microscopy </vt:lpstr>
      <vt:lpstr>PowerPoint Presentation</vt:lpstr>
      <vt:lpstr>PowerPoint Presentation</vt:lpstr>
      <vt:lpstr>آماده سازی نمونه</vt:lpstr>
      <vt:lpstr>نمونه های زیستی نیاز به آماده سازی خاصی برای میکروسکوپ الکترونی دارند.</vt:lpstr>
      <vt:lpstr>PowerPoint Presentation</vt:lpstr>
      <vt:lpstr>PowerPoint Presentation</vt:lpstr>
      <vt:lpstr>PowerPoint Presentation</vt:lpstr>
      <vt:lpstr>ماکرومولکول های خاص می تواند با استفاده از ایمونوگولد میکروسکوپ الکترونی موقعیت یابی شوند.</vt:lpstr>
      <vt:lpstr>تصویر سه بعدی از یک شیئ</vt:lpstr>
      <vt:lpstr>PowerPoint Presentation</vt:lpstr>
      <vt:lpstr>PowerPoint Presentation</vt:lpstr>
      <vt:lpstr>SEM</vt:lpstr>
      <vt:lpstr>رنگ آمیزی منفی و کرایو الکترون میکروسکوپ: دیدن ماکرومولکول ها با رزولوشن بالا</vt:lpstr>
      <vt:lpstr>رنگ آمیزی مثبت </vt:lpstr>
      <vt:lpstr>دستگاه سایه زدن sputter coater</vt:lpstr>
      <vt:lpstr>آماده سازی برای SEM</vt:lpstr>
      <vt:lpstr>Critical point dryer</vt:lpstr>
      <vt:lpstr>آماده سازی بافت های زیستی برای SEM</vt:lpstr>
      <vt:lpstr>مواد زیستی فیکس شده  fixed biological matherials)</vt:lpstr>
      <vt:lpstr>کاربردهای SEM</vt:lpstr>
      <vt:lpstr>Environmental scanning electron microscopy (ESEM)</vt:lpstr>
      <vt:lpstr>کاربردهای ESEM</vt:lpstr>
      <vt:lpstr>TEM</vt:lpstr>
      <vt:lpstr>آماده سازی بافت ها برای TEM</vt:lpstr>
      <vt:lpstr>آماده سازی  بافت برای  الکترون میکروسکوپی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میکروسکوپ الکترونی</dc:title>
  <dc:creator>Loghman</dc:creator>
  <cp:lastModifiedBy>Windows User</cp:lastModifiedBy>
  <cp:revision>65</cp:revision>
  <dcterms:created xsi:type="dcterms:W3CDTF">2017-12-01T11:31:33Z</dcterms:created>
  <dcterms:modified xsi:type="dcterms:W3CDTF">2019-12-29T12:33:50Z</dcterms:modified>
</cp:coreProperties>
</file>