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0" r:id="rId2"/>
    <p:sldId id="257" r:id="rId3"/>
    <p:sldId id="291" r:id="rId4"/>
    <p:sldId id="258" r:id="rId5"/>
    <p:sldId id="259" r:id="rId6"/>
    <p:sldId id="260" r:id="rId7"/>
    <p:sldId id="261" r:id="rId8"/>
    <p:sldId id="287" r:id="rId9"/>
    <p:sldId id="262" r:id="rId10"/>
    <p:sldId id="263" r:id="rId11"/>
    <p:sldId id="264" r:id="rId12"/>
    <p:sldId id="268" r:id="rId13"/>
    <p:sldId id="269" r:id="rId14"/>
    <p:sldId id="270" r:id="rId15"/>
    <p:sldId id="280" r:id="rId16"/>
    <p:sldId id="271" r:id="rId17"/>
    <p:sldId id="288" r:id="rId18"/>
    <p:sldId id="272" r:id="rId19"/>
    <p:sldId id="281" r:id="rId20"/>
    <p:sldId id="292" r:id="rId21"/>
    <p:sldId id="293" r:id="rId22"/>
    <p:sldId id="277" r:id="rId23"/>
    <p:sldId id="276" r:id="rId24"/>
    <p:sldId id="282" r:id="rId25"/>
    <p:sldId id="296" r:id="rId26"/>
    <p:sldId id="283" r:id="rId27"/>
    <p:sldId id="289" r:id="rId28"/>
    <p:sldId id="284" r:id="rId29"/>
    <p:sldId id="294" r:id="rId30"/>
    <p:sldId id="295" r:id="rId31"/>
    <p:sldId id="297" r:id="rId32"/>
    <p:sldId id="304" r:id="rId33"/>
    <p:sldId id="306" r:id="rId34"/>
    <p:sldId id="307" r:id="rId35"/>
    <p:sldId id="308" r:id="rId36"/>
    <p:sldId id="265" r:id="rId37"/>
    <p:sldId id="266" r:id="rId38"/>
    <p:sldId id="267" r:id="rId39"/>
    <p:sldId id="275" r:id="rId40"/>
    <p:sldId id="278" r:id="rId41"/>
    <p:sldId id="279" r:id="rId42"/>
    <p:sldId id="299" r:id="rId43"/>
    <p:sldId id="300" r:id="rId44"/>
    <p:sldId id="286" r:id="rId45"/>
    <p:sldId id="298" r:id="rId46"/>
    <p:sldId id="303"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97E17-AD8E-487B-BF4A-3B6CD4249710}" type="datetimeFigureOut">
              <a:rPr lang="en-US" smtClean="0"/>
              <a:pPr/>
              <a:t>7/29/2018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B2C83-3F17-4E75-AB63-1741E4BEB5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Dr. N. Behroozi-Khazaei</a:t>
            </a:r>
            <a:endParaRPr lang="en-US" dirty="0"/>
          </a:p>
        </p:txBody>
      </p:sp>
      <p:sp>
        <p:nvSpPr>
          <p:cNvPr id="5" name="Footer Placeholder 4"/>
          <p:cNvSpPr>
            <a:spLocks noGrp="1"/>
          </p:cNvSpPr>
          <p:nvPr>
            <p:ph type="ftr" sz="quarter" idx="11"/>
          </p:nvPr>
        </p:nvSpPr>
        <p:spPr/>
        <p:txBody>
          <a:bodyPr/>
          <a:lstStyle/>
          <a:p>
            <a:r>
              <a:rPr lang="en-US" dirty="0" smtClean="0"/>
              <a:t>Department of Biosystems</a:t>
            </a:r>
            <a:endParaRPr lang="en-US" dirty="0"/>
          </a:p>
        </p:txBody>
      </p:sp>
      <p:sp>
        <p:nvSpPr>
          <p:cNvPr id="6" name="Slide Number Placeholder 5"/>
          <p:cNvSpPr>
            <a:spLocks noGrp="1"/>
          </p:cNvSpPr>
          <p:nvPr>
            <p:ph type="sldNum" sz="quarter" idx="12"/>
          </p:nvPr>
        </p:nvSpPr>
        <p:spPr/>
        <p:txBody>
          <a:bodyPr/>
          <a:lstStyle/>
          <a:p>
            <a:r>
              <a:rPr lang="en-US" dirty="0" smtClean="0"/>
              <a:t>University of Kurdistan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2CA7-B36A-44D9-BB8E-DF2301E50F10}"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02CA7-B36A-44D9-BB8E-DF2301E50F10}" type="datetimeFigureOut">
              <a:rPr lang="en-US" smtClean="0"/>
              <a:pPr/>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102CA7-B36A-44D9-BB8E-DF2301E50F10}" type="datetimeFigureOut">
              <a:rPr lang="en-US" smtClean="0"/>
              <a:pPr/>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102CA7-B36A-44D9-BB8E-DF2301E50F10}" type="datetimeFigureOut">
              <a:rPr lang="en-US" smtClean="0"/>
              <a:pPr/>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102CA7-B36A-44D9-BB8E-DF2301E50F10}" type="datetimeFigureOut">
              <a:rPr lang="en-US" smtClean="0"/>
              <a:pPr/>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02CA7-B36A-44D9-BB8E-DF2301E50F10}" type="datetimeFigureOut">
              <a:rPr lang="en-US" smtClean="0"/>
              <a:pPr/>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2CA7-B36A-44D9-BB8E-DF2301E50F10}" type="datetimeFigureOut">
              <a:rPr lang="en-US" smtClean="0"/>
              <a:pPr/>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2CA7-B36A-44D9-BB8E-DF2301E50F10}" type="datetimeFigureOut">
              <a:rPr lang="en-US" smtClean="0"/>
              <a:pPr/>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F042-E414-42F8-984D-C5DD98C3FB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02CA7-B36A-44D9-BB8E-DF2301E50F10}" type="datetimeFigureOut">
              <a:rPr lang="en-US" smtClean="0"/>
              <a:pPr/>
              <a:t>7/29/2018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4F042-E414-42F8-984D-C5DD98C3FB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srcRect l="4065" r="4065" b="9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304800" y="762000"/>
            <a:ext cx="8535469" cy="50913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sz="3600" dirty="0" smtClean="0">
                <a:solidFill>
                  <a:srgbClr val="C00000"/>
                </a:solidFill>
                <a:cs typeface="B Zar" pitchFamily="2" charset="-78"/>
              </a:rPr>
              <a:t>در شکل های زیر دیاگرام آزاد را تکمیل کنید</a:t>
            </a:r>
            <a:endParaRPr lang="en-US" sz="3600" dirty="0">
              <a:solidFill>
                <a:srgbClr val="C00000"/>
              </a:solidFill>
              <a:cs typeface="B Zar" pitchFamily="2" charset="-78"/>
            </a:endParaRP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457200" y="1066800"/>
            <a:ext cx="78088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fa-IR" sz="4000" b="1" dirty="0" smtClean="0">
                <a:cs typeface="B Zar" pitchFamily="2" charset="-78"/>
              </a:rPr>
              <a:t>معادلات تعادل در فضای دو بعدی</a:t>
            </a:r>
            <a:endParaRPr lang="en-US" sz="4000" b="1" dirty="0">
              <a:cs typeface="B Zar" pitchFamily="2" charset="-78"/>
            </a:endParaRPr>
          </a:p>
        </p:txBody>
      </p:sp>
      <p:pic>
        <p:nvPicPr>
          <p:cNvPr id="8194" name="Picture 2"/>
          <p:cNvPicPr>
            <a:picLocks noGrp="1" noChangeAspect="1" noChangeArrowheads="1"/>
          </p:cNvPicPr>
          <p:nvPr>
            <p:ph idx="1"/>
          </p:nvPr>
        </p:nvPicPr>
        <p:blipFill>
          <a:blip r:embed="rId2"/>
          <a:srcRect l="23045"/>
          <a:stretch>
            <a:fillRect/>
          </a:stretch>
        </p:blipFill>
        <p:spPr bwMode="auto">
          <a:xfrm>
            <a:off x="0" y="2590800"/>
            <a:ext cx="8991600" cy="2964664"/>
          </a:xfrm>
          <a:prstGeom prst="rect">
            <a:avLst/>
          </a:prstGeom>
          <a:noFill/>
          <a:ln w="9525">
            <a:noFill/>
            <a:miter lim="800000"/>
            <a:headEnd/>
            <a:tailEnd/>
          </a:ln>
          <a:effectLst/>
        </p:spPr>
      </p:pic>
      <p:sp>
        <p:nvSpPr>
          <p:cNvPr id="5" name="TextBox 4"/>
          <p:cNvSpPr txBox="1"/>
          <p:nvPr/>
        </p:nvSpPr>
        <p:spPr>
          <a:xfrm>
            <a:off x="5562600" y="1447800"/>
            <a:ext cx="3459601" cy="707886"/>
          </a:xfrm>
          <a:prstGeom prst="rect">
            <a:avLst/>
          </a:prstGeom>
          <a:noFill/>
        </p:spPr>
        <p:txBody>
          <a:bodyPr wrap="none" rtlCol="0">
            <a:spAutoFit/>
          </a:bodyPr>
          <a:lstStyle/>
          <a:p>
            <a:r>
              <a:rPr lang="fa-IR" sz="4000" b="1" dirty="0" smtClean="0">
                <a:solidFill>
                  <a:srgbClr val="C00000"/>
                </a:solidFill>
                <a:cs typeface="B Zar" pitchFamily="2" charset="-78"/>
              </a:rPr>
              <a:t>دسته اول معادلات</a:t>
            </a:r>
            <a:endParaRPr lang="en-US" sz="4000" b="1" dirty="0">
              <a:solidFill>
                <a:srgbClr val="C00000"/>
              </a:solidFill>
              <a:cs typeface="B Z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 name="TextBox 5"/>
          <p:cNvSpPr txBox="1"/>
          <p:nvPr/>
        </p:nvSpPr>
        <p:spPr>
          <a:xfrm>
            <a:off x="5562600" y="76200"/>
            <a:ext cx="3469219" cy="707886"/>
          </a:xfrm>
          <a:prstGeom prst="rect">
            <a:avLst/>
          </a:prstGeom>
          <a:noFill/>
        </p:spPr>
        <p:txBody>
          <a:bodyPr wrap="none" rtlCol="0">
            <a:spAutoFit/>
          </a:bodyPr>
          <a:lstStyle/>
          <a:p>
            <a:r>
              <a:rPr lang="fa-IR" sz="4000" b="1" dirty="0" smtClean="0">
                <a:solidFill>
                  <a:srgbClr val="C00000"/>
                </a:solidFill>
                <a:cs typeface="B Zar" pitchFamily="2" charset="-78"/>
              </a:rPr>
              <a:t>دسته دوم معادلات</a:t>
            </a:r>
            <a:endParaRPr lang="en-US" sz="4000" b="1" dirty="0">
              <a:solidFill>
                <a:srgbClr val="C00000"/>
              </a:solidFill>
              <a:cs typeface="B Zar" pitchFamily="2" charset="-78"/>
            </a:endParaRPr>
          </a:p>
        </p:txBody>
      </p:sp>
      <p:pic>
        <p:nvPicPr>
          <p:cNvPr id="9218" name="Picture 2"/>
          <p:cNvPicPr>
            <a:picLocks noChangeAspect="1" noChangeArrowheads="1"/>
          </p:cNvPicPr>
          <p:nvPr/>
        </p:nvPicPr>
        <p:blipFill>
          <a:blip r:embed="rId2"/>
          <a:srcRect/>
          <a:stretch>
            <a:fillRect/>
          </a:stretch>
        </p:blipFill>
        <p:spPr bwMode="auto">
          <a:xfrm>
            <a:off x="1066800" y="4267200"/>
            <a:ext cx="6768465" cy="7239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t="16432" b="2097"/>
          <a:stretch>
            <a:fillRect/>
          </a:stretch>
        </p:blipFill>
        <p:spPr bwMode="auto">
          <a:xfrm>
            <a:off x="0" y="1066800"/>
            <a:ext cx="8763001" cy="30597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l="6139" r="8571"/>
          <a:stretch>
            <a:fillRect/>
          </a:stretch>
        </p:blipFill>
        <p:spPr bwMode="auto">
          <a:xfrm>
            <a:off x="304800" y="982392"/>
            <a:ext cx="8382000" cy="3480651"/>
          </a:xfrm>
          <a:prstGeom prst="rect">
            <a:avLst/>
          </a:prstGeom>
          <a:noFill/>
          <a:ln w="9525">
            <a:noFill/>
            <a:miter lim="800000"/>
            <a:headEnd/>
            <a:tailEnd/>
          </a:ln>
          <a:effectLst/>
        </p:spPr>
      </p:pic>
      <p:sp>
        <p:nvSpPr>
          <p:cNvPr id="5" name="TextBox 4"/>
          <p:cNvSpPr txBox="1"/>
          <p:nvPr/>
        </p:nvSpPr>
        <p:spPr>
          <a:xfrm>
            <a:off x="5562600" y="76200"/>
            <a:ext cx="3469219" cy="707886"/>
          </a:xfrm>
          <a:prstGeom prst="rect">
            <a:avLst/>
          </a:prstGeom>
          <a:noFill/>
        </p:spPr>
        <p:txBody>
          <a:bodyPr wrap="none" rtlCol="0">
            <a:spAutoFit/>
          </a:bodyPr>
          <a:lstStyle/>
          <a:p>
            <a:r>
              <a:rPr lang="fa-IR" sz="4000" b="1" dirty="0" smtClean="0">
                <a:solidFill>
                  <a:srgbClr val="C00000"/>
                </a:solidFill>
                <a:cs typeface="B Zar" pitchFamily="2" charset="-78"/>
              </a:rPr>
              <a:t>دسته دوم معادلات</a:t>
            </a:r>
            <a:endParaRPr lang="en-US" sz="4000" b="1" dirty="0">
              <a:solidFill>
                <a:srgbClr val="C00000"/>
              </a:solidFill>
              <a:cs typeface="B Zar" pitchFamily="2" charset="-78"/>
            </a:endParaRPr>
          </a:p>
        </p:txBody>
      </p:sp>
      <p:pic>
        <p:nvPicPr>
          <p:cNvPr id="10243" name="Picture 3"/>
          <p:cNvPicPr>
            <a:picLocks noChangeAspect="1" noChangeArrowheads="1"/>
          </p:cNvPicPr>
          <p:nvPr/>
        </p:nvPicPr>
        <p:blipFill>
          <a:blip r:embed="rId3"/>
          <a:srcRect/>
          <a:stretch>
            <a:fillRect/>
          </a:stretch>
        </p:blipFill>
        <p:spPr bwMode="auto">
          <a:xfrm>
            <a:off x="990600" y="4495800"/>
            <a:ext cx="6134096" cy="766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4800" y="152400"/>
            <a:ext cx="4876800" cy="715962"/>
          </a:xfrm>
        </p:spPr>
        <p:txBody>
          <a:bodyPr>
            <a:noAutofit/>
          </a:bodyPr>
          <a:lstStyle/>
          <a:p>
            <a:pPr algn="r" rtl="1"/>
            <a:r>
              <a:rPr lang="fa-IR" sz="2000" b="1" dirty="0" smtClean="0">
                <a:solidFill>
                  <a:srgbClr val="C00000"/>
                </a:solidFill>
                <a:cs typeface="B Zar" pitchFamily="2" charset="-78"/>
              </a:rPr>
              <a:t>مثال</a:t>
            </a:r>
            <a:r>
              <a:rPr lang="en-US" sz="2000" b="1" dirty="0" smtClean="0">
                <a:solidFill>
                  <a:srgbClr val="C00000"/>
                </a:solidFill>
                <a:cs typeface="B Zar" pitchFamily="2" charset="-78"/>
              </a:rPr>
              <a:t> </a:t>
            </a:r>
            <a:r>
              <a:rPr lang="fa-IR" sz="2000" b="1" dirty="0" smtClean="0">
                <a:solidFill>
                  <a:srgbClr val="C00000"/>
                </a:solidFill>
                <a:cs typeface="B Zar" pitchFamily="2" charset="-78"/>
              </a:rPr>
              <a:t> 1: در شکل مقدار کشش طناب و نیروی</a:t>
            </a:r>
            <a:br>
              <a:rPr lang="fa-IR" sz="2000" b="1" dirty="0" smtClean="0">
                <a:solidFill>
                  <a:srgbClr val="C00000"/>
                </a:solidFill>
                <a:cs typeface="B Zar" pitchFamily="2" charset="-78"/>
              </a:rPr>
            </a:br>
            <a:r>
              <a:rPr lang="fa-IR" sz="2000" b="1" dirty="0" smtClean="0">
                <a:solidFill>
                  <a:srgbClr val="C00000"/>
                </a:solidFill>
                <a:cs typeface="B Zar" pitchFamily="2" charset="-78"/>
              </a:rPr>
              <a:t> تکیه گاهی را محاسبه کنید؟ جرم تیر 95 </a:t>
            </a:r>
            <a:r>
              <a:rPr lang="en-US" sz="2000" b="1" dirty="0" smtClean="0">
                <a:solidFill>
                  <a:srgbClr val="C00000"/>
                </a:solidFill>
                <a:cs typeface="B Zar" pitchFamily="2" charset="-78"/>
              </a:rPr>
              <a:t>kg</a:t>
            </a:r>
            <a:r>
              <a:rPr lang="fa-IR" sz="2000" b="1" dirty="0" smtClean="0">
                <a:solidFill>
                  <a:srgbClr val="C00000"/>
                </a:solidFill>
                <a:cs typeface="B Zar" pitchFamily="2" charset="-78"/>
              </a:rPr>
              <a:t> می باشد.</a:t>
            </a:r>
            <a:endParaRPr lang="en-US" sz="2000" b="1" dirty="0">
              <a:solidFill>
                <a:srgbClr val="C00000"/>
              </a:solidFill>
              <a:cs typeface="B Zar" pitchFamily="2" charset="-78"/>
            </a:endParaRPr>
          </a:p>
        </p:txBody>
      </p:sp>
      <p:pic>
        <p:nvPicPr>
          <p:cNvPr id="2050" name="Picture 2"/>
          <p:cNvPicPr>
            <a:picLocks noChangeAspect="1" noChangeArrowheads="1"/>
          </p:cNvPicPr>
          <p:nvPr/>
        </p:nvPicPr>
        <p:blipFill>
          <a:blip r:embed="rId2"/>
          <a:srcRect l="7556"/>
          <a:stretch>
            <a:fillRect/>
          </a:stretch>
        </p:blipFill>
        <p:spPr bwMode="auto">
          <a:xfrm>
            <a:off x="152400" y="76200"/>
            <a:ext cx="3729038" cy="373707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67200" y="914400"/>
            <a:ext cx="4191000" cy="23589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809999"/>
            <a:ext cx="8534400" cy="1275947"/>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0" y="5334000"/>
            <a:ext cx="7693742" cy="1524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304800" y="1371600"/>
            <a:ext cx="8475215" cy="2455548"/>
          </a:xfrm>
          <a:prstGeom prst="rect">
            <a:avLst/>
          </a:prstGeom>
          <a:noFill/>
          <a:ln w="9525">
            <a:noFill/>
            <a:miter lim="800000"/>
            <a:headEnd/>
            <a:tailEnd/>
          </a:ln>
          <a:effectLst/>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76600" y="3962400"/>
            <a:ext cx="1753772" cy="838200"/>
          </a:xfrm>
          <a:prstGeom prst="rect">
            <a:avLst/>
          </a:prstGeom>
          <a:noFill/>
        </p:spPr>
      </p:pic>
      <p:sp>
        <p:nvSpPr>
          <p:cNvPr id="2056"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19800" y="3886200"/>
            <a:ext cx="1828800" cy="831273"/>
          </a:xfrm>
          <a:prstGeom prst="rect">
            <a:avLst/>
          </a:prstGeom>
          <a:noFill/>
        </p:spPr>
      </p:pic>
      <p:sp>
        <p:nvSpPr>
          <p:cNvPr id="2059" name="Rectangle 11"/>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0"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3400" y="5257800"/>
            <a:ext cx="1905000" cy="831040"/>
          </a:xfrm>
          <a:prstGeom prst="rect">
            <a:avLst/>
          </a:prstGeom>
          <a:noFill/>
        </p:spPr>
      </p:pic>
      <p:sp>
        <p:nvSpPr>
          <p:cNvPr id="2062" name="Rectangle 1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3"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19400" y="5410200"/>
            <a:ext cx="1600200" cy="610763"/>
          </a:xfrm>
          <a:prstGeom prst="rect">
            <a:avLst/>
          </a:prstGeom>
          <a:noFill/>
        </p:spPr>
      </p:pic>
      <p:sp>
        <p:nvSpPr>
          <p:cNvPr id="2065" name="Rectangle 17"/>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itle 1"/>
          <p:cNvSpPr txBox="1">
            <a:spLocks/>
          </p:cNvSpPr>
          <p:nvPr/>
        </p:nvSpPr>
        <p:spPr>
          <a:xfrm>
            <a:off x="914400" y="0"/>
            <a:ext cx="8229600" cy="7159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smtClean="0">
                <a:ln>
                  <a:noFill/>
                </a:ln>
                <a:solidFill>
                  <a:srgbClr val="C00000"/>
                </a:solidFill>
                <a:effectLst/>
                <a:uLnTx/>
                <a:uFillTx/>
                <a:latin typeface="+mj-lt"/>
                <a:ea typeface="+mj-ea"/>
                <a:cs typeface="B Zar" pitchFamily="2" charset="-78"/>
              </a:rPr>
              <a:t>  عضو دو نیروی </a:t>
            </a:r>
            <a:endParaRPr kumimoji="0" lang="en-US" sz="4000" b="1" i="0" u="none" strike="noStrike" kern="1200" cap="none" spc="0" normalizeH="0" baseline="0" noProof="0" dirty="0">
              <a:ln>
                <a:noFill/>
              </a:ln>
              <a:solidFill>
                <a:srgbClr val="C00000"/>
              </a:solidFill>
              <a:effectLst/>
              <a:uLnTx/>
              <a:uFillTx/>
              <a:latin typeface="+mj-lt"/>
              <a:ea typeface="+mj-ea"/>
              <a:cs typeface="B Za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0" y="2667000"/>
            <a:ext cx="4705350" cy="3558793"/>
          </a:xfrm>
          <a:prstGeom prst="rect">
            <a:avLst/>
          </a:prstGeom>
          <a:noFill/>
          <a:ln w="9525">
            <a:noFill/>
            <a:miter lim="800000"/>
            <a:headEnd/>
            <a:tailEnd/>
          </a:ln>
          <a:effectLst/>
        </p:spPr>
      </p:pic>
      <p:sp>
        <p:nvSpPr>
          <p:cNvPr id="5" name="TextBox 4"/>
          <p:cNvSpPr txBox="1"/>
          <p:nvPr/>
        </p:nvSpPr>
        <p:spPr>
          <a:xfrm>
            <a:off x="609600" y="304800"/>
            <a:ext cx="8179595" cy="2554545"/>
          </a:xfrm>
          <a:prstGeom prst="rect">
            <a:avLst/>
          </a:prstGeom>
          <a:noFill/>
        </p:spPr>
        <p:txBody>
          <a:bodyPr wrap="square" rtlCol="0">
            <a:spAutoFit/>
          </a:bodyPr>
          <a:lstStyle/>
          <a:p>
            <a:pPr algn="r" rtl="1"/>
            <a:r>
              <a:rPr lang="fa-IR" sz="3200" b="1" dirty="0" smtClean="0">
                <a:solidFill>
                  <a:srgbClr val="C00000"/>
                </a:solidFill>
                <a:cs typeface="B Zar" pitchFamily="2" charset="-78"/>
              </a:rPr>
              <a:t>برای اینکه اعضای دو نیروی دارای تعادل باشند </a:t>
            </a:r>
            <a:endParaRPr lang="en-US" sz="3200" b="1" dirty="0" smtClean="0">
              <a:solidFill>
                <a:srgbClr val="C00000"/>
              </a:solidFill>
              <a:cs typeface="B Zar" pitchFamily="2" charset="-78"/>
            </a:endParaRPr>
          </a:p>
          <a:p>
            <a:pPr algn="r" rtl="1"/>
            <a:endParaRPr lang="fa-IR" sz="3200" b="1" dirty="0" smtClean="0">
              <a:solidFill>
                <a:srgbClr val="C00000"/>
              </a:solidFill>
              <a:cs typeface="B Zar" pitchFamily="2" charset="-78"/>
            </a:endParaRPr>
          </a:p>
          <a:p>
            <a:pPr algn="r" rtl="1"/>
            <a:endParaRPr lang="fa-IR" sz="2400" b="1" dirty="0" smtClean="0">
              <a:cs typeface="B Zar" pitchFamily="2" charset="-78"/>
            </a:endParaRPr>
          </a:p>
          <a:p>
            <a:pPr marL="457200" indent="-457200" algn="r" rtl="1">
              <a:buFont typeface="+mj-lt"/>
              <a:buAutoNum type="arabicPeriod"/>
            </a:pPr>
            <a:r>
              <a:rPr lang="fa-IR" sz="2400" b="1" dirty="0" smtClean="0">
                <a:cs typeface="B Zar" pitchFamily="2" charset="-78"/>
              </a:rPr>
              <a:t>باید راستای نیروهای وارده بر نقاط </a:t>
            </a:r>
            <a:r>
              <a:rPr lang="en-US" sz="2400" b="1" dirty="0" smtClean="0">
                <a:cs typeface="B Zar" pitchFamily="2" charset="-78"/>
              </a:rPr>
              <a:t>A</a:t>
            </a:r>
            <a:r>
              <a:rPr lang="fa-IR" sz="2400" b="1" dirty="0" smtClean="0">
                <a:cs typeface="B Zar" pitchFamily="2" charset="-78"/>
              </a:rPr>
              <a:t> و </a:t>
            </a:r>
            <a:r>
              <a:rPr lang="en-US" sz="2400" b="1" dirty="0" smtClean="0">
                <a:cs typeface="B Zar" pitchFamily="2" charset="-78"/>
              </a:rPr>
              <a:t>B</a:t>
            </a:r>
            <a:r>
              <a:rPr lang="fa-IR" sz="2400" b="1" dirty="0" smtClean="0">
                <a:cs typeface="B Zar" pitchFamily="2" charset="-78"/>
              </a:rPr>
              <a:t> از راستای </a:t>
            </a:r>
            <a:r>
              <a:rPr lang="en-US" sz="2400" b="1" dirty="0" smtClean="0">
                <a:cs typeface="B Zar" pitchFamily="2" charset="-78"/>
              </a:rPr>
              <a:t>AB</a:t>
            </a:r>
            <a:r>
              <a:rPr lang="fa-IR" sz="2400" b="1" dirty="0" smtClean="0">
                <a:cs typeface="B Zar" pitchFamily="2" charset="-78"/>
              </a:rPr>
              <a:t> عبور کند</a:t>
            </a:r>
          </a:p>
          <a:p>
            <a:pPr marL="457200" indent="-457200" algn="r" rtl="1">
              <a:buFont typeface="+mj-lt"/>
              <a:buAutoNum type="arabicPeriod"/>
            </a:pPr>
            <a:r>
              <a:rPr lang="fa-IR" sz="2400" b="1" dirty="0" smtClean="0">
                <a:cs typeface="B Zar" pitchFamily="2" charset="-78"/>
              </a:rPr>
              <a:t> مقدار نیروهای وارده شده بر نقاط </a:t>
            </a:r>
            <a:r>
              <a:rPr lang="en-US" sz="2400" b="1" dirty="0" smtClean="0">
                <a:cs typeface="B Zar" pitchFamily="2" charset="-78"/>
              </a:rPr>
              <a:t>A</a:t>
            </a:r>
            <a:r>
              <a:rPr lang="fa-IR" sz="2400" b="1" dirty="0" smtClean="0">
                <a:cs typeface="B Zar" pitchFamily="2" charset="-78"/>
              </a:rPr>
              <a:t> و </a:t>
            </a:r>
            <a:r>
              <a:rPr lang="en-US" sz="2400" b="1" dirty="0" smtClean="0">
                <a:cs typeface="B Zar" pitchFamily="2" charset="-78"/>
              </a:rPr>
              <a:t>B</a:t>
            </a:r>
            <a:r>
              <a:rPr lang="fa-IR" sz="2400" b="1" dirty="0" smtClean="0">
                <a:cs typeface="B Zar" pitchFamily="2" charset="-78"/>
              </a:rPr>
              <a:t> با هم برابر باشد</a:t>
            </a:r>
          </a:p>
          <a:p>
            <a:pPr marL="457200" indent="-457200" algn="r" rtl="1">
              <a:buFont typeface="+mj-lt"/>
              <a:buAutoNum type="arabicPeriod"/>
            </a:pPr>
            <a:r>
              <a:rPr lang="fa-IR" sz="2400" b="1" dirty="0" smtClean="0">
                <a:cs typeface="B Zar" pitchFamily="2" charset="-78"/>
              </a:rPr>
              <a:t>نیروها خلاف جهت هم باشند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639762"/>
          </a:xfrm>
        </p:spPr>
        <p:txBody>
          <a:bodyPr>
            <a:normAutofit fontScale="90000"/>
          </a:bodyPr>
          <a:lstStyle/>
          <a:p>
            <a:pPr algn="r"/>
            <a:r>
              <a:rPr lang="fa-IR" sz="4000" b="1" dirty="0" smtClean="0">
                <a:solidFill>
                  <a:srgbClr val="C00000"/>
                </a:solidFill>
                <a:cs typeface="B Zar" pitchFamily="2" charset="-78"/>
              </a:rPr>
              <a:t>  عضو سه نیرویی</a:t>
            </a:r>
            <a:endParaRPr lang="en-US" sz="4000" b="1" dirty="0">
              <a:solidFill>
                <a:srgbClr val="C00000"/>
              </a:solidFill>
              <a:cs typeface="B Zar" pitchFamily="2" charset="-78"/>
            </a:endParaRPr>
          </a:p>
        </p:txBody>
      </p:sp>
      <p:sp>
        <p:nvSpPr>
          <p:cNvPr id="6" name="TextBox 5"/>
          <p:cNvSpPr txBox="1"/>
          <p:nvPr/>
        </p:nvSpPr>
        <p:spPr>
          <a:xfrm>
            <a:off x="685800" y="609600"/>
            <a:ext cx="8179595" cy="1200329"/>
          </a:xfrm>
          <a:prstGeom prst="rect">
            <a:avLst/>
          </a:prstGeom>
          <a:noFill/>
        </p:spPr>
        <p:txBody>
          <a:bodyPr wrap="square" rtlCol="0">
            <a:spAutoFit/>
          </a:bodyPr>
          <a:lstStyle/>
          <a:p>
            <a:pPr algn="r" rtl="1"/>
            <a:r>
              <a:rPr lang="fa-IR" sz="2400" b="1" dirty="0" smtClean="0">
                <a:cs typeface="B Zar" pitchFamily="2" charset="-78"/>
              </a:rPr>
              <a:t>برای اینکه اعضای سه نیروی دارای تعادل باشند </a:t>
            </a:r>
          </a:p>
          <a:p>
            <a:pPr algn="r" rtl="1"/>
            <a:endParaRPr lang="fa-IR" sz="2400" b="1" dirty="0" smtClean="0">
              <a:cs typeface="B Zar" pitchFamily="2" charset="-78"/>
            </a:endParaRPr>
          </a:p>
          <a:p>
            <a:pPr marL="457200" indent="-457200" algn="r" rtl="1">
              <a:buFont typeface="+mj-lt"/>
              <a:buAutoNum type="arabicPeriod"/>
            </a:pPr>
            <a:r>
              <a:rPr lang="fa-IR" sz="2400" b="1" dirty="0" smtClean="0">
                <a:cs typeface="B Zar" pitchFamily="2" charset="-78"/>
              </a:rPr>
              <a:t>باید نیروها در یک نقطه بر روی جسم یا خارج از جسم همگرا باشند</a:t>
            </a:r>
          </a:p>
        </p:txBody>
      </p:sp>
      <p:pic>
        <p:nvPicPr>
          <p:cNvPr id="16385" name="Picture 1"/>
          <p:cNvPicPr>
            <a:picLocks noChangeAspect="1" noChangeArrowheads="1"/>
          </p:cNvPicPr>
          <p:nvPr/>
        </p:nvPicPr>
        <p:blipFill>
          <a:blip r:embed="rId2"/>
          <a:srcRect/>
          <a:stretch>
            <a:fillRect/>
          </a:stretch>
        </p:blipFill>
        <p:spPr bwMode="auto">
          <a:xfrm>
            <a:off x="-1868" y="1981200"/>
            <a:ext cx="9145868" cy="2809875"/>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57200" y="4953000"/>
            <a:ext cx="3784768" cy="1905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876800" y="5033963"/>
            <a:ext cx="3892236" cy="18240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7200" dirty="0" smtClean="0">
                <a:cs typeface="B Zar" pitchFamily="2" charset="-78"/>
              </a:rPr>
              <a:t>فصل سوم</a:t>
            </a:r>
            <a:endParaRPr lang="en-US" sz="7200" dirty="0">
              <a:cs typeface="B Zar" pitchFamily="2" charset="-78"/>
            </a:endParaRPr>
          </a:p>
        </p:txBody>
      </p:sp>
      <p:sp>
        <p:nvSpPr>
          <p:cNvPr id="3" name="Content Placeholder 2"/>
          <p:cNvSpPr>
            <a:spLocks noGrp="1"/>
          </p:cNvSpPr>
          <p:nvPr>
            <p:ph idx="1"/>
          </p:nvPr>
        </p:nvSpPr>
        <p:spPr/>
        <p:txBody>
          <a:bodyPr>
            <a:normAutofit/>
          </a:bodyPr>
          <a:lstStyle/>
          <a:p>
            <a:pPr algn="r" rtl="1">
              <a:buNone/>
            </a:pPr>
            <a:r>
              <a:rPr lang="fa-IR" sz="7200" dirty="0" smtClean="0">
                <a:solidFill>
                  <a:srgbClr val="FF0000"/>
                </a:solidFill>
                <a:cs typeface="B Zar" pitchFamily="2" charset="-78"/>
              </a:rPr>
              <a:t>تعادل</a:t>
            </a:r>
            <a:endParaRPr lang="en-US" sz="7200" dirty="0" smtClean="0">
              <a:solidFill>
                <a:srgbClr val="FF0000"/>
              </a:solidFill>
              <a:cs typeface="B Zar" pitchFamily="2" charset="-78"/>
            </a:endParaRPr>
          </a:p>
          <a:p>
            <a:pPr algn="r" rtl="1">
              <a:buNone/>
            </a:pPr>
            <a:r>
              <a:rPr lang="en-US" sz="6600" dirty="0" smtClean="0">
                <a:solidFill>
                  <a:srgbClr val="FF0000"/>
                </a:solidFill>
                <a:latin typeface="Times New Roman" pitchFamily="18" charset="0"/>
                <a:cs typeface="Times New Roman" pitchFamily="18" charset="0"/>
              </a:rPr>
              <a:t>Equilibrium</a:t>
            </a:r>
            <a:endParaRPr lang="en-US" sz="6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304800" y="1496377"/>
            <a:ext cx="4829175" cy="5361623"/>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r" rtl="1"/>
            <a:r>
              <a:rPr lang="fa-IR" sz="2800" b="1" dirty="0" smtClean="0">
                <a:solidFill>
                  <a:srgbClr val="C00000"/>
                </a:solidFill>
                <a:cs typeface="B Zar" pitchFamily="2" charset="-78"/>
              </a:rPr>
              <a:t>مثال</a:t>
            </a:r>
            <a:r>
              <a:rPr lang="en-US" sz="2800" b="1" dirty="0" smtClean="0">
                <a:solidFill>
                  <a:srgbClr val="C00000"/>
                </a:solidFill>
                <a:cs typeface="B Zar" pitchFamily="2" charset="-78"/>
              </a:rPr>
              <a:t> </a:t>
            </a:r>
            <a:r>
              <a:rPr lang="fa-IR" sz="2800" b="1" dirty="0" smtClean="0">
                <a:solidFill>
                  <a:srgbClr val="C00000"/>
                </a:solidFill>
                <a:cs typeface="B Zar" pitchFamily="2" charset="-78"/>
              </a:rPr>
              <a:t> 1: در شکل زیر تکیه گاه در </a:t>
            </a:r>
            <a:r>
              <a:rPr lang="en-US" sz="2800" b="1" dirty="0" smtClean="0">
                <a:solidFill>
                  <a:srgbClr val="C00000"/>
                </a:solidFill>
                <a:cs typeface="B Zar" pitchFamily="2" charset="-78"/>
              </a:rPr>
              <a:t>A</a:t>
            </a:r>
            <a:r>
              <a:rPr lang="fa-IR" sz="2800" b="1" dirty="0" smtClean="0">
                <a:solidFill>
                  <a:srgbClr val="C00000"/>
                </a:solidFill>
                <a:cs typeface="B Zar" pitchFamily="2" charset="-78"/>
              </a:rPr>
              <a:t> و </a:t>
            </a:r>
            <a:r>
              <a:rPr lang="en-US" sz="2800" b="1" dirty="0" smtClean="0">
                <a:solidFill>
                  <a:srgbClr val="C00000"/>
                </a:solidFill>
                <a:cs typeface="B Zar" pitchFamily="2" charset="-78"/>
              </a:rPr>
              <a:t>B</a:t>
            </a:r>
            <a:r>
              <a:rPr lang="fa-IR" sz="2800" b="1" dirty="0" smtClean="0">
                <a:solidFill>
                  <a:srgbClr val="C00000"/>
                </a:solidFill>
                <a:cs typeface="B Zar" pitchFamily="2" charset="-78"/>
              </a:rPr>
              <a:t> مفصلی می باشد. مقدار نیروی تکیه گاهی در </a:t>
            </a:r>
            <a:r>
              <a:rPr lang="en-US" sz="2800" b="1" dirty="0" smtClean="0">
                <a:solidFill>
                  <a:srgbClr val="C00000"/>
                </a:solidFill>
                <a:cs typeface="B Zar" pitchFamily="2" charset="-78"/>
              </a:rPr>
              <a:t>A</a:t>
            </a:r>
            <a:r>
              <a:rPr lang="fa-IR" sz="2800" b="1" dirty="0" smtClean="0">
                <a:solidFill>
                  <a:srgbClr val="C00000"/>
                </a:solidFill>
                <a:cs typeface="B Zar" pitchFamily="2" charset="-78"/>
              </a:rPr>
              <a:t> را محاسبه کنید ؟</a:t>
            </a:r>
            <a:endParaRPr lang="en-US" sz="2800" b="1" dirty="0">
              <a:solidFill>
                <a:srgbClr val="C00000"/>
              </a:solidFill>
              <a:cs typeface="B Za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r="4497"/>
          <a:stretch>
            <a:fillRect/>
          </a:stretch>
        </p:blipFill>
        <p:spPr bwMode="auto">
          <a:xfrm>
            <a:off x="39739" y="1"/>
            <a:ext cx="3236861" cy="6781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886200" y="304800"/>
            <a:ext cx="3442921" cy="105727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r="8495" b="21151"/>
          <a:stretch>
            <a:fillRect/>
          </a:stretch>
        </p:blipFill>
        <p:spPr bwMode="auto">
          <a:xfrm>
            <a:off x="3328379" y="1800665"/>
            <a:ext cx="5815621" cy="132353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4953000" y="3657600"/>
            <a:ext cx="2438400" cy="106779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1600200"/>
            <a:ext cx="3352800" cy="4823545"/>
          </a:xfrm>
          <a:prstGeom prst="rect">
            <a:avLst/>
          </a:prstGeom>
          <a:noFill/>
          <a:ln w="9525">
            <a:noFill/>
            <a:miter lim="800000"/>
            <a:headEnd/>
            <a:tailEnd/>
          </a:ln>
          <a:effectLst/>
        </p:spPr>
      </p:pic>
      <p:sp>
        <p:nvSpPr>
          <p:cNvPr id="5" name="Title 1"/>
          <p:cNvSpPr>
            <a:spLocks noGrp="1"/>
          </p:cNvSpPr>
          <p:nvPr>
            <p:ph type="title"/>
          </p:nvPr>
        </p:nvSpPr>
        <p:spPr/>
        <p:txBody>
          <a:bodyPr>
            <a:normAutofit fontScale="90000"/>
          </a:bodyPr>
          <a:lstStyle/>
          <a:p>
            <a:pPr algn="r" rtl="1"/>
            <a:r>
              <a:rPr lang="fa-IR" sz="2800" b="1" dirty="0" smtClean="0">
                <a:solidFill>
                  <a:srgbClr val="C00000"/>
                </a:solidFill>
                <a:cs typeface="B Zar" pitchFamily="2" charset="-78"/>
              </a:rPr>
              <a:t>مثال</a:t>
            </a:r>
            <a:r>
              <a:rPr lang="en-US" sz="2800" b="1" dirty="0" smtClean="0">
                <a:solidFill>
                  <a:srgbClr val="C00000"/>
                </a:solidFill>
                <a:cs typeface="B Zar" pitchFamily="2" charset="-78"/>
              </a:rPr>
              <a:t> </a:t>
            </a:r>
            <a:r>
              <a:rPr lang="fa-IR" sz="2800" b="1" dirty="0" smtClean="0">
                <a:solidFill>
                  <a:srgbClr val="C00000"/>
                </a:solidFill>
                <a:cs typeface="B Zar" pitchFamily="2" charset="-78"/>
              </a:rPr>
              <a:t> 1: در شکل زیر در اثر نیروی </a:t>
            </a:r>
            <a:r>
              <a:rPr lang="en-US" sz="2800" b="1" dirty="0" smtClean="0">
                <a:solidFill>
                  <a:srgbClr val="C00000"/>
                </a:solidFill>
                <a:cs typeface="B Zar" pitchFamily="2" charset="-78"/>
              </a:rPr>
              <a:t>P</a:t>
            </a:r>
            <a:r>
              <a:rPr lang="fa-IR" sz="2800" b="1" dirty="0" smtClean="0">
                <a:solidFill>
                  <a:srgbClr val="C00000"/>
                </a:solidFill>
                <a:cs typeface="B Zar" pitchFamily="2" charset="-78"/>
              </a:rPr>
              <a:t> در فنر تحت نیروی فشردگی 60 پوندی قرار می گیرد. مقدار نیروی تکیه گاهی در </a:t>
            </a:r>
            <a:r>
              <a:rPr lang="en-US" sz="2800" b="1" dirty="0" smtClean="0">
                <a:solidFill>
                  <a:srgbClr val="C00000"/>
                </a:solidFill>
                <a:cs typeface="B Zar" pitchFamily="2" charset="-78"/>
              </a:rPr>
              <a:t>O</a:t>
            </a:r>
            <a:r>
              <a:rPr lang="fa-IR" sz="2800" b="1" dirty="0" smtClean="0">
                <a:solidFill>
                  <a:srgbClr val="C00000"/>
                </a:solidFill>
                <a:cs typeface="B Zar" pitchFamily="2" charset="-78"/>
              </a:rPr>
              <a:t> و نیروی </a:t>
            </a:r>
            <a:r>
              <a:rPr lang="en-US" sz="2800" b="1" dirty="0" smtClean="0">
                <a:solidFill>
                  <a:srgbClr val="C00000"/>
                </a:solidFill>
                <a:cs typeface="B Zar" pitchFamily="2" charset="-78"/>
              </a:rPr>
              <a:t>P</a:t>
            </a:r>
            <a:r>
              <a:rPr lang="fa-IR" sz="2800" b="1" dirty="0" smtClean="0">
                <a:solidFill>
                  <a:srgbClr val="C00000"/>
                </a:solidFill>
                <a:cs typeface="B Zar" pitchFamily="2" charset="-78"/>
              </a:rPr>
              <a:t> را محاسبه کنید ؟</a:t>
            </a:r>
            <a:endParaRPr lang="en-US" sz="2800" b="1" dirty="0">
              <a:solidFill>
                <a:srgbClr val="C00000"/>
              </a:solidFill>
              <a:cs typeface="B Zar"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Zar" pitchFamily="2" charset="-78"/>
              </a:rPr>
              <a:t>تعادل در فضای سه بعدی</a:t>
            </a:r>
            <a:endParaRPr lang="en-US" sz="4000" b="1" dirty="0">
              <a:cs typeface="B Zar" pitchFamily="2" charset="-78"/>
            </a:endParaRPr>
          </a:p>
        </p:txBody>
      </p:sp>
      <p:pic>
        <p:nvPicPr>
          <p:cNvPr id="10242" name="Picture 2"/>
          <p:cNvPicPr>
            <a:picLocks noChangeAspect="1" noChangeArrowheads="1"/>
          </p:cNvPicPr>
          <p:nvPr/>
        </p:nvPicPr>
        <p:blipFill>
          <a:blip r:embed="rId2"/>
          <a:srcRect/>
          <a:stretch>
            <a:fillRect/>
          </a:stretch>
        </p:blipFill>
        <p:spPr bwMode="auto">
          <a:xfrm>
            <a:off x="533400" y="1676400"/>
            <a:ext cx="5397690" cy="347735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839200" cy="609600"/>
          </a:xfrm>
        </p:spPr>
        <p:txBody>
          <a:bodyPr>
            <a:noAutofit/>
          </a:bodyPr>
          <a:lstStyle/>
          <a:p>
            <a:pPr algn="r" rtl="1"/>
            <a:r>
              <a:rPr lang="fa-IR" sz="2800" b="1" dirty="0" smtClean="0">
                <a:solidFill>
                  <a:srgbClr val="C00000"/>
                </a:solidFill>
                <a:cs typeface="B Zar" pitchFamily="2" charset="-78"/>
              </a:rPr>
              <a:t>انواع تکیه گاه، تعداد عکس العمل و نحوه نمایش در فضای سه بعدی</a:t>
            </a:r>
            <a:endParaRPr lang="en-US" sz="2800" b="1" dirty="0">
              <a:solidFill>
                <a:srgbClr val="C00000"/>
              </a:solidFill>
              <a:cs typeface="B Zar" pitchFamily="2" charset="-78"/>
            </a:endParaRPr>
          </a:p>
        </p:txBody>
      </p:sp>
      <p:pic>
        <p:nvPicPr>
          <p:cNvPr id="11266" name="Picture 2"/>
          <p:cNvPicPr>
            <a:picLocks noChangeAspect="1" noChangeArrowheads="1"/>
          </p:cNvPicPr>
          <p:nvPr/>
        </p:nvPicPr>
        <p:blipFill>
          <a:blip r:embed="rId2"/>
          <a:srcRect r="32188"/>
          <a:stretch>
            <a:fillRect/>
          </a:stretch>
        </p:blipFill>
        <p:spPr bwMode="auto">
          <a:xfrm>
            <a:off x="0" y="838200"/>
            <a:ext cx="6918192" cy="5562600"/>
          </a:xfrm>
          <a:prstGeom prst="rect">
            <a:avLst/>
          </a:prstGeom>
          <a:noFill/>
          <a:ln w="9525">
            <a:noFill/>
            <a:miter lim="800000"/>
            <a:headEnd/>
            <a:tailEnd/>
          </a:ln>
          <a:effectLst/>
        </p:spPr>
      </p:pic>
      <p:sp>
        <p:nvSpPr>
          <p:cNvPr id="6" name="TextBox 5"/>
          <p:cNvSpPr txBox="1"/>
          <p:nvPr/>
        </p:nvSpPr>
        <p:spPr>
          <a:xfrm>
            <a:off x="6858000" y="1295400"/>
            <a:ext cx="1981200" cy="4524315"/>
          </a:xfrm>
          <a:prstGeom prst="rect">
            <a:avLst/>
          </a:prstGeom>
          <a:noFill/>
        </p:spPr>
        <p:txBody>
          <a:bodyPr wrap="square" rtlCol="0">
            <a:spAutoFit/>
          </a:bodyPr>
          <a:lstStyle/>
          <a:p>
            <a:pPr marL="342900" indent="-342900" algn="r" rtl="1">
              <a:buAutoNum type="arabicPeriod"/>
            </a:pPr>
            <a:r>
              <a:rPr lang="fa-IR" sz="2400" b="1" dirty="0" smtClean="0">
                <a:cs typeface="B Zar" pitchFamily="2" charset="-78"/>
              </a:rPr>
              <a:t>سطح صاف</a:t>
            </a: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r>
              <a:rPr lang="fa-IR" sz="2400" b="1" dirty="0" smtClean="0">
                <a:cs typeface="B Zar" pitchFamily="2" charset="-78"/>
              </a:rPr>
              <a:t>سطح ناصاف</a:t>
            </a: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endParaRPr lang="fa-IR" sz="2400" b="1" dirty="0" smtClean="0">
              <a:cs typeface="B Zar" pitchFamily="2" charset="-78"/>
            </a:endParaRPr>
          </a:p>
          <a:p>
            <a:pPr marL="342900" indent="-342900" algn="r" rtl="1">
              <a:buAutoNum type="arabicPeriod"/>
            </a:pPr>
            <a:r>
              <a:rPr lang="fa-IR" sz="2400" b="1" dirty="0" smtClean="0">
                <a:cs typeface="B Zar" pitchFamily="2" charset="-78"/>
              </a:rPr>
              <a:t>سطح هدایت کننده</a:t>
            </a:r>
            <a:endParaRPr lang="en-US" sz="2400" b="1" dirty="0">
              <a:cs typeface="B Za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cs typeface="B Zar" pitchFamily="2" charset="-78"/>
              </a:rPr>
              <a:t>سطح هدایت کننده </a:t>
            </a:r>
            <a:endParaRPr lang="en-US" sz="3600" b="1" dirty="0">
              <a:solidFill>
                <a:srgbClr val="C00000"/>
              </a:solidFill>
              <a:cs typeface="B Zar" pitchFamily="2" charset="-78"/>
            </a:endParaRPr>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a:srcRect l="4827" r="6284"/>
          <a:stretch>
            <a:fillRect/>
          </a:stretch>
        </p:blipFill>
        <p:spPr bwMode="auto">
          <a:xfrm>
            <a:off x="0" y="1914525"/>
            <a:ext cx="9144000" cy="30289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b="36667"/>
          <a:stretch>
            <a:fillRect/>
          </a:stretch>
        </p:blipFill>
        <p:spPr bwMode="auto">
          <a:xfrm>
            <a:off x="33663" y="0"/>
            <a:ext cx="6032025" cy="4114800"/>
          </a:xfrm>
          <a:prstGeom prst="rect">
            <a:avLst/>
          </a:prstGeom>
          <a:noFill/>
          <a:ln w="9525">
            <a:noFill/>
            <a:miter lim="800000"/>
            <a:headEnd/>
            <a:tailEnd/>
          </a:ln>
          <a:effectLst/>
        </p:spPr>
      </p:pic>
      <p:sp>
        <p:nvSpPr>
          <p:cNvPr id="5" name="TextBox 4"/>
          <p:cNvSpPr txBox="1"/>
          <p:nvPr/>
        </p:nvSpPr>
        <p:spPr>
          <a:xfrm>
            <a:off x="6019800" y="533400"/>
            <a:ext cx="2819400" cy="6001643"/>
          </a:xfrm>
          <a:prstGeom prst="rect">
            <a:avLst/>
          </a:prstGeom>
          <a:noFill/>
        </p:spPr>
        <p:txBody>
          <a:bodyPr wrap="square" rtlCol="0">
            <a:spAutoFit/>
          </a:bodyPr>
          <a:lstStyle/>
          <a:p>
            <a:pPr marL="457200" indent="-457200" algn="r" rtl="1">
              <a:buFont typeface="+mj-lt"/>
              <a:buAutoNum type="arabicPeriod" startAt="4"/>
            </a:pPr>
            <a:r>
              <a:rPr lang="fa-IR" sz="2400" b="1" dirty="0" smtClean="0">
                <a:cs typeface="B Zar" pitchFamily="2" charset="-78"/>
              </a:rPr>
              <a:t>اتصال گوی و کاسه</a:t>
            </a: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r>
              <a:rPr lang="fa-IR" sz="2400" b="1" dirty="0" smtClean="0">
                <a:cs typeface="B Zar" pitchFamily="2" charset="-78"/>
              </a:rPr>
              <a:t>تکیه ثابت</a:t>
            </a: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r>
              <a:rPr lang="fa-IR" sz="2400" b="1" dirty="0" smtClean="0">
                <a:cs typeface="B Zar" pitchFamily="2" charset="-78"/>
              </a:rPr>
              <a:t>اتصال یونیورسال</a:t>
            </a: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a:p>
            <a:pPr marL="342900" indent="-342900" algn="r" rtl="1">
              <a:buAutoNum type="arabicPeriod" startAt="4"/>
            </a:pPr>
            <a:endParaRPr lang="fa-IR" sz="2400" b="1" dirty="0" smtClean="0">
              <a:cs typeface="B Zar" pitchFamily="2" charset="-78"/>
            </a:endParaRPr>
          </a:p>
        </p:txBody>
      </p:sp>
      <p:pic>
        <p:nvPicPr>
          <p:cNvPr id="12289" name="Picture 1"/>
          <p:cNvPicPr>
            <a:picLocks noChangeAspect="1" noChangeArrowheads="1"/>
          </p:cNvPicPr>
          <p:nvPr/>
        </p:nvPicPr>
        <p:blipFill>
          <a:blip r:embed="rId3"/>
          <a:srcRect/>
          <a:stretch>
            <a:fillRect/>
          </a:stretch>
        </p:blipFill>
        <p:spPr bwMode="auto">
          <a:xfrm>
            <a:off x="76200" y="4191000"/>
            <a:ext cx="5257800" cy="246615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8419"/>
            <a:ext cx="9144000" cy="2861469"/>
            <a:chOff x="0" y="48419"/>
            <a:chExt cx="9144000" cy="2861469"/>
          </a:xfrm>
        </p:grpSpPr>
        <p:pic>
          <p:nvPicPr>
            <p:cNvPr id="1026" name="Picture 2" descr="F:\Statics-ppt\Picture_003\009.jpg"/>
            <p:cNvPicPr>
              <a:picLocks noChangeAspect="1" noChangeArrowheads="1"/>
            </p:cNvPicPr>
            <p:nvPr/>
          </p:nvPicPr>
          <p:blipFill>
            <a:blip r:embed="rId2"/>
            <a:srcRect l="12865" t="7858" r="9943"/>
            <a:stretch>
              <a:fillRect/>
            </a:stretch>
          </p:blipFill>
          <p:spPr bwMode="auto">
            <a:xfrm>
              <a:off x="0" y="48419"/>
              <a:ext cx="3200400" cy="2861469"/>
            </a:xfrm>
            <a:prstGeom prst="rect">
              <a:avLst/>
            </a:prstGeom>
            <a:noFill/>
          </p:spPr>
        </p:pic>
        <p:pic>
          <p:nvPicPr>
            <p:cNvPr id="1027" name="Picture 3" descr="F:\Statics-ppt\Picture_003\006.jpg"/>
            <p:cNvPicPr>
              <a:picLocks noChangeAspect="1" noChangeArrowheads="1"/>
            </p:cNvPicPr>
            <p:nvPr/>
          </p:nvPicPr>
          <p:blipFill>
            <a:blip r:embed="rId3"/>
            <a:srcRect/>
            <a:stretch>
              <a:fillRect/>
            </a:stretch>
          </p:blipFill>
          <p:spPr bwMode="auto">
            <a:xfrm>
              <a:off x="3352800" y="381000"/>
              <a:ext cx="3479242" cy="2286000"/>
            </a:xfrm>
            <a:prstGeom prst="rect">
              <a:avLst/>
            </a:prstGeom>
            <a:noFill/>
          </p:spPr>
        </p:pic>
        <p:pic>
          <p:nvPicPr>
            <p:cNvPr id="1028" name="Picture 4" descr="F:\Statics-ppt\Picture_003\007.jpg"/>
            <p:cNvPicPr>
              <a:picLocks noChangeAspect="1" noChangeArrowheads="1"/>
            </p:cNvPicPr>
            <p:nvPr/>
          </p:nvPicPr>
          <p:blipFill>
            <a:blip r:embed="rId4"/>
            <a:srcRect/>
            <a:stretch>
              <a:fillRect/>
            </a:stretch>
          </p:blipFill>
          <p:spPr bwMode="auto">
            <a:xfrm>
              <a:off x="6781800" y="76200"/>
              <a:ext cx="2362200" cy="2675667"/>
            </a:xfrm>
            <a:prstGeom prst="rect">
              <a:avLst/>
            </a:prstGeom>
            <a:noFill/>
          </p:spPr>
        </p:pic>
      </p:grpSp>
      <p:pic>
        <p:nvPicPr>
          <p:cNvPr id="1029" name="Picture 5" descr="F:\Statics-ppt\Picture_003\12.jpg"/>
          <p:cNvPicPr>
            <a:picLocks noChangeAspect="1" noChangeArrowheads="1"/>
          </p:cNvPicPr>
          <p:nvPr/>
        </p:nvPicPr>
        <p:blipFill>
          <a:blip r:embed="rId5"/>
          <a:srcRect/>
          <a:stretch>
            <a:fillRect/>
          </a:stretch>
        </p:blipFill>
        <p:spPr bwMode="auto">
          <a:xfrm>
            <a:off x="3962400" y="3581400"/>
            <a:ext cx="5181600" cy="2895600"/>
          </a:xfrm>
          <a:prstGeom prst="rect">
            <a:avLst/>
          </a:prstGeom>
          <a:noFill/>
        </p:spPr>
      </p:pic>
      <p:pic>
        <p:nvPicPr>
          <p:cNvPr id="1030" name="Picture 6" descr="F:\Statics-ppt\Picture_003\10.jpg"/>
          <p:cNvPicPr>
            <a:picLocks noChangeAspect="1" noChangeArrowheads="1"/>
          </p:cNvPicPr>
          <p:nvPr/>
        </p:nvPicPr>
        <p:blipFill>
          <a:blip r:embed="rId6"/>
          <a:srcRect t="13663" b="14244"/>
          <a:stretch>
            <a:fillRect/>
          </a:stretch>
        </p:blipFill>
        <p:spPr bwMode="auto">
          <a:xfrm>
            <a:off x="0" y="3581400"/>
            <a:ext cx="3810000" cy="2746744"/>
          </a:xfrm>
          <a:prstGeom prst="rect">
            <a:avLst/>
          </a:prstGeom>
          <a:noFill/>
        </p:spPr>
      </p:pic>
      <p:sp>
        <p:nvSpPr>
          <p:cNvPr id="10" name="TextBox 9"/>
          <p:cNvSpPr txBox="1"/>
          <p:nvPr/>
        </p:nvSpPr>
        <p:spPr>
          <a:xfrm>
            <a:off x="3505200" y="2743200"/>
            <a:ext cx="3048000" cy="461665"/>
          </a:xfrm>
          <a:prstGeom prst="rect">
            <a:avLst/>
          </a:prstGeom>
          <a:noFill/>
        </p:spPr>
        <p:txBody>
          <a:bodyPr wrap="square" rtlCol="0">
            <a:spAutoFit/>
          </a:bodyPr>
          <a:lstStyle/>
          <a:p>
            <a:r>
              <a:rPr lang="fa-IR" sz="2400" b="1" dirty="0" smtClean="0">
                <a:cs typeface="B Zar" pitchFamily="2" charset="-78"/>
              </a:rPr>
              <a:t>اتصال گوی و کاسه</a:t>
            </a:r>
            <a:endParaRPr lang="en-US" sz="2400" b="1" dirty="0">
              <a:cs typeface="B Zar" pitchFamily="2" charset="-78"/>
            </a:endParaRPr>
          </a:p>
        </p:txBody>
      </p:sp>
      <p:sp>
        <p:nvSpPr>
          <p:cNvPr id="11" name="TextBox 10"/>
          <p:cNvSpPr txBox="1"/>
          <p:nvPr/>
        </p:nvSpPr>
        <p:spPr>
          <a:xfrm>
            <a:off x="914400" y="6096000"/>
            <a:ext cx="3048000" cy="461665"/>
          </a:xfrm>
          <a:prstGeom prst="rect">
            <a:avLst/>
          </a:prstGeom>
          <a:noFill/>
        </p:spPr>
        <p:txBody>
          <a:bodyPr wrap="square" rtlCol="0">
            <a:spAutoFit/>
          </a:bodyPr>
          <a:lstStyle/>
          <a:p>
            <a:r>
              <a:rPr lang="fa-IR" sz="2400" b="1" dirty="0" smtClean="0">
                <a:cs typeface="B Zar" pitchFamily="2" charset="-78"/>
              </a:rPr>
              <a:t>اتصال یونیورسال</a:t>
            </a:r>
            <a:endParaRPr lang="en-US" sz="2400" b="1" dirty="0">
              <a:cs typeface="B Zar"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t="62222"/>
          <a:stretch>
            <a:fillRect/>
          </a:stretch>
        </p:blipFill>
        <p:spPr bwMode="auto">
          <a:xfrm>
            <a:off x="0" y="0"/>
            <a:ext cx="6367137" cy="2590800"/>
          </a:xfrm>
          <a:prstGeom prst="rect">
            <a:avLst/>
          </a:prstGeom>
          <a:noFill/>
          <a:ln w="9525">
            <a:noFill/>
            <a:miter lim="800000"/>
            <a:headEnd/>
            <a:tailEnd/>
          </a:ln>
          <a:effectLst/>
        </p:spPr>
      </p:pic>
      <p:sp>
        <p:nvSpPr>
          <p:cNvPr id="5" name="TextBox 4"/>
          <p:cNvSpPr txBox="1"/>
          <p:nvPr/>
        </p:nvSpPr>
        <p:spPr>
          <a:xfrm>
            <a:off x="6477000" y="533400"/>
            <a:ext cx="2362200" cy="461665"/>
          </a:xfrm>
          <a:prstGeom prst="rect">
            <a:avLst/>
          </a:prstGeom>
          <a:noFill/>
        </p:spPr>
        <p:txBody>
          <a:bodyPr wrap="square" rtlCol="0">
            <a:spAutoFit/>
          </a:bodyPr>
          <a:lstStyle/>
          <a:p>
            <a:pPr marL="342900" indent="-342900" algn="r" rtl="1"/>
            <a:r>
              <a:rPr lang="fa-IR" sz="2400" b="1" dirty="0" smtClean="0">
                <a:cs typeface="B Zar" pitchFamily="2" charset="-78"/>
              </a:rPr>
              <a:t>7. یاتاقان محوری</a:t>
            </a:r>
          </a:p>
        </p:txBody>
      </p:sp>
      <p:pic>
        <p:nvPicPr>
          <p:cNvPr id="13314" name="Picture 2"/>
          <p:cNvPicPr>
            <a:picLocks noChangeAspect="1" noChangeArrowheads="1"/>
          </p:cNvPicPr>
          <p:nvPr/>
        </p:nvPicPr>
        <p:blipFill>
          <a:blip r:embed="rId3"/>
          <a:srcRect/>
          <a:stretch>
            <a:fillRect/>
          </a:stretch>
        </p:blipFill>
        <p:spPr bwMode="auto">
          <a:xfrm>
            <a:off x="66675" y="2667000"/>
            <a:ext cx="6410325" cy="2600325"/>
          </a:xfrm>
          <a:prstGeom prst="rect">
            <a:avLst/>
          </a:prstGeom>
          <a:noFill/>
          <a:ln w="9525">
            <a:noFill/>
            <a:miter lim="800000"/>
            <a:headEnd/>
            <a:tailEnd/>
          </a:ln>
          <a:effectLst/>
        </p:spPr>
      </p:pic>
      <p:sp>
        <p:nvSpPr>
          <p:cNvPr id="7" name="TextBox 6"/>
          <p:cNvSpPr txBox="1"/>
          <p:nvPr/>
        </p:nvSpPr>
        <p:spPr>
          <a:xfrm>
            <a:off x="6553200" y="3733800"/>
            <a:ext cx="2133600" cy="461665"/>
          </a:xfrm>
          <a:prstGeom prst="rect">
            <a:avLst/>
          </a:prstGeom>
          <a:noFill/>
        </p:spPr>
        <p:txBody>
          <a:bodyPr wrap="square" rtlCol="0">
            <a:spAutoFit/>
          </a:bodyPr>
          <a:lstStyle/>
          <a:p>
            <a:pPr marL="342900" indent="-342900" algn="r" rtl="1"/>
            <a:r>
              <a:rPr lang="fa-IR" sz="2400" b="1" dirty="0" smtClean="0">
                <a:cs typeface="B Zar" pitchFamily="2" charset="-78"/>
              </a:rPr>
              <a:t>8. یاتاقان شعاعی</a:t>
            </a:r>
          </a:p>
        </p:txBody>
      </p:sp>
      <p:sp>
        <p:nvSpPr>
          <p:cNvPr id="8" name="TextBox 7"/>
          <p:cNvSpPr txBox="1"/>
          <p:nvPr/>
        </p:nvSpPr>
        <p:spPr>
          <a:xfrm>
            <a:off x="304800" y="6096000"/>
            <a:ext cx="8686800" cy="400110"/>
          </a:xfrm>
          <a:prstGeom prst="rect">
            <a:avLst/>
          </a:prstGeom>
          <a:noFill/>
        </p:spPr>
        <p:txBody>
          <a:bodyPr wrap="square" rtlCol="0">
            <a:spAutoFit/>
          </a:bodyPr>
          <a:lstStyle/>
          <a:p>
            <a:pPr marL="342900" indent="-342900" algn="just" rtl="1"/>
            <a:r>
              <a:rPr lang="fa-IR" sz="2000" b="1" dirty="0" smtClean="0">
                <a:cs typeface="B Zar" pitchFamily="2" charset="-78"/>
              </a:rPr>
              <a:t>در برخی مسائل برای جلوگیری از نامعین شدن مسائل استاتیکی از </a:t>
            </a:r>
            <a:r>
              <a:rPr lang="en-US" sz="2000" b="1" dirty="0" err="1" smtClean="0">
                <a:cs typeface="B Zar" pitchFamily="2" charset="-78"/>
              </a:rPr>
              <a:t>Mx</a:t>
            </a:r>
            <a:r>
              <a:rPr lang="fa-IR" sz="2000" b="1" dirty="0" smtClean="0">
                <a:cs typeface="B Zar" pitchFamily="2" charset="-78"/>
              </a:rPr>
              <a:t> و </a:t>
            </a:r>
            <a:r>
              <a:rPr lang="en-US" sz="2000" b="1" dirty="0" err="1" smtClean="0">
                <a:cs typeface="B Zar" pitchFamily="2" charset="-78"/>
              </a:rPr>
              <a:t>Mz</a:t>
            </a:r>
            <a:r>
              <a:rPr lang="fa-IR" sz="2000" b="1" dirty="0" smtClean="0">
                <a:cs typeface="B Zar" pitchFamily="2" charset="-78"/>
              </a:rPr>
              <a:t> صرف نظر می کنند</a:t>
            </a:r>
            <a:endParaRPr lang="en-US" sz="2000" b="1" dirty="0">
              <a:cs typeface="B Zar" pitchFamily="2" charset="-78"/>
            </a:endParaRPr>
          </a:p>
        </p:txBody>
      </p:sp>
      <p:pic>
        <p:nvPicPr>
          <p:cNvPr id="11265" name="Picture 1"/>
          <p:cNvPicPr>
            <a:picLocks noChangeAspect="1" noChangeArrowheads="1"/>
          </p:cNvPicPr>
          <p:nvPr/>
        </p:nvPicPr>
        <p:blipFill>
          <a:blip r:embed="rId4"/>
          <a:srcRect/>
          <a:stretch>
            <a:fillRect/>
          </a:stretch>
        </p:blipFill>
        <p:spPr bwMode="auto">
          <a:xfrm>
            <a:off x="6858000" y="1295400"/>
            <a:ext cx="1981200" cy="196455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1143000" y="940067"/>
            <a:ext cx="5395912" cy="524444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76200" y="2133600"/>
            <a:ext cx="4488146" cy="3657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191000" y="2667000"/>
            <a:ext cx="4591050" cy="3262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fa-IR" sz="3600" b="1" dirty="0" smtClean="0">
                <a:solidFill>
                  <a:srgbClr val="FF0000"/>
                </a:solidFill>
                <a:cs typeface="B Zar" pitchFamily="2" charset="-78"/>
              </a:rPr>
              <a:t>رسم دیاگرام آزاد در فضای سه بعدی</a:t>
            </a:r>
            <a:endParaRPr lang="en-US" sz="3600" b="1" dirty="0">
              <a:solidFill>
                <a:srgbClr val="FF0000"/>
              </a:solidFill>
              <a:cs typeface="B Zar" pitchFamily="2" charset="-78"/>
            </a:endParaRPr>
          </a:p>
        </p:txBody>
      </p:sp>
      <p:pic>
        <p:nvPicPr>
          <p:cNvPr id="10242" name="Picture 2"/>
          <p:cNvPicPr>
            <a:picLocks noChangeAspect="1" noChangeArrowheads="1"/>
          </p:cNvPicPr>
          <p:nvPr/>
        </p:nvPicPr>
        <p:blipFill>
          <a:blip r:embed="rId2"/>
          <a:srcRect l="9629" t="11169" r="3711"/>
          <a:stretch>
            <a:fillRect/>
          </a:stretch>
        </p:blipFill>
        <p:spPr bwMode="auto">
          <a:xfrm>
            <a:off x="0" y="1219200"/>
            <a:ext cx="4449193" cy="32766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l="6845"/>
          <a:stretch>
            <a:fillRect/>
          </a:stretch>
        </p:blipFill>
        <p:spPr bwMode="auto">
          <a:xfrm>
            <a:off x="4005284" y="2438401"/>
            <a:ext cx="5138716" cy="4114799"/>
          </a:xfrm>
          <a:prstGeom prst="rect">
            <a:avLst/>
          </a:prstGeom>
          <a:noFill/>
          <a:ln w="9525">
            <a:noFill/>
            <a:miter lim="800000"/>
            <a:headEnd/>
            <a:tailEnd/>
          </a:ln>
          <a:effectLst/>
        </p:spPr>
      </p:pic>
      <p:sp>
        <p:nvSpPr>
          <p:cNvPr id="6" name="TextBox 5"/>
          <p:cNvSpPr txBox="1"/>
          <p:nvPr/>
        </p:nvSpPr>
        <p:spPr>
          <a:xfrm>
            <a:off x="6396811" y="1295400"/>
            <a:ext cx="2670989" cy="1569660"/>
          </a:xfrm>
          <a:prstGeom prst="rect">
            <a:avLst/>
          </a:prstGeom>
          <a:noFill/>
        </p:spPr>
        <p:txBody>
          <a:bodyPr wrap="none" rtlCol="0">
            <a:spAutoFit/>
          </a:bodyPr>
          <a:lstStyle/>
          <a:p>
            <a:pPr algn="r" rtl="1"/>
            <a:r>
              <a:rPr lang="en-US" sz="3200" b="1" dirty="0" smtClean="0"/>
              <a:t>BC</a:t>
            </a:r>
            <a:r>
              <a:rPr lang="fa-IR" sz="3200" b="1" dirty="0" smtClean="0"/>
              <a:t>: طناب </a:t>
            </a:r>
          </a:p>
          <a:p>
            <a:pPr algn="r" rtl="1"/>
            <a:r>
              <a:rPr lang="en-US" sz="3200" b="1" dirty="0" smtClean="0"/>
              <a:t>A</a:t>
            </a:r>
            <a:r>
              <a:rPr lang="fa-IR" sz="3200" b="1" dirty="0" smtClean="0"/>
              <a:t>: یاتاقان محوری</a:t>
            </a:r>
          </a:p>
          <a:p>
            <a:pPr algn="r" rtl="1"/>
            <a:endParaRPr lang="en-US" sz="3200" b="1" dirty="0"/>
          </a:p>
        </p:txBody>
      </p:sp>
      <p:sp>
        <p:nvSpPr>
          <p:cNvPr id="8" name="TextBox 7"/>
          <p:cNvSpPr txBox="1"/>
          <p:nvPr/>
        </p:nvSpPr>
        <p:spPr>
          <a:xfrm>
            <a:off x="152400" y="5029200"/>
            <a:ext cx="3733800" cy="1323439"/>
          </a:xfrm>
          <a:prstGeom prst="rect">
            <a:avLst/>
          </a:prstGeom>
          <a:noFill/>
        </p:spPr>
        <p:txBody>
          <a:bodyPr wrap="square" rtlCol="0">
            <a:spAutoFit/>
          </a:bodyPr>
          <a:lstStyle/>
          <a:p>
            <a:pPr algn="just" rtl="1"/>
            <a:r>
              <a:rPr lang="fa-IR" sz="2000" b="1" dirty="0" smtClean="0">
                <a:cs typeface="B Zar" pitchFamily="2" charset="-78"/>
              </a:rPr>
              <a:t>چون تعداد مجهولات کمتر از 6 تا هست بنابراین مسئله از نظر استاتیکی معین است. پس گشتاور های مجهول در یاتاقان در نظر گرفته می شوند</a:t>
            </a:r>
            <a:endParaRPr lang="en-US" sz="2000" b="1" dirty="0">
              <a:cs typeface="B Zar"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b="1" dirty="0" smtClean="0">
                <a:solidFill>
                  <a:srgbClr val="C00000"/>
                </a:solidFill>
                <a:cs typeface="B Zar" pitchFamily="2" charset="-78"/>
              </a:rPr>
              <a:t>یاتاقان ها در </a:t>
            </a:r>
            <a:r>
              <a:rPr lang="en-US" sz="3600" b="1" dirty="0" smtClean="0">
                <a:solidFill>
                  <a:srgbClr val="C00000"/>
                </a:solidFill>
                <a:cs typeface="B Zar" pitchFamily="2" charset="-78"/>
              </a:rPr>
              <a:t>C</a:t>
            </a:r>
            <a:r>
              <a:rPr lang="fa-IR" sz="3600" b="1" dirty="0" smtClean="0">
                <a:solidFill>
                  <a:srgbClr val="C00000"/>
                </a:solidFill>
                <a:cs typeface="B Zar" pitchFamily="2" charset="-78"/>
              </a:rPr>
              <a:t>، </a:t>
            </a:r>
            <a:r>
              <a:rPr lang="en-US" sz="3600" b="1" dirty="0" smtClean="0">
                <a:solidFill>
                  <a:srgbClr val="C00000"/>
                </a:solidFill>
                <a:cs typeface="B Zar" pitchFamily="2" charset="-78"/>
              </a:rPr>
              <a:t>B</a:t>
            </a:r>
            <a:r>
              <a:rPr lang="fa-IR" sz="3600" b="1" dirty="0" smtClean="0">
                <a:solidFill>
                  <a:srgbClr val="C00000"/>
                </a:solidFill>
                <a:cs typeface="B Zar" pitchFamily="2" charset="-78"/>
              </a:rPr>
              <a:t> و </a:t>
            </a:r>
            <a:r>
              <a:rPr lang="en-US" sz="3600" b="1" dirty="0" smtClean="0">
                <a:solidFill>
                  <a:srgbClr val="C00000"/>
                </a:solidFill>
                <a:cs typeface="B Zar" pitchFamily="2" charset="-78"/>
              </a:rPr>
              <a:t>A</a:t>
            </a:r>
            <a:r>
              <a:rPr lang="fa-IR" sz="3600" b="1" dirty="0" smtClean="0">
                <a:solidFill>
                  <a:srgbClr val="C00000"/>
                </a:solidFill>
                <a:cs typeface="B Zar" pitchFamily="2" charset="-78"/>
              </a:rPr>
              <a:t> از نوع شعاعی است</a:t>
            </a:r>
            <a:endParaRPr lang="en-US" sz="3600" b="1" dirty="0">
              <a:solidFill>
                <a:srgbClr val="C00000"/>
              </a:solidFill>
              <a:cs typeface="B Zar" pitchFamily="2" charset="-78"/>
            </a:endParaRPr>
          </a:p>
        </p:txBody>
      </p:sp>
      <p:sp>
        <p:nvSpPr>
          <p:cNvPr id="5" name="Content Placeholder 4"/>
          <p:cNvSpPr>
            <a:spLocks noGrp="1"/>
          </p:cNvSpPr>
          <p:nvPr>
            <p:ph idx="1"/>
          </p:nvPr>
        </p:nvSpPr>
        <p:spPr>
          <a:xfrm>
            <a:off x="228600" y="5029200"/>
            <a:ext cx="8686800" cy="1096963"/>
          </a:xfrm>
        </p:spPr>
        <p:txBody>
          <a:bodyPr>
            <a:normAutofit/>
          </a:bodyPr>
          <a:lstStyle/>
          <a:p>
            <a:pPr algn="just" rtl="1">
              <a:buNone/>
            </a:pPr>
            <a:r>
              <a:rPr lang="fa-IR" sz="2000" b="1" dirty="0" smtClean="0">
                <a:cs typeface="B Zar" pitchFamily="2" charset="-78"/>
              </a:rPr>
              <a:t> تعداد نیروهای تکیه گاهی برای بررسی معادلات تعادل کافی است. تعداد این نیروهای یاتاقانی برای جلوگیری از چرخش سازه حول  هر محورها کافی است. لذا گشتاورهای یاتاقانی در یاگرام آزاد حذف شدند. </a:t>
            </a:r>
            <a:endParaRPr lang="en-US" sz="2000" b="1" dirty="0">
              <a:cs typeface="B Zar" pitchFamily="2" charset="-78"/>
            </a:endParaRPr>
          </a:p>
        </p:txBody>
      </p:sp>
      <p:pic>
        <p:nvPicPr>
          <p:cNvPr id="11268" name="Picture 4"/>
          <p:cNvPicPr>
            <a:picLocks noChangeAspect="1" noChangeArrowheads="1"/>
          </p:cNvPicPr>
          <p:nvPr/>
        </p:nvPicPr>
        <p:blipFill>
          <a:blip r:embed="rId2" cstate="print"/>
          <a:srcRect/>
          <a:stretch>
            <a:fillRect/>
          </a:stretch>
        </p:blipFill>
        <p:spPr bwMode="auto">
          <a:xfrm>
            <a:off x="300317" y="1371600"/>
            <a:ext cx="8843683"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lvl="0" rtl="1"/>
            <a:r>
              <a:rPr lang="fa-IR" sz="2200" b="1" dirty="0">
                <a:solidFill>
                  <a:srgbClr val="C00000"/>
                </a:solidFill>
                <a:cs typeface="B Zar" pitchFamily="2" charset="-78"/>
              </a:rPr>
              <a:t>محور </a:t>
            </a:r>
            <a:r>
              <a:rPr lang="en-US" sz="2200" b="1" dirty="0">
                <a:solidFill>
                  <a:srgbClr val="C00000"/>
                </a:solidFill>
                <a:cs typeface="B Zar" pitchFamily="2" charset="-78"/>
              </a:rPr>
              <a:t>AB</a:t>
            </a:r>
            <a:r>
              <a:rPr lang="fa-IR" sz="2200" b="1" dirty="0">
                <a:solidFill>
                  <a:srgbClr val="C00000"/>
                </a:solidFill>
                <a:cs typeface="B Zar" pitchFamily="2" charset="-78"/>
              </a:rPr>
              <a:t> در نقطه </a:t>
            </a:r>
            <a:r>
              <a:rPr lang="en-US" sz="2200" b="1" dirty="0">
                <a:solidFill>
                  <a:srgbClr val="C00000"/>
                </a:solidFill>
                <a:cs typeface="B Zar" pitchFamily="2" charset="-78"/>
              </a:rPr>
              <a:t>A</a:t>
            </a:r>
            <a:r>
              <a:rPr lang="fa-IR" sz="2200" b="1" dirty="0">
                <a:solidFill>
                  <a:srgbClr val="C00000"/>
                </a:solidFill>
                <a:cs typeface="B Zar" pitchFamily="2" charset="-78"/>
              </a:rPr>
              <a:t> توسط یاتاقان محوری و در نقطه </a:t>
            </a:r>
            <a:r>
              <a:rPr lang="en-US" sz="2200" b="1" dirty="0">
                <a:solidFill>
                  <a:srgbClr val="C00000"/>
                </a:solidFill>
                <a:cs typeface="B Zar" pitchFamily="2" charset="-78"/>
              </a:rPr>
              <a:t>B</a:t>
            </a:r>
            <a:r>
              <a:rPr lang="fa-IR" sz="2200" b="1" dirty="0">
                <a:solidFill>
                  <a:srgbClr val="C00000"/>
                </a:solidFill>
                <a:cs typeface="B Zar" pitchFamily="2" charset="-78"/>
              </a:rPr>
              <a:t> توسط یاتاقان کشویی نگه داشته می شود. مقدار نیرو در طناب </a:t>
            </a:r>
            <a:r>
              <a:rPr lang="en-US" sz="2200" b="1" dirty="0">
                <a:solidFill>
                  <a:srgbClr val="C00000"/>
                </a:solidFill>
                <a:cs typeface="B Zar" pitchFamily="2" charset="-78"/>
              </a:rPr>
              <a:t>CD</a:t>
            </a:r>
            <a:r>
              <a:rPr lang="fa-IR" sz="2200" b="1" dirty="0">
                <a:solidFill>
                  <a:srgbClr val="C00000"/>
                </a:solidFill>
                <a:cs typeface="B Zar" pitchFamily="2" charset="-78"/>
              </a:rPr>
              <a:t> و نیروی های تکیه گاهی در یاتاقان </a:t>
            </a:r>
            <a:r>
              <a:rPr lang="en-US" sz="2200" b="1" dirty="0">
                <a:solidFill>
                  <a:srgbClr val="C00000"/>
                </a:solidFill>
                <a:cs typeface="B Zar" pitchFamily="2" charset="-78"/>
              </a:rPr>
              <a:t>B</a:t>
            </a:r>
            <a:r>
              <a:rPr lang="fa-IR" sz="2200" b="1" dirty="0">
                <a:solidFill>
                  <a:srgbClr val="C00000"/>
                </a:solidFill>
                <a:cs typeface="B Zar" pitchFamily="2" charset="-78"/>
              </a:rPr>
              <a:t> را محاسبه کنید؟</a:t>
            </a:r>
            <a:r>
              <a:rPr lang="en-US" dirty="0"/>
              <a:t/>
            </a:r>
            <a:br>
              <a:rPr lang="en-US" dirty="0"/>
            </a:br>
            <a:endParaRPr lang="en-US" dirty="0"/>
          </a:p>
        </p:txBody>
      </p:sp>
      <p:pic>
        <p:nvPicPr>
          <p:cNvPr id="4" name="Content Placeholder 3"/>
          <p:cNvPicPr>
            <a:picLocks noGrp="1"/>
          </p:cNvPicPr>
          <p:nvPr>
            <p:ph idx="1"/>
          </p:nvPr>
        </p:nvPicPr>
        <p:blipFill rotWithShape="1">
          <a:blip r:embed="rId2">
            <a:extLst>
              <a:ext uri="{28A0092B-C50C-407E-A947-70E740481C1C}">
                <a14:useLocalDpi xmlns="" xmlns:a14="http://schemas.microsoft.com/office/drawing/2010/main" val="0"/>
              </a:ext>
            </a:extLst>
          </a:blip>
          <a:srcRect l="10785" r="7241"/>
          <a:stretch/>
        </p:blipFill>
        <p:spPr bwMode="auto">
          <a:xfrm>
            <a:off x="1409700" y="1752600"/>
            <a:ext cx="6324599" cy="4261299"/>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047134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 xmlns:a14="http://schemas.microsoft.com/office/drawing/2010/main" val="0"/>
              </a:ext>
            </a:extLst>
          </a:blip>
          <a:srcRect l="10785" r="7241" b="18103"/>
          <a:stretch/>
        </p:blipFill>
        <p:spPr bwMode="auto">
          <a:xfrm>
            <a:off x="0" y="210239"/>
            <a:ext cx="5715000" cy="3447361"/>
          </a:xfrm>
          <a:prstGeom prst="rect">
            <a:avLst/>
          </a:prstGeom>
          <a:noFill/>
          <a:ln>
            <a:noFill/>
          </a:ln>
          <a:extLst>
            <a:ext uri="{53640926-AAD7-44D8-BBD7-CCE9431645EC}">
              <a14:shadowObscured xmlns="" xmlns:a14="http://schemas.microsoft.com/office/drawing/2010/main"/>
            </a:ext>
          </a:extLst>
        </p:spPr>
      </p:pic>
      <p:cxnSp>
        <p:nvCxnSpPr>
          <p:cNvPr id="6" name="Straight Arrow Connector 5"/>
          <p:cNvCxnSpPr/>
          <p:nvPr/>
        </p:nvCxnSpPr>
        <p:spPr>
          <a:xfrm rot="10800000" flipV="1">
            <a:off x="3733800" y="1447800"/>
            <a:ext cx="914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 y="304800"/>
            <a:ext cx="99060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1000" y="990600"/>
            <a:ext cx="91440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915194" y="304006"/>
            <a:ext cx="9144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09800" y="1905000"/>
            <a:ext cx="91440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708825" y="1162135"/>
            <a:ext cx="9144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57600" y="1219200"/>
            <a:ext cx="685800" cy="523220"/>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T</a:t>
            </a:r>
            <a:endParaRPr lang="en-US" sz="2800" b="1" dirty="0">
              <a:solidFill>
                <a:srgbClr val="00B050"/>
              </a:solidFill>
              <a:latin typeface="Times New Roman" pitchFamily="18" charset="0"/>
              <a:cs typeface="Times New Roman" pitchFamily="18" charset="0"/>
            </a:endParaRPr>
          </a:p>
        </p:txBody>
      </p:sp>
      <p:sp>
        <p:nvSpPr>
          <p:cNvPr id="22" name="TextBox 21"/>
          <p:cNvSpPr txBox="1"/>
          <p:nvPr/>
        </p:nvSpPr>
        <p:spPr>
          <a:xfrm>
            <a:off x="304800" y="1371600"/>
            <a:ext cx="685800" cy="523220"/>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Ax</a:t>
            </a:r>
            <a:endParaRPr lang="en-US" sz="2800" b="1" dirty="0">
              <a:solidFill>
                <a:srgbClr val="00B050"/>
              </a:solidFill>
              <a:latin typeface="Times New Roman" pitchFamily="18" charset="0"/>
              <a:cs typeface="Times New Roman" pitchFamily="18" charset="0"/>
            </a:endParaRPr>
          </a:p>
        </p:txBody>
      </p:sp>
      <p:sp>
        <p:nvSpPr>
          <p:cNvPr id="23" name="TextBox 22"/>
          <p:cNvSpPr txBox="1"/>
          <p:nvPr/>
        </p:nvSpPr>
        <p:spPr>
          <a:xfrm>
            <a:off x="0" y="304800"/>
            <a:ext cx="685800" cy="523220"/>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Ay</a:t>
            </a:r>
            <a:endParaRPr lang="en-US" sz="2800" b="1" dirty="0">
              <a:solidFill>
                <a:srgbClr val="00B050"/>
              </a:solidFill>
              <a:latin typeface="Times New Roman" pitchFamily="18" charset="0"/>
              <a:cs typeface="Times New Roman" pitchFamily="18" charset="0"/>
            </a:endParaRPr>
          </a:p>
        </p:txBody>
      </p:sp>
      <p:sp>
        <p:nvSpPr>
          <p:cNvPr id="24" name="TextBox 23"/>
          <p:cNvSpPr txBox="1"/>
          <p:nvPr/>
        </p:nvSpPr>
        <p:spPr>
          <a:xfrm>
            <a:off x="762000" y="0"/>
            <a:ext cx="685800" cy="523220"/>
          </a:xfrm>
          <a:prstGeom prst="rect">
            <a:avLst/>
          </a:prstGeom>
          <a:noFill/>
        </p:spPr>
        <p:txBody>
          <a:bodyPr wrap="square" rtlCol="0">
            <a:spAutoFit/>
          </a:bodyPr>
          <a:lstStyle/>
          <a:p>
            <a:r>
              <a:rPr lang="en-US" sz="2800" b="1" dirty="0" err="1" smtClean="0">
                <a:solidFill>
                  <a:srgbClr val="00B050"/>
                </a:solidFill>
                <a:latin typeface="Times New Roman" pitchFamily="18" charset="0"/>
                <a:cs typeface="Times New Roman" pitchFamily="18" charset="0"/>
              </a:rPr>
              <a:t>Az</a:t>
            </a:r>
            <a:endParaRPr lang="en-US" sz="2800" b="1" dirty="0">
              <a:solidFill>
                <a:srgbClr val="00B050"/>
              </a:solidFill>
              <a:latin typeface="Times New Roman" pitchFamily="18" charset="0"/>
              <a:cs typeface="Times New Roman" pitchFamily="18" charset="0"/>
            </a:endParaRPr>
          </a:p>
        </p:txBody>
      </p:sp>
      <p:sp>
        <p:nvSpPr>
          <p:cNvPr id="25" name="TextBox 24"/>
          <p:cNvSpPr txBox="1"/>
          <p:nvPr/>
        </p:nvSpPr>
        <p:spPr>
          <a:xfrm>
            <a:off x="2133600" y="1752600"/>
            <a:ext cx="685800" cy="523220"/>
          </a:xfrm>
          <a:prstGeom prst="rect">
            <a:avLst/>
          </a:prstGeom>
          <a:noFill/>
        </p:spPr>
        <p:txBody>
          <a:bodyPr wrap="square" rtlCol="0">
            <a:spAutoFit/>
          </a:bodyPr>
          <a:lstStyle/>
          <a:p>
            <a:r>
              <a:rPr lang="en-US" sz="2800" b="1" dirty="0" err="1" smtClean="0">
                <a:solidFill>
                  <a:srgbClr val="00B050"/>
                </a:solidFill>
                <a:latin typeface="Times New Roman" pitchFamily="18" charset="0"/>
                <a:cs typeface="Times New Roman" pitchFamily="18" charset="0"/>
              </a:rPr>
              <a:t>Bx</a:t>
            </a:r>
            <a:endParaRPr lang="en-US" sz="2800" b="1" dirty="0">
              <a:solidFill>
                <a:srgbClr val="00B050"/>
              </a:solidFill>
              <a:latin typeface="Times New Roman" pitchFamily="18" charset="0"/>
              <a:cs typeface="Times New Roman" pitchFamily="18" charset="0"/>
            </a:endParaRPr>
          </a:p>
        </p:txBody>
      </p:sp>
      <p:sp>
        <p:nvSpPr>
          <p:cNvPr id="26" name="TextBox 25"/>
          <p:cNvSpPr txBox="1"/>
          <p:nvPr/>
        </p:nvSpPr>
        <p:spPr>
          <a:xfrm>
            <a:off x="3124200" y="533400"/>
            <a:ext cx="685800" cy="523220"/>
          </a:xfrm>
          <a:prstGeom prst="rect">
            <a:avLst/>
          </a:prstGeom>
          <a:noFill/>
        </p:spPr>
        <p:txBody>
          <a:bodyPr wrap="square" rtlCol="0">
            <a:spAutoFit/>
          </a:bodyPr>
          <a:lstStyle/>
          <a:p>
            <a:r>
              <a:rPr lang="en-US" sz="2800" b="1" dirty="0" err="1" smtClean="0">
                <a:solidFill>
                  <a:srgbClr val="00B050"/>
                </a:solidFill>
                <a:latin typeface="Times New Roman" pitchFamily="18" charset="0"/>
                <a:cs typeface="Times New Roman" pitchFamily="18" charset="0"/>
              </a:rPr>
              <a:t>Bz</a:t>
            </a:r>
            <a:endParaRPr lang="en-US" sz="2800" b="1" dirty="0">
              <a:solidFill>
                <a:srgbClr val="00B050"/>
              </a:solidFill>
              <a:latin typeface="Times New Roman" pitchFamily="18" charset="0"/>
              <a:cs typeface="Times New Roman" pitchFamily="18" charset="0"/>
            </a:endParaRPr>
          </a:p>
        </p:txBody>
      </p:sp>
      <p:sp>
        <p:nvSpPr>
          <p:cNvPr id="27" name="TextBox 26"/>
          <p:cNvSpPr txBox="1"/>
          <p:nvPr/>
        </p:nvSpPr>
        <p:spPr>
          <a:xfrm>
            <a:off x="5029200" y="228600"/>
            <a:ext cx="3810000" cy="400110"/>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قدم اول: رسم دیاگرام آزاد </a:t>
            </a:r>
            <a:endParaRPr lang="en-US" sz="2000" b="1" dirty="0">
              <a:latin typeface="Times New Roman" pitchFamily="18" charset="0"/>
              <a:cs typeface="Times New Roman" pitchFamily="18" charset="0"/>
            </a:endParaRPr>
          </a:p>
        </p:txBody>
      </p:sp>
      <p:sp>
        <p:nvSpPr>
          <p:cNvPr id="28" name="TextBox 27"/>
          <p:cNvSpPr txBox="1"/>
          <p:nvPr/>
        </p:nvSpPr>
        <p:spPr>
          <a:xfrm>
            <a:off x="5181600" y="1076980"/>
            <a:ext cx="3810000" cy="707886"/>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قدم دوم: نوشتن نیروها و گشتاور بصورت برداری </a:t>
            </a:r>
            <a:endParaRPr lang="en-US" sz="2000" b="1" dirty="0">
              <a:latin typeface="Times New Roman" pitchFamily="18" charset="0"/>
              <a:cs typeface="Times New Roman" pitchFamily="18" charset="0"/>
            </a:endParaRPr>
          </a:p>
        </p:txBody>
      </p:sp>
      <p:sp>
        <p:nvSpPr>
          <p:cNvPr id="29" name="TextBox 28"/>
          <p:cNvSpPr txBox="1"/>
          <p:nvPr/>
        </p:nvSpPr>
        <p:spPr>
          <a:xfrm>
            <a:off x="5334000" y="2133600"/>
            <a:ext cx="3810000" cy="707886"/>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قدم سوم: محاسبه نیروی برآیند و گشتاور برآیند نیروها حول یک نقطه </a:t>
            </a:r>
            <a:endParaRPr lang="en-US" sz="2000" b="1" dirty="0">
              <a:latin typeface="Times New Roman" pitchFamily="18" charset="0"/>
              <a:cs typeface="Times New Roman" pitchFamily="18" charset="0"/>
            </a:endParaRPr>
          </a:p>
        </p:txBody>
      </p:sp>
      <p:sp>
        <p:nvSpPr>
          <p:cNvPr id="30" name="TextBox 29"/>
          <p:cNvSpPr txBox="1"/>
          <p:nvPr/>
        </p:nvSpPr>
        <p:spPr>
          <a:xfrm>
            <a:off x="4267200" y="3200400"/>
            <a:ext cx="4876800" cy="707886"/>
          </a:xfrm>
          <a:prstGeom prst="rect">
            <a:avLst/>
          </a:prstGeom>
          <a:noFill/>
        </p:spPr>
        <p:txBody>
          <a:bodyPr wrap="square" rtlCol="0">
            <a:spAutoFit/>
          </a:bodyPr>
          <a:lstStyle/>
          <a:p>
            <a:pPr algn="r" rtl="1"/>
            <a:r>
              <a:rPr lang="fa-IR" sz="2000" b="1" dirty="0" smtClean="0">
                <a:latin typeface="Times New Roman" pitchFamily="18" charset="0"/>
                <a:cs typeface="Times New Roman" pitchFamily="18" charset="0"/>
              </a:rPr>
              <a:t>قدم سوم: مساوی صفر قرار دادن معادله نیروی و گشتاور برآیند برابر با صفر و محاسبه نیروی مجهول </a:t>
            </a:r>
            <a:endParaRPr lang="en-US" sz="20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3886200"/>
            <a:ext cx="2349500" cy="457200"/>
          </a:xfrm>
          <a:prstGeom prst="rect">
            <a:avLst/>
          </a:prstGeom>
          <a:noFill/>
        </p:spPr>
      </p:pic>
      <p:pic>
        <p:nvPicPr>
          <p:cNvPr id="10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 y="5257800"/>
            <a:ext cx="6934200" cy="16002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2543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76800" y="4419600"/>
            <a:ext cx="1881717" cy="533400"/>
          </a:xfrm>
          <a:prstGeom prst="rect">
            <a:avLst/>
          </a:prstGeom>
          <a:noFill/>
        </p:spPr>
      </p:pic>
      <p:sp>
        <p:nvSpPr>
          <p:cNvPr id="1034"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8"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7199" y="4419600"/>
            <a:ext cx="3391877" cy="533400"/>
          </a:xfrm>
          <a:prstGeom prst="rect">
            <a:avLst/>
          </a:prstGeom>
          <a:noFill/>
        </p:spPr>
      </p:pic>
      <p:sp>
        <p:nvSpPr>
          <p:cNvPr id="1040" name="Rectangle 1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304800"/>
            <a:ext cx="8458200" cy="830997"/>
          </a:xfrm>
          <a:prstGeom prst="rect">
            <a:avLst/>
          </a:prstGeom>
          <a:noFill/>
        </p:spPr>
        <p:txBody>
          <a:bodyPr wrap="square" rtlCol="0">
            <a:spAutoFit/>
          </a:bodyPr>
          <a:lstStyle/>
          <a:p>
            <a:pPr algn="r" rtl="1"/>
            <a:r>
              <a:rPr lang="fa-IR" sz="2400" b="1" dirty="0" smtClean="0"/>
              <a:t>دستگاه نیرو- کوپل در نقطه </a:t>
            </a:r>
            <a:r>
              <a:rPr lang="en-US" sz="2400" b="1" dirty="0" smtClean="0"/>
              <a:t>B</a:t>
            </a:r>
            <a:r>
              <a:rPr lang="fa-IR" sz="2400" b="1" dirty="0" smtClean="0"/>
              <a:t> تشکیل می گردد. گشتاور همه نیروها حول نقطه  محاسبه می شود</a:t>
            </a:r>
            <a:endParaRPr lang="en-US" sz="2400" b="1" dirty="0"/>
          </a:p>
        </p:txBody>
      </p:sp>
      <p:sp>
        <p:nvSpPr>
          <p:cNvPr id="6043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32" name="Picture 1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4114800"/>
            <a:ext cx="8229600" cy="424754"/>
          </a:xfrm>
          <a:prstGeom prst="rect">
            <a:avLst/>
          </a:prstGeom>
          <a:noFill/>
        </p:spPr>
      </p:pic>
      <p:pic>
        <p:nvPicPr>
          <p:cNvPr id="60435" name="Picture 19"/>
          <p:cNvPicPr>
            <a:picLocks noChangeAspect="1" noChangeArrowheads="1"/>
          </p:cNvPicPr>
          <p:nvPr/>
        </p:nvPicPr>
        <p:blipFill>
          <a:blip r:embed="rId3"/>
          <a:srcRect/>
          <a:stretch>
            <a:fillRect/>
          </a:stretch>
        </p:blipFill>
        <p:spPr bwMode="auto">
          <a:xfrm>
            <a:off x="-11010" y="1752600"/>
            <a:ext cx="9155010" cy="1949584"/>
          </a:xfrm>
          <a:prstGeom prst="rect">
            <a:avLst/>
          </a:prstGeom>
          <a:noFill/>
          <a:ln w="9525">
            <a:noFill/>
            <a:miter lim="800000"/>
            <a:headEnd/>
            <a:tailEnd/>
          </a:ln>
          <a:effectLst/>
        </p:spPr>
      </p:pic>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36" name="Picture 2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399" y="4724400"/>
            <a:ext cx="8070273" cy="381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4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990600"/>
            <a:ext cx="8153400" cy="384925"/>
          </a:xfrm>
          <a:prstGeom prst="rect">
            <a:avLst/>
          </a:prstGeom>
          <a:noFill/>
        </p:spPr>
      </p:pic>
      <p:pic>
        <p:nvPicPr>
          <p:cNvPr id="6" name="Picture 1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381000"/>
            <a:ext cx="8229600" cy="424754"/>
          </a:xfrm>
          <a:prstGeom prst="rect">
            <a:avLst/>
          </a:prstGeom>
          <a:noFill/>
        </p:spPr>
      </p:pic>
      <p:pic>
        <p:nvPicPr>
          <p:cNvPr id="61447"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1600200"/>
            <a:ext cx="4741334" cy="762000"/>
          </a:xfrm>
          <a:prstGeom prst="rect">
            <a:avLst/>
          </a:prstGeom>
          <a:noFill/>
        </p:spPr>
      </p:pic>
      <p:pic>
        <p:nvPicPr>
          <p:cNvPr id="61446"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2438400"/>
            <a:ext cx="3371850" cy="685800"/>
          </a:xfrm>
          <a:prstGeom prst="rect">
            <a:avLst/>
          </a:prstGeom>
          <a:noFill/>
        </p:spPr>
      </p:pic>
      <p:pic>
        <p:nvPicPr>
          <p:cNvPr id="61445"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3200400"/>
            <a:ext cx="4476750" cy="685800"/>
          </a:xfrm>
          <a:prstGeom prst="rect">
            <a:avLst/>
          </a:prstGeom>
          <a:noFill/>
        </p:spPr>
      </p:pic>
      <p:pic>
        <p:nvPicPr>
          <p:cNvPr id="61444"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4114800"/>
            <a:ext cx="3829050" cy="685800"/>
          </a:xfrm>
          <a:prstGeom prst="rect">
            <a:avLst/>
          </a:prstGeom>
          <a:noFill/>
        </p:spPr>
      </p:pic>
      <p:pic>
        <p:nvPicPr>
          <p:cNvPr id="61443"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4876800"/>
            <a:ext cx="3505200" cy="725214"/>
          </a:xfrm>
          <a:prstGeom prst="rect">
            <a:avLst/>
          </a:prstGeom>
          <a:noFill/>
        </p:spPr>
      </p:pic>
      <p:sp>
        <p:nvSpPr>
          <p:cNvPr id="614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9" name="Rectangle 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50" name="Rectangle 10"/>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54" name="Picture 1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0" y="5714999"/>
            <a:ext cx="5410200" cy="710829"/>
          </a:xfrm>
          <a:prstGeom prst="rect">
            <a:avLst/>
          </a:prstGeom>
          <a:noFill/>
        </p:spPr>
      </p:pic>
      <p:sp>
        <p:nvSpPr>
          <p:cNvPr id="61456" name="Rectangle 1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2513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3916363"/>
          </a:xfrm>
        </p:spPr>
        <p:txBody>
          <a:bodyPr>
            <a:normAutofit/>
          </a:bodyPr>
          <a:lstStyle/>
          <a:p>
            <a:pPr algn="ctr" rtl="1">
              <a:buNone/>
            </a:pPr>
            <a:r>
              <a:rPr lang="fa-IR" sz="8800" dirty="0" smtClean="0">
                <a:cs typeface="B Zar" pitchFamily="2" charset="-78"/>
              </a:rPr>
              <a:t>مسائل تکمیلی</a:t>
            </a:r>
            <a:endParaRPr lang="en-US" sz="8800" dirty="0">
              <a:cs typeface="B Za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solidFill>
                  <a:srgbClr val="C00000"/>
                </a:solidFill>
                <a:cs typeface="B Zar" pitchFamily="2" charset="-78"/>
              </a:rPr>
              <a:t>1. دیاگرام آزاد شکل های زیر را رسم کنید</a:t>
            </a:r>
            <a:endParaRPr lang="en-US" sz="2800" dirty="0">
              <a:solidFill>
                <a:srgbClr val="C00000"/>
              </a:solidFill>
              <a:cs typeface="B Zar" pitchFamily="2" charset="-78"/>
            </a:endParaRPr>
          </a:p>
        </p:txBody>
      </p:sp>
      <p:pic>
        <p:nvPicPr>
          <p:cNvPr id="7170" name="Picture 2"/>
          <p:cNvPicPr>
            <a:picLocks noGrp="1" noChangeAspect="1" noChangeArrowheads="1"/>
          </p:cNvPicPr>
          <p:nvPr>
            <p:ph idx="1"/>
          </p:nvPr>
        </p:nvPicPr>
        <p:blipFill>
          <a:blip r:embed="rId2"/>
          <a:srcRect/>
          <a:stretch>
            <a:fillRect/>
          </a:stretch>
        </p:blipFill>
        <p:spPr bwMode="auto">
          <a:xfrm>
            <a:off x="609600" y="1290271"/>
            <a:ext cx="8153399" cy="5294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r" rtl="1"/>
            <a:r>
              <a:rPr lang="fa-IR" sz="2800" dirty="0">
                <a:solidFill>
                  <a:srgbClr val="C00000"/>
                </a:solidFill>
                <a:cs typeface="B Zar" pitchFamily="2" charset="-78"/>
              </a:rPr>
              <a:t>2.  در شکل زیر عکس العمل های تکیه گاهی را محاسبه کنید؟</a:t>
            </a:r>
            <a:endParaRPr lang="en-US" sz="2800" dirty="0">
              <a:solidFill>
                <a:srgbClr val="C00000"/>
              </a:solidFill>
              <a:cs typeface="B Zar" pitchFamily="2" charset="-78"/>
            </a:endParaRPr>
          </a:p>
        </p:txBody>
      </p:sp>
      <p:pic>
        <p:nvPicPr>
          <p:cNvPr id="3074" name="Picture 2"/>
          <p:cNvPicPr>
            <a:picLocks noGrp="1" noChangeAspect="1" noChangeArrowheads="1"/>
          </p:cNvPicPr>
          <p:nvPr>
            <p:ph idx="1"/>
          </p:nvPr>
        </p:nvPicPr>
        <p:blipFill>
          <a:blip r:embed="rId2"/>
          <a:srcRect/>
          <a:stretch>
            <a:fillRect/>
          </a:stretch>
        </p:blipFill>
        <p:spPr bwMode="auto">
          <a:xfrm>
            <a:off x="609600" y="1143000"/>
            <a:ext cx="7696199" cy="4004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762000" y="1600199"/>
            <a:ext cx="7162800" cy="4466015"/>
          </a:xfrm>
          <a:prstGeom prst="rect">
            <a:avLst/>
          </a:prstGeom>
          <a:noFill/>
          <a:ln w="9525">
            <a:noFill/>
            <a:miter lim="800000"/>
            <a:headEnd/>
            <a:tailEnd/>
          </a:ln>
          <a:effectLst/>
        </p:spPr>
      </p:pic>
      <p:sp>
        <p:nvSpPr>
          <p:cNvPr id="5" name="Title 1"/>
          <p:cNvSpPr>
            <a:spLocks noGrp="1"/>
          </p:cNvSpPr>
          <p:nvPr>
            <p:ph type="title"/>
          </p:nvPr>
        </p:nvSpPr>
        <p:spPr/>
        <p:txBody>
          <a:bodyPr>
            <a:noAutofit/>
          </a:bodyPr>
          <a:lstStyle/>
          <a:p>
            <a:pPr algn="just" rtl="1"/>
            <a:r>
              <a:rPr lang="fa-IR" sz="2400" dirty="0">
                <a:solidFill>
                  <a:srgbClr val="C00000"/>
                </a:solidFill>
                <a:cs typeface="B Zar" panose="00000400000000000000" pitchFamily="2" charset="-78"/>
              </a:rPr>
              <a:t>3. در شکل زیر در وضعیت نشان داده شده فنر به اندازه 10 </a:t>
            </a:r>
            <a:r>
              <a:rPr lang="en-US" sz="2400" dirty="0">
                <a:solidFill>
                  <a:srgbClr val="C00000"/>
                </a:solidFill>
                <a:cs typeface="B Zar" panose="00000400000000000000" pitchFamily="2" charset="-78"/>
              </a:rPr>
              <a:t>mm</a:t>
            </a:r>
            <a:r>
              <a:rPr lang="fa-IR" sz="2400" dirty="0">
                <a:solidFill>
                  <a:srgbClr val="C00000"/>
                </a:solidFill>
                <a:cs typeface="B Zar" panose="00000400000000000000" pitchFamily="2" charset="-78"/>
              </a:rPr>
              <a:t> کشیده شده است. مقدار نیروی </a:t>
            </a:r>
            <a:r>
              <a:rPr lang="en-US" sz="2400" dirty="0">
                <a:solidFill>
                  <a:srgbClr val="C00000"/>
                </a:solidFill>
                <a:cs typeface="B Zar" panose="00000400000000000000" pitchFamily="2" charset="-78"/>
              </a:rPr>
              <a:t>P</a:t>
            </a:r>
            <a:r>
              <a:rPr lang="fa-IR" sz="2400" dirty="0">
                <a:solidFill>
                  <a:srgbClr val="C00000"/>
                </a:solidFill>
                <a:cs typeface="B Zar" panose="00000400000000000000" pitchFamily="2" charset="-78"/>
              </a:rPr>
              <a:t> برای حالتی که سازه در نقطه </a:t>
            </a:r>
            <a:r>
              <a:rPr lang="en-US" sz="2400" dirty="0">
                <a:solidFill>
                  <a:srgbClr val="C00000"/>
                </a:solidFill>
                <a:cs typeface="B Zar" panose="00000400000000000000" pitchFamily="2" charset="-78"/>
              </a:rPr>
              <a:t>C</a:t>
            </a:r>
            <a:r>
              <a:rPr lang="fa-IR" sz="2400" dirty="0">
                <a:solidFill>
                  <a:srgbClr val="C00000"/>
                </a:solidFill>
                <a:cs typeface="B Zar" panose="00000400000000000000" pitchFamily="2" charset="-78"/>
              </a:rPr>
              <a:t> از تکیه جدا شود را محاسبه  کنید؟</a:t>
            </a:r>
            <a:endParaRPr lang="en-US" sz="2400" dirty="0">
              <a:solidFill>
                <a:srgbClr val="C00000"/>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cs typeface="B Zar" pitchFamily="2" charset="-78"/>
            </a:endParaRPr>
          </a:p>
        </p:txBody>
      </p:sp>
      <p:sp>
        <p:nvSpPr>
          <p:cNvPr id="3" name="Content Placeholder 2"/>
          <p:cNvSpPr>
            <a:spLocks noGrp="1"/>
          </p:cNvSpPr>
          <p:nvPr>
            <p:ph idx="1"/>
          </p:nvPr>
        </p:nvSpPr>
        <p:spPr/>
        <p:txBody>
          <a:bodyPr/>
          <a:lstStyle/>
          <a:p>
            <a:pPr marL="514350" indent="-514350" algn="just" rtl="1">
              <a:buFont typeface="+mj-lt"/>
              <a:buAutoNum type="arabicPeriod"/>
            </a:pPr>
            <a:r>
              <a:rPr lang="fa-IR" dirty="0" smtClean="0">
                <a:cs typeface="B Zar" pitchFamily="2" charset="-78"/>
              </a:rPr>
              <a:t>زمانی یک جسم دارای تعادل است که برایند نیروها و گشتاورهای وارده بر آن صفر باشد</a:t>
            </a:r>
          </a:p>
          <a:p>
            <a:pPr marL="514350" indent="-514350" algn="just" rtl="1">
              <a:buFont typeface="+mj-lt"/>
              <a:buAutoNum type="arabicPeriod"/>
            </a:pPr>
            <a:endParaRPr lang="fa-IR" dirty="0">
              <a:cs typeface="B Zar" pitchFamily="2" charset="-78"/>
            </a:endParaRPr>
          </a:p>
          <a:p>
            <a:pPr marL="514350" indent="-514350" algn="just" rtl="1">
              <a:buFont typeface="+mj-lt"/>
              <a:buAutoNum type="arabicPeriod"/>
            </a:pPr>
            <a:endParaRPr lang="fa-IR" dirty="0" smtClean="0">
              <a:cs typeface="B Zar" pitchFamily="2" charset="-78"/>
            </a:endParaRPr>
          </a:p>
          <a:p>
            <a:pPr marL="514350" indent="-514350" algn="just" rtl="1">
              <a:buFont typeface="+mj-lt"/>
              <a:buAutoNum type="arabicPeriod"/>
            </a:pPr>
            <a:endParaRPr lang="fa-IR" dirty="0" smtClean="0">
              <a:cs typeface="B Zar" pitchFamily="2" charset="-78"/>
            </a:endParaRPr>
          </a:p>
          <a:p>
            <a:pPr marL="514350" indent="-514350" algn="just" rtl="1">
              <a:buFont typeface="+mj-lt"/>
              <a:buAutoNum type="arabicPeriod"/>
            </a:pPr>
            <a:r>
              <a:rPr lang="fa-IR" dirty="0" smtClean="0">
                <a:cs typeface="B Zar" pitchFamily="2" charset="-78"/>
              </a:rPr>
              <a:t>جسم دارای تعادل یا ساکن است یا با سرعت ثابت حرکت خطی یا دورانی دارد</a:t>
            </a:r>
          </a:p>
          <a:p>
            <a:pPr marL="514350" indent="-514350" algn="just" rtl="1">
              <a:buNone/>
            </a:pPr>
            <a:endParaRPr lang="en-US" dirty="0">
              <a:cs typeface="B Zar" pitchFamily="2" charset="-78"/>
            </a:endParaRPr>
          </a:p>
        </p:txBody>
      </p:sp>
      <p:pic>
        <p:nvPicPr>
          <p:cNvPr id="1027" name="Picture 3"/>
          <p:cNvPicPr>
            <a:picLocks noChangeAspect="1" noChangeArrowheads="1"/>
          </p:cNvPicPr>
          <p:nvPr/>
        </p:nvPicPr>
        <p:blipFill>
          <a:blip r:embed="rId2"/>
          <a:srcRect/>
          <a:stretch>
            <a:fillRect/>
          </a:stretch>
        </p:blipFill>
        <p:spPr bwMode="auto">
          <a:xfrm>
            <a:off x="228600" y="2895600"/>
            <a:ext cx="4495800" cy="75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228599" y="1524000"/>
            <a:ext cx="7022961" cy="4992886"/>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868362"/>
          </a:xfrm>
        </p:spPr>
        <p:txBody>
          <a:bodyPr>
            <a:normAutofit/>
          </a:bodyPr>
          <a:lstStyle/>
          <a:p>
            <a:pPr algn="r" rtl="1"/>
            <a:r>
              <a:rPr lang="fa-IR" sz="2400" b="1" dirty="0" smtClean="0">
                <a:solidFill>
                  <a:srgbClr val="C00000"/>
                </a:solidFill>
                <a:cs typeface="B Zar" pitchFamily="2" charset="-78"/>
              </a:rPr>
              <a:t>4. در شکل زیر عکس العمل های تکیه گاهی در نقطه </a:t>
            </a:r>
            <a:r>
              <a:rPr lang="en-US" sz="2400" b="1" dirty="0" smtClean="0">
                <a:solidFill>
                  <a:srgbClr val="C00000"/>
                </a:solidFill>
                <a:cs typeface="B Zar" pitchFamily="2" charset="-78"/>
              </a:rPr>
              <a:t>A</a:t>
            </a:r>
            <a:r>
              <a:rPr lang="fa-IR" sz="2400" b="1" dirty="0" smtClean="0">
                <a:solidFill>
                  <a:srgbClr val="C00000"/>
                </a:solidFill>
                <a:cs typeface="B Zar" pitchFamily="2" charset="-78"/>
              </a:rPr>
              <a:t> را محاسبه کنید؟</a:t>
            </a:r>
            <a:endParaRPr lang="en-US"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381000" y="1447800"/>
            <a:ext cx="6496050" cy="4727324"/>
          </a:xfrm>
          <a:prstGeom prst="rect">
            <a:avLst/>
          </a:prstGeom>
          <a:noFill/>
          <a:ln w="9525">
            <a:noFill/>
            <a:miter lim="800000"/>
            <a:headEnd/>
            <a:tailEnd/>
          </a:ln>
          <a:effectLst/>
        </p:spPr>
      </p:pic>
      <p:sp>
        <p:nvSpPr>
          <p:cNvPr id="5" name="Title 1"/>
          <p:cNvSpPr>
            <a:spLocks noGrp="1"/>
          </p:cNvSpPr>
          <p:nvPr>
            <p:ph type="title"/>
          </p:nvPr>
        </p:nvSpPr>
        <p:spPr/>
        <p:txBody>
          <a:bodyPr>
            <a:normAutofit fontScale="90000"/>
          </a:bodyPr>
          <a:lstStyle/>
          <a:p>
            <a:pPr algn="r" rtl="1"/>
            <a:r>
              <a:rPr lang="fa-IR" sz="2400" b="1" dirty="0" smtClean="0">
                <a:solidFill>
                  <a:srgbClr val="C00000"/>
                </a:solidFill>
                <a:cs typeface="B Zar" pitchFamily="2" charset="-78"/>
              </a:rPr>
              <a:t>5. در شکل زیر عکس العمل های تکیه گاهی در نقطه </a:t>
            </a:r>
            <a:r>
              <a:rPr lang="en-US" sz="2400" b="1" dirty="0" smtClean="0">
                <a:solidFill>
                  <a:srgbClr val="C00000"/>
                </a:solidFill>
                <a:cs typeface="B Zar" pitchFamily="2" charset="-78"/>
              </a:rPr>
              <a:t>O</a:t>
            </a:r>
            <a:r>
              <a:rPr lang="fa-IR" sz="2400" b="1" dirty="0" smtClean="0">
                <a:solidFill>
                  <a:srgbClr val="C00000"/>
                </a:solidFill>
                <a:cs typeface="B Zar" pitchFamily="2" charset="-78"/>
              </a:rPr>
              <a:t> را محاسبه کنید؟</a:t>
            </a:r>
            <a:r>
              <a:rPr lang="en-US" sz="2400" b="1" dirty="0" smtClean="0">
                <a:solidFill>
                  <a:srgbClr val="C00000"/>
                </a:solidFill>
                <a:cs typeface="B Zar" pitchFamily="2" charset="-78"/>
              </a:rPr>
              <a:t/>
            </a:r>
            <a:br>
              <a:rPr lang="en-US" sz="2400" b="1" dirty="0" smtClean="0">
                <a:solidFill>
                  <a:srgbClr val="C00000"/>
                </a:solidFill>
                <a:cs typeface="B Zar" pitchFamily="2" charset="-78"/>
              </a:rPr>
            </a:br>
            <a:r>
              <a:rPr lang="fa-IR" sz="2400" b="1" dirty="0" smtClean="0">
                <a:solidFill>
                  <a:srgbClr val="C00000"/>
                </a:solidFill>
                <a:cs typeface="B Zar" pitchFamily="2" charset="-78"/>
              </a:rPr>
              <a:t>وزن شخص 120 پوند، وزن تیر 200 پوند و نیروی کشش طناب 40 پوند می باشد.</a:t>
            </a:r>
            <a:endParaRPr lang="en-US"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1800" b="1" dirty="0" smtClean="0">
                <a:solidFill>
                  <a:srgbClr val="C00000"/>
                </a:solidFill>
                <a:cs typeface="B Zar" panose="00000400000000000000" pitchFamily="2" charset="-78"/>
              </a:rPr>
              <a:t>6. در </a:t>
            </a:r>
            <a:r>
              <a:rPr lang="fa-IR" sz="1800" b="1" dirty="0">
                <a:solidFill>
                  <a:srgbClr val="C00000"/>
                </a:solidFill>
                <a:cs typeface="B Zar" panose="00000400000000000000" pitchFamily="2" charset="-78"/>
              </a:rPr>
              <a:t>شکل جرم پولی برابر 18 کیلو گرم و وزن میله ناچیز می باشد. نیروهای عکس العمل تکیه گاهی در نقاط </a:t>
            </a:r>
            <a:r>
              <a:rPr lang="en-US" sz="1800" b="1" dirty="0">
                <a:solidFill>
                  <a:srgbClr val="C00000"/>
                </a:solidFill>
                <a:cs typeface="B Zar" panose="00000400000000000000" pitchFamily="2" charset="-78"/>
              </a:rPr>
              <a:t>A</a:t>
            </a:r>
            <a:r>
              <a:rPr lang="fa-IR" sz="1800" b="1" dirty="0">
                <a:solidFill>
                  <a:srgbClr val="C00000"/>
                </a:solidFill>
                <a:cs typeface="B Zar" panose="00000400000000000000" pitchFamily="2" charset="-78"/>
              </a:rPr>
              <a:t> و </a:t>
            </a:r>
            <a:r>
              <a:rPr lang="en-US" sz="1800" b="1" dirty="0">
                <a:solidFill>
                  <a:srgbClr val="C00000"/>
                </a:solidFill>
                <a:cs typeface="B Zar" panose="00000400000000000000" pitchFamily="2" charset="-78"/>
              </a:rPr>
              <a:t>C</a:t>
            </a:r>
            <a:r>
              <a:rPr lang="fa-IR" sz="1800" b="1" dirty="0">
                <a:solidFill>
                  <a:srgbClr val="C00000"/>
                </a:solidFill>
                <a:cs typeface="B Zar" panose="00000400000000000000" pitchFamily="2" charset="-78"/>
              </a:rPr>
              <a:t> را محاسبه کنید.</a:t>
            </a:r>
            <a:endParaRPr lang="en-US" sz="1800" b="1" dirty="0">
              <a:solidFill>
                <a:srgbClr val="C00000"/>
              </a:solidFill>
              <a:cs typeface="B Zar" panose="00000400000000000000" pitchFamily="2" charset="-78"/>
            </a:endParaRPr>
          </a:p>
        </p:txBody>
      </p:sp>
      <p:pic>
        <p:nvPicPr>
          <p:cNvPr id="4" name="Picture 3"/>
          <p:cNvPicPr/>
          <p:nvPr/>
        </p:nvPicPr>
        <p:blipFill rotWithShape="1">
          <a:blip r:embed="rId2">
            <a:extLst>
              <a:ext uri="{28A0092B-C50C-407E-A947-70E740481C1C}">
                <a14:useLocalDpi xmlns="" xmlns:a14="http://schemas.microsoft.com/office/drawing/2010/main" val="0"/>
              </a:ext>
            </a:extLst>
          </a:blip>
          <a:srcRect l="21669" t="24225" r="23114" b="10382"/>
          <a:stretch/>
        </p:blipFill>
        <p:spPr bwMode="auto">
          <a:xfrm>
            <a:off x="1219200" y="2057400"/>
            <a:ext cx="6248400" cy="388620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098205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1800" b="1" dirty="0" smtClean="0">
                <a:solidFill>
                  <a:srgbClr val="C00000"/>
                </a:solidFill>
                <a:cs typeface="B Zar" panose="00000400000000000000" pitchFamily="2" charset="-78"/>
              </a:rPr>
              <a:t>7. در </a:t>
            </a:r>
            <a:r>
              <a:rPr lang="fa-IR" sz="1800" b="1" dirty="0">
                <a:solidFill>
                  <a:srgbClr val="C00000"/>
                </a:solidFill>
                <a:cs typeface="B Zar" panose="00000400000000000000" pitchFamily="2" charset="-78"/>
              </a:rPr>
              <a:t>شکل با ناچیز فرض کردن جرم قطعه، حداکثر نیروی </a:t>
            </a:r>
            <a:r>
              <a:rPr lang="en-US" sz="1800" b="1" dirty="0">
                <a:solidFill>
                  <a:srgbClr val="C00000"/>
                </a:solidFill>
                <a:cs typeface="B Zar" panose="00000400000000000000" pitchFamily="2" charset="-78"/>
              </a:rPr>
              <a:t>P</a:t>
            </a:r>
            <a:r>
              <a:rPr lang="fa-IR" sz="1800" b="1" dirty="0">
                <a:solidFill>
                  <a:srgbClr val="C00000"/>
                </a:solidFill>
                <a:cs typeface="B Zar" panose="00000400000000000000" pitchFamily="2" charset="-78"/>
              </a:rPr>
              <a:t> را درصورتی که مقدار نیروی تکیه گاهی در </a:t>
            </a:r>
            <a:r>
              <a:rPr lang="en-US" sz="1800" b="1" dirty="0">
                <a:solidFill>
                  <a:srgbClr val="C00000"/>
                </a:solidFill>
                <a:cs typeface="B Zar" panose="00000400000000000000" pitchFamily="2" charset="-78"/>
              </a:rPr>
              <a:t>B</a:t>
            </a:r>
            <a:r>
              <a:rPr lang="fa-IR" sz="1800" b="1" dirty="0">
                <a:solidFill>
                  <a:srgbClr val="C00000"/>
                </a:solidFill>
                <a:cs typeface="B Zar" panose="00000400000000000000" pitchFamily="2" charset="-78"/>
              </a:rPr>
              <a:t> برابر </a:t>
            </a:r>
            <a:r>
              <a:rPr lang="en-US" sz="1800" b="1" dirty="0">
                <a:solidFill>
                  <a:srgbClr val="C00000"/>
                </a:solidFill>
                <a:cs typeface="B Zar" panose="00000400000000000000" pitchFamily="2" charset="-78"/>
              </a:rPr>
              <a:t>1.8 </a:t>
            </a:r>
            <a:r>
              <a:rPr lang="fa-IR" sz="1800" b="1" dirty="0">
                <a:solidFill>
                  <a:srgbClr val="C00000"/>
                </a:solidFill>
                <a:cs typeface="B Zar" panose="00000400000000000000" pitchFamily="2" charset="-78"/>
              </a:rPr>
              <a:t> کیلو نیوتن باشد.</a:t>
            </a:r>
            <a:r>
              <a:rPr lang="en-US" sz="1800" b="1" dirty="0">
                <a:solidFill>
                  <a:srgbClr val="C00000"/>
                </a:solidFill>
                <a:cs typeface="B Zar" panose="00000400000000000000" pitchFamily="2" charset="-78"/>
              </a:rPr>
              <a:t> </a:t>
            </a:r>
            <a:r>
              <a:rPr lang="fa-IR" sz="1800" b="1" dirty="0">
                <a:solidFill>
                  <a:srgbClr val="C00000"/>
                </a:solidFill>
                <a:cs typeface="B Zar" panose="00000400000000000000" pitchFamily="2" charset="-78"/>
              </a:rPr>
              <a:t>( راهنمایی: عضو سه نیرویی هست)</a:t>
            </a:r>
            <a:r>
              <a:rPr lang="en-US" sz="2000" b="1" dirty="0">
                <a:solidFill>
                  <a:srgbClr val="C00000"/>
                </a:solidFill>
                <a:cs typeface="B Zar" panose="00000400000000000000" pitchFamily="2" charset="-78"/>
              </a:rPr>
              <a:t/>
            </a:r>
            <a:br>
              <a:rPr lang="en-US" sz="2000" b="1" dirty="0">
                <a:solidFill>
                  <a:srgbClr val="C00000"/>
                </a:solidFill>
                <a:cs typeface="B Zar" panose="00000400000000000000" pitchFamily="2" charset="-78"/>
              </a:rPr>
            </a:br>
            <a:endParaRPr lang="en-US" sz="2000" b="1" dirty="0">
              <a:solidFill>
                <a:srgbClr val="C00000"/>
              </a:solidFill>
              <a:cs typeface="B Zar" panose="00000400000000000000" pitchFamily="2" charset="-78"/>
            </a:endParaRPr>
          </a:p>
        </p:txBody>
      </p:sp>
      <p:pic>
        <p:nvPicPr>
          <p:cNvPr id="4" name="Picture 3"/>
          <p:cNvPicPr/>
          <p:nvPr/>
        </p:nvPicPr>
        <p:blipFill rotWithShape="1">
          <a:blip r:embed="rId2">
            <a:extLst>
              <a:ext uri="{28A0092B-C50C-407E-A947-70E740481C1C}">
                <a14:useLocalDpi xmlns="" xmlns:a14="http://schemas.microsoft.com/office/drawing/2010/main" val="0"/>
              </a:ext>
            </a:extLst>
          </a:blip>
          <a:srcRect t="15655" b="18850"/>
          <a:stretch/>
        </p:blipFill>
        <p:spPr bwMode="auto">
          <a:xfrm>
            <a:off x="990600" y="1828800"/>
            <a:ext cx="6858000" cy="419100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040211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l="9040" r="5084"/>
          <a:stretch>
            <a:fillRect/>
          </a:stretch>
        </p:blipFill>
        <p:spPr bwMode="auto">
          <a:xfrm>
            <a:off x="76200" y="1462416"/>
            <a:ext cx="4343400" cy="5319384"/>
          </a:xfrm>
          <a:prstGeom prst="rect">
            <a:avLst/>
          </a:prstGeom>
          <a:noFill/>
          <a:ln w="9525">
            <a:noFill/>
            <a:miter lim="800000"/>
            <a:headEnd/>
            <a:tailEnd/>
          </a:ln>
          <a:effectLst/>
        </p:spPr>
      </p:pic>
      <p:sp>
        <p:nvSpPr>
          <p:cNvPr id="5" name="Title 1"/>
          <p:cNvSpPr>
            <a:spLocks noGrp="1"/>
          </p:cNvSpPr>
          <p:nvPr>
            <p:ph type="title"/>
          </p:nvPr>
        </p:nvSpPr>
        <p:spPr/>
        <p:txBody>
          <a:bodyPr>
            <a:normAutofit/>
          </a:bodyPr>
          <a:lstStyle/>
          <a:p>
            <a:pPr algn="r" rtl="1"/>
            <a:r>
              <a:rPr lang="fa-IR" sz="1800" b="1" dirty="0" smtClean="0">
                <a:solidFill>
                  <a:srgbClr val="C00000"/>
                </a:solidFill>
                <a:cs typeface="B Zar" panose="00000400000000000000" pitchFamily="2" charset="-78"/>
              </a:rPr>
              <a:t>8. </a:t>
            </a:r>
            <a:r>
              <a:rPr lang="fa-IR" sz="1800" b="1" dirty="0">
                <a:solidFill>
                  <a:srgbClr val="C00000"/>
                </a:solidFill>
                <a:cs typeface="B Zar" panose="00000400000000000000" pitchFamily="2" charset="-78"/>
              </a:rPr>
              <a:t>در شکل زیر عکس العمل های تکیه گاهی در نقطه </a:t>
            </a:r>
            <a:r>
              <a:rPr lang="en-US" sz="1800" b="1" dirty="0">
                <a:solidFill>
                  <a:srgbClr val="C00000"/>
                </a:solidFill>
                <a:cs typeface="B Zar" panose="00000400000000000000" pitchFamily="2" charset="-78"/>
              </a:rPr>
              <a:t>O</a:t>
            </a:r>
            <a:r>
              <a:rPr lang="fa-IR" sz="1800" b="1" dirty="0">
                <a:solidFill>
                  <a:srgbClr val="C00000"/>
                </a:solidFill>
                <a:cs typeface="B Zar" panose="00000400000000000000" pitchFamily="2" charset="-78"/>
              </a:rPr>
              <a:t> و کشش طناب ها را محاسبه کنید؟</a:t>
            </a:r>
            <a:endParaRPr lang="en-US" sz="1800" b="1" dirty="0">
              <a:solidFill>
                <a:srgbClr val="C00000"/>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sz="1800" b="1" dirty="0" smtClean="0">
                <a:solidFill>
                  <a:srgbClr val="C00000"/>
                </a:solidFill>
                <a:cs typeface="B Zar" panose="00000400000000000000" pitchFamily="2" charset="-78"/>
              </a:rPr>
              <a:t>9. </a:t>
            </a:r>
            <a:r>
              <a:rPr lang="fa-IR" sz="1800" b="1" dirty="0">
                <a:solidFill>
                  <a:srgbClr val="C00000"/>
                </a:solidFill>
                <a:cs typeface="B Zar" panose="00000400000000000000" pitchFamily="2" charset="-78"/>
              </a:rPr>
              <a:t>در شکل زیر نیروهای وارد شده بر عضو</a:t>
            </a:r>
            <a:r>
              <a:rPr lang="en-US" sz="1800" b="1" dirty="0">
                <a:solidFill>
                  <a:srgbClr val="C00000"/>
                </a:solidFill>
                <a:cs typeface="B Zar" panose="00000400000000000000" pitchFamily="2" charset="-78"/>
              </a:rPr>
              <a:t>OAB </a:t>
            </a:r>
            <a:r>
              <a:rPr lang="fa-IR" sz="1800" b="1" dirty="0">
                <a:solidFill>
                  <a:srgbClr val="C00000"/>
                </a:solidFill>
                <a:cs typeface="B Zar" panose="00000400000000000000" pitchFamily="2" charset="-78"/>
              </a:rPr>
              <a:t> را محاسبه کنید ؟</a:t>
            </a:r>
            <a:br>
              <a:rPr lang="fa-IR" sz="1800" b="1" dirty="0">
                <a:solidFill>
                  <a:srgbClr val="C00000"/>
                </a:solidFill>
                <a:cs typeface="B Zar" panose="00000400000000000000" pitchFamily="2" charset="-78"/>
              </a:rPr>
            </a:br>
            <a:r>
              <a:rPr lang="fa-IR" sz="1800" b="1" dirty="0">
                <a:solidFill>
                  <a:srgbClr val="C00000"/>
                </a:solidFill>
                <a:cs typeface="B Zar" panose="00000400000000000000" pitchFamily="2" charset="-78"/>
              </a:rPr>
              <a:t>راهنمایی: عضو های </a:t>
            </a:r>
            <a:r>
              <a:rPr lang="en-US" sz="1800" b="1" dirty="0">
                <a:solidFill>
                  <a:srgbClr val="C00000"/>
                </a:solidFill>
                <a:cs typeface="B Zar" panose="00000400000000000000" pitchFamily="2" charset="-78"/>
              </a:rPr>
              <a:t>AE</a:t>
            </a:r>
            <a:r>
              <a:rPr lang="fa-IR" sz="1800" b="1" dirty="0">
                <a:solidFill>
                  <a:srgbClr val="C00000"/>
                </a:solidFill>
                <a:cs typeface="B Zar" panose="00000400000000000000" pitchFamily="2" charset="-78"/>
              </a:rPr>
              <a:t> و</a:t>
            </a:r>
            <a:r>
              <a:rPr lang="en-US" sz="1800" b="1" dirty="0">
                <a:solidFill>
                  <a:srgbClr val="C00000"/>
                </a:solidFill>
                <a:cs typeface="B Zar" panose="00000400000000000000" pitchFamily="2" charset="-78"/>
              </a:rPr>
              <a:t>BF </a:t>
            </a:r>
            <a:r>
              <a:rPr lang="fa-IR" sz="1800" b="1" dirty="0">
                <a:solidFill>
                  <a:srgbClr val="C00000"/>
                </a:solidFill>
                <a:cs typeface="B Zar" panose="00000400000000000000" pitchFamily="2" charset="-78"/>
              </a:rPr>
              <a:t> دو نیروی هستند</a:t>
            </a:r>
            <a:endParaRPr lang="en-US" sz="1800" b="1" dirty="0">
              <a:solidFill>
                <a:srgbClr val="C00000"/>
              </a:solidFill>
              <a:cs typeface="B Zar" panose="00000400000000000000" pitchFamily="2" charset="-78"/>
            </a:endParaRPr>
          </a:p>
        </p:txBody>
      </p:sp>
      <p:pic>
        <p:nvPicPr>
          <p:cNvPr id="4" name="Content Placeholder 3"/>
          <p:cNvPicPr>
            <a:picLocks noGrp="1"/>
          </p:cNvPicPr>
          <p:nvPr>
            <p:ph idx="1"/>
          </p:nvPr>
        </p:nvPicPr>
        <p:blipFill rotWithShape="1">
          <a:blip r:embed="rId2">
            <a:extLst>
              <a:ext uri="{28A0092B-C50C-407E-A947-70E740481C1C}">
                <a14:useLocalDpi xmlns="" xmlns:a14="http://schemas.microsoft.com/office/drawing/2010/main" val="0"/>
              </a:ext>
            </a:extLst>
          </a:blip>
          <a:srcRect l="7497" t="21881" r="48148"/>
          <a:stretch/>
        </p:blipFill>
        <p:spPr bwMode="auto">
          <a:xfrm>
            <a:off x="685800" y="1600200"/>
            <a:ext cx="7391400" cy="4724400"/>
          </a:xfrm>
          <a:prstGeom prst="rect">
            <a:avLst/>
          </a:prstGeom>
          <a:noFill/>
          <a:ln>
            <a:noFill/>
          </a:ln>
        </p:spPr>
      </p:pic>
    </p:spTree>
    <p:extLst>
      <p:ext uri="{BB962C8B-B14F-4D97-AF65-F5344CB8AC3E}">
        <p14:creationId xmlns="" xmlns:p14="http://schemas.microsoft.com/office/powerpoint/2010/main" val="3666739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pPr algn="just" rtl="1"/>
            <a:r>
              <a:rPr lang="fa-IR" sz="1800" b="1" dirty="0" smtClean="0">
                <a:solidFill>
                  <a:srgbClr val="C00000"/>
                </a:solidFill>
                <a:cs typeface="B Zar" panose="00000400000000000000" pitchFamily="2" charset="-78"/>
              </a:rPr>
              <a:t>10. </a:t>
            </a:r>
            <a:r>
              <a:rPr lang="fa-IR" sz="1800" b="1" dirty="0">
                <a:solidFill>
                  <a:srgbClr val="C00000"/>
                </a:solidFill>
                <a:cs typeface="B Zar" panose="00000400000000000000" pitchFamily="2" charset="-78"/>
              </a:rPr>
              <a:t>در شکل زیر یاتاقان </a:t>
            </a:r>
            <a:r>
              <a:rPr lang="en-US" sz="1800" b="1" dirty="0">
                <a:solidFill>
                  <a:srgbClr val="C00000"/>
                </a:solidFill>
                <a:cs typeface="B Zar" panose="00000400000000000000" pitchFamily="2" charset="-78"/>
              </a:rPr>
              <a:t>B</a:t>
            </a:r>
            <a:r>
              <a:rPr lang="fa-IR" sz="1800" b="1" dirty="0">
                <a:solidFill>
                  <a:srgbClr val="C00000"/>
                </a:solidFill>
                <a:cs typeface="B Zar" panose="00000400000000000000" pitchFamily="2" charset="-78"/>
              </a:rPr>
              <a:t> محوری و یاتاقان </a:t>
            </a:r>
            <a:r>
              <a:rPr lang="en-US" sz="1800" b="1" dirty="0">
                <a:solidFill>
                  <a:srgbClr val="C00000"/>
                </a:solidFill>
                <a:cs typeface="B Zar" panose="00000400000000000000" pitchFamily="2" charset="-78"/>
              </a:rPr>
              <a:t>A</a:t>
            </a:r>
            <a:r>
              <a:rPr lang="fa-IR" sz="1800" b="1" dirty="0">
                <a:solidFill>
                  <a:srgbClr val="C00000"/>
                </a:solidFill>
                <a:cs typeface="B Zar" panose="00000400000000000000" pitchFamily="2" charset="-78"/>
              </a:rPr>
              <a:t> شعاعی می باشد. برای اینکه سیستم در حالت تعادل باشد مقدار جرم </a:t>
            </a:r>
            <a:r>
              <a:rPr lang="en-US" sz="1800" b="1" dirty="0">
                <a:solidFill>
                  <a:srgbClr val="C00000"/>
                </a:solidFill>
                <a:cs typeface="B Zar" panose="00000400000000000000" pitchFamily="2" charset="-78"/>
              </a:rPr>
              <a:t>m</a:t>
            </a:r>
            <a:r>
              <a:rPr lang="fa-IR" sz="1800" b="1" dirty="0">
                <a:solidFill>
                  <a:srgbClr val="C00000"/>
                </a:solidFill>
                <a:cs typeface="B Zar" panose="00000400000000000000" pitchFamily="2" charset="-78"/>
              </a:rPr>
              <a:t> و نیروی تکیه گاهی </a:t>
            </a:r>
            <a:r>
              <a:rPr lang="fa-IR" sz="1800" b="1" dirty="0" smtClean="0">
                <a:solidFill>
                  <a:srgbClr val="C00000"/>
                </a:solidFill>
                <a:cs typeface="B Zar" panose="00000400000000000000" pitchFamily="2" charset="-78"/>
              </a:rPr>
              <a:t>در</a:t>
            </a:r>
            <a:r>
              <a:rPr lang="en-US" sz="1800" b="1" dirty="0" smtClean="0">
                <a:solidFill>
                  <a:srgbClr val="C00000"/>
                </a:solidFill>
                <a:cs typeface="B Zar" panose="00000400000000000000" pitchFamily="2" charset="-78"/>
              </a:rPr>
              <a:t>B</a:t>
            </a:r>
            <a:r>
              <a:rPr lang="fa-IR" sz="1800" b="1" dirty="0" smtClean="0">
                <a:solidFill>
                  <a:srgbClr val="C00000"/>
                </a:solidFill>
                <a:cs typeface="B Zar" panose="00000400000000000000" pitchFamily="2" charset="-78"/>
              </a:rPr>
              <a:t> و  </a:t>
            </a:r>
            <a:r>
              <a:rPr lang="en-US" sz="1800" b="1" dirty="0">
                <a:solidFill>
                  <a:srgbClr val="C00000"/>
                </a:solidFill>
                <a:cs typeface="B Zar" panose="00000400000000000000" pitchFamily="2" charset="-78"/>
              </a:rPr>
              <a:t>A</a:t>
            </a:r>
            <a:r>
              <a:rPr lang="fa-IR" sz="1800" b="1" dirty="0">
                <a:solidFill>
                  <a:srgbClr val="C00000"/>
                </a:solidFill>
                <a:cs typeface="B Zar" panose="00000400000000000000" pitchFamily="2" charset="-78"/>
              </a:rPr>
              <a:t> را محاسبه کنید ؟</a:t>
            </a:r>
            <a:endParaRPr lang="en-US" sz="1800" b="1" dirty="0">
              <a:solidFill>
                <a:srgbClr val="C00000"/>
              </a:solidFill>
              <a:cs typeface="B Zar" panose="00000400000000000000" pitchFamily="2" charset="-78"/>
            </a:endParaRPr>
          </a:p>
        </p:txBody>
      </p:sp>
      <p:pic>
        <p:nvPicPr>
          <p:cNvPr id="14338" name="Picture 2"/>
          <p:cNvPicPr>
            <a:picLocks noGrp="1" noChangeAspect="1" noChangeArrowheads="1"/>
          </p:cNvPicPr>
          <p:nvPr>
            <p:ph idx="1"/>
          </p:nvPr>
        </p:nvPicPr>
        <p:blipFill>
          <a:blip r:embed="rId2"/>
          <a:srcRect r="2350" b="6210"/>
          <a:stretch>
            <a:fillRect/>
          </a:stretch>
        </p:blipFill>
        <p:spPr bwMode="auto">
          <a:xfrm>
            <a:off x="1066800" y="1600200"/>
            <a:ext cx="6858000" cy="4747846"/>
          </a:xfrm>
          <a:prstGeom prst="rect">
            <a:avLst/>
          </a:prstGeom>
          <a:noFill/>
          <a:ln w="9525">
            <a:noFill/>
            <a:miter lim="800000"/>
            <a:headEnd/>
            <a:tailEnd/>
          </a:ln>
          <a:effectLst/>
        </p:spPr>
      </p:pic>
    </p:spTree>
    <p:extLst>
      <p:ext uri="{BB962C8B-B14F-4D97-AF65-F5344CB8AC3E}">
        <p14:creationId xmlns="" xmlns:p14="http://schemas.microsoft.com/office/powerpoint/2010/main" val="1781924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sz="2000" b="1" dirty="0" smtClean="0">
                <a:solidFill>
                  <a:srgbClr val="C00000"/>
                </a:solidFill>
                <a:cs typeface="B Zar" panose="00000400000000000000" pitchFamily="2" charset="-78"/>
              </a:rPr>
              <a:t>11. محور </a:t>
            </a:r>
            <a:r>
              <a:rPr lang="en-US" sz="2000" b="1" dirty="0">
                <a:solidFill>
                  <a:srgbClr val="C00000"/>
                </a:solidFill>
                <a:cs typeface="B Zar" panose="00000400000000000000" pitchFamily="2" charset="-78"/>
              </a:rPr>
              <a:t>AB</a:t>
            </a:r>
            <a:r>
              <a:rPr lang="fa-IR" sz="2000" b="1" dirty="0">
                <a:solidFill>
                  <a:srgbClr val="C00000"/>
                </a:solidFill>
                <a:cs typeface="B Zar" panose="00000400000000000000" pitchFamily="2" charset="-78"/>
              </a:rPr>
              <a:t> در نقطه </a:t>
            </a:r>
            <a:r>
              <a:rPr lang="en-US" sz="2000" b="1" dirty="0">
                <a:solidFill>
                  <a:srgbClr val="C00000"/>
                </a:solidFill>
                <a:cs typeface="B Zar" panose="00000400000000000000" pitchFamily="2" charset="-78"/>
              </a:rPr>
              <a:t>A</a:t>
            </a:r>
            <a:r>
              <a:rPr lang="fa-IR" sz="2000" b="1" dirty="0">
                <a:solidFill>
                  <a:srgbClr val="C00000"/>
                </a:solidFill>
                <a:cs typeface="B Zar" panose="00000400000000000000" pitchFamily="2" charset="-78"/>
              </a:rPr>
              <a:t> توسط یاتاقان محوری و در نقطه </a:t>
            </a:r>
            <a:r>
              <a:rPr lang="en-US" sz="2000" b="1" dirty="0">
                <a:solidFill>
                  <a:srgbClr val="C00000"/>
                </a:solidFill>
                <a:cs typeface="B Zar" panose="00000400000000000000" pitchFamily="2" charset="-78"/>
              </a:rPr>
              <a:t>B</a:t>
            </a:r>
            <a:r>
              <a:rPr lang="fa-IR" sz="2000" b="1" dirty="0">
                <a:solidFill>
                  <a:srgbClr val="C00000"/>
                </a:solidFill>
                <a:cs typeface="B Zar" panose="00000400000000000000" pitchFamily="2" charset="-78"/>
              </a:rPr>
              <a:t> توسط یاتاقان کشویی نگه داشته می شود. مقدار نیرو در طناب </a:t>
            </a:r>
            <a:r>
              <a:rPr lang="en-US" sz="2000" b="1" dirty="0">
                <a:solidFill>
                  <a:srgbClr val="C00000"/>
                </a:solidFill>
                <a:cs typeface="B Zar" panose="00000400000000000000" pitchFamily="2" charset="-78"/>
              </a:rPr>
              <a:t>CD</a:t>
            </a:r>
            <a:r>
              <a:rPr lang="fa-IR" sz="2000" b="1" dirty="0">
                <a:solidFill>
                  <a:srgbClr val="C00000"/>
                </a:solidFill>
                <a:cs typeface="B Zar" panose="00000400000000000000" pitchFamily="2" charset="-78"/>
              </a:rPr>
              <a:t> و در یاتاقان های </a:t>
            </a:r>
            <a:r>
              <a:rPr lang="en-US" sz="2000" b="1" dirty="0">
                <a:solidFill>
                  <a:srgbClr val="C00000"/>
                </a:solidFill>
                <a:cs typeface="B Zar" panose="00000400000000000000" pitchFamily="2" charset="-78"/>
              </a:rPr>
              <a:t>A</a:t>
            </a:r>
            <a:r>
              <a:rPr lang="fa-IR" sz="2000" b="1" dirty="0">
                <a:solidFill>
                  <a:srgbClr val="C00000"/>
                </a:solidFill>
                <a:cs typeface="B Zar" panose="00000400000000000000" pitchFamily="2" charset="-78"/>
              </a:rPr>
              <a:t> و </a:t>
            </a:r>
            <a:r>
              <a:rPr lang="en-US" sz="2000" b="1" dirty="0">
                <a:solidFill>
                  <a:srgbClr val="C00000"/>
                </a:solidFill>
                <a:cs typeface="B Zar" panose="00000400000000000000" pitchFamily="2" charset="-78"/>
              </a:rPr>
              <a:t>B</a:t>
            </a:r>
            <a:r>
              <a:rPr lang="fa-IR" sz="2000" b="1" dirty="0">
                <a:solidFill>
                  <a:srgbClr val="C00000"/>
                </a:solidFill>
                <a:cs typeface="B Zar" panose="00000400000000000000" pitchFamily="2" charset="-78"/>
              </a:rPr>
              <a:t> را محاسبه کنید؟</a:t>
            </a:r>
            <a:r>
              <a:rPr lang="en-US" dirty="0"/>
              <a:t/>
            </a:r>
            <a:br>
              <a:rPr lang="en-US" dirty="0"/>
            </a:br>
            <a:endParaRPr lang="en-US" dirty="0"/>
          </a:p>
        </p:txBody>
      </p:sp>
      <p:pic>
        <p:nvPicPr>
          <p:cNvPr id="4" name="Picture 3"/>
          <p:cNvPicPr/>
          <p:nvPr/>
        </p:nvPicPr>
        <p:blipFill rotWithShape="1">
          <a:blip r:embed="rId2">
            <a:extLst>
              <a:ext uri="{28A0092B-C50C-407E-A947-70E740481C1C}">
                <a14:useLocalDpi xmlns="" xmlns:a14="http://schemas.microsoft.com/office/drawing/2010/main" val="0"/>
              </a:ext>
            </a:extLst>
          </a:blip>
          <a:srcRect l="6906" r="7673"/>
          <a:stretch/>
        </p:blipFill>
        <p:spPr bwMode="auto">
          <a:xfrm>
            <a:off x="1371600" y="1417638"/>
            <a:ext cx="5715000" cy="5135562"/>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81920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rtl="1"/>
            <a:r>
              <a:rPr lang="fa-IR" dirty="0" smtClean="0">
                <a:solidFill>
                  <a:srgbClr val="C00000"/>
                </a:solidFill>
                <a:latin typeface="Times New Roman" pitchFamily="18" charset="0"/>
                <a:cs typeface="B Zar" pitchFamily="2" charset="-78"/>
              </a:rPr>
              <a:t>دیاگرام آزاد (</a:t>
            </a:r>
            <a:r>
              <a:rPr lang="en-US" dirty="0" smtClean="0">
                <a:solidFill>
                  <a:srgbClr val="C00000"/>
                </a:solidFill>
                <a:latin typeface="Times New Roman" pitchFamily="18" charset="0"/>
                <a:cs typeface="B Zar" pitchFamily="2" charset="-78"/>
              </a:rPr>
              <a:t>Free body diagram</a:t>
            </a:r>
            <a:r>
              <a:rPr lang="fa-IR" dirty="0" smtClean="0">
                <a:solidFill>
                  <a:srgbClr val="C00000"/>
                </a:solidFill>
                <a:latin typeface="Times New Roman" pitchFamily="18" charset="0"/>
                <a:cs typeface="B Zar" pitchFamily="2" charset="-78"/>
              </a:rPr>
              <a:t>)</a:t>
            </a:r>
            <a:endParaRPr lang="en-US" dirty="0">
              <a:solidFill>
                <a:srgbClr val="C00000"/>
              </a:solidFill>
              <a:latin typeface="Times New Roman" pitchFamily="18" charset="0"/>
              <a:cs typeface="B Zar" pitchFamily="2" charset="-78"/>
            </a:endParaRPr>
          </a:p>
        </p:txBody>
      </p:sp>
      <p:sp>
        <p:nvSpPr>
          <p:cNvPr id="3" name="Content Placeholder 2"/>
          <p:cNvSpPr>
            <a:spLocks noGrp="1"/>
          </p:cNvSpPr>
          <p:nvPr>
            <p:ph idx="1"/>
          </p:nvPr>
        </p:nvSpPr>
        <p:spPr>
          <a:xfrm>
            <a:off x="304800" y="1600200"/>
            <a:ext cx="8229600" cy="4525963"/>
          </a:xfrm>
        </p:spPr>
        <p:txBody>
          <a:bodyPr>
            <a:normAutofit fontScale="92500" lnSpcReduction="20000"/>
          </a:bodyPr>
          <a:lstStyle/>
          <a:p>
            <a:pPr algn="just" rtl="1">
              <a:buNone/>
            </a:pPr>
            <a:r>
              <a:rPr lang="fa-IR" dirty="0" smtClean="0">
                <a:cs typeface="B Zar" pitchFamily="2" charset="-78"/>
              </a:rPr>
              <a:t>رسم دیاگرام آزاد مهمترین قدم در حل مسائل مربوط به مکانیک الخصوص مسائل تعادل اجسام می باشد</a:t>
            </a:r>
          </a:p>
          <a:p>
            <a:pPr algn="just" rtl="1">
              <a:buNone/>
            </a:pPr>
            <a:endParaRPr lang="fa-IR" dirty="0" smtClean="0">
              <a:cs typeface="B Zar" pitchFamily="2" charset="-78"/>
            </a:endParaRPr>
          </a:p>
          <a:p>
            <a:pPr algn="just" rtl="1">
              <a:buNone/>
            </a:pPr>
            <a:r>
              <a:rPr lang="fa-IR" dirty="0" smtClean="0">
                <a:cs typeface="B Zar" pitchFamily="2" charset="-78"/>
              </a:rPr>
              <a:t>برای رسم دیاگرام آزاد مراحل زیر را طی می کنیم:</a:t>
            </a:r>
          </a:p>
          <a:p>
            <a:pPr algn="just" rtl="1">
              <a:buNone/>
            </a:pPr>
            <a:endParaRPr lang="fa-IR" dirty="0" smtClean="0">
              <a:cs typeface="B Zar" pitchFamily="2" charset="-78"/>
            </a:endParaRPr>
          </a:p>
          <a:p>
            <a:pPr marL="514350" indent="-514350" algn="just" rtl="1">
              <a:buFont typeface="+mj-lt"/>
              <a:buAutoNum type="arabicPeriod"/>
            </a:pPr>
            <a:r>
              <a:rPr lang="fa-IR" dirty="0" smtClean="0">
                <a:solidFill>
                  <a:srgbClr val="C00000"/>
                </a:solidFill>
                <a:cs typeface="B Zar" pitchFamily="2" charset="-78"/>
              </a:rPr>
              <a:t>مشخص کردن جسم مورد مطالعه</a:t>
            </a:r>
          </a:p>
          <a:p>
            <a:pPr marL="514350" indent="-514350" algn="just" rtl="1">
              <a:buFont typeface="+mj-lt"/>
              <a:buAutoNum type="arabicPeriod"/>
            </a:pPr>
            <a:r>
              <a:rPr lang="fa-IR" dirty="0">
                <a:solidFill>
                  <a:srgbClr val="C00000"/>
                </a:solidFill>
                <a:cs typeface="B Zar" pitchFamily="2" charset="-78"/>
              </a:rPr>
              <a:t>ر</a:t>
            </a:r>
            <a:r>
              <a:rPr lang="fa-IR" dirty="0" smtClean="0">
                <a:solidFill>
                  <a:srgbClr val="C00000"/>
                </a:solidFill>
                <a:cs typeface="B Zar" pitchFamily="2" charset="-78"/>
              </a:rPr>
              <a:t>سم طرحواره ساده از جسم به همراه ابعاد</a:t>
            </a:r>
          </a:p>
          <a:p>
            <a:pPr marL="514350" indent="-514350" algn="just" rtl="1">
              <a:buFont typeface="+mj-lt"/>
              <a:buAutoNum type="arabicPeriod"/>
            </a:pPr>
            <a:r>
              <a:rPr lang="fa-IR" dirty="0" smtClean="0">
                <a:solidFill>
                  <a:srgbClr val="C00000"/>
                </a:solidFill>
                <a:cs typeface="B Zar" pitchFamily="2" charset="-78"/>
              </a:rPr>
              <a:t>نشان دادن جهت محور مختصات</a:t>
            </a:r>
          </a:p>
          <a:p>
            <a:pPr marL="514350" indent="-514350" algn="just" rtl="1">
              <a:buFont typeface="+mj-lt"/>
              <a:buAutoNum type="arabicPeriod"/>
            </a:pPr>
            <a:r>
              <a:rPr lang="fa-IR" dirty="0" smtClean="0">
                <a:solidFill>
                  <a:srgbClr val="C00000"/>
                </a:solidFill>
                <a:cs typeface="B Zar" pitchFamily="2" charset="-78"/>
              </a:rPr>
              <a:t>رسم نیروی های وارده بر جسم ( نیروهای خارجی، نیروی وزن)</a:t>
            </a:r>
          </a:p>
          <a:p>
            <a:pPr marL="514350" indent="-514350" algn="just" rtl="1">
              <a:buFont typeface="+mj-lt"/>
              <a:buAutoNum type="arabicPeriod"/>
            </a:pPr>
            <a:r>
              <a:rPr lang="fa-IR" dirty="0" smtClean="0">
                <a:solidFill>
                  <a:srgbClr val="C00000"/>
                </a:solidFill>
                <a:cs typeface="B Zar" pitchFamily="2" charset="-78"/>
              </a:rPr>
              <a:t>رسم عکس العمل های تکیه گاهی </a:t>
            </a:r>
            <a:endParaRPr lang="fa-IR" dirty="0">
              <a:solidFill>
                <a:srgbClr val="C00000"/>
              </a:solidFill>
              <a:cs typeface="B Za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04800"/>
            <a:ext cx="3048000" cy="1630362"/>
          </a:xfrm>
        </p:spPr>
        <p:txBody>
          <a:bodyPr>
            <a:noAutofit/>
          </a:bodyPr>
          <a:lstStyle/>
          <a:p>
            <a:pPr algn="r" rtl="1"/>
            <a:r>
              <a:rPr lang="fa-IR" sz="2800" b="1" dirty="0" smtClean="0">
                <a:solidFill>
                  <a:srgbClr val="C00000"/>
                </a:solidFill>
                <a:cs typeface="B Zar" pitchFamily="2" charset="-78"/>
              </a:rPr>
              <a:t>انواع تکیه گاه</a:t>
            </a:r>
            <a:br>
              <a:rPr lang="fa-IR" sz="2800" b="1" dirty="0" smtClean="0">
                <a:solidFill>
                  <a:srgbClr val="C00000"/>
                </a:solidFill>
                <a:cs typeface="B Zar" pitchFamily="2" charset="-78"/>
              </a:rPr>
            </a:br>
            <a:r>
              <a:rPr lang="fa-IR" sz="2800" b="1" dirty="0" smtClean="0">
                <a:solidFill>
                  <a:srgbClr val="C00000"/>
                </a:solidFill>
                <a:cs typeface="B Zar" pitchFamily="2" charset="-78"/>
              </a:rPr>
              <a:t>تعداد عکس العمل </a:t>
            </a:r>
            <a:br>
              <a:rPr lang="fa-IR" sz="2800" b="1" dirty="0" smtClean="0">
                <a:solidFill>
                  <a:srgbClr val="C00000"/>
                </a:solidFill>
                <a:cs typeface="B Zar" pitchFamily="2" charset="-78"/>
              </a:rPr>
            </a:br>
            <a:r>
              <a:rPr lang="fa-IR" sz="2800" b="1" dirty="0" smtClean="0">
                <a:solidFill>
                  <a:srgbClr val="C00000"/>
                </a:solidFill>
                <a:cs typeface="B Zar" pitchFamily="2" charset="-78"/>
              </a:rPr>
              <a:t> نحوه نمایش</a:t>
            </a:r>
            <a:br>
              <a:rPr lang="fa-IR" sz="2800" b="1" dirty="0" smtClean="0">
                <a:solidFill>
                  <a:srgbClr val="C00000"/>
                </a:solidFill>
                <a:cs typeface="B Zar" pitchFamily="2" charset="-78"/>
              </a:rPr>
            </a:br>
            <a:r>
              <a:rPr lang="fa-IR" sz="2800" b="1" dirty="0" smtClean="0">
                <a:solidFill>
                  <a:srgbClr val="C00000"/>
                </a:solidFill>
                <a:cs typeface="B Zar" pitchFamily="2" charset="-78"/>
              </a:rPr>
              <a:t>در فضای دوبعدی</a:t>
            </a:r>
            <a:endParaRPr lang="en-US" sz="2800" b="1" dirty="0">
              <a:solidFill>
                <a:srgbClr val="C00000"/>
              </a:solidFill>
              <a:cs typeface="B Zar" pitchFamily="2" charset="-78"/>
            </a:endParaRPr>
          </a:p>
        </p:txBody>
      </p:sp>
      <p:sp>
        <p:nvSpPr>
          <p:cNvPr id="3" name="Content Placeholder 2"/>
          <p:cNvSpPr>
            <a:spLocks noGrp="1"/>
          </p:cNvSpPr>
          <p:nvPr>
            <p:ph idx="1"/>
          </p:nvPr>
        </p:nvSpPr>
        <p:spPr>
          <a:xfrm>
            <a:off x="5943600" y="2438400"/>
            <a:ext cx="2971800" cy="4114800"/>
          </a:xfrm>
        </p:spPr>
        <p:txBody>
          <a:bodyPr>
            <a:normAutofit/>
          </a:bodyPr>
          <a:lstStyle/>
          <a:p>
            <a:pPr marL="514350" indent="-514350" algn="r" rtl="1">
              <a:buAutoNum type="arabicPeriod"/>
            </a:pPr>
            <a:r>
              <a:rPr lang="fa-IR" dirty="0" smtClean="0">
                <a:cs typeface="B Zar" pitchFamily="2" charset="-78"/>
              </a:rPr>
              <a:t>طناب، زنجیر، کابل</a:t>
            </a:r>
          </a:p>
          <a:p>
            <a:pPr marL="514350" indent="-514350" algn="r" rtl="1">
              <a:buAutoNum type="arabicPeriod"/>
            </a:pPr>
            <a:r>
              <a:rPr lang="fa-IR" dirty="0" smtClean="0">
                <a:cs typeface="B Zar" pitchFamily="2" charset="-78"/>
              </a:rPr>
              <a:t>سطح صاف</a:t>
            </a:r>
          </a:p>
          <a:p>
            <a:pPr marL="514350" indent="-514350" algn="r" rtl="1">
              <a:buAutoNum type="arabicPeriod"/>
            </a:pPr>
            <a:r>
              <a:rPr lang="fa-IR" dirty="0" smtClean="0">
                <a:cs typeface="B Zar" pitchFamily="2" charset="-78"/>
              </a:rPr>
              <a:t>سطح ناصاف</a:t>
            </a:r>
          </a:p>
          <a:p>
            <a:pPr marL="514350" indent="-514350" algn="r" rtl="1">
              <a:buAutoNum type="arabicPeriod"/>
            </a:pPr>
            <a:r>
              <a:rPr lang="fa-IR" dirty="0" smtClean="0">
                <a:cs typeface="B Zar" pitchFamily="2" charset="-78"/>
              </a:rPr>
              <a:t>تکیه گاه غلتکی</a:t>
            </a:r>
          </a:p>
          <a:p>
            <a:pPr marL="514350" indent="-514350" algn="r" rtl="1">
              <a:buAutoNum type="arabicPeriod"/>
            </a:pPr>
            <a:r>
              <a:rPr lang="fa-IR" dirty="0" smtClean="0">
                <a:cs typeface="B Zar" pitchFamily="2" charset="-78"/>
              </a:rPr>
              <a:t>سطح هدایت شونده</a:t>
            </a:r>
            <a:endParaRPr lang="en-US" dirty="0">
              <a:cs typeface="B Zar" pitchFamily="2" charset="-78"/>
            </a:endParaRPr>
          </a:p>
        </p:txBody>
      </p:sp>
      <p:pic>
        <p:nvPicPr>
          <p:cNvPr id="2050" name="Picture 2"/>
          <p:cNvPicPr>
            <a:picLocks noChangeAspect="1" noChangeArrowheads="1"/>
          </p:cNvPicPr>
          <p:nvPr/>
        </p:nvPicPr>
        <p:blipFill>
          <a:blip r:embed="rId2"/>
          <a:srcRect t="3584" b="3287"/>
          <a:stretch>
            <a:fillRect/>
          </a:stretch>
        </p:blipFill>
        <p:spPr bwMode="auto">
          <a:xfrm>
            <a:off x="-1" y="0"/>
            <a:ext cx="60889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1676400"/>
            <a:ext cx="2438400" cy="4525963"/>
          </a:xfrm>
        </p:spPr>
        <p:txBody>
          <a:bodyPr/>
          <a:lstStyle/>
          <a:p>
            <a:pPr marL="514350" indent="-514350" algn="r" rtl="1">
              <a:buNone/>
            </a:pPr>
            <a:r>
              <a:rPr lang="fa-IR" dirty="0" smtClean="0">
                <a:cs typeface="B Zar" pitchFamily="2" charset="-78"/>
              </a:rPr>
              <a:t>6. تکیه مفصلی</a:t>
            </a:r>
          </a:p>
          <a:p>
            <a:pPr marL="514350" indent="-514350" algn="r" rtl="1">
              <a:buNone/>
            </a:pPr>
            <a:r>
              <a:rPr lang="fa-IR" dirty="0" smtClean="0">
                <a:cs typeface="B Zar" pitchFamily="2" charset="-78"/>
              </a:rPr>
              <a:t>7. تکیه گیردار</a:t>
            </a:r>
          </a:p>
          <a:p>
            <a:pPr marL="514350" indent="-514350" algn="r" rtl="1">
              <a:buNone/>
            </a:pPr>
            <a:r>
              <a:rPr lang="fa-IR" dirty="0" smtClean="0">
                <a:cs typeface="B Zar" pitchFamily="2" charset="-78"/>
              </a:rPr>
              <a:t>9. نیروی وزن</a:t>
            </a:r>
          </a:p>
          <a:p>
            <a:pPr marL="514350" indent="-514350" algn="r" rtl="1">
              <a:buNone/>
            </a:pPr>
            <a:r>
              <a:rPr lang="fa-IR" dirty="0" smtClean="0">
                <a:cs typeface="B Zar" pitchFamily="2" charset="-78"/>
              </a:rPr>
              <a:t>10. نیروی فنر</a:t>
            </a:r>
            <a:endParaRPr lang="en-US" dirty="0">
              <a:cs typeface="B Zar" pitchFamily="2" charset="-78"/>
            </a:endParaRPr>
          </a:p>
        </p:txBody>
      </p:sp>
      <p:pic>
        <p:nvPicPr>
          <p:cNvPr id="3074" name="Picture 2"/>
          <p:cNvPicPr>
            <a:picLocks noChangeAspect="1" noChangeArrowheads="1"/>
          </p:cNvPicPr>
          <p:nvPr/>
        </p:nvPicPr>
        <p:blipFill>
          <a:blip r:embed="rId2"/>
          <a:srcRect/>
          <a:stretch>
            <a:fillRect/>
          </a:stretch>
        </p:blipFill>
        <p:spPr bwMode="auto">
          <a:xfrm>
            <a:off x="0" y="-76200"/>
            <a:ext cx="5835090" cy="7039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cs typeface="B Zar" pitchFamily="2" charset="-78"/>
              </a:rPr>
              <a:t>نکته در مورد سطح هدایت شونده</a:t>
            </a:r>
            <a:endParaRPr lang="en-US" sz="3600" b="1" dirty="0">
              <a:solidFill>
                <a:srgbClr val="C00000"/>
              </a:solidFill>
              <a:cs typeface="B Zar" pitchFamily="2" charset="-78"/>
            </a:endParaRPr>
          </a:p>
        </p:txBody>
      </p:sp>
      <p:pic>
        <p:nvPicPr>
          <p:cNvPr id="1027" name="Picture 3"/>
          <p:cNvPicPr>
            <a:picLocks noGrp="1" noChangeAspect="1" noChangeArrowheads="1"/>
          </p:cNvPicPr>
          <p:nvPr>
            <p:ph idx="1"/>
          </p:nvPr>
        </p:nvPicPr>
        <p:blipFill>
          <a:blip r:embed="rId2"/>
          <a:srcRect/>
          <a:stretch>
            <a:fillRect/>
          </a:stretch>
        </p:blipFill>
        <p:spPr bwMode="auto">
          <a:xfrm>
            <a:off x="609600" y="2362200"/>
            <a:ext cx="8072071" cy="257254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pPr algn="r" rtl="1"/>
            <a:r>
              <a:rPr lang="fa-IR" dirty="0" smtClean="0">
                <a:cs typeface="B Zar" pitchFamily="2" charset="-78"/>
              </a:rPr>
              <a:t>مثال: رسم دیاگرام آزاد</a:t>
            </a:r>
            <a:endParaRPr lang="en-US" dirty="0">
              <a:cs typeface="B Zar" pitchFamily="2" charset="-78"/>
            </a:endParaRPr>
          </a:p>
        </p:txBody>
      </p:sp>
      <p:pic>
        <p:nvPicPr>
          <p:cNvPr id="4098" name="Picture 2"/>
          <p:cNvPicPr>
            <a:picLocks noGrp="1" noChangeAspect="1" noChangeArrowheads="1"/>
          </p:cNvPicPr>
          <p:nvPr>
            <p:ph idx="1"/>
          </p:nvPr>
        </p:nvPicPr>
        <p:blipFill>
          <a:blip r:embed="rId2"/>
          <a:srcRect/>
          <a:stretch>
            <a:fillRect/>
          </a:stretch>
        </p:blipFill>
        <p:spPr bwMode="auto">
          <a:xfrm>
            <a:off x="0" y="914400"/>
            <a:ext cx="8606653" cy="5218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TotalTime>
  <Words>861</Words>
  <Application>Microsoft Office PowerPoint</Application>
  <PresentationFormat>On-screen Show (4:3)</PresentationFormat>
  <Paragraphs>114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فصل سوم</vt:lpstr>
      <vt:lpstr>مقدمه</vt:lpstr>
      <vt:lpstr>Slide 4</vt:lpstr>
      <vt:lpstr>دیاگرام آزاد (Free body diagram)</vt:lpstr>
      <vt:lpstr>انواع تکیه گاه تعداد عکس العمل   نحوه نمایش در فضای دوبعدی</vt:lpstr>
      <vt:lpstr>Slide 7</vt:lpstr>
      <vt:lpstr>نکته در مورد سطح هدایت شونده</vt:lpstr>
      <vt:lpstr>مثال: رسم دیاگرام آزاد</vt:lpstr>
      <vt:lpstr>Slide 10</vt:lpstr>
      <vt:lpstr>در شکل های زیر دیاگرام آزاد را تکمیل کنید</vt:lpstr>
      <vt:lpstr>معادلات تعادل در فضای دو بعدی</vt:lpstr>
      <vt:lpstr>Slide 13</vt:lpstr>
      <vt:lpstr>Slide 14</vt:lpstr>
      <vt:lpstr>مثال  1: در شکل مقدار کشش طناب و نیروی  تکیه گاهی را محاسبه کنید؟ جرم تیر 95 kg می باشد.</vt:lpstr>
      <vt:lpstr>مثال</vt:lpstr>
      <vt:lpstr>Slide 17</vt:lpstr>
      <vt:lpstr>Slide 18</vt:lpstr>
      <vt:lpstr>  عضو سه نیرویی</vt:lpstr>
      <vt:lpstr>مثال  1: در شکل زیر تکیه گاه در A و B مفصلی می باشد. مقدار نیروی تکیه گاهی در A را محاسبه کنید ؟</vt:lpstr>
      <vt:lpstr>Slide 21</vt:lpstr>
      <vt:lpstr>مثال  1: در شکل زیر در اثر نیروی P در فنر تحت نیروی فشردگی 60 پوندی قرار می گیرد. مقدار نیروی تکیه گاهی در O و نیروی P را محاسبه کنید ؟</vt:lpstr>
      <vt:lpstr>تعادل در فضای سه بعدی</vt:lpstr>
      <vt:lpstr>انواع تکیه گاه، تعداد عکس العمل و نحوه نمایش در فضای سه بعدی</vt:lpstr>
      <vt:lpstr>سطح هدایت کننده </vt:lpstr>
      <vt:lpstr>Slide 26</vt:lpstr>
      <vt:lpstr>Slide 27</vt:lpstr>
      <vt:lpstr>Slide 28</vt:lpstr>
      <vt:lpstr>Slide 29</vt:lpstr>
      <vt:lpstr>رسم دیاگرام آزاد در فضای سه بعدی</vt:lpstr>
      <vt:lpstr>یاتاقان ها در C، B و A از نوع شعاعی است</vt:lpstr>
      <vt:lpstr>محور AB در نقطه A توسط یاتاقان محوری و در نقطه B توسط یاتاقان کشویی نگه داشته می شود. مقدار نیرو در طناب CD و نیروی های تکیه گاهی در یاتاقان B را محاسبه کنید؟ </vt:lpstr>
      <vt:lpstr>Slide 33</vt:lpstr>
      <vt:lpstr>Slide 34</vt:lpstr>
      <vt:lpstr>Slide 35</vt:lpstr>
      <vt:lpstr>Slide 36</vt:lpstr>
      <vt:lpstr>1. دیاگرام آزاد شکل های زیر را رسم کنید</vt:lpstr>
      <vt:lpstr>2.  در شکل زیر عکس العمل های تکیه گاهی را محاسبه کنید؟</vt:lpstr>
      <vt:lpstr>3. در شکل زیر در وضعیت نشان داده شده فنر به اندازه 10 mm کشیده شده است. مقدار نیروی P برای حالتی که سازه در نقطه C از تکیه جدا شود را محاسبه  کنید؟</vt:lpstr>
      <vt:lpstr>4. در شکل زیر عکس العمل های تکیه گاهی در نقطه A را محاسبه کنید؟</vt:lpstr>
      <vt:lpstr>5. در شکل زیر عکس العمل های تکیه گاهی در نقطه O را محاسبه کنید؟ وزن شخص 120 پوند، وزن تیر 200 پوند و نیروی کشش طناب 40 پوند می باشد.</vt:lpstr>
      <vt:lpstr>6. در شکل جرم پولی برابر 18 کیلو گرم و وزن میله ناچیز می باشد. نیروهای عکس العمل تکیه گاهی در نقاط A و C را محاسبه کنید.</vt:lpstr>
      <vt:lpstr>7. در شکل با ناچیز فرض کردن جرم قطعه، حداکثر نیروی P را درصورتی که مقدار نیروی تکیه گاهی در B برابر 1.8  کیلو نیوتن باشد. ( راهنمایی: عضو سه نیرویی هست) </vt:lpstr>
      <vt:lpstr>8. در شکل زیر عکس العمل های تکیه گاهی در نقطه O و کشش طناب ها را محاسبه کنید؟</vt:lpstr>
      <vt:lpstr>9. در شکل زیر نیروهای وارد شده بر عضوOAB  را محاسبه کنید ؟ راهنمایی: عضو های AE وBF  دو نیروی هستند</vt:lpstr>
      <vt:lpstr>10. در شکل زیر یاتاقان B محوری و یاتاقان A شعاعی می باشد. برای اینکه سیستم در حالت تعادل باشد مقدار جرم m و نیروی تکیه گاهی درB و  A را محاسبه کنید ؟</vt:lpstr>
      <vt:lpstr>11. محور AB در نقطه A توسط یاتاقان محوری و در نقطه B توسط یاتاقان کشویی نگه داشته می شود. مقدار نیرو در طناب CD و در یاتاقان های A و B را محاسبه کنید؟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70</cp:revision>
  <dcterms:created xsi:type="dcterms:W3CDTF">2018-07-23T05:59:29Z</dcterms:created>
  <dcterms:modified xsi:type="dcterms:W3CDTF">2018-07-29T13:29:07Z</dcterms:modified>
</cp:coreProperties>
</file>