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63" r:id="rId5"/>
    <p:sldId id="262" r:id="rId6"/>
    <p:sldId id="261" r:id="rId7"/>
    <p:sldId id="258" r:id="rId8"/>
    <p:sldId id="264" r:id="rId9"/>
    <p:sldId id="268" r:id="rId10"/>
    <p:sldId id="269" r:id="rId11"/>
    <p:sldId id="270" r:id="rId12"/>
    <p:sldId id="271" r:id="rId13"/>
    <p:sldId id="265" r:id="rId14"/>
    <p:sldId id="266"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416" autoAdjust="0"/>
    <p:restoredTop sz="94660"/>
  </p:normalViewPr>
  <p:slideViewPr>
    <p:cSldViewPr snapToGrid="0">
      <p:cViewPr>
        <p:scale>
          <a:sx n="60" d="100"/>
          <a:sy n="60" d="100"/>
        </p:scale>
        <p:origin x="874" y="17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837B857-F1E7-4654-BE95-98881EB2C671}"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5958AE-D9D2-41FD-8813-3EBDCF6A2C52}" type="slidenum">
              <a:rPr lang="en-US" smtClean="0"/>
              <a:t>‹#›</a:t>
            </a:fld>
            <a:endParaRPr lang="en-US"/>
          </a:p>
        </p:txBody>
      </p:sp>
    </p:spTree>
    <p:extLst>
      <p:ext uri="{BB962C8B-B14F-4D97-AF65-F5344CB8AC3E}">
        <p14:creationId xmlns:p14="http://schemas.microsoft.com/office/powerpoint/2010/main" val="20836925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37B857-F1E7-4654-BE95-98881EB2C671}"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5958AE-D9D2-41FD-8813-3EBDCF6A2C52}" type="slidenum">
              <a:rPr lang="en-US" smtClean="0"/>
              <a:t>‹#›</a:t>
            </a:fld>
            <a:endParaRPr lang="en-US"/>
          </a:p>
        </p:txBody>
      </p:sp>
    </p:spTree>
    <p:extLst>
      <p:ext uri="{BB962C8B-B14F-4D97-AF65-F5344CB8AC3E}">
        <p14:creationId xmlns:p14="http://schemas.microsoft.com/office/powerpoint/2010/main" val="889106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37B857-F1E7-4654-BE95-98881EB2C671}"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5958AE-D9D2-41FD-8813-3EBDCF6A2C52}" type="slidenum">
              <a:rPr lang="en-US" smtClean="0"/>
              <a:t>‹#›</a:t>
            </a:fld>
            <a:endParaRPr lang="en-US"/>
          </a:p>
        </p:txBody>
      </p:sp>
    </p:spTree>
    <p:extLst>
      <p:ext uri="{BB962C8B-B14F-4D97-AF65-F5344CB8AC3E}">
        <p14:creationId xmlns:p14="http://schemas.microsoft.com/office/powerpoint/2010/main" val="23240486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837B857-F1E7-4654-BE95-98881EB2C671}" type="datetimeFigureOut">
              <a:rPr lang="en-US" smtClean="0"/>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5958AE-D9D2-41FD-8813-3EBDCF6A2C52}" type="slidenum">
              <a:rPr lang="en-US" smtClean="0"/>
              <a:t>‹#›</a:t>
            </a:fld>
            <a:endParaRPr lang="en-US"/>
          </a:p>
        </p:txBody>
      </p:sp>
    </p:spTree>
    <p:extLst>
      <p:ext uri="{BB962C8B-B14F-4D97-AF65-F5344CB8AC3E}">
        <p14:creationId xmlns:p14="http://schemas.microsoft.com/office/powerpoint/2010/main" val="2942237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837B857-F1E7-4654-BE95-98881EB2C671}" type="datetimeFigureOut">
              <a:rPr lang="en-US" smtClean="0"/>
              <a:t>6/7/2020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5958AE-D9D2-41FD-8813-3EBDCF6A2C52}" type="slidenum">
              <a:rPr lang="en-US" smtClean="0"/>
              <a:t>‹#›</a:t>
            </a:fld>
            <a:endParaRPr lang="en-US"/>
          </a:p>
        </p:txBody>
      </p:sp>
    </p:spTree>
    <p:extLst>
      <p:ext uri="{BB962C8B-B14F-4D97-AF65-F5344CB8AC3E}">
        <p14:creationId xmlns:p14="http://schemas.microsoft.com/office/powerpoint/2010/main" val="2907213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837B857-F1E7-4654-BE95-98881EB2C671}" type="datetimeFigureOut">
              <a:rPr lang="en-US" smtClean="0"/>
              <a:t>6/7/2020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E5958AE-D9D2-41FD-8813-3EBDCF6A2C52}" type="slidenum">
              <a:rPr lang="en-US" smtClean="0"/>
              <a:t>‹#›</a:t>
            </a:fld>
            <a:endParaRPr lang="en-US"/>
          </a:p>
        </p:txBody>
      </p:sp>
    </p:spTree>
    <p:extLst>
      <p:ext uri="{BB962C8B-B14F-4D97-AF65-F5344CB8AC3E}">
        <p14:creationId xmlns:p14="http://schemas.microsoft.com/office/powerpoint/2010/main" val="12904934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37B857-F1E7-4654-BE95-98881EB2C671}" type="datetimeFigureOut">
              <a:rPr lang="en-US" smtClean="0"/>
              <a:t>6/7/2020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E5958AE-D9D2-41FD-8813-3EBDCF6A2C52}" type="slidenum">
              <a:rPr lang="en-US" smtClean="0"/>
              <a:t>‹#›</a:t>
            </a:fld>
            <a:endParaRPr lang="en-US"/>
          </a:p>
        </p:txBody>
      </p:sp>
    </p:spTree>
    <p:extLst>
      <p:ext uri="{BB962C8B-B14F-4D97-AF65-F5344CB8AC3E}">
        <p14:creationId xmlns:p14="http://schemas.microsoft.com/office/powerpoint/2010/main" val="2886437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37B857-F1E7-4654-BE95-98881EB2C671}" type="datetimeFigureOut">
              <a:rPr lang="en-US" smtClean="0"/>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5958AE-D9D2-41FD-8813-3EBDCF6A2C52}" type="slidenum">
              <a:rPr lang="en-US" smtClean="0"/>
              <a:t>‹#›</a:t>
            </a:fld>
            <a:endParaRPr lang="en-US"/>
          </a:p>
        </p:txBody>
      </p:sp>
    </p:spTree>
    <p:extLst>
      <p:ext uri="{BB962C8B-B14F-4D97-AF65-F5344CB8AC3E}">
        <p14:creationId xmlns:p14="http://schemas.microsoft.com/office/powerpoint/2010/main" val="3515478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37B857-F1E7-4654-BE95-98881EB2C671}" type="datetimeFigureOut">
              <a:rPr lang="en-US" smtClean="0"/>
              <a:t>6/7/2020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5958AE-D9D2-41FD-8813-3EBDCF6A2C52}" type="slidenum">
              <a:rPr lang="en-US" smtClean="0"/>
              <a:t>‹#›</a:t>
            </a:fld>
            <a:endParaRPr lang="en-US"/>
          </a:p>
        </p:txBody>
      </p:sp>
    </p:spTree>
    <p:extLst>
      <p:ext uri="{BB962C8B-B14F-4D97-AF65-F5344CB8AC3E}">
        <p14:creationId xmlns:p14="http://schemas.microsoft.com/office/powerpoint/2010/main" val="966528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37B857-F1E7-4654-BE95-98881EB2C671}"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5958AE-D9D2-41FD-8813-3EBDCF6A2C52}" type="slidenum">
              <a:rPr lang="en-US" smtClean="0"/>
              <a:t>‹#›</a:t>
            </a:fld>
            <a:endParaRPr lang="en-US"/>
          </a:p>
        </p:txBody>
      </p:sp>
    </p:spTree>
    <p:extLst>
      <p:ext uri="{BB962C8B-B14F-4D97-AF65-F5344CB8AC3E}">
        <p14:creationId xmlns:p14="http://schemas.microsoft.com/office/powerpoint/2010/main" val="1511385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37B857-F1E7-4654-BE95-98881EB2C671}" type="datetimeFigureOut">
              <a:rPr lang="en-US" smtClean="0"/>
              <a:t>6/7/2020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5958AE-D9D2-41FD-8813-3EBDCF6A2C52}" type="slidenum">
              <a:rPr lang="en-US" smtClean="0"/>
              <a:t>‹#›</a:t>
            </a:fld>
            <a:endParaRPr lang="en-US"/>
          </a:p>
        </p:txBody>
      </p:sp>
    </p:spTree>
    <p:extLst>
      <p:ext uri="{BB962C8B-B14F-4D97-AF65-F5344CB8AC3E}">
        <p14:creationId xmlns:p14="http://schemas.microsoft.com/office/powerpoint/2010/main" val="689874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37B857-F1E7-4654-BE95-98881EB2C671}" type="datetimeFigureOut">
              <a:rPr lang="en-US" smtClean="0"/>
              <a:t>6/7/2020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5958AE-D9D2-41FD-8813-3EBDCF6A2C52}" type="slidenum">
              <a:rPr lang="en-US" smtClean="0"/>
              <a:t>‹#›</a:t>
            </a:fld>
            <a:endParaRPr lang="en-US"/>
          </a:p>
        </p:txBody>
      </p:sp>
    </p:spTree>
    <p:extLst>
      <p:ext uri="{BB962C8B-B14F-4D97-AF65-F5344CB8AC3E}">
        <p14:creationId xmlns:p14="http://schemas.microsoft.com/office/powerpoint/2010/main" val="2410147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27550" y="2805113"/>
            <a:ext cx="6781800" cy="2387600"/>
          </a:xfrm>
        </p:spPr>
        <p:txBody>
          <a:bodyPr>
            <a:normAutofit fontScale="90000"/>
          </a:bodyPr>
          <a:lstStyle/>
          <a:p>
            <a:r>
              <a:rPr lang="en-US" dirty="0" smtClean="0"/>
              <a:t>Adaptive management for sustainable tourism</a:t>
            </a:r>
            <a:br>
              <a:rPr lang="en-US" dirty="0" smtClean="0"/>
            </a:br>
            <a:endParaRPr lang="en-US" dirty="0"/>
          </a:p>
        </p:txBody>
      </p:sp>
      <p:pic>
        <p:nvPicPr>
          <p:cNvPr id="4" name="Picture 3"/>
          <p:cNvPicPr>
            <a:picLocks noChangeAspect="1"/>
          </p:cNvPicPr>
          <p:nvPr/>
        </p:nvPicPr>
        <p:blipFill rotWithShape="1">
          <a:blip r:embed="rId2"/>
          <a:srcRect l="50456" t="1968" r="4622" b="1041"/>
          <a:stretch/>
        </p:blipFill>
        <p:spPr>
          <a:xfrm>
            <a:off x="44450" y="849313"/>
            <a:ext cx="4381500" cy="5321300"/>
          </a:xfrm>
          <a:prstGeom prst="rect">
            <a:avLst/>
          </a:prstGeom>
        </p:spPr>
      </p:pic>
    </p:spTree>
    <p:extLst>
      <p:ext uri="{BB962C8B-B14F-4D97-AF65-F5344CB8AC3E}">
        <p14:creationId xmlns:p14="http://schemas.microsoft.com/office/powerpoint/2010/main" val="856856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dirty="0" smtClean="0"/>
              <a:t> Monitoring is essential to professional management</a:t>
            </a:r>
            <a:br>
              <a:rPr lang="en-US" dirty="0" smtClean="0"/>
            </a:br>
            <a:endParaRPr lang="en-US" dirty="0"/>
          </a:p>
        </p:txBody>
      </p:sp>
      <p:sp>
        <p:nvSpPr>
          <p:cNvPr id="3" name="Content Placeholder 2"/>
          <p:cNvSpPr>
            <a:spLocks noGrp="1"/>
          </p:cNvSpPr>
          <p:nvPr>
            <p:ph idx="1"/>
          </p:nvPr>
        </p:nvSpPr>
        <p:spPr/>
        <p:txBody>
          <a:bodyPr>
            <a:normAutofit lnSpcReduction="10000"/>
          </a:bodyPr>
          <a:lstStyle/>
          <a:p>
            <a:r>
              <a:rPr lang="en-US" dirty="0" smtClean="0"/>
              <a:t>An essential component of any tourism management strategy is a commitment to sustained monitoring that tracks current conditions, evaluates the efficacy of management actions, and provides the basis for taking appropriate remedial action and any needed adjustments to management plans. </a:t>
            </a:r>
          </a:p>
          <a:p>
            <a:r>
              <a:rPr lang="en-US" dirty="0" smtClean="0"/>
              <a:t>To design an effective monitoring </a:t>
            </a:r>
            <a:r>
              <a:rPr lang="en-US" dirty="0" err="1" smtClean="0"/>
              <a:t>programme</a:t>
            </a:r>
            <a:r>
              <a:rPr lang="en-US" dirty="0" smtClean="0"/>
              <a:t> with useful outputs, managers should consider the following basic questions:</a:t>
            </a:r>
          </a:p>
          <a:p>
            <a:pPr>
              <a:buFontTx/>
              <a:buChar char="-"/>
            </a:pPr>
            <a:r>
              <a:rPr lang="en-US" dirty="0" smtClean="0"/>
              <a:t>Why monitor</a:t>
            </a:r>
          </a:p>
          <a:p>
            <a:pPr>
              <a:buFontTx/>
              <a:buChar char="-"/>
            </a:pPr>
            <a:r>
              <a:rPr lang="en-US" dirty="0" smtClean="0"/>
              <a:t>What to monitor</a:t>
            </a:r>
          </a:p>
          <a:p>
            <a:pPr>
              <a:buFontTx/>
              <a:buChar char="-"/>
            </a:pPr>
            <a:r>
              <a:rPr lang="en-US" dirty="0" smtClean="0"/>
              <a:t>Where and when to monitor</a:t>
            </a:r>
            <a:endParaRPr lang="en-US" dirty="0"/>
          </a:p>
        </p:txBody>
      </p:sp>
    </p:spTree>
    <p:extLst>
      <p:ext uri="{BB962C8B-B14F-4D97-AF65-F5344CB8AC3E}">
        <p14:creationId xmlns:p14="http://schemas.microsoft.com/office/powerpoint/2010/main" val="2492260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Basic questions to answer</a:t>
            </a:r>
            <a:br>
              <a:rPr lang="en-US" dirty="0" smtClean="0"/>
            </a:br>
            <a:endParaRPr lang="en-US" dirty="0"/>
          </a:p>
        </p:txBody>
      </p:sp>
      <p:sp>
        <p:nvSpPr>
          <p:cNvPr id="3" name="Content Placeholder 2"/>
          <p:cNvSpPr>
            <a:spLocks noGrp="1"/>
          </p:cNvSpPr>
          <p:nvPr>
            <p:ph idx="1"/>
          </p:nvPr>
        </p:nvSpPr>
        <p:spPr>
          <a:xfrm>
            <a:off x="838200" y="1257300"/>
            <a:ext cx="10515600" cy="5361709"/>
          </a:xfrm>
        </p:spPr>
        <p:txBody>
          <a:bodyPr>
            <a:normAutofit fontScale="92500" lnSpcReduction="10000"/>
          </a:bodyPr>
          <a:lstStyle/>
          <a:p>
            <a:pPr marL="0" indent="0">
              <a:buNone/>
            </a:pPr>
            <a:r>
              <a:rPr lang="en-US" b="1" dirty="0" smtClean="0"/>
              <a:t>1.Why monitor: </a:t>
            </a:r>
            <a:r>
              <a:rPr lang="en-US" dirty="0" smtClean="0"/>
              <a:t>Is monitoring intended to detect long-term resource or use trends (often called ‘ambient monitoring’), support a management framework, or provide short-term efficacy evaluation of a management strategy (often called ‘effectiveness monitoring’)? </a:t>
            </a:r>
          </a:p>
          <a:p>
            <a:pPr marL="0" indent="0">
              <a:buNone/>
            </a:pPr>
            <a:r>
              <a:rPr lang="en-US" b="1" dirty="0" smtClean="0"/>
              <a:t>2. What to monitor: </a:t>
            </a:r>
            <a:r>
              <a:rPr lang="en-US" dirty="0" smtClean="0"/>
              <a:t>What indicators are clearly linked to protected area values or directly relevant to management decision making? What type of impact (e.g. environmental, economic, social, cultural) is most important? Comparing input (e.g. number of visitors, tourist </a:t>
            </a:r>
            <a:r>
              <a:rPr lang="en-US" dirty="0" err="1" smtClean="0"/>
              <a:t>behaviour</a:t>
            </a:r>
            <a:r>
              <a:rPr lang="en-US" dirty="0" smtClean="0"/>
              <a:t>) and output/outcome indicators (e.g. economic benefit, visitor experience or ecological impact), what is most critical for managers to track if monitoring for both types of indicators is not feasible? </a:t>
            </a:r>
          </a:p>
          <a:p>
            <a:pPr marL="0" indent="0">
              <a:buNone/>
            </a:pPr>
            <a:r>
              <a:rPr lang="en-US" b="1" dirty="0" smtClean="0"/>
              <a:t>3. Where and when to monitor: </a:t>
            </a:r>
            <a:r>
              <a:rPr lang="en-US" dirty="0" smtClean="0"/>
              <a:t>Should monitoring take place in the most sensitive habitats or in areas that show signs of rapid change? Should monitoring take place </a:t>
            </a:r>
          </a:p>
          <a:p>
            <a:pPr marL="0" indent="0">
              <a:buNone/>
            </a:pPr>
            <a:r>
              <a:rPr lang="en-US" dirty="0" smtClean="0"/>
              <a:t>Source</a:t>
            </a:r>
            <a:endParaRPr lang="en-US" dirty="0"/>
          </a:p>
        </p:txBody>
      </p:sp>
    </p:spTree>
    <p:extLst>
      <p:ext uri="{BB962C8B-B14F-4D97-AF65-F5344CB8AC3E}">
        <p14:creationId xmlns:p14="http://schemas.microsoft.com/office/powerpoint/2010/main" val="35003541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0718"/>
            <a:ext cx="10515600" cy="5626245"/>
          </a:xfrm>
        </p:spPr>
        <p:txBody>
          <a:bodyPr/>
          <a:lstStyle/>
          <a:p>
            <a:pPr marL="0" indent="0">
              <a:buNone/>
            </a:pPr>
            <a:r>
              <a:rPr lang="en-US" dirty="0" smtClean="0"/>
              <a:t>4. </a:t>
            </a:r>
            <a:r>
              <a:rPr lang="en-US" b="1" dirty="0" smtClean="0"/>
              <a:t>Who should monitor: </a:t>
            </a:r>
            <a:r>
              <a:rPr lang="en-US" dirty="0" smtClean="0"/>
              <a:t>Should data be collected by managers such as wardens or rangers, by academic researchers, or by volunteers? Can some or all parts of a monitoring </a:t>
            </a:r>
            <a:r>
              <a:rPr lang="en-US" dirty="0" err="1" smtClean="0"/>
              <a:t>programme</a:t>
            </a:r>
            <a:r>
              <a:rPr lang="en-US" dirty="0" smtClean="0"/>
              <a:t> be run by a local community? What agency and community capacity can a protected area leverage to support a sustained monitoring </a:t>
            </a:r>
            <a:r>
              <a:rPr lang="en-US" dirty="0" err="1" smtClean="0"/>
              <a:t>programme</a:t>
            </a:r>
            <a:r>
              <a:rPr lang="en-US" dirty="0" smtClean="0"/>
              <a:t>? What level of training is needed to ensure data quality? Can the data be collected by tour or concession operators? </a:t>
            </a:r>
          </a:p>
          <a:p>
            <a:pPr marL="0" indent="0">
              <a:buNone/>
            </a:pPr>
            <a:r>
              <a:rPr lang="en-US" dirty="0" smtClean="0"/>
              <a:t>5. </a:t>
            </a:r>
            <a:r>
              <a:rPr lang="en-US" b="1" dirty="0" smtClean="0"/>
              <a:t>Who will </a:t>
            </a:r>
            <a:r>
              <a:rPr lang="en-US" b="1" dirty="0" err="1" smtClean="0"/>
              <a:t>analyse</a:t>
            </a:r>
            <a:r>
              <a:rPr lang="en-US" b="1" dirty="0" smtClean="0"/>
              <a:t> the data</a:t>
            </a:r>
            <a:r>
              <a:rPr lang="en-US" dirty="0" smtClean="0"/>
              <a:t>: Will monitoring results be </a:t>
            </a:r>
            <a:r>
              <a:rPr lang="en-US" dirty="0" err="1" smtClean="0"/>
              <a:t>analysed</a:t>
            </a:r>
            <a:r>
              <a:rPr lang="en-US" dirty="0" smtClean="0"/>
              <a:t> by protected area managers, academic researchers, or a combination of the two?</a:t>
            </a:r>
          </a:p>
          <a:p>
            <a:pPr marL="0" indent="0">
              <a:buNone/>
            </a:pPr>
            <a:r>
              <a:rPr lang="en-US" dirty="0" smtClean="0"/>
              <a:t> 6. </a:t>
            </a:r>
            <a:r>
              <a:rPr lang="en-US" b="1" dirty="0" smtClean="0"/>
              <a:t>How will the data be used</a:t>
            </a:r>
            <a:r>
              <a:rPr lang="en-US" dirty="0" smtClean="0"/>
              <a:t>: How will the results be incorporated and used by managers?</a:t>
            </a:r>
            <a:endParaRPr lang="en-US" dirty="0"/>
          </a:p>
        </p:txBody>
      </p:sp>
    </p:spTree>
    <p:extLst>
      <p:ext uri="{BB962C8B-B14F-4D97-AF65-F5344CB8AC3E}">
        <p14:creationId xmlns:p14="http://schemas.microsoft.com/office/powerpoint/2010/main" val="26500206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3920" y="0"/>
            <a:ext cx="10515600" cy="1325563"/>
          </a:xfrm>
        </p:spPr>
        <p:txBody>
          <a:bodyPr/>
          <a:lstStyle/>
          <a:p>
            <a:r>
              <a:rPr lang="en-US" dirty="0" smtClean="0"/>
              <a:t>Community-based monitoring</a:t>
            </a:r>
            <a:endParaRPr lang="en-US" dirty="0"/>
          </a:p>
        </p:txBody>
      </p:sp>
      <p:sp>
        <p:nvSpPr>
          <p:cNvPr id="3" name="Content Placeholder 2"/>
          <p:cNvSpPr>
            <a:spLocks noGrp="1"/>
          </p:cNvSpPr>
          <p:nvPr>
            <p:ph idx="1"/>
          </p:nvPr>
        </p:nvSpPr>
        <p:spPr>
          <a:xfrm>
            <a:off x="541020" y="1459865"/>
            <a:ext cx="10515600" cy="4351338"/>
          </a:xfrm>
        </p:spPr>
        <p:txBody>
          <a:bodyPr/>
          <a:lstStyle/>
          <a:p>
            <a:pPr marL="0" indent="0">
              <a:buNone/>
            </a:pPr>
            <a:r>
              <a:rPr lang="en-US" dirty="0" smtClean="0"/>
              <a:t>Monitoring tourism and visitor use can be an expensive undertaking, one that overwhelms the capacity of protected areas with a limited budget or staff. However, depending on the indicators to be monitored, some </a:t>
            </a:r>
            <a:r>
              <a:rPr lang="en-US" dirty="0" err="1" smtClean="0"/>
              <a:t>programmes</a:t>
            </a:r>
            <a:r>
              <a:rPr lang="en-US" dirty="0" smtClean="0"/>
              <a:t> can be relatively simple and cost effective. The cost can be further reduced through the participation of community volunteers, visitors or tour/concession operators in data collection </a:t>
            </a:r>
            <a:endParaRPr lang="en-US" dirty="0"/>
          </a:p>
        </p:txBody>
      </p:sp>
      <p:pic>
        <p:nvPicPr>
          <p:cNvPr id="1026" name="Picture 2" descr="https://encrypted-tbn0.gstatic.com/images?q=tbn:ANd9GcRL-IEzkyHK8LjAZuPtdsU-8wCN2ZLhRveTTjJoisH7ahHp0HBIsg&am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8030" y="4005377"/>
            <a:ext cx="5093970" cy="2852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6817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pic>
        <p:nvPicPr>
          <p:cNvPr id="4" name="Picture 3"/>
          <p:cNvPicPr>
            <a:picLocks noChangeAspect="1"/>
          </p:cNvPicPr>
          <p:nvPr/>
        </p:nvPicPr>
        <p:blipFill rotWithShape="1">
          <a:blip r:embed="rId2"/>
          <a:srcRect l="19012" t="5692" r="16477"/>
          <a:stretch/>
        </p:blipFill>
        <p:spPr>
          <a:xfrm>
            <a:off x="1876610" y="-53789"/>
            <a:ext cx="8405163" cy="6911789"/>
          </a:xfrm>
          <a:prstGeom prst="rect">
            <a:avLst/>
          </a:prstGeom>
        </p:spPr>
      </p:pic>
    </p:spTree>
    <p:extLst>
      <p:ext uri="{BB962C8B-B14F-4D97-AF65-F5344CB8AC3E}">
        <p14:creationId xmlns:p14="http://schemas.microsoft.com/office/powerpoint/2010/main" val="39945318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85165"/>
            <a:ext cx="1554480" cy="1325563"/>
          </a:xfrm>
        </p:spPr>
        <p:txBody>
          <a:bodyPr>
            <a:noAutofit/>
          </a:bodyPr>
          <a:lstStyle/>
          <a:p>
            <a:r>
              <a:rPr lang="en-US" sz="2000" dirty="0" smtClean="0"/>
              <a:t>Community members can also be engaged to monitor tourism’s impact on natural resources</a:t>
            </a:r>
            <a:endParaRPr lang="en-US" sz="2000" dirty="0"/>
          </a:p>
        </p:txBody>
      </p:sp>
      <p:pic>
        <p:nvPicPr>
          <p:cNvPr id="4" name="Picture 3"/>
          <p:cNvPicPr>
            <a:picLocks noChangeAspect="1"/>
          </p:cNvPicPr>
          <p:nvPr/>
        </p:nvPicPr>
        <p:blipFill rotWithShape="1">
          <a:blip r:embed="rId2"/>
          <a:srcRect l="23041" t="1266" r="24166" b="7483"/>
          <a:stretch/>
        </p:blipFill>
        <p:spPr>
          <a:xfrm>
            <a:off x="2042160" y="0"/>
            <a:ext cx="7053718" cy="6858000"/>
          </a:xfrm>
          <a:prstGeom prst="rect">
            <a:avLst/>
          </a:prstGeom>
        </p:spPr>
      </p:pic>
    </p:spTree>
    <p:extLst>
      <p:ext uri="{BB962C8B-B14F-4D97-AF65-F5344CB8AC3E}">
        <p14:creationId xmlns:p14="http://schemas.microsoft.com/office/powerpoint/2010/main" val="11812767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8745" t="270" r="27043" b="16073"/>
          <a:stretch/>
        </p:blipFill>
        <p:spPr>
          <a:xfrm>
            <a:off x="2567940" y="0"/>
            <a:ext cx="6408420" cy="6820844"/>
          </a:xfrm>
          <a:prstGeom prst="rect">
            <a:avLst/>
          </a:prstGeom>
        </p:spPr>
      </p:pic>
    </p:spTree>
    <p:extLst>
      <p:ext uri="{BB962C8B-B14F-4D97-AF65-F5344CB8AC3E}">
        <p14:creationId xmlns:p14="http://schemas.microsoft.com/office/powerpoint/2010/main" val="30817997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Visitor impact monitoring</a:t>
            </a:r>
            <a:br>
              <a:rPr lang="en-US" dirty="0" smtClean="0"/>
            </a:b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smtClean="0"/>
              <a:t>Indicators for monitoring visitor impacts have been developed for a wide variety of settings, ranging from whole ecosystems to individual facilities.</a:t>
            </a:r>
          </a:p>
          <a:p>
            <a:pPr marL="0" indent="0">
              <a:buNone/>
            </a:pPr>
            <a:r>
              <a:rPr lang="en-US" dirty="0" smtClean="0"/>
              <a:t>Monitoring can be focused on the condition of recreation infrastructure, which should be able to sustain visitor impacts through its design and management. Ecological resources can also be the focus, especially for sensitive landscapes, habitats or species. Visitor use and </a:t>
            </a:r>
            <a:r>
              <a:rPr lang="en-US" dirty="0" err="1" smtClean="0"/>
              <a:t>behaviour</a:t>
            </a:r>
            <a:r>
              <a:rPr lang="en-US" dirty="0" smtClean="0"/>
              <a:t> can be monitored to evaluate impact-causing </a:t>
            </a:r>
            <a:r>
              <a:rPr lang="en-US" dirty="0" err="1" smtClean="0"/>
              <a:t>behaviour</a:t>
            </a:r>
            <a:r>
              <a:rPr lang="en-US" dirty="0" smtClean="0"/>
              <a:t>, such as littering and off-trail walking. The selection of a monitoring focus and specific indicators is largely dependent on the management objectives. </a:t>
            </a:r>
            <a:endParaRPr lang="en-US" dirty="0"/>
          </a:p>
        </p:txBody>
      </p:sp>
    </p:spTree>
    <p:extLst>
      <p:ext uri="{BB962C8B-B14F-4D97-AF65-F5344CB8AC3E}">
        <p14:creationId xmlns:p14="http://schemas.microsoft.com/office/powerpoint/2010/main" val="1562046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8724" t="10086" r="16304" b="59654"/>
          <a:stretch/>
        </p:blipFill>
        <p:spPr>
          <a:xfrm>
            <a:off x="69849" y="1244599"/>
            <a:ext cx="12417579" cy="3378201"/>
          </a:xfrm>
          <a:prstGeom prst="rect">
            <a:avLst/>
          </a:prstGeom>
        </p:spPr>
      </p:pic>
    </p:spTree>
    <p:extLst>
      <p:ext uri="{BB962C8B-B14F-4D97-AF65-F5344CB8AC3E}">
        <p14:creationId xmlns:p14="http://schemas.microsoft.com/office/powerpoint/2010/main" val="15526516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5111" t="1515" r="26598" b="7677"/>
          <a:stretch/>
        </p:blipFill>
        <p:spPr>
          <a:xfrm>
            <a:off x="2800350" y="0"/>
            <a:ext cx="6210300" cy="6879102"/>
          </a:xfrm>
          <a:prstGeom prst="rect">
            <a:avLst/>
          </a:prstGeom>
        </p:spPr>
      </p:pic>
    </p:spTree>
    <p:extLst>
      <p:ext uri="{BB962C8B-B14F-4D97-AF65-F5344CB8AC3E}">
        <p14:creationId xmlns:p14="http://schemas.microsoft.com/office/powerpoint/2010/main" val="9097442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9297" t="231" r="30404" b="-231"/>
          <a:stretch/>
        </p:blipFill>
        <p:spPr>
          <a:xfrm>
            <a:off x="3314700" y="0"/>
            <a:ext cx="4908550" cy="6851353"/>
          </a:xfrm>
          <a:prstGeom prst="rect">
            <a:avLst/>
          </a:prstGeom>
        </p:spPr>
      </p:pic>
    </p:spTree>
    <p:extLst>
      <p:ext uri="{BB962C8B-B14F-4D97-AF65-F5344CB8AC3E}">
        <p14:creationId xmlns:p14="http://schemas.microsoft.com/office/powerpoint/2010/main" val="27880744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Participatory planning and community engagement</a:t>
            </a:r>
            <a:br>
              <a:rPr lang="en-US" sz="3200" dirty="0" smtClean="0"/>
            </a:br>
            <a:endParaRPr lang="en-US" sz="3200" dirty="0"/>
          </a:p>
        </p:txBody>
      </p:sp>
      <p:sp>
        <p:nvSpPr>
          <p:cNvPr id="3" name="Content Placeholder 2"/>
          <p:cNvSpPr>
            <a:spLocks noGrp="1"/>
          </p:cNvSpPr>
          <p:nvPr>
            <p:ph idx="1"/>
          </p:nvPr>
        </p:nvSpPr>
        <p:spPr/>
        <p:txBody>
          <a:bodyPr/>
          <a:lstStyle/>
          <a:p>
            <a:pPr marL="0" indent="0">
              <a:buNone/>
            </a:pPr>
            <a:r>
              <a:rPr lang="en-US" dirty="0" smtClean="0"/>
              <a:t>Sustainable tourism and visitor management entails a planning process with numerous steps and can engage many </a:t>
            </a:r>
            <a:r>
              <a:rPr lang="en-US" dirty="0" err="1" smtClean="0"/>
              <a:t>rightsholders</a:t>
            </a:r>
            <a:r>
              <a:rPr lang="en-US" dirty="0" smtClean="0"/>
              <a:t> and stakeholders, including Indigenous Peoples and local communities.</a:t>
            </a:r>
          </a:p>
          <a:p>
            <a:pPr marL="0" indent="0">
              <a:buNone/>
            </a:pPr>
            <a:r>
              <a:rPr lang="en-US" dirty="0" smtClean="0"/>
              <a:t>Collaborative planning can be a proactive approach to build community consensus, engagement and capacity for managing the positive and negative impacts of tourism. </a:t>
            </a:r>
            <a:endParaRPr lang="en-US" dirty="0"/>
          </a:p>
        </p:txBody>
      </p:sp>
    </p:spTree>
    <p:extLst>
      <p:ext uri="{BB962C8B-B14F-4D97-AF65-F5344CB8AC3E}">
        <p14:creationId xmlns:p14="http://schemas.microsoft.com/office/powerpoint/2010/main" val="4759794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8861" t="484" r="16910" b="-583"/>
          <a:stretch/>
        </p:blipFill>
        <p:spPr>
          <a:xfrm>
            <a:off x="2012950" y="0"/>
            <a:ext cx="7823150" cy="6858000"/>
          </a:xfrm>
          <a:prstGeom prst="rect">
            <a:avLst/>
          </a:prstGeom>
        </p:spPr>
      </p:pic>
    </p:spTree>
    <p:extLst>
      <p:ext uri="{BB962C8B-B14F-4D97-AF65-F5344CB8AC3E}">
        <p14:creationId xmlns:p14="http://schemas.microsoft.com/office/powerpoint/2010/main" val="3119490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rotWithShape="1">
          <a:blip r:embed="rId2"/>
          <a:srcRect l="15950" t="7060" r="16211" b="40741"/>
          <a:stretch/>
        </p:blipFill>
        <p:spPr>
          <a:xfrm>
            <a:off x="0" y="831849"/>
            <a:ext cx="12058650" cy="5219243"/>
          </a:xfrm>
          <a:prstGeom prst="rect">
            <a:avLst/>
          </a:prstGeom>
        </p:spPr>
      </p:pic>
    </p:spTree>
    <p:extLst>
      <p:ext uri="{BB962C8B-B14F-4D97-AF65-F5344CB8AC3E}">
        <p14:creationId xmlns:p14="http://schemas.microsoft.com/office/powerpoint/2010/main" val="7897597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620</Words>
  <Application>Microsoft Office PowerPoint</Application>
  <PresentationFormat>Widescreen</PresentationFormat>
  <Paragraphs>24</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Adaptive management for sustainable tourism </vt:lpstr>
      <vt:lpstr> Monitoring is essential to professional management </vt:lpstr>
      <vt:lpstr>Basic questions to answer </vt:lpstr>
      <vt:lpstr>PowerPoint Presentation</vt:lpstr>
      <vt:lpstr>Community-based monitoring</vt:lpstr>
      <vt:lpstr>PowerPoint Presentation</vt:lpstr>
      <vt:lpstr>Community members can also be engaged to monitor tourism’s impact on natural resources</vt:lpstr>
      <vt:lpstr>PowerPoint Presentation</vt:lpstr>
      <vt:lpstr>Visitor impact monitoring </vt:lpstr>
      <vt:lpstr>PowerPoint Presentation</vt:lpstr>
      <vt:lpstr>PowerPoint Presentation</vt:lpstr>
      <vt:lpstr>PowerPoint Presentation</vt:lpstr>
      <vt:lpstr>Participatory planning and community engagement </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Adaptive management for sustainable tourism</dc:title>
  <dc:creator>H Ghaffari</dc:creator>
  <cp:lastModifiedBy>H Ghaffari</cp:lastModifiedBy>
  <cp:revision>24</cp:revision>
  <dcterms:created xsi:type="dcterms:W3CDTF">2020-06-06T19:31:12Z</dcterms:created>
  <dcterms:modified xsi:type="dcterms:W3CDTF">2020-06-06T21:00:03Z</dcterms:modified>
</cp:coreProperties>
</file>