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3" r:id="rId8"/>
    <p:sldId id="265" r:id="rId9"/>
    <p:sldId id="267" r:id="rId10"/>
    <p:sldId id="266" r:id="rId11"/>
    <p:sldId id="264" r:id="rId12"/>
    <p:sldId id="280" r:id="rId13"/>
    <p:sldId id="279" r:id="rId14"/>
    <p:sldId id="278" r:id="rId15"/>
    <p:sldId id="281" r:id="rId16"/>
    <p:sldId id="261" r:id="rId17"/>
    <p:sldId id="270" r:id="rId18"/>
    <p:sldId id="274" r:id="rId19"/>
    <p:sldId id="271" r:id="rId20"/>
    <p:sldId id="273" r:id="rId21"/>
    <p:sldId id="272"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4861" autoAdjust="0"/>
    <p:restoredTop sz="94660"/>
  </p:normalViewPr>
  <p:slideViewPr>
    <p:cSldViewPr snapToGrid="0">
      <p:cViewPr varScale="1">
        <p:scale>
          <a:sx n="79" d="100"/>
          <a:sy n="79" d="100"/>
        </p:scale>
        <p:origin x="-654" y="-78"/>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A9071486-DB23-4DF1-8232-7AE723C3F01D}" type="datetimeFigureOut">
              <a:rPr lang="en-US" smtClean="0"/>
              <a:pPr/>
              <a:t>5/17/2020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7AAD62EE-5A2B-4199-BBC5-AC092900FD64}"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9071486-DB23-4DF1-8232-7AE723C3F01D}" type="datetimeFigureOut">
              <a:rPr lang="en-US" smtClean="0"/>
              <a:pPr/>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AD62EE-5A2B-4199-BBC5-AC092900FD6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A9071486-DB23-4DF1-8232-7AE723C3F01D}" type="datetimeFigureOut">
              <a:rPr lang="en-US" smtClean="0"/>
              <a:pPr/>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AD62EE-5A2B-4199-BBC5-AC092900FD64}"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9071486-DB23-4DF1-8232-7AE723C3F01D}" type="datetimeFigureOut">
              <a:rPr lang="en-US" smtClean="0"/>
              <a:pPr/>
              <a:t>5/17/2020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AD62EE-5A2B-4199-BBC5-AC092900FD6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9071486-DB23-4DF1-8232-7AE723C3F01D}" type="datetimeFigureOut">
              <a:rPr lang="en-US" smtClean="0"/>
              <a:pPr/>
              <a:t>5/17/2020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AD62EE-5A2B-4199-BBC5-AC092900FD6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9071486-DB23-4DF1-8232-7AE723C3F01D}" type="datetimeFigureOut">
              <a:rPr lang="en-US" smtClean="0"/>
              <a:pPr/>
              <a:t>5/17/2020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AD62EE-5A2B-4199-BBC5-AC092900FD6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071486-DB23-4DF1-8232-7AE723C3F01D}" type="datetimeFigureOut">
              <a:rPr lang="en-US" smtClean="0"/>
              <a:pPr/>
              <a:t>5/17/2020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AD62EE-5A2B-4199-BBC5-AC092900FD6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9071486-DB23-4DF1-8232-7AE723C3F01D}" type="datetimeFigureOut">
              <a:rPr lang="en-US" smtClean="0"/>
              <a:pPr/>
              <a:t>5/17/2020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AD62EE-5A2B-4199-BBC5-AC092900FD6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9071486-DB23-4DF1-8232-7AE723C3F01D}" type="datetimeFigureOut">
              <a:rPr lang="en-US" smtClean="0"/>
              <a:pPr/>
              <a:t>5/17/2020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69600" y="6356351"/>
            <a:ext cx="812800" cy="365125"/>
          </a:xfrm>
        </p:spPr>
        <p:txBody>
          <a:bodyPr/>
          <a:lstStyle/>
          <a:p>
            <a:fld id="{7AAD62EE-5A2B-4199-BBC5-AC092900FD64}" type="slidenum">
              <a:rPr lang="en-US" smtClean="0"/>
              <a:pPr/>
              <a:t>‹#›</a:t>
            </a:fld>
            <a:endParaRPr lang="en-US"/>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9071486-DB23-4DF1-8232-7AE723C3F01D}" type="datetimeFigureOut">
              <a:rPr lang="en-US" smtClean="0"/>
              <a:pPr/>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AD62EE-5A2B-4199-BBC5-AC092900FD6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9071486-DB23-4DF1-8232-7AE723C3F01D}" type="datetimeFigureOut">
              <a:rPr lang="en-US" smtClean="0"/>
              <a:pPr/>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AD62EE-5A2B-4199-BBC5-AC092900FD6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9071486-DB23-4DF1-8232-7AE723C3F01D}" type="datetimeFigureOut">
              <a:rPr lang="en-US" smtClean="0"/>
              <a:pPr/>
              <a:t>5/17/2020</a:t>
            </a:fld>
            <a:endParaRPr lang="en-US"/>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AAD62EE-5A2B-4199-BBC5-AC092900FD64}" type="slidenum">
              <a:rPr lang="en-US" smtClean="0"/>
              <a:pPr/>
              <a:t>‹#›</a:t>
            </a:fld>
            <a:endParaRPr lang="en-US"/>
          </a:p>
        </p:txBody>
      </p:sp>
      <p:grpSp>
        <p:nvGrpSpPr>
          <p:cNvPr id="2" name="Group 1"/>
          <p:cNvGrpSpPr/>
          <p:nvPr/>
        </p:nvGrpSpPr>
        <p:grpSpPr>
          <a:xfrm>
            <a:off x="-25356" y="202408"/>
            <a:ext cx="12240731"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4158" y="1395663"/>
            <a:ext cx="10468864" cy="1828800"/>
          </a:xfrm>
        </p:spPr>
        <p:txBody>
          <a:bodyPr>
            <a:normAutofit/>
          </a:bodyPr>
          <a:lstStyle/>
          <a:p>
            <a:r>
              <a:rPr lang="en-US" sz="6600" dirty="0" smtClean="0">
                <a:effectLst>
                  <a:outerShdw blurRad="38100" dist="38100" dir="2700000" algn="tl">
                    <a:srgbClr val="000000">
                      <a:alpha val="43137"/>
                    </a:srgbClr>
                  </a:outerShdw>
                </a:effectLst>
              </a:rPr>
              <a:t>Classification of tourism </a:t>
            </a:r>
            <a:endParaRPr lang="en-US" sz="6600" dirty="0">
              <a:effectLst>
                <a:outerShdw blurRad="38100" dist="38100" dir="2700000" algn="tl">
                  <a:srgbClr val="000000">
                    <a:alpha val="43137"/>
                  </a:srgbClr>
                </a:outerShdw>
              </a:effectLst>
            </a:endParaRPr>
          </a:p>
        </p:txBody>
      </p:sp>
    </p:spTree>
    <p:extLst>
      <p:ext uri="{BB962C8B-B14F-4D97-AF65-F5344CB8AC3E}">
        <p14:creationId xmlns="" xmlns:p14="http://schemas.microsoft.com/office/powerpoint/2010/main" val="29781808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3663" y="295014"/>
            <a:ext cx="10972800" cy="1143000"/>
          </a:xfrm>
        </p:spPr>
        <p:txBody>
          <a:bodyPr/>
          <a:lstStyle/>
          <a:p>
            <a:r>
              <a:rPr lang="en-US" dirty="0" smtClean="0"/>
              <a:t>Classification of tourism </a:t>
            </a:r>
            <a:endParaRPr lang="en-US" dirty="0"/>
          </a:p>
        </p:txBody>
      </p:sp>
      <p:sp>
        <p:nvSpPr>
          <p:cNvPr id="3" name="Content Placeholder 2"/>
          <p:cNvSpPr>
            <a:spLocks noGrp="1"/>
          </p:cNvSpPr>
          <p:nvPr>
            <p:ph idx="1"/>
          </p:nvPr>
        </p:nvSpPr>
        <p:spPr/>
        <p:txBody>
          <a:bodyPr/>
          <a:lstStyle/>
          <a:p>
            <a:r>
              <a:rPr lang="en-US" dirty="0" smtClean="0"/>
              <a:t>Region of tourism </a:t>
            </a:r>
            <a:endParaRPr lang="fa-IR" dirty="0" smtClean="0"/>
          </a:p>
          <a:p>
            <a:r>
              <a:rPr lang="en-US" dirty="0" smtClean="0"/>
              <a:t>Number of tourists </a:t>
            </a:r>
            <a:endParaRPr lang="fa-IR" dirty="0" smtClean="0"/>
          </a:p>
          <a:p>
            <a:r>
              <a:rPr lang="en-US" dirty="0" smtClean="0"/>
              <a:t>Duration of tourism </a:t>
            </a:r>
            <a:endParaRPr lang="fa-IR" dirty="0" smtClean="0"/>
          </a:p>
          <a:p>
            <a:r>
              <a:rPr lang="en-US" dirty="0" smtClean="0"/>
              <a:t>Season</a:t>
            </a:r>
            <a:endParaRPr lang="fa-IR" dirty="0" smtClean="0"/>
          </a:p>
          <a:p>
            <a:r>
              <a:rPr lang="en-US" dirty="0" smtClean="0"/>
              <a:t>Purpose of tourism </a:t>
            </a:r>
            <a:endParaRPr lang="fa-IR" dirty="0" smtClean="0"/>
          </a:p>
          <a:p>
            <a:r>
              <a:rPr lang="en-US" dirty="0" smtClean="0"/>
              <a:t>Attraction</a:t>
            </a:r>
            <a:endParaRPr lang="fa-IR" dirty="0" smtClean="0"/>
          </a:p>
          <a:p>
            <a:r>
              <a:rPr lang="en-US" dirty="0" smtClean="0"/>
              <a:t>Approach of tourism </a:t>
            </a:r>
            <a:endParaRPr lang="en-US" dirty="0"/>
          </a:p>
        </p:txBody>
      </p:sp>
    </p:spTree>
    <p:extLst>
      <p:ext uri="{BB962C8B-B14F-4D97-AF65-F5344CB8AC3E}">
        <p14:creationId xmlns="" xmlns:p14="http://schemas.microsoft.com/office/powerpoint/2010/main" val="6697918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695" y="896594"/>
            <a:ext cx="10972800" cy="1143000"/>
          </a:xfrm>
        </p:spPr>
        <p:txBody>
          <a:bodyPr>
            <a:normAutofit fontScale="90000"/>
          </a:bodyPr>
          <a:lstStyle/>
          <a:p>
            <a:r>
              <a:rPr lang="en-US" sz="4800" b="1" dirty="0" smtClean="0">
                <a:latin typeface="Times New Roman" panose="02020603050405020304" pitchFamily="18" charset="0"/>
                <a:cs typeface="Times New Roman" panose="02020603050405020304" pitchFamily="18" charset="0"/>
              </a:rPr>
              <a:t>Region of tourism </a:t>
            </a:r>
            <a:r>
              <a:rPr lang="fa-IR" dirty="0" smtClean="0"/>
              <a:t/>
            </a:r>
            <a:br>
              <a:rPr lang="fa-IR" dirty="0" smtClean="0"/>
            </a:br>
            <a:endParaRPr lang="en-US" dirty="0"/>
          </a:p>
        </p:txBody>
      </p:sp>
      <p:sp>
        <p:nvSpPr>
          <p:cNvPr id="3" name="Content Placeholder 2"/>
          <p:cNvSpPr>
            <a:spLocks noGrp="1"/>
          </p:cNvSpPr>
          <p:nvPr>
            <p:ph idx="1"/>
          </p:nvPr>
        </p:nvSpPr>
        <p:spPr/>
        <p:txBody>
          <a:bodyPr/>
          <a:lstStyle/>
          <a:p>
            <a:r>
              <a:rPr lang="en-US" b="1" dirty="0" smtClean="0"/>
              <a:t>Domestic Tourism</a:t>
            </a:r>
            <a:r>
              <a:rPr lang="en-US" dirty="0" smtClean="0"/>
              <a:t>:</a:t>
            </a:r>
          </a:p>
          <a:p>
            <a:pPr marL="0" indent="0">
              <a:buNone/>
            </a:pPr>
            <a:r>
              <a:rPr lang="en-US" dirty="0" smtClean="0"/>
              <a:t>In this type of tourism the tourist visited the tourist spots within the boundaries of their country.</a:t>
            </a:r>
            <a:endParaRPr lang="en-US" dirty="0"/>
          </a:p>
          <a:p>
            <a:pPr marL="0" indent="0">
              <a:buNone/>
            </a:pPr>
            <a:endParaRPr lang="en-US" dirty="0" smtClean="0"/>
          </a:p>
          <a:p>
            <a:r>
              <a:rPr lang="en-US" b="1" dirty="0" smtClean="0"/>
              <a:t>Foreign Tourism</a:t>
            </a:r>
            <a:r>
              <a:rPr lang="en-US" dirty="0" smtClean="0"/>
              <a:t>:</a:t>
            </a:r>
          </a:p>
          <a:p>
            <a:pPr marL="0" indent="0">
              <a:buNone/>
            </a:pPr>
            <a:r>
              <a:rPr lang="en-US" dirty="0" smtClean="0"/>
              <a:t>The tourist travels to such countries which are different from the countries of their residence. In this tourism visa, passport and other documents are essential for the tourist. </a:t>
            </a:r>
            <a:endParaRPr lang="en-US" dirty="0"/>
          </a:p>
        </p:txBody>
      </p:sp>
    </p:spTree>
    <p:extLst>
      <p:ext uri="{BB962C8B-B14F-4D97-AF65-F5344CB8AC3E}">
        <p14:creationId xmlns="" xmlns:p14="http://schemas.microsoft.com/office/powerpoint/2010/main" val="13079949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7568" y="391267"/>
            <a:ext cx="10972800" cy="1143000"/>
          </a:xfrm>
        </p:spPr>
        <p:txBody>
          <a:bodyPr>
            <a:normAutofit/>
          </a:bodyPr>
          <a:lstStyle/>
          <a:p>
            <a:r>
              <a:rPr lang="en-US" sz="4300" b="1" dirty="0">
                <a:latin typeface="Times New Roman" panose="02020603050405020304" pitchFamily="18" charset="0"/>
                <a:cs typeface="Times New Roman" panose="02020603050405020304" pitchFamily="18" charset="0"/>
              </a:rPr>
              <a:t>Number of Tourists </a:t>
            </a:r>
          </a:p>
        </p:txBody>
      </p:sp>
      <p:sp>
        <p:nvSpPr>
          <p:cNvPr id="3" name="Content Placeholder 2"/>
          <p:cNvSpPr>
            <a:spLocks noGrp="1"/>
          </p:cNvSpPr>
          <p:nvPr>
            <p:ph idx="1"/>
          </p:nvPr>
        </p:nvSpPr>
        <p:spPr/>
        <p:txBody>
          <a:bodyPr/>
          <a:lstStyle/>
          <a:p>
            <a:r>
              <a:rPr lang="en-US" b="1" dirty="0" smtClean="0"/>
              <a:t>Individual Tourism:</a:t>
            </a:r>
          </a:p>
          <a:p>
            <a:pPr marL="0" indent="0">
              <a:buNone/>
            </a:pPr>
            <a:r>
              <a:rPr lang="en-US" dirty="0" smtClean="0"/>
              <a:t>Sometimes tourist goes individually on tours. </a:t>
            </a:r>
            <a:endParaRPr lang="en-US" dirty="0"/>
          </a:p>
          <a:p>
            <a:endParaRPr lang="en-US" b="1" dirty="0" smtClean="0"/>
          </a:p>
          <a:p>
            <a:r>
              <a:rPr lang="en-US" b="1" dirty="0" smtClean="0"/>
              <a:t>Mass Tourism: </a:t>
            </a:r>
          </a:p>
          <a:p>
            <a:pPr marL="0" indent="0">
              <a:buNone/>
            </a:pPr>
            <a:r>
              <a:rPr lang="en-US" dirty="0" smtClean="0"/>
              <a:t>In mass tourism large numbers of people set out at a time together for enjoying their leisure time. </a:t>
            </a:r>
            <a:endParaRPr lang="en-US" dirty="0"/>
          </a:p>
        </p:txBody>
      </p:sp>
    </p:spTree>
    <p:extLst>
      <p:ext uri="{BB962C8B-B14F-4D97-AF65-F5344CB8AC3E}">
        <p14:creationId xmlns="" xmlns:p14="http://schemas.microsoft.com/office/powerpoint/2010/main" val="2547435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7568" y="331109"/>
            <a:ext cx="10972800" cy="1143000"/>
          </a:xfrm>
        </p:spPr>
        <p:txBody>
          <a:bodyPr>
            <a:normAutofit/>
          </a:bodyPr>
          <a:lstStyle/>
          <a:p>
            <a:r>
              <a:rPr lang="en-US" sz="4300" b="1" dirty="0">
                <a:latin typeface="Times New Roman" panose="02020603050405020304" pitchFamily="18" charset="0"/>
                <a:cs typeface="Times New Roman" panose="02020603050405020304" pitchFamily="18" charset="0"/>
              </a:rPr>
              <a:t>Duration of Tourism </a:t>
            </a:r>
          </a:p>
        </p:txBody>
      </p:sp>
      <p:sp>
        <p:nvSpPr>
          <p:cNvPr id="3" name="Content Placeholder 2"/>
          <p:cNvSpPr>
            <a:spLocks noGrp="1"/>
          </p:cNvSpPr>
          <p:nvPr>
            <p:ph idx="1"/>
          </p:nvPr>
        </p:nvSpPr>
        <p:spPr/>
        <p:txBody>
          <a:bodyPr/>
          <a:lstStyle/>
          <a:p>
            <a:r>
              <a:rPr lang="en-US" b="1" dirty="0" smtClean="0"/>
              <a:t>Short Term Tourism:</a:t>
            </a:r>
          </a:p>
          <a:p>
            <a:pPr marL="0" indent="0">
              <a:buNone/>
            </a:pPr>
            <a:r>
              <a:rPr lang="en-US" dirty="0" smtClean="0"/>
              <a:t>In short term tourism the duration of tourism is only one week to ten days. </a:t>
            </a:r>
            <a:endParaRPr lang="en-US" dirty="0"/>
          </a:p>
          <a:p>
            <a:endParaRPr lang="en-US" b="1" dirty="0" smtClean="0"/>
          </a:p>
          <a:p>
            <a:r>
              <a:rPr lang="en-US" b="1" dirty="0" smtClean="0"/>
              <a:t>Long Term Tourism:</a:t>
            </a:r>
          </a:p>
          <a:p>
            <a:pPr marL="0" indent="0">
              <a:buNone/>
            </a:pPr>
            <a:r>
              <a:rPr lang="en-US" dirty="0" smtClean="0"/>
              <a:t>In this type of tourism the duration of tourism is longer than short term tourism. </a:t>
            </a:r>
            <a:endParaRPr lang="en-US" dirty="0"/>
          </a:p>
        </p:txBody>
      </p:sp>
    </p:spTree>
    <p:extLst>
      <p:ext uri="{BB962C8B-B14F-4D97-AF65-F5344CB8AC3E}">
        <p14:creationId xmlns="" xmlns:p14="http://schemas.microsoft.com/office/powerpoint/2010/main" val="3497706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r>
              <a:rPr lang="en-US" dirty="0" smtClean="0"/>
              <a:t> </a:t>
            </a:r>
            <a:r>
              <a:rPr lang="en-US" sz="4300" b="1" dirty="0">
                <a:latin typeface="Times New Roman" panose="02020603050405020304" pitchFamily="18" charset="0"/>
                <a:cs typeface="Times New Roman" panose="02020603050405020304" pitchFamily="18" charset="0"/>
              </a:rPr>
              <a:t>Season </a:t>
            </a:r>
          </a:p>
        </p:txBody>
      </p:sp>
      <p:sp>
        <p:nvSpPr>
          <p:cNvPr id="3" name="Content Placeholder 2"/>
          <p:cNvSpPr>
            <a:spLocks noGrp="1"/>
          </p:cNvSpPr>
          <p:nvPr>
            <p:ph idx="1"/>
          </p:nvPr>
        </p:nvSpPr>
        <p:spPr>
          <a:xfrm>
            <a:off x="838200" y="1436010"/>
            <a:ext cx="10515600" cy="5330549"/>
          </a:xfrm>
        </p:spPr>
        <p:txBody>
          <a:bodyPr>
            <a:normAutofit/>
          </a:bodyPr>
          <a:lstStyle/>
          <a:p>
            <a:r>
              <a:rPr lang="en-US" b="1" dirty="0" smtClean="0"/>
              <a:t>Winter Tourism:</a:t>
            </a:r>
          </a:p>
          <a:p>
            <a:pPr marL="0" indent="0">
              <a:buNone/>
            </a:pPr>
            <a:r>
              <a:rPr lang="en-US" b="1" dirty="0" smtClean="0"/>
              <a:t> - </a:t>
            </a:r>
            <a:r>
              <a:rPr lang="en-US" dirty="0" smtClean="0"/>
              <a:t>skating and skiing</a:t>
            </a:r>
          </a:p>
          <a:p>
            <a:pPr marL="0" indent="0">
              <a:buNone/>
            </a:pPr>
            <a:r>
              <a:rPr lang="en-US" dirty="0"/>
              <a:t> </a:t>
            </a:r>
            <a:r>
              <a:rPr lang="en-US" dirty="0" smtClean="0"/>
              <a:t>- ski and snow festival </a:t>
            </a:r>
          </a:p>
          <a:p>
            <a:endParaRPr lang="en-US" b="1" dirty="0"/>
          </a:p>
          <a:p>
            <a:r>
              <a:rPr lang="en-US" b="1" dirty="0" smtClean="0"/>
              <a:t>Summer Tourism:</a:t>
            </a:r>
          </a:p>
          <a:p>
            <a:pPr marL="0" indent="0">
              <a:buNone/>
            </a:pPr>
            <a:r>
              <a:rPr lang="en-US" b="1" dirty="0" smtClean="0"/>
              <a:t> </a:t>
            </a:r>
            <a:r>
              <a:rPr lang="en-US" dirty="0" smtClean="0"/>
              <a:t>sunbath, water sports, and rain dance </a:t>
            </a:r>
          </a:p>
          <a:p>
            <a:pPr marL="0" indent="0">
              <a:buNone/>
            </a:pPr>
            <a:endParaRPr lang="en-US" dirty="0"/>
          </a:p>
          <a:p>
            <a:r>
              <a:rPr lang="en-US" b="1" dirty="0" smtClean="0"/>
              <a:t>Rainy Season Tourism:</a:t>
            </a:r>
          </a:p>
          <a:p>
            <a:pPr marL="0" indent="0">
              <a:buNone/>
            </a:pPr>
            <a:r>
              <a:rPr lang="en-US" dirty="0" smtClean="0"/>
              <a:t>Tourists are eager to take experience of heavy rainfall, fog and waterfalls. So the tourist arranges their tours at the high rainfall spot in rainy season. </a:t>
            </a:r>
            <a:endParaRPr lang="en-US" dirty="0"/>
          </a:p>
        </p:txBody>
      </p:sp>
    </p:spTree>
    <p:extLst>
      <p:ext uri="{BB962C8B-B14F-4D97-AF65-F5344CB8AC3E}">
        <p14:creationId xmlns="" xmlns:p14="http://schemas.microsoft.com/office/powerpoint/2010/main" val="24575964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6717"/>
            <a:ext cx="10515600" cy="1325563"/>
          </a:xfrm>
        </p:spPr>
        <p:txBody>
          <a:bodyPr>
            <a:normAutofit/>
          </a:bodyPr>
          <a:lstStyle/>
          <a:p>
            <a:r>
              <a:rPr lang="en-US" sz="4300" b="1" dirty="0">
                <a:latin typeface="Times New Roman" panose="02020603050405020304" pitchFamily="18" charset="0"/>
                <a:cs typeface="Times New Roman" panose="02020603050405020304" pitchFamily="18" charset="0"/>
              </a:rPr>
              <a:t>Purpose of Tourism </a:t>
            </a:r>
          </a:p>
        </p:txBody>
      </p:sp>
      <p:sp>
        <p:nvSpPr>
          <p:cNvPr id="3" name="Content Placeholder 2"/>
          <p:cNvSpPr>
            <a:spLocks noGrp="1"/>
          </p:cNvSpPr>
          <p:nvPr>
            <p:ph idx="1"/>
          </p:nvPr>
        </p:nvSpPr>
        <p:spPr>
          <a:xfrm>
            <a:off x="838200" y="1081378"/>
            <a:ext cx="10515600" cy="5573864"/>
          </a:xfrm>
        </p:spPr>
        <p:txBody>
          <a:bodyPr>
            <a:normAutofit fontScale="92500" lnSpcReduction="10000"/>
          </a:bodyPr>
          <a:lstStyle/>
          <a:p>
            <a:r>
              <a:rPr lang="en-US" dirty="0" smtClean="0"/>
              <a:t>Cultural Tourism </a:t>
            </a:r>
          </a:p>
          <a:p>
            <a:r>
              <a:rPr lang="en-US" dirty="0" smtClean="0"/>
              <a:t>Heritage Tourism </a:t>
            </a:r>
          </a:p>
          <a:p>
            <a:r>
              <a:rPr lang="en-US" dirty="0" smtClean="0"/>
              <a:t>Historical Tourism </a:t>
            </a:r>
          </a:p>
          <a:p>
            <a:r>
              <a:rPr lang="en-US" dirty="0" smtClean="0"/>
              <a:t>Health Tourism </a:t>
            </a:r>
          </a:p>
          <a:p>
            <a:r>
              <a:rPr lang="en-US" dirty="0" smtClean="0"/>
              <a:t>Medical Tourism </a:t>
            </a:r>
          </a:p>
          <a:p>
            <a:r>
              <a:rPr lang="en-US" dirty="0" smtClean="0"/>
              <a:t>Religious Tourism </a:t>
            </a:r>
          </a:p>
          <a:p>
            <a:r>
              <a:rPr lang="en-US" dirty="0" smtClean="0"/>
              <a:t>Educational Tourism</a:t>
            </a:r>
          </a:p>
          <a:p>
            <a:r>
              <a:rPr lang="en-US" dirty="0" smtClean="0"/>
              <a:t>Rural Tourism </a:t>
            </a:r>
          </a:p>
          <a:p>
            <a:r>
              <a:rPr lang="en-US" dirty="0" smtClean="0"/>
              <a:t> Agricultural Tourism </a:t>
            </a:r>
          </a:p>
          <a:p>
            <a:r>
              <a:rPr lang="en-US" dirty="0" smtClean="0"/>
              <a:t>Farm Tourism </a:t>
            </a:r>
          </a:p>
          <a:p>
            <a:r>
              <a:rPr lang="en-US" dirty="0" smtClean="0"/>
              <a:t> Political Tourism: political events and important national celebrations </a:t>
            </a:r>
          </a:p>
          <a:p>
            <a:r>
              <a:rPr lang="en-US" dirty="0" smtClean="0"/>
              <a:t>Holiday Tourism </a:t>
            </a:r>
          </a:p>
          <a:p>
            <a:r>
              <a:rPr lang="en-US" dirty="0" smtClean="0"/>
              <a:t>Wilderness Tourism </a:t>
            </a:r>
            <a:endParaRPr lang="en-US" dirty="0"/>
          </a:p>
        </p:txBody>
      </p:sp>
    </p:spTree>
    <p:extLst>
      <p:ext uri="{BB962C8B-B14F-4D97-AF65-F5344CB8AC3E}">
        <p14:creationId xmlns="" xmlns:p14="http://schemas.microsoft.com/office/powerpoint/2010/main" val="38297692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1474" y="234856"/>
            <a:ext cx="10972800" cy="1143000"/>
          </a:xfrm>
        </p:spPr>
        <p:txBody>
          <a:bodyPr/>
          <a:lstStyle/>
          <a:p>
            <a:r>
              <a:rPr lang="en-US" dirty="0" smtClean="0"/>
              <a:t> </a:t>
            </a:r>
            <a:r>
              <a:rPr lang="en-US" sz="4300" b="1" dirty="0">
                <a:latin typeface="Times New Roman" panose="02020603050405020304" pitchFamily="18" charset="0"/>
                <a:cs typeface="Times New Roman" panose="02020603050405020304" pitchFamily="18" charset="0"/>
              </a:rPr>
              <a:t>Attraction </a:t>
            </a:r>
          </a:p>
        </p:txBody>
      </p:sp>
      <p:sp>
        <p:nvSpPr>
          <p:cNvPr id="3" name="Content Placeholder 2"/>
          <p:cNvSpPr>
            <a:spLocks noGrp="1"/>
          </p:cNvSpPr>
          <p:nvPr>
            <p:ph idx="1"/>
          </p:nvPr>
        </p:nvSpPr>
        <p:spPr/>
        <p:txBody>
          <a:bodyPr/>
          <a:lstStyle/>
          <a:p>
            <a:pPr>
              <a:lnSpc>
                <a:spcPct val="150000"/>
              </a:lnSpc>
            </a:pPr>
            <a:r>
              <a:rPr lang="en-US" dirty="0" smtClean="0"/>
              <a:t>Mountain Tourism </a:t>
            </a:r>
          </a:p>
          <a:p>
            <a:pPr>
              <a:lnSpc>
                <a:spcPct val="150000"/>
              </a:lnSpc>
            </a:pPr>
            <a:r>
              <a:rPr lang="en-US" dirty="0" smtClean="0"/>
              <a:t>Space Tourism </a:t>
            </a:r>
          </a:p>
          <a:p>
            <a:pPr>
              <a:lnSpc>
                <a:spcPct val="150000"/>
              </a:lnSpc>
            </a:pPr>
            <a:r>
              <a:rPr lang="en-US" dirty="0" smtClean="0"/>
              <a:t>Adventure Tourism </a:t>
            </a:r>
          </a:p>
          <a:p>
            <a:pPr>
              <a:lnSpc>
                <a:spcPct val="150000"/>
              </a:lnSpc>
            </a:pPr>
            <a:r>
              <a:rPr lang="en-US" dirty="0" smtClean="0"/>
              <a:t>Sports Tourism </a:t>
            </a:r>
          </a:p>
          <a:p>
            <a:pPr>
              <a:lnSpc>
                <a:spcPct val="150000"/>
              </a:lnSpc>
            </a:pPr>
            <a:r>
              <a:rPr lang="en-US" dirty="0" smtClean="0"/>
              <a:t>Dark Tourism </a:t>
            </a:r>
          </a:p>
          <a:p>
            <a:pPr>
              <a:lnSpc>
                <a:spcPct val="150000"/>
              </a:lnSpc>
            </a:pPr>
            <a:endParaRPr lang="en-US" dirty="0"/>
          </a:p>
          <a:p>
            <a:pPr>
              <a:lnSpc>
                <a:spcPct val="150000"/>
              </a:lnSpc>
            </a:pPr>
            <a:endParaRPr lang="en-US" dirty="0"/>
          </a:p>
        </p:txBody>
      </p:sp>
    </p:spTree>
    <p:extLst>
      <p:ext uri="{BB962C8B-B14F-4D97-AF65-F5344CB8AC3E}">
        <p14:creationId xmlns="" xmlns:p14="http://schemas.microsoft.com/office/powerpoint/2010/main" val="13473643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896593"/>
            <a:ext cx="10972800" cy="1143000"/>
          </a:xfrm>
        </p:spPr>
        <p:txBody>
          <a:bodyPr>
            <a:normAutofit fontScale="90000"/>
          </a:bodyPr>
          <a:lstStyle/>
          <a:p>
            <a:r>
              <a:rPr lang="en-US" sz="4300" b="1" dirty="0">
                <a:latin typeface="Times New Roman" panose="02020603050405020304" pitchFamily="18" charset="0"/>
                <a:cs typeface="Times New Roman" panose="02020603050405020304" pitchFamily="18" charset="0"/>
              </a:rPr>
              <a:t>Mountain Tourism </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marL="0" indent="0">
              <a:lnSpc>
                <a:spcPct val="150000"/>
              </a:lnSpc>
              <a:buNone/>
            </a:pPr>
            <a:r>
              <a:rPr lang="en-US" sz="3600" dirty="0" smtClean="0"/>
              <a:t>The mountain tourism is big business in many hilly regions. Because mountaineering, trekking, rock climbing, skiing, river rafting, golf are the major attraction for the tourist besides natural scenic attractions. </a:t>
            </a:r>
          </a:p>
          <a:p>
            <a:pPr marL="0" indent="0">
              <a:buNone/>
            </a:pPr>
            <a:endParaRPr lang="en-US" dirty="0"/>
          </a:p>
        </p:txBody>
      </p:sp>
    </p:spTree>
    <p:extLst>
      <p:ext uri="{BB962C8B-B14F-4D97-AF65-F5344CB8AC3E}">
        <p14:creationId xmlns="" xmlns:p14="http://schemas.microsoft.com/office/powerpoint/2010/main" val="2316668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39394"/>
            <a:ext cx="10972800" cy="1143000"/>
          </a:xfrm>
        </p:spPr>
        <p:txBody>
          <a:bodyPr>
            <a:normAutofit/>
          </a:bodyPr>
          <a:lstStyle/>
          <a:p>
            <a:r>
              <a:rPr lang="en-US" sz="4300" b="1" dirty="0">
                <a:latin typeface="Times New Roman" panose="02020603050405020304" pitchFamily="18" charset="0"/>
                <a:cs typeface="Times New Roman" panose="02020603050405020304" pitchFamily="18" charset="0"/>
              </a:rPr>
              <a:t>Space Tourism </a:t>
            </a:r>
          </a:p>
        </p:txBody>
      </p:sp>
      <p:sp>
        <p:nvSpPr>
          <p:cNvPr id="3" name="Content Placeholder 2"/>
          <p:cNvSpPr>
            <a:spLocks noGrp="1"/>
          </p:cNvSpPr>
          <p:nvPr>
            <p:ph idx="1"/>
          </p:nvPr>
        </p:nvSpPr>
        <p:spPr/>
        <p:txBody>
          <a:bodyPr>
            <a:normAutofit fontScale="92500" lnSpcReduction="10000"/>
          </a:bodyPr>
          <a:lstStyle/>
          <a:p>
            <a:pPr marL="0" indent="0">
              <a:lnSpc>
                <a:spcPct val="150000"/>
              </a:lnSpc>
              <a:buNone/>
            </a:pPr>
            <a:r>
              <a:rPr lang="en-US" sz="3600" dirty="0" smtClean="0"/>
              <a:t>Space tourism encompasses not only tourist activities in space but also visiting earth based museum such as National Air and Space Museum, participating in space camps, enjoying theme parks. Space campers spend two weeks learning about the universe and space flight, riding in simulators using astronaut. </a:t>
            </a:r>
            <a:endParaRPr lang="en-US" sz="3600" dirty="0"/>
          </a:p>
        </p:txBody>
      </p:sp>
    </p:spTree>
    <p:extLst>
      <p:ext uri="{BB962C8B-B14F-4D97-AF65-F5344CB8AC3E}">
        <p14:creationId xmlns="" xmlns:p14="http://schemas.microsoft.com/office/powerpoint/2010/main" val="16802474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27362"/>
            <a:ext cx="10972800" cy="1143000"/>
          </a:xfrm>
        </p:spPr>
        <p:txBody>
          <a:bodyPr>
            <a:normAutofit/>
          </a:bodyPr>
          <a:lstStyle/>
          <a:p>
            <a:r>
              <a:rPr lang="en-US" sz="4300" b="1" dirty="0">
                <a:latin typeface="Times New Roman" panose="02020603050405020304" pitchFamily="18" charset="0"/>
                <a:cs typeface="Times New Roman" panose="02020603050405020304" pitchFamily="18" charset="0"/>
              </a:rPr>
              <a:t>Dark Tourism </a:t>
            </a:r>
          </a:p>
        </p:txBody>
      </p:sp>
      <p:sp>
        <p:nvSpPr>
          <p:cNvPr id="3" name="Content Placeholder 2"/>
          <p:cNvSpPr>
            <a:spLocks noGrp="1"/>
          </p:cNvSpPr>
          <p:nvPr>
            <p:ph idx="1"/>
          </p:nvPr>
        </p:nvSpPr>
        <p:spPr/>
        <p:txBody>
          <a:bodyPr/>
          <a:lstStyle/>
          <a:p>
            <a:pPr marL="0" indent="0">
              <a:buNone/>
            </a:pPr>
            <a:r>
              <a:rPr lang="en-US" dirty="0" smtClean="0"/>
              <a:t>Dark tourism involving travel to sites associated with death and suffering. This tourism is identified by </a:t>
            </a:r>
            <a:r>
              <a:rPr lang="en-US" dirty="0" err="1" smtClean="0"/>
              <a:t>Lenon</a:t>
            </a:r>
            <a:r>
              <a:rPr lang="en-US" dirty="0" smtClean="0"/>
              <a:t> and Foley in 2000. This type of tourism involves visits to “dark” sites such as battlegrounds, scenes of horrific crimes or acts of genocide.  This includes sites of pilgrimage such as the site of St. </a:t>
            </a:r>
            <a:r>
              <a:rPr lang="en-US" dirty="0" err="1" smtClean="0"/>
              <a:t>Peter‟s</a:t>
            </a:r>
            <a:r>
              <a:rPr lang="en-US" dirty="0" smtClean="0"/>
              <a:t> death in Roam battlefields in Scotland, sites of disaster either natural or man-made such as ground zero in New York. Prisons are now open for the public such as </a:t>
            </a:r>
            <a:r>
              <a:rPr lang="en-US" dirty="0" err="1" smtClean="0"/>
              <a:t>Boaumaris</a:t>
            </a:r>
            <a:r>
              <a:rPr lang="en-US" dirty="0" smtClean="0"/>
              <a:t> prison in Anglesey and Wales one of must notorious destination for dark tourism in the Nazi extermination camp at Auschwitz in Poland.</a:t>
            </a:r>
            <a:endParaRPr lang="en-US" dirty="0"/>
          </a:p>
        </p:txBody>
      </p:sp>
    </p:spTree>
    <p:extLst>
      <p:ext uri="{BB962C8B-B14F-4D97-AF65-F5344CB8AC3E}">
        <p14:creationId xmlns="" xmlns:p14="http://schemas.microsoft.com/office/powerpoint/2010/main" val="3318427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1180238" y="0"/>
            <a:ext cx="9144000" cy="6858000"/>
          </a:xfrm>
        </p:spPr>
      </p:pic>
    </p:spTree>
    <p:extLst>
      <p:ext uri="{BB962C8B-B14F-4D97-AF65-F5344CB8AC3E}">
        <p14:creationId xmlns="" xmlns:p14="http://schemas.microsoft.com/office/powerpoint/2010/main" val="14091527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1333570" y="27929"/>
            <a:ext cx="9106761" cy="6830071"/>
          </a:xfrm>
        </p:spPr>
      </p:pic>
    </p:spTree>
    <p:extLst>
      <p:ext uri="{BB962C8B-B14F-4D97-AF65-F5344CB8AC3E}">
        <p14:creationId xmlns="" xmlns:p14="http://schemas.microsoft.com/office/powerpoint/2010/main" val="251497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1228083" y="-39854"/>
            <a:ext cx="9197139" cy="6897854"/>
          </a:xfrm>
        </p:spPr>
      </p:pic>
    </p:spTree>
    <p:extLst>
      <p:ext uri="{BB962C8B-B14F-4D97-AF65-F5344CB8AC3E}">
        <p14:creationId xmlns="" xmlns:p14="http://schemas.microsoft.com/office/powerpoint/2010/main" val="31908277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1721801" y="0"/>
            <a:ext cx="9165265" cy="6873949"/>
          </a:xfrm>
        </p:spPr>
      </p:pic>
    </p:spTree>
    <p:extLst>
      <p:ext uri="{BB962C8B-B14F-4D97-AF65-F5344CB8AC3E}">
        <p14:creationId xmlns="" xmlns:p14="http://schemas.microsoft.com/office/powerpoint/2010/main" val="6209028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1291856" y="0"/>
            <a:ext cx="9266274" cy="6949706"/>
          </a:xfrm>
        </p:spPr>
      </p:pic>
    </p:spTree>
    <p:extLst>
      <p:ext uri="{BB962C8B-B14F-4D97-AF65-F5344CB8AC3E}">
        <p14:creationId xmlns="" xmlns:p14="http://schemas.microsoft.com/office/powerpoint/2010/main" val="8216121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1339702" y="-35885"/>
            <a:ext cx="9191847" cy="6893885"/>
          </a:xfrm>
        </p:spPr>
      </p:pic>
    </p:spTree>
    <p:extLst>
      <p:ext uri="{BB962C8B-B14F-4D97-AF65-F5344CB8AC3E}">
        <p14:creationId xmlns="" xmlns:p14="http://schemas.microsoft.com/office/powerpoint/2010/main" val="9275714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1127075" y="-1"/>
            <a:ext cx="9186505" cy="6889879"/>
          </a:xfrm>
        </p:spPr>
      </p:pic>
    </p:spTree>
    <p:extLst>
      <p:ext uri="{BB962C8B-B14F-4D97-AF65-F5344CB8AC3E}">
        <p14:creationId xmlns="" xmlns:p14="http://schemas.microsoft.com/office/powerpoint/2010/main" val="3518420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1015433" y="0"/>
            <a:ext cx="9207771" cy="6905828"/>
          </a:xfrm>
        </p:spPr>
      </p:pic>
    </p:spTree>
    <p:extLst>
      <p:ext uri="{BB962C8B-B14F-4D97-AF65-F5344CB8AC3E}">
        <p14:creationId xmlns="" xmlns:p14="http://schemas.microsoft.com/office/powerpoint/2010/main" val="29706001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1265298" y="0"/>
            <a:ext cx="9101446" cy="6826085"/>
          </a:xfrm>
        </p:spPr>
      </p:pic>
    </p:spTree>
    <p:extLst>
      <p:ext uri="{BB962C8B-B14F-4D97-AF65-F5344CB8AC3E}">
        <p14:creationId xmlns="" xmlns:p14="http://schemas.microsoft.com/office/powerpoint/2010/main" val="19360489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1132392" y="0"/>
            <a:ext cx="9144000" cy="6858000"/>
          </a:xfrm>
        </p:spPr>
      </p:pic>
    </p:spTree>
    <p:extLst>
      <p:ext uri="{BB962C8B-B14F-4D97-AF65-F5344CB8AC3E}">
        <p14:creationId xmlns="" xmlns:p14="http://schemas.microsoft.com/office/powerpoint/2010/main" val="37321941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233</TotalTime>
  <Words>479</Words>
  <Application>Microsoft Office PowerPoint</Application>
  <PresentationFormat>Custom</PresentationFormat>
  <Paragraphs>63</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Flow</vt:lpstr>
      <vt:lpstr>Classification of tourism </vt:lpstr>
      <vt:lpstr>Classification of tourism </vt:lpstr>
      <vt:lpstr>Region of tourism  </vt:lpstr>
      <vt:lpstr>Number of Tourists </vt:lpstr>
      <vt:lpstr>Duration of Tourism </vt:lpstr>
      <vt:lpstr> Season </vt:lpstr>
      <vt:lpstr>Purpose of Tourism </vt:lpstr>
      <vt:lpstr> Attraction </vt:lpstr>
      <vt:lpstr>Mountain Tourism  </vt:lpstr>
      <vt:lpstr>Space Tourism </vt:lpstr>
      <vt:lpstr>Dark Tourism </vt:lpstr>
      <vt:lpstr>Slide 12</vt:lpstr>
      <vt:lpstr>Slide 13</vt:lpstr>
      <vt:lpstr>Slide 14</vt:lpstr>
      <vt:lpstr>Slide 15</vt:lpstr>
      <vt:lpstr>Slide 16</vt:lpstr>
      <vt:lpstr>Slide 17</vt:lpstr>
      <vt:lpstr>Slide 18</vt:lpstr>
      <vt:lpstr>Slide 19</vt:lpstr>
      <vt:lpstr>Slide 20</vt:lpstr>
      <vt:lpstr>Slide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Classification of tourism</dc:title>
  <dc:creator>H Ghaffari</dc:creator>
  <cp:lastModifiedBy>Hanyeh Ghaffari</cp:lastModifiedBy>
  <cp:revision>52</cp:revision>
  <dcterms:created xsi:type="dcterms:W3CDTF">2020-05-16T18:37:38Z</dcterms:created>
  <dcterms:modified xsi:type="dcterms:W3CDTF">2020-05-17T04:47:36Z</dcterms:modified>
</cp:coreProperties>
</file>