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4" r:id="rId6"/>
    <p:sldId id="261" r:id="rId7"/>
    <p:sldId id="262" r:id="rId8"/>
    <p:sldId id="265" r:id="rId9"/>
    <p:sldId id="269" r:id="rId10"/>
    <p:sldId id="270" r:id="rId11"/>
    <p:sldId id="271" r:id="rId12"/>
    <p:sldId id="272" r:id="rId13"/>
    <p:sldId id="276" r:id="rId14"/>
    <p:sldId id="278" r:id="rId15"/>
    <p:sldId id="279" r:id="rId16"/>
    <p:sldId id="277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8" r:id="rId25"/>
    <p:sldId id="287" r:id="rId26"/>
    <p:sldId id="289" r:id="rId27"/>
    <p:sldId id="290" r:id="rId28"/>
    <p:sldId id="291" r:id="rId29"/>
    <p:sldId id="266" r:id="rId30"/>
    <p:sldId id="267" r:id="rId31"/>
    <p:sldId id="273" r:id="rId32"/>
    <p:sldId id="274" r:id="rId33"/>
    <p:sldId id="275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12E3F-1AA3-4FAD-A410-7367F03DBC1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8324B-F85D-4108-902A-6BAFBDE033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12E3F-1AA3-4FAD-A410-7367F03DBC1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8324B-F85D-4108-902A-6BAFBDE033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12E3F-1AA3-4FAD-A410-7367F03DBC1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8324B-F85D-4108-902A-6BAFBDE033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12E3F-1AA3-4FAD-A410-7367F03DBC1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8324B-F85D-4108-902A-6BAFBDE033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12E3F-1AA3-4FAD-A410-7367F03DBC1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8324B-F85D-4108-902A-6BAFBDE033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12E3F-1AA3-4FAD-A410-7367F03DBC1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8324B-F85D-4108-902A-6BAFBDE033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12E3F-1AA3-4FAD-A410-7367F03DBC1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8324B-F85D-4108-902A-6BAFBDE033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12E3F-1AA3-4FAD-A410-7367F03DBC1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8324B-F85D-4108-902A-6BAFBDE033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12E3F-1AA3-4FAD-A410-7367F03DBC1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8324B-F85D-4108-902A-6BAFBDE033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12E3F-1AA3-4FAD-A410-7367F03DBC1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8324B-F85D-4108-902A-6BAFBDE033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12E3F-1AA3-4FAD-A410-7367F03DBC1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8324B-F85D-4108-902A-6BAFBDE033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12E3F-1AA3-4FAD-A410-7367F03DBC12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8324B-F85D-4108-902A-6BAFBDE0337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a-IR" sz="7200" dirty="0" smtClean="0">
                <a:cs typeface="B Zar" pitchFamily="2" charset="-78"/>
              </a:rPr>
              <a:t>فصل </a:t>
            </a:r>
            <a:r>
              <a:rPr lang="fa-IR" sz="7200" dirty="0" smtClean="0">
                <a:cs typeface="B Zar" pitchFamily="2" charset="-78"/>
              </a:rPr>
              <a:t>پنجم</a:t>
            </a:r>
            <a:endParaRPr lang="en-US" sz="7200" dirty="0"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buNone/>
            </a:pPr>
            <a:r>
              <a:rPr lang="fa-IR" sz="7200" dirty="0" smtClean="0">
                <a:solidFill>
                  <a:srgbClr val="FF0000"/>
                </a:solidFill>
                <a:cs typeface="B Zar" pitchFamily="2" charset="-78"/>
              </a:rPr>
              <a:t>تیرها</a:t>
            </a:r>
            <a:endParaRPr lang="en-US" sz="7200" dirty="0" smtClean="0">
              <a:solidFill>
                <a:srgbClr val="FF0000"/>
              </a:solidFill>
              <a:cs typeface="B Zar" pitchFamily="2" charset="-78"/>
            </a:endParaRPr>
          </a:p>
          <a:p>
            <a:pPr algn="l">
              <a:buNone/>
            </a:pPr>
            <a:r>
              <a:rPr lang="en-US" sz="6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Beams</a:t>
            </a:r>
            <a:endParaRPr lang="en-US" sz="6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b="1" dirty="0" smtClean="0">
                <a:solidFill>
                  <a:srgbClr val="C00000"/>
                </a:solidFill>
                <a:cs typeface="B Zar" pitchFamily="2" charset="-78"/>
              </a:rPr>
              <a:t>تیر</a:t>
            </a:r>
            <a:endParaRPr lang="en-US" b="1" dirty="0">
              <a:solidFill>
                <a:srgbClr val="C00000"/>
              </a:solidFill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just" rtl="1">
              <a:buFont typeface="+mj-lt"/>
              <a:buAutoNum type="arabicPeriod"/>
            </a:pPr>
            <a:r>
              <a:rPr lang="fa-IR" sz="2400" b="1" dirty="0" smtClean="0">
                <a:cs typeface="B Zar" pitchFamily="2" charset="-78"/>
              </a:rPr>
              <a:t>تیر یک عضو سازه ای است که بار را از طریق خمشی که در آن ایجاد می شود، تحمل می کند.</a:t>
            </a:r>
          </a:p>
          <a:p>
            <a:pPr marL="514350" indent="-514350" algn="just" rtl="1">
              <a:buFont typeface="+mj-lt"/>
              <a:buAutoNum type="arabicPeriod"/>
            </a:pPr>
            <a:endParaRPr lang="fa-IR" sz="2400" b="1" dirty="0" smtClean="0">
              <a:cs typeface="B Zar" pitchFamily="2" charset="-78"/>
            </a:endParaRPr>
          </a:p>
          <a:p>
            <a:pPr marL="514350" indent="-514350" algn="just" rtl="1">
              <a:buFont typeface="+mj-lt"/>
              <a:buAutoNum type="arabicPeriod"/>
            </a:pPr>
            <a:r>
              <a:rPr lang="fa-IR" sz="2400" b="1" dirty="0" smtClean="0">
                <a:cs typeface="B Zar" pitchFamily="2" charset="-78"/>
              </a:rPr>
              <a:t>معمولا طویل هستند.</a:t>
            </a:r>
          </a:p>
          <a:p>
            <a:pPr marL="514350" indent="-514350" algn="just" rtl="1">
              <a:buFont typeface="+mj-lt"/>
              <a:buAutoNum type="arabicPeriod"/>
            </a:pPr>
            <a:endParaRPr lang="fa-IR" sz="2400" b="1" dirty="0" smtClean="0">
              <a:cs typeface="B Zar" pitchFamily="2" charset="-78"/>
            </a:endParaRPr>
          </a:p>
          <a:p>
            <a:pPr marL="514350" indent="-514350" algn="just" rtl="1">
              <a:buFont typeface="+mj-lt"/>
              <a:buAutoNum type="arabicPeriod"/>
            </a:pPr>
            <a:r>
              <a:rPr lang="fa-IR" sz="2400" b="1" dirty="0" smtClean="0">
                <a:cs typeface="B Zar" pitchFamily="2" charset="-78"/>
              </a:rPr>
              <a:t>معمولا بصورت منشوری هستند (سطح مقطع در طول تیر یکسان است).</a:t>
            </a:r>
          </a:p>
          <a:p>
            <a:pPr marL="514350" indent="-514350" algn="just" rtl="1">
              <a:buFont typeface="+mj-lt"/>
              <a:buAutoNum type="arabicPeriod"/>
            </a:pPr>
            <a:endParaRPr lang="fa-IR" sz="2400" b="1" dirty="0" smtClean="0">
              <a:cs typeface="B Zar" pitchFamily="2" charset="-78"/>
            </a:endParaRPr>
          </a:p>
          <a:p>
            <a:pPr marL="514350" indent="-514350" algn="just" rtl="1">
              <a:buFont typeface="+mj-lt"/>
              <a:buAutoNum type="arabicPeriod"/>
            </a:pPr>
            <a:r>
              <a:rPr lang="fa-IR" sz="2400" b="1" dirty="0" smtClean="0">
                <a:cs typeface="B Zar" pitchFamily="2" charset="-78"/>
              </a:rPr>
              <a:t>بار وارده عمود بر محور تیر است</a:t>
            </a:r>
            <a:endParaRPr lang="en-US" sz="2400" b="1" dirty="0"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>
            <a:normAutofit/>
          </a:bodyPr>
          <a:lstStyle/>
          <a:p>
            <a:pPr marL="514350" indent="-514350" algn="r" rtl="1">
              <a:buFont typeface="+mj-lt"/>
              <a:buAutoNum type="arabicPeriod"/>
            </a:pPr>
            <a:r>
              <a:rPr lang="fa-IR" sz="2400" b="1" dirty="0" smtClean="0">
                <a:cs typeface="B Zar" pitchFamily="2" charset="-78"/>
              </a:rPr>
              <a:t>محاسبه نیروهای تکیه گاهی</a:t>
            </a:r>
          </a:p>
          <a:p>
            <a:pPr marL="514350" indent="-514350" algn="r" rtl="1">
              <a:buFont typeface="+mj-lt"/>
              <a:buAutoNum type="arabicPeriod"/>
            </a:pPr>
            <a:endParaRPr lang="fa-IR" sz="2400" b="1" dirty="0" smtClean="0">
              <a:cs typeface="B Zar" pitchFamily="2" charset="-78"/>
            </a:endParaRPr>
          </a:p>
          <a:p>
            <a:pPr marL="514350" indent="-514350" algn="r" rtl="1">
              <a:buFont typeface="+mj-lt"/>
              <a:buAutoNum type="arabicPeriod"/>
            </a:pPr>
            <a:r>
              <a:rPr lang="fa-IR" sz="2400" b="1" dirty="0" smtClean="0">
                <a:cs typeface="B Zar" pitchFamily="2" charset="-78"/>
              </a:rPr>
              <a:t>محاسبه حداکثر نیروی برشی و گشتارو خمشی در طول تیرها</a:t>
            </a:r>
          </a:p>
          <a:p>
            <a:pPr marL="514350" indent="-514350" algn="r" rtl="1">
              <a:buFont typeface="+mj-lt"/>
              <a:buAutoNum type="arabicPeriod"/>
            </a:pPr>
            <a:endParaRPr lang="fa-IR" sz="2400" b="1" dirty="0" smtClean="0">
              <a:cs typeface="B Zar" pitchFamily="2" charset="-78"/>
            </a:endParaRPr>
          </a:p>
          <a:p>
            <a:pPr marL="514350" indent="-514350" algn="r" rtl="1">
              <a:buFont typeface="+mj-lt"/>
              <a:buAutoNum type="arabicPeriod"/>
            </a:pPr>
            <a:r>
              <a:rPr lang="fa-IR" sz="2400" b="1" dirty="0" smtClean="0">
                <a:cs typeface="B Zar" pitchFamily="2" charset="-78"/>
              </a:rPr>
              <a:t>محاسبه تنش های ایجاد شده در سطح مقطع تیر (مقاومت مصالح)</a:t>
            </a:r>
            <a:endParaRPr lang="en-US" sz="2400" b="1" dirty="0">
              <a:cs typeface="B Zar" pitchFamily="2" charset="-78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r"/>
            <a:r>
              <a:rPr lang="fa-IR" b="1" dirty="0" smtClean="0">
                <a:solidFill>
                  <a:srgbClr val="C00000"/>
                </a:solidFill>
                <a:cs typeface="B Zar" pitchFamily="2" charset="-78"/>
              </a:rPr>
              <a:t>طراحی تیر</a:t>
            </a:r>
            <a:endParaRPr lang="en-US" b="1" dirty="0">
              <a:solidFill>
                <a:srgbClr val="C00000"/>
              </a:solidFill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pPr algn="r" rtl="1"/>
            <a:r>
              <a:rPr lang="fa-IR" b="1" dirty="0" smtClean="0">
                <a:solidFill>
                  <a:srgbClr val="C00000"/>
                </a:solidFill>
                <a:cs typeface="B Zar" pitchFamily="2" charset="-78"/>
              </a:rPr>
              <a:t>انواع تیر</a:t>
            </a:r>
            <a:r>
              <a:rPr lang="fa-IR" sz="2700" b="1" dirty="0" smtClean="0">
                <a:solidFill>
                  <a:srgbClr val="C00000"/>
                </a:solidFill>
                <a:cs typeface="B Zar" pitchFamily="2" charset="-78"/>
              </a:rPr>
              <a:t>(معین و </a:t>
            </a:r>
            <a:r>
              <a:rPr lang="fa-IR" sz="2700" b="1" dirty="0">
                <a:solidFill>
                  <a:srgbClr val="C00000"/>
                </a:solidFill>
                <a:cs typeface="B Zar" pitchFamily="2" charset="-78"/>
              </a:rPr>
              <a:t>نامعین</a:t>
            </a:r>
            <a:r>
              <a:rPr lang="fa-IR" sz="2700" b="1" dirty="0" smtClean="0">
                <a:solidFill>
                  <a:srgbClr val="C00000"/>
                </a:solidFill>
                <a:cs typeface="B Zar" pitchFamily="2" charset="-78"/>
              </a:rPr>
              <a:t> از نظر استاتیکی)</a:t>
            </a:r>
            <a:endParaRPr lang="en-US" sz="2700" b="1" dirty="0">
              <a:solidFill>
                <a:srgbClr val="C00000"/>
              </a:solidFill>
              <a:cs typeface="B Zar" pitchFamily="2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371600"/>
            <a:ext cx="7696200" cy="5149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z="2700" b="1" dirty="0">
                <a:solidFill>
                  <a:srgbClr val="C00000"/>
                </a:solidFill>
                <a:cs typeface="B Zar" pitchFamily="2" charset="-78"/>
              </a:rPr>
              <a:t>تیر معین از نظر استاتیکی</a:t>
            </a:r>
            <a:endParaRPr lang="en-US" sz="2700" b="1" dirty="0">
              <a:solidFill>
                <a:srgbClr val="C00000"/>
              </a:solidFill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905000"/>
            <a:ext cx="6175159" cy="4447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830763"/>
          </a:xfrm>
        </p:spPr>
        <p:txBody>
          <a:bodyPr/>
          <a:lstStyle/>
          <a:p>
            <a:pPr marL="457200" indent="-457200" algn="r" rtl="1">
              <a:buAutoNum type="arabicPeriod"/>
            </a:pPr>
            <a:r>
              <a:rPr lang="fa-IR" sz="2400" b="1" dirty="0" smtClean="0">
                <a:cs typeface="B Zar" pitchFamily="2" charset="-78"/>
              </a:rPr>
              <a:t>متمرکز </a:t>
            </a:r>
            <a:r>
              <a:rPr lang="fa-IR" sz="2400" b="1" dirty="0">
                <a:cs typeface="B Zar" pitchFamily="2" charset="-78"/>
              </a:rPr>
              <a:t>(منفرد) (نیرو و گشتاور منفرد</a:t>
            </a:r>
            <a:r>
              <a:rPr lang="fa-IR" sz="2400" b="1" dirty="0" smtClean="0">
                <a:cs typeface="B Zar" pitchFamily="2" charset="-78"/>
              </a:rPr>
              <a:t>)</a:t>
            </a:r>
          </a:p>
          <a:p>
            <a:pPr marL="457200" indent="-457200" algn="r" rtl="1">
              <a:buAutoNum type="arabicPeriod"/>
            </a:pPr>
            <a:endParaRPr lang="fa-IR" sz="2400" b="1" dirty="0">
              <a:cs typeface="B Zar" pitchFamily="2" charset="-78"/>
            </a:endParaRPr>
          </a:p>
          <a:p>
            <a:pPr marL="457200" indent="-457200" algn="r" rtl="1">
              <a:buAutoNum type="arabicPeriod"/>
            </a:pPr>
            <a:endParaRPr lang="fa-IR" sz="2400" b="1" dirty="0" smtClean="0">
              <a:cs typeface="B Zar" pitchFamily="2" charset="-78"/>
            </a:endParaRPr>
          </a:p>
          <a:p>
            <a:pPr marL="457200" indent="-457200" algn="r" rtl="1">
              <a:buNone/>
            </a:pPr>
            <a:endParaRPr lang="fa-IR" sz="2400" b="1" dirty="0">
              <a:cs typeface="B Zar" pitchFamily="2" charset="-78"/>
            </a:endParaRPr>
          </a:p>
          <a:p>
            <a:pPr marL="457200" indent="-457200" algn="r" rtl="1">
              <a:buNone/>
            </a:pPr>
            <a:endParaRPr lang="fa-IR" sz="2400" b="1" dirty="0" smtClean="0">
              <a:cs typeface="B Zar" pitchFamily="2" charset="-78"/>
            </a:endParaRPr>
          </a:p>
          <a:p>
            <a:pPr marL="457200" indent="-457200" algn="r" rtl="1">
              <a:buNone/>
            </a:pPr>
            <a:r>
              <a:rPr lang="fa-IR" sz="2400" b="1" dirty="0" smtClean="0">
                <a:cs typeface="B Zar" pitchFamily="2" charset="-78"/>
              </a:rPr>
              <a:t>2. گسترده (مستطیلی، مثلثی و سهمی وار)</a:t>
            </a:r>
            <a:endParaRPr lang="en-US" sz="2400" b="1" dirty="0" smtClean="0">
              <a:cs typeface="B Zar" pitchFamily="2" charset="-78"/>
            </a:endParaRPr>
          </a:p>
          <a:p>
            <a:pPr marL="457200" indent="-457200" algn="r" rtl="1">
              <a:buFont typeface="Arial" pitchFamily="34" charset="0"/>
              <a:buAutoNum type="arabicPeriod"/>
            </a:pPr>
            <a:endParaRPr lang="en-US" sz="2400" b="1" dirty="0" smtClean="0">
              <a:cs typeface="B Zar" pitchFamily="2" charset="-78"/>
            </a:endParaRPr>
          </a:p>
          <a:p>
            <a:pPr marL="457200" indent="-457200" algn="r" rtl="1">
              <a:buAutoNum type="arabicPeriod"/>
            </a:pPr>
            <a:endParaRPr lang="en-US" sz="2400" b="1" dirty="0">
              <a:cs typeface="B Zar" pitchFamily="2" charset="-78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>
            <a:normAutofit/>
          </a:bodyPr>
          <a:lstStyle/>
          <a:p>
            <a:pPr algn="r" rtl="1"/>
            <a:r>
              <a:rPr lang="fa-IR" b="1" dirty="0" smtClean="0">
                <a:solidFill>
                  <a:srgbClr val="C00000"/>
                </a:solidFill>
                <a:cs typeface="B Zar" pitchFamily="2" charset="-78"/>
              </a:rPr>
              <a:t>انواع بار گذاری تیر</a:t>
            </a:r>
            <a:endParaRPr lang="en-US" sz="2700" b="1" dirty="0">
              <a:solidFill>
                <a:srgbClr val="C00000"/>
              </a:solidFill>
              <a:cs typeface="B Zar" pitchFamily="2" charset="-7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5796" t="7139" r="6109"/>
          <a:stretch>
            <a:fillRect/>
          </a:stretch>
        </p:blipFill>
        <p:spPr bwMode="auto">
          <a:xfrm>
            <a:off x="0" y="1295400"/>
            <a:ext cx="5181600" cy="1773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 t="2676" b="5561"/>
          <a:stretch>
            <a:fillRect/>
          </a:stretch>
        </p:blipFill>
        <p:spPr bwMode="auto">
          <a:xfrm>
            <a:off x="228600" y="3810000"/>
            <a:ext cx="5257800" cy="266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7800" y="1600201"/>
            <a:ext cx="3429000" cy="1676400"/>
          </a:xfrm>
        </p:spPr>
        <p:txBody>
          <a:bodyPr>
            <a:normAutofit/>
          </a:bodyPr>
          <a:lstStyle/>
          <a:p>
            <a:pPr marL="514350" indent="-514350" algn="r" rtl="1">
              <a:buAutoNum type="arabicPeriod"/>
            </a:pPr>
            <a:r>
              <a:rPr lang="fa-IR" b="1" dirty="0" smtClean="0">
                <a:cs typeface="B Zar" pitchFamily="2" charset="-78"/>
              </a:rPr>
              <a:t>با بار گذاری منفرد</a:t>
            </a:r>
          </a:p>
          <a:p>
            <a:pPr marL="514350" indent="-514350" algn="r" rtl="1">
              <a:buNone/>
            </a:pPr>
            <a:r>
              <a:rPr lang="fa-IR" b="1" dirty="0">
                <a:cs typeface="B Zar" pitchFamily="2" charset="-78"/>
              </a:rPr>
              <a:t> </a:t>
            </a:r>
            <a:r>
              <a:rPr lang="fa-IR" b="1" dirty="0" smtClean="0">
                <a:cs typeface="B Zar" pitchFamily="2" charset="-78"/>
              </a:rPr>
              <a:t> </a:t>
            </a:r>
            <a:r>
              <a:rPr lang="fa-IR" sz="2400" b="1" dirty="0" smtClean="0">
                <a:solidFill>
                  <a:srgbClr val="0000FF"/>
                </a:solidFill>
                <a:cs typeface="B Zar" pitchFamily="2" charset="-78"/>
              </a:rPr>
              <a:t>- رسم دیاگرام آزاد</a:t>
            </a:r>
          </a:p>
          <a:p>
            <a:pPr marL="514350" indent="-514350" algn="r" rtl="1">
              <a:buNone/>
            </a:pPr>
            <a:r>
              <a:rPr lang="fa-IR" sz="2400" b="1" dirty="0">
                <a:solidFill>
                  <a:srgbClr val="0000FF"/>
                </a:solidFill>
                <a:cs typeface="B Zar" pitchFamily="2" charset="-78"/>
              </a:rPr>
              <a:t> </a:t>
            </a:r>
            <a:r>
              <a:rPr lang="fa-IR" sz="2400" b="1" dirty="0" smtClean="0">
                <a:solidFill>
                  <a:srgbClr val="0000FF"/>
                </a:solidFill>
                <a:cs typeface="B Zar" pitchFamily="2" charset="-78"/>
              </a:rPr>
              <a:t> - نوشتن معادلات تعادل</a:t>
            </a:r>
            <a:endParaRPr lang="en-US" sz="2400" b="1" dirty="0">
              <a:solidFill>
                <a:srgbClr val="0000FF"/>
              </a:solidFill>
              <a:cs typeface="B Zar" pitchFamily="2" charset="-78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pPr algn="r" rtl="1"/>
            <a:r>
              <a:rPr lang="fa-IR" sz="3200" b="1" dirty="0" smtClean="0">
                <a:solidFill>
                  <a:srgbClr val="C00000"/>
                </a:solidFill>
                <a:cs typeface="B Zar" pitchFamily="2" charset="-78"/>
              </a:rPr>
              <a:t>محاسبه نیروهای تکیه گاهی در تیرها</a:t>
            </a:r>
            <a:endParaRPr lang="en-US" sz="3200" b="1" dirty="0">
              <a:solidFill>
                <a:srgbClr val="C00000"/>
              </a:solidFill>
              <a:cs typeface="B Zar" pitchFamily="2" charset="-78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733800"/>
            <a:ext cx="4114800" cy="1716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 b="15314"/>
          <a:stretch>
            <a:fillRect/>
          </a:stretch>
        </p:blipFill>
        <p:spPr bwMode="auto">
          <a:xfrm>
            <a:off x="4724400" y="3581400"/>
            <a:ext cx="4191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5537881"/>
            <a:ext cx="404812" cy="481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77200" y="5486400"/>
            <a:ext cx="410308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14400" y="2286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400" b="1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در تیرهای شکل زیر نیروی های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400" b="1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 تکیه گاهی را محاسبه کنید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B Zar" pitchFamily="2" charset="-78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 l="6157" r="6410" b="1063"/>
          <a:stretch>
            <a:fillRect/>
          </a:stretch>
        </p:blipFill>
        <p:spPr bwMode="auto">
          <a:xfrm>
            <a:off x="0" y="152400"/>
            <a:ext cx="54102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 l="10214"/>
          <a:stretch>
            <a:fillRect/>
          </a:stretch>
        </p:blipFill>
        <p:spPr bwMode="auto">
          <a:xfrm>
            <a:off x="152400" y="2395538"/>
            <a:ext cx="6028203" cy="248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4953000"/>
            <a:ext cx="5943600" cy="18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457200"/>
            <a:ext cx="8153400" cy="2286000"/>
          </a:xfrm>
        </p:spPr>
        <p:txBody>
          <a:bodyPr>
            <a:normAutofit/>
          </a:bodyPr>
          <a:lstStyle/>
          <a:p>
            <a:pPr marL="514350" indent="-514350" algn="r" rtl="1">
              <a:buNone/>
            </a:pPr>
            <a:r>
              <a:rPr lang="en-US" b="1" dirty="0" smtClean="0">
                <a:cs typeface="B Zar" pitchFamily="2" charset="-78"/>
              </a:rPr>
              <a:t>2</a:t>
            </a:r>
            <a:r>
              <a:rPr lang="fa-IR" b="1" dirty="0" smtClean="0">
                <a:cs typeface="B Zar" pitchFamily="2" charset="-78"/>
              </a:rPr>
              <a:t>. بار گذاری گسترده</a:t>
            </a:r>
          </a:p>
          <a:p>
            <a:pPr marL="514350" indent="-514350" algn="r" rtl="1">
              <a:buNone/>
            </a:pPr>
            <a:r>
              <a:rPr lang="fa-IR" b="1" dirty="0">
                <a:cs typeface="B Zar" pitchFamily="2" charset="-78"/>
              </a:rPr>
              <a:t> </a:t>
            </a:r>
            <a:r>
              <a:rPr lang="fa-IR" b="1" dirty="0" smtClean="0">
                <a:cs typeface="B Zar" pitchFamily="2" charset="-78"/>
              </a:rPr>
              <a:t> </a:t>
            </a:r>
            <a:r>
              <a:rPr lang="fa-IR" sz="2400" b="1" dirty="0" smtClean="0">
                <a:solidFill>
                  <a:srgbClr val="0000FF"/>
                </a:solidFill>
                <a:cs typeface="B Zar" pitchFamily="2" charset="-78"/>
              </a:rPr>
              <a:t>- رسم دیاگرام آزاد</a:t>
            </a:r>
          </a:p>
          <a:p>
            <a:pPr marL="514350" indent="-514350" algn="r" rtl="1">
              <a:buNone/>
            </a:pPr>
            <a:r>
              <a:rPr lang="fa-IR" sz="2400" b="1" dirty="0">
                <a:solidFill>
                  <a:srgbClr val="0000FF"/>
                </a:solidFill>
                <a:cs typeface="B Zar" pitchFamily="2" charset="-78"/>
              </a:rPr>
              <a:t>  </a:t>
            </a:r>
            <a:r>
              <a:rPr lang="fa-IR" sz="2400" b="1" dirty="0" smtClean="0">
                <a:solidFill>
                  <a:srgbClr val="0000FF"/>
                </a:solidFill>
                <a:cs typeface="B Zar" pitchFamily="2" charset="-78"/>
              </a:rPr>
              <a:t> - تبدیل بار گسترده  به بار منفرد و تعیین نقطه اثر آن</a:t>
            </a:r>
          </a:p>
          <a:p>
            <a:pPr marL="514350" indent="-514350" algn="r" rtl="1">
              <a:buNone/>
            </a:pPr>
            <a:r>
              <a:rPr lang="fa-IR" sz="2400" b="1" dirty="0">
                <a:solidFill>
                  <a:srgbClr val="0000FF"/>
                </a:solidFill>
                <a:cs typeface="B Zar" pitchFamily="2" charset="-78"/>
              </a:rPr>
              <a:t> </a:t>
            </a:r>
            <a:r>
              <a:rPr lang="fa-IR" sz="2400" b="1" dirty="0" smtClean="0">
                <a:solidFill>
                  <a:srgbClr val="0000FF"/>
                </a:solidFill>
                <a:cs typeface="B Zar" pitchFamily="2" charset="-78"/>
              </a:rPr>
              <a:t> - نوشتن معادلات تعادل</a:t>
            </a:r>
            <a:endParaRPr lang="en-US" sz="2400" b="1" dirty="0">
              <a:solidFill>
                <a:srgbClr val="0000FF"/>
              </a:solidFill>
              <a:cs typeface="B Zar" pitchFamily="2" charset="-78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24200"/>
            <a:ext cx="4295775" cy="331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3048000"/>
            <a:ext cx="4495800" cy="3135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0" y="300335"/>
            <a:ext cx="4969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نحوه تبدیل بار گستره ذوزنقه ای به بار منفرد</a:t>
            </a:r>
            <a:endParaRPr lang="en-US" sz="2400" b="1" dirty="0">
              <a:solidFill>
                <a:srgbClr val="C00000"/>
              </a:solidFill>
              <a:cs typeface="B Zar" pitchFamily="2" charset="-78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 l="3231"/>
          <a:stretch>
            <a:fillRect/>
          </a:stretch>
        </p:blipFill>
        <p:spPr bwMode="auto">
          <a:xfrm>
            <a:off x="0" y="1447800"/>
            <a:ext cx="9144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914400" y="2286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400" b="1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در تیرشکل زیر نیروی های تکیه گاهی را محاسبه کنید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B Zar" pitchFamily="2" charset="-78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167" y="2286000"/>
            <a:ext cx="8410433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/>
          <a:srcRect t="1786"/>
          <a:stretch>
            <a:fillRect/>
          </a:stretch>
        </p:blipFill>
        <p:spPr bwMode="auto">
          <a:xfrm>
            <a:off x="-1" y="2667000"/>
            <a:ext cx="5266669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" y="152400"/>
            <a:ext cx="5838825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Elbow Connector 7"/>
          <p:cNvCxnSpPr/>
          <p:nvPr/>
        </p:nvCxnSpPr>
        <p:spPr>
          <a:xfrm flipV="1">
            <a:off x="2438400" y="2438400"/>
            <a:ext cx="3505200" cy="609600"/>
          </a:xfrm>
          <a:prstGeom prst="bentConnector3">
            <a:avLst>
              <a:gd name="adj1" fmla="val -167"/>
            </a:avLst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096000" y="2209800"/>
            <a:ext cx="22493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[2/3*(6)]+4=8</a:t>
            </a:r>
            <a:endParaRPr lang="en-US" sz="2800" b="1" dirty="0"/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4267200"/>
            <a:ext cx="1371600" cy="1417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67400" y="4267200"/>
            <a:ext cx="3200400" cy="1705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198438"/>
            <a:ext cx="822960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  <a:t>محاسبه</a:t>
            </a:r>
            <a:r>
              <a:rPr kumimoji="0" lang="fa-IR" sz="2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  <a:t> نیروی برشی(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  <a:t>Shear Force</a:t>
            </a:r>
            <a:r>
              <a:rPr kumimoji="0" lang="fa-IR" sz="2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  <a:t>)، گشتاور خمشی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  <a:t> (Bending )</a:t>
            </a:r>
            <a:r>
              <a:rPr kumimoji="0" lang="fa-IR" sz="2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  <a:t> و رسم نمودارهای آنها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B Zar" pitchFamily="2" charset="-78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219200"/>
            <a:ext cx="4876799" cy="52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3124200"/>
            <a:ext cx="3124200" cy="3008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800" dirty="0" smtClean="0">
                <a:cs typeface="B Zar" pitchFamily="2" charset="-78"/>
              </a:rPr>
              <a:t>رسم دیاگرام آزاد تیر در مقطع برش خوره برای محاسبه نیروی برش و گشتاور خمشی</a:t>
            </a:r>
            <a:endParaRPr lang="en-US" sz="2800" dirty="0"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371600"/>
            <a:ext cx="79248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b="1" dirty="0" smtClean="0">
                <a:solidFill>
                  <a:srgbClr val="C00000"/>
                </a:solidFill>
                <a:cs typeface="B Zar" pitchFamily="2" charset="-78"/>
              </a:rPr>
              <a:t>قرارداد:</a:t>
            </a:r>
            <a:endParaRPr lang="en-US" b="1" dirty="0">
              <a:solidFill>
                <a:srgbClr val="C00000"/>
              </a:solidFill>
              <a:cs typeface="B Zar" pitchFamily="2" charset="-78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0"/>
            <a:ext cx="5181600" cy="3359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40017" y="2286000"/>
            <a:ext cx="3703983" cy="4259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r" rtl="1">
              <a:buAutoNum type="arabicPeriod"/>
            </a:pPr>
            <a:r>
              <a:rPr lang="fa-IR" dirty="0" smtClean="0">
                <a:cs typeface="B Zar" pitchFamily="2" charset="-78"/>
              </a:rPr>
              <a:t>قبل و بعد از هر نیروی منفرد، گشتاور منفرد و بارگذاری گستره باید یک برش داشته باشیم</a:t>
            </a:r>
          </a:p>
          <a:p>
            <a:pPr marL="514350" indent="-514350" algn="r" rtl="1">
              <a:buAutoNum type="arabicPeriod"/>
            </a:pPr>
            <a:endParaRPr lang="fa-IR" dirty="0" smtClean="0">
              <a:cs typeface="B Zar" pitchFamily="2" charset="-78"/>
            </a:endParaRPr>
          </a:p>
          <a:p>
            <a:pPr marL="514350" indent="-514350" algn="r" rtl="1">
              <a:buAutoNum type="arabicPeriod"/>
            </a:pPr>
            <a:r>
              <a:rPr lang="fa-IR" dirty="0" smtClean="0">
                <a:cs typeface="B Zar" pitchFamily="2" charset="-78"/>
              </a:rPr>
              <a:t>برای هر نوع بارگذاری گسترده باید یک برش داشته باشیم</a:t>
            </a:r>
            <a:endParaRPr lang="en-US" dirty="0">
              <a:cs typeface="B Zar" pitchFamily="2" charset="-78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198438"/>
            <a:ext cx="822960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B Zar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350838"/>
            <a:ext cx="822960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  <a:t>تعیین</a:t>
            </a:r>
            <a:r>
              <a:rPr kumimoji="0" lang="fa-IR" sz="2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  <a:t> تعداد برش های لازم برای هر تیر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8229600" cy="1143000"/>
          </a:xfrm>
        </p:spPr>
        <p:txBody>
          <a:bodyPr>
            <a:normAutofit/>
          </a:bodyPr>
          <a:lstStyle/>
          <a:p>
            <a:pPr algn="r" rtl="1"/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در شکل تعداد برش ها در طول تیر مشخص کنید </a:t>
            </a:r>
            <a:endParaRPr lang="en-US" sz="2400" b="1" dirty="0">
              <a:solidFill>
                <a:srgbClr val="C00000"/>
              </a:solidFill>
              <a:cs typeface="B Zar" pitchFamily="2" charset="-78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57200" y="1447800"/>
            <a:ext cx="8018974" cy="4572000"/>
            <a:chOff x="457200" y="1370806"/>
            <a:chExt cx="8018974" cy="4572000"/>
          </a:xfrm>
        </p:grpSpPr>
        <p:pic>
          <p:nvPicPr>
            <p:cNvPr id="18437" name="Picture 5"/>
            <p:cNvPicPr>
              <a:picLocks noChangeAspect="1" noChangeArrowheads="1"/>
            </p:cNvPicPr>
            <p:nvPr/>
          </p:nvPicPr>
          <p:blipFill>
            <a:blip r:embed="rId2"/>
            <a:srcRect b="7422"/>
            <a:stretch>
              <a:fillRect/>
            </a:stretch>
          </p:blipFill>
          <p:spPr bwMode="auto">
            <a:xfrm>
              <a:off x="457200" y="1523206"/>
              <a:ext cx="8018974" cy="3505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8" name="AutoShape 4"/>
            <p:cNvCxnSpPr>
              <a:cxnSpLocks noChangeShapeType="1"/>
            </p:cNvCxnSpPr>
            <p:nvPr/>
          </p:nvCxnSpPr>
          <p:spPr bwMode="auto">
            <a:xfrm rot="5400000">
              <a:off x="496094" y="3618706"/>
              <a:ext cx="4342606" cy="794"/>
            </a:xfrm>
            <a:prstGeom prst="straightConnector1">
              <a:avLst/>
            </a:prstGeom>
            <a:noFill/>
            <a:ln w="38100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18436" name="AutoShape 4"/>
            <p:cNvCxnSpPr>
              <a:cxnSpLocks noChangeShapeType="1"/>
            </p:cNvCxnSpPr>
            <p:nvPr/>
          </p:nvCxnSpPr>
          <p:spPr bwMode="auto">
            <a:xfrm rot="5400000">
              <a:off x="1984375" y="3653631"/>
              <a:ext cx="4572000" cy="6350"/>
            </a:xfrm>
            <a:prstGeom prst="straightConnector1">
              <a:avLst/>
            </a:prstGeom>
            <a:noFill/>
            <a:ln w="38100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12" name="AutoShape 4"/>
            <p:cNvCxnSpPr>
              <a:cxnSpLocks noChangeShapeType="1"/>
            </p:cNvCxnSpPr>
            <p:nvPr/>
          </p:nvCxnSpPr>
          <p:spPr bwMode="auto">
            <a:xfrm rot="5400000">
              <a:off x="3505200" y="3580606"/>
              <a:ext cx="4495800" cy="76200"/>
            </a:xfrm>
            <a:prstGeom prst="straightConnector1">
              <a:avLst/>
            </a:prstGeom>
            <a:noFill/>
            <a:ln w="38100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15" name="AutoShape 4"/>
            <p:cNvCxnSpPr>
              <a:cxnSpLocks noChangeShapeType="1"/>
            </p:cNvCxnSpPr>
            <p:nvPr/>
          </p:nvCxnSpPr>
          <p:spPr bwMode="auto">
            <a:xfrm rot="5400000">
              <a:off x="4877594" y="3656806"/>
              <a:ext cx="3961606" cy="794"/>
            </a:xfrm>
            <a:prstGeom prst="straightConnector1">
              <a:avLst/>
            </a:prstGeom>
            <a:noFill/>
            <a:ln w="38100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</p:cxn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609600"/>
            <a:ext cx="6419457" cy="2339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657600" y="0"/>
            <a:ext cx="5334000" cy="685800"/>
          </a:xfrm>
        </p:spPr>
        <p:txBody>
          <a:bodyPr>
            <a:normAutofit fontScale="90000"/>
          </a:bodyPr>
          <a:lstStyle/>
          <a:p>
            <a:pPr algn="r" rtl="1"/>
            <a:r>
              <a:rPr lang="fa-IR" sz="2400" b="1" dirty="0" smtClean="0">
                <a:solidFill>
                  <a:srgbClr val="C00000"/>
                </a:solidFill>
                <a:cs typeface="B Zar" pitchFamily="2" charset="-78"/>
              </a:rPr>
              <a:t>در شکل تعداد برش ها در طول تیر مشخص کنید </a:t>
            </a:r>
            <a:endParaRPr lang="en-US" sz="2400" b="1" dirty="0">
              <a:solidFill>
                <a:srgbClr val="C00000"/>
              </a:solidFill>
              <a:cs typeface="B Zar" pitchFamily="2" charset="-78"/>
            </a:endParaRP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971800"/>
            <a:ext cx="5562600" cy="343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fa-IR" sz="2400" b="1" dirty="0" smtClean="0">
                <a:cs typeface="B Zar" pitchFamily="2" charset="-78"/>
              </a:rPr>
              <a:t>در شکل زیر تعداد برش ها مشخص</a:t>
            </a:r>
            <a:br>
              <a:rPr lang="fa-IR" sz="2400" b="1" dirty="0" smtClean="0">
                <a:cs typeface="B Zar" pitchFamily="2" charset="-78"/>
              </a:rPr>
            </a:br>
            <a:r>
              <a:rPr lang="fa-IR" sz="2400" b="1" dirty="0" smtClean="0">
                <a:cs typeface="B Zar" pitchFamily="2" charset="-78"/>
              </a:rPr>
              <a:t> کنید و دیاگرام آزاد هر برش را رسم کنید</a:t>
            </a:r>
            <a:endParaRPr lang="en-US" sz="2400" b="1" dirty="0">
              <a:cs typeface="B Zar" pitchFamily="2" charset="-78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76400"/>
            <a:ext cx="4624307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/>
          <a:srcRect r="12651"/>
          <a:stretch>
            <a:fillRect/>
          </a:stretch>
        </p:blipFill>
        <p:spPr bwMode="auto">
          <a:xfrm>
            <a:off x="4927661" y="1676399"/>
            <a:ext cx="4216339" cy="3038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800" b="1" dirty="0" smtClean="0">
                <a:cs typeface="B Zar" pitchFamily="2" charset="-78"/>
              </a:rPr>
              <a:t>نمودار نیروی برشی  و گشتاور خمشی را رسم کنید</a:t>
            </a:r>
            <a:endParaRPr lang="en-US" sz="2800" b="1" dirty="0"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3000"/>
            <a:ext cx="5493630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733800"/>
            <a:ext cx="4826563" cy="2667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 r="43548"/>
          <a:stretch>
            <a:fillRect/>
          </a:stretch>
        </p:blipFill>
        <p:spPr bwMode="auto">
          <a:xfrm>
            <a:off x="76200" y="0"/>
            <a:ext cx="2667000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0" y="2590800"/>
            <a:ext cx="2448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0&lt; x &lt;6</a:t>
            </a:r>
            <a:r>
              <a:rPr lang="fa-IR" sz="2400" i="1" dirty="0" smtClean="0">
                <a:latin typeface="Times New Roman" pitchFamily="18" charset="0"/>
                <a:cs typeface="Times New Roman" pitchFamily="18" charset="0"/>
              </a:rPr>
              <a:t>برش اول :   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77770" y="2743200"/>
            <a:ext cx="25138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6&lt; x &lt;10</a:t>
            </a:r>
            <a:r>
              <a:rPr lang="fa-IR" sz="2400" i="1" dirty="0" smtClean="0">
                <a:latin typeface="Times New Roman" pitchFamily="18" charset="0"/>
                <a:cs typeface="Times New Roman" pitchFamily="18" charset="0"/>
              </a:rPr>
              <a:t>برش دوم :  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 l="53226"/>
          <a:stretch>
            <a:fillRect/>
          </a:stretch>
        </p:blipFill>
        <p:spPr bwMode="auto">
          <a:xfrm>
            <a:off x="6400800" y="0"/>
            <a:ext cx="2209800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 r="75758"/>
          <a:stretch>
            <a:fillRect/>
          </a:stretch>
        </p:blipFill>
        <p:spPr bwMode="auto">
          <a:xfrm>
            <a:off x="152400" y="3200400"/>
            <a:ext cx="1752600" cy="143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/>
          <a:srcRect l="43939"/>
          <a:stretch>
            <a:fillRect/>
          </a:stretch>
        </p:blipFill>
        <p:spPr bwMode="auto">
          <a:xfrm>
            <a:off x="1828800" y="3200400"/>
            <a:ext cx="4038600" cy="143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953000"/>
            <a:ext cx="862584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3" name="Elbow Connector 12"/>
          <p:cNvCxnSpPr/>
          <p:nvPr/>
        </p:nvCxnSpPr>
        <p:spPr>
          <a:xfrm rot="5400000">
            <a:off x="6705600" y="3810000"/>
            <a:ext cx="1600200" cy="533400"/>
          </a:xfrm>
          <a:prstGeom prst="bentConnector3">
            <a:avLst>
              <a:gd name="adj1" fmla="val 50000"/>
            </a:avLst>
          </a:prstGeom>
          <a:ln w="412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763000" cy="1143000"/>
          </a:xfrm>
        </p:spPr>
        <p:txBody>
          <a:bodyPr>
            <a:noAutofit/>
          </a:bodyPr>
          <a:lstStyle/>
          <a:p>
            <a:pPr algn="just" rtl="1"/>
            <a:r>
              <a:rPr lang="fa-IR" sz="3200" dirty="0" smtClean="0">
                <a:cs typeface="B Zar" pitchFamily="2" charset="-78"/>
              </a:rPr>
              <a:t>جای که نیروی منفر وجود دارد ناپیوستگی در نمودار نیروی برش دیده می شود</a:t>
            </a:r>
            <a:endParaRPr lang="en-US" sz="3200" dirty="0">
              <a:cs typeface="B Zar" pitchFamily="2" charset="-78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273545"/>
            <a:ext cx="5867400" cy="5584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a-IR" sz="3200" dirty="0" smtClean="0">
                <a:solidFill>
                  <a:srgbClr val="C00000"/>
                </a:solidFill>
                <a:cs typeface="B Zar" pitchFamily="2" charset="-78"/>
              </a:rPr>
              <a:t>در شکل زیر نمودار نیروی برشی و گشتاور خمشی را رسم کنید</a:t>
            </a:r>
            <a:endParaRPr lang="en-US" sz="3200" dirty="0">
              <a:solidFill>
                <a:srgbClr val="C00000"/>
              </a:solidFill>
              <a:cs typeface="B Zar" pitchFamily="2" charset="-78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590800"/>
            <a:ext cx="7263552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3200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قدم اول: </a:t>
            </a:r>
            <a:r>
              <a:rPr lang="fa-IR" sz="3200" dirty="0" smtClean="0">
                <a:latin typeface="+mj-lt"/>
                <a:ea typeface="+mj-ea"/>
                <a:cs typeface="B Zar" pitchFamily="2" charset="-78"/>
              </a:rPr>
              <a:t>تعیین نیروهای تکیه گاهی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  <a:t>               </a:t>
            </a:r>
            <a:r>
              <a:rPr kumimoji="0" lang="fa-I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  <a:t>- رسم دیاگرام</a:t>
            </a:r>
            <a:r>
              <a:rPr kumimoji="0" lang="fa-IR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  <a:t> تبدیل نیروی های گسترده به منفرد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3200" baseline="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B Zar" pitchFamily="2" charset="-78"/>
              </a:rPr>
              <a:t> </a:t>
            </a:r>
            <a:r>
              <a:rPr lang="fa-IR" sz="3200" baseline="0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B Zar" pitchFamily="2" charset="-78"/>
              </a:rPr>
              <a:t>              - نوشتن معادلات تعادل و یافتن نیروی</a:t>
            </a:r>
            <a:r>
              <a:rPr lang="fa-IR" sz="3200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B Zar" pitchFamily="2" charset="-78"/>
              </a:rPr>
              <a:t> های تکیه گاهی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B Zar" pitchFamily="2" charset="-78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371600"/>
            <a:ext cx="5105400" cy="289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609600" y="47244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3200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قدم اول: </a:t>
            </a:r>
            <a:r>
              <a:rPr lang="fa-IR" sz="3200" dirty="0" smtClean="0">
                <a:latin typeface="+mj-lt"/>
                <a:ea typeface="+mj-ea"/>
                <a:cs typeface="B Zar" pitchFamily="2" charset="-78"/>
              </a:rPr>
              <a:t>تعیین برش های لازم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3200" dirty="0">
                <a:latin typeface="+mj-lt"/>
                <a:ea typeface="+mj-ea"/>
                <a:cs typeface="B Zar" pitchFamily="2" charset="-78"/>
              </a:rPr>
              <a:t> </a:t>
            </a:r>
            <a:r>
              <a:rPr lang="fa-IR" sz="3200" dirty="0" smtClean="0">
                <a:latin typeface="+mj-lt"/>
                <a:ea typeface="+mj-ea"/>
                <a:cs typeface="B Zar" pitchFamily="2" charset="-78"/>
              </a:rPr>
              <a:t>               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04800" y="4418806"/>
            <a:ext cx="4572000" cy="2439194"/>
            <a:chOff x="457200" y="1370806"/>
            <a:chExt cx="8018974" cy="4572000"/>
          </a:xfrm>
        </p:grpSpPr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3"/>
            <a:srcRect b="7422"/>
            <a:stretch>
              <a:fillRect/>
            </a:stretch>
          </p:blipFill>
          <p:spPr bwMode="auto">
            <a:xfrm>
              <a:off x="457200" y="1523206"/>
              <a:ext cx="8018974" cy="3505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7" name="AutoShape 4"/>
            <p:cNvCxnSpPr>
              <a:cxnSpLocks noChangeShapeType="1"/>
            </p:cNvCxnSpPr>
            <p:nvPr/>
          </p:nvCxnSpPr>
          <p:spPr bwMode="auto">
            <a:xfrm rot="5400000">
              <a:off x="496094" y="3618706"/>
              <a:ext cx="4342606" cy="794"/>
            </a:xfrm>
            <a:prstGeom prst="straightConnector1">
              <a:avLst/>
            </a:prstGeom>
            <a:noFill/>
            <a:ln w="38100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8" name="AutoShape 4"/>
            <p:cNvCxnSpPr>
              <a:cxnSpLocks noChangeShapeType="1"/>
            </p:cNvCxnSpPr>
            <p:nvPr/>
          </p:nvCxnSpPr>
          <p:spPr bwMode="auto">
            <a:xfrm rot="5400000">
              <a:off x="1984375" y="3653631"/>
              <a:ext cx="4572000" cy="6350"/>
            </a:xfrm>
            <a:prstGeom prst="straightConnector1">
              <a:avLst/>
            </a:prstGeom>
            <a:noFill/>
            <a:ln w="38100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9" name="AutoShape 4"/>
            <p:cNvCxnSpPr>
              <a:cxnSpLocks noChangeShapeType="1"/>
            </p:cNvCxnSpPr>
            <p:nvPr/>
          </p:nvCxnSpPr>
          <p:spPr bwMode="auto">
            <a:xfrm rot="5400000">
              <a:off x="3505200" y="3580606"/>
              <a:ext cx="4495800" cy="76200"/>
            </a:xfrm>
            <a:prstGeom prst="straightConnector1">
              <a:avLst/>
            </a:prstGeom>
            <a:noFill/>
            <a:ln w="38100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10" name="AutoShape 4"/>
            <p:cNvCxnSpPr>
              <a:cxnSpLocks noChangeShapeType="1"/>
            </p:cNvCxnSpPr>
            <p:nvPr/>
          </p:nvCxnSpPr>
          <p:spPr bwMode="auto">
            <a:xfrm rot="5400000">
              <a:off x="4877594" y="3656806"/>
              <a:ext cx="3961606" cy="794"/>
            </a:xfrm>
            <a:prstGeom prst="straightConnector1">
              <a:avLst/>
            </a:prstGeom>
            <a:noFill/>
            <a:ln w="38100" cap="rnd">
              <a:solidFill>
                <a:srgbClr val="000000"/>
              </a:solidFill>
              <a:prstDash val="sysDot"/>
              <a:round/>
              <a:headEnd/>
              <a:tailEnd/>
            </a:ln>
          </p:spPr>
        </p:cxn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2600" y="0"/>
            <a:ext cx="3505200" cy="838200"/>
          </a:xfrm>
        </p:spPr>
        <p:txBody>
          <a:bodyPr>
            <a:normAutofit/>
          </a:bodyPr>
          <a:lstStyle/>
          <a:p>
            <a:pPr algn="r" rtl="1"/>
            <a:r>
              <a:rPr lang="fa-IR" sz="3600" b="1" dirty="0" smtClean="0">
                <a:solidFill>
                  <a:srgbClr val="C00000"/>
                </a:solidFill>
                <a:cs typeface="B Zar" pitchFamily="2" charset="-78"/>
              </a:rPr>
              <a:t>برش اول:  </a:t>
            </a:r>
            <a:r>
              <a:rPr lang="en-US" sz="3600" b="1" dirty="0" smtClean="0">
                <a:solidFill>
                  <a:srgbClr val="C00000"/>
                </a:solidFill>
                <a:cs typeface="B Zar" pitchFamily="2" charset="-78"/>
              </a:rPr>
              <a:t>0&lt;X&lt;4</a:t>
            </a:r>
            <a:endParaRPr lang="en-US" sz="3600" b="1" dirty="0">
              <a:solidFill>
                <a:srgbClr val="C00000"/>
              </a:solidFill>
              <a:cs typeface="B Zar" pitchFamily="2" charset="-78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1000"/>
            <a:ext cx="3172929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 t="9623" b="6695"/>
          <a:stretch>
            <a:fillRect/>
          </a:stretch>
        </p:blipFill>
        <p:spPr bwMode="auto">
          <a:xfrm>
            <a:off x="3581400" y="762000"/>
            <a:ext cx="33528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05600" y="1571978"/>
            <a:ext cx="1905000" cy="790222"/>
          </a:xfrm>
          <a:prstGeom prst="rect">
            <a:avLst/>
          </a:prstGeom>
          <a:noFill/>
        </p:spPr>
      </p:pic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0" y="9906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0" y="10096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6639" name="Picture 1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95600" y="2971060"/>
            <a:ext cx="6096000" cy="686540"/>
          </a:xfrm>
          <a:prstGeom prst="rect">
            <a:avLst/>
          </a:prstGeom>
          <a:noFill/>
        </p:spPr>
      </p:pic>
      <p:sp>
        <p:nvSpPr>
          <p:cNvPr id="26642" name="Rectangle 18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643" name="Rectangle 19"/>
          <p:cNvSpPr>
            <a:spLocks noChangeArrowheads="1"/>
          </p:cNvSpPr>
          <p:nvPr/>
        </p:nvSpPr>
        <p:spPr bwMode="auto">
          <a:xfrm>
            <a:off x="0" y="10096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6644" name="Picture 2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191000"/>
            <a:ext cx="9144000" cy="1424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562600" y="0"/>
            <a:ext cx="3505200" cy="838200"/>
          </a:xfrm>
        </p:spPr>
        <p:txBody>
          <a:bodyPr>
            <a:normAutofit/>
          </a:bodyPr>
          <a:lstStyle/>
          <a:p>
            <a:pPr algn="r" rtl="1"/>
            <a:r>
              <a:rPr lang="fa-IR" sz="3600" b="1" dirty="0" smtClean="0">
                <a:solidFill>
                  <a:srgbClr val="C00000"/>
                </a:solidFill>
                <a:cs typeface="B Zar" pitchFamily="2" charset="-78"/>
              </a:rPr>
              <a:t>برش دوم:  </a:t>
            </a:r>
            <a:r>
              <a:rPr lang="en-US" sz="3600" b="1" dirty="0" smtClean="0">
                <a:solidFill>
                  <a:srgbClr val="C00000"/>
                </a:solidFill>
                <a:cs typeface="B Zar" pitchFamily="2" charset="-78"/>
              </a:rPr>
              <a:t>4&lt;X&lt;8</a:t>
            </a:r>
            <a:endParaRPr lang="en-US" sz="3600" b="1" dirty="0">
              <a:solidFill>
                <a:srgbClr val="C00000"/>
              </a:solidFill>
              <a:cs typeface="B Zar" pitchFamily="2" charset="-78"/>
            </a:endParaRP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533400"/>
            <a:ext cx="3643313" cy="3268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/>
          <a:srcRect r="5733"/>
          <a:stretch>
            <a:fillRect/>
          </a:stretch>
        </p:blipFill>
        <p:spPr bwMode="auto">
          <a:xfrm>
            <a:off x="0" y="3962399"/>
            <a:ext cx="8991600" cy="2148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648200" cy="3379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562600" y="0"/>
            <a:ext cx="3505200" cy="838200"/>
          </a:xfrm>
        </p:spPr>
        <p:txBody>
          <a:bodyPr>
            <a:normAutofit/>
          </a:bodyPr>
          <a:lstStyle/>
          <a:p>
            <a:pPr algn="r" rtl="1"/>
            <a:r>
              <a:rPr lang="fa-IR" sz="3600" b="1" dirty="0" smtClean="0">
                <a:solidFill>
                  <a:srgbClr val="C00000"/>
                </a:solidFill>
                <a:cs typeface="B Zar" pitchFamily="2" charset="-78"/>
              </a:rPr>
              <a:t>برش سوم:  </a:t>
            </a:r>
            <a:r>
              <a:rPr lang="en-US" sz="3600" b="1" dirty="0" smtClean="0">
                <a:solidFill>
                  <a:srgbClr val="C00000"/>
                </a:solidFill>
                <a:cs typeface="B Zar" pitchFamily="2" charset="-78"/>
              </a:rPr>
              <a:t>8&lt;X&lt;10</a:t>
            </a:r>
            <a:endParaRPr lang="en-US" sz="3600" b="1" dirty="0">
              <a:solidFill>
                <a:srgbClr val="C00000"/>
              </a:solidFill>
              <a:cs typeface="B Zar" pitchFamily="2" charset="-78"/>
            </a:endParaRP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5063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9600" y="3733800"/>
            <a:ext cx="7027545" cy="533400"/>
          </a:xfrm>
          <a:prstGeom prst="rect">
            <a:avLst/>
          </a:prstGeom>
          <a:noFill/>
        </p:spPr>
      </p:pic>
      <p:pic>
        <p:nvPicPr>
          <p:cNvPr id="45062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800600"/>
            <a:ext cx="8153400" cy="1120926"/>
          </a:xfrm>
          <a:prstGeom prst="rect">
            <a:avLst/>
          </a:prstGeom>
          <a:noFill/>
        </p:spPr>
      </p:pic>
      <p:sp>
        <p:nvSpPr>
          <p:cNvPr id="45065" name="Rectangle 9"/>
          <p:cNvSpPr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5066" name="Rectangle 10"/>
          <p:cNvSpPr>
            <a:spLocks noChangeArrowheads="1"/>
          </p:cNvSpPr>
          <p:nvPr/>
        </p:nvSpPr>
        <p:spPr bwMode="auto">
          <a:xfrm>
            <a:off x="0" y="20955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5067" name="Rectangle 11"/>
          <p:cNvSpPr>
            <a:spLocks noChangeArrowheads="1"/>
          </p:cNvSpPr>
          <p:nvPr/>
        </p:nvSpPr>
        <p:spPr bwMode="auto">
          <a:xfrm>
            <a:off x="0" y="2933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5069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5068" name="Picture 1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9200" y="6096000"/>
            <a:ext cx="4678680" cy="609600"/>
          </a:xfrm>
          <a:prstGeom prst="rect">
            <a:avLst/>
          </a:prstGeom>
          <a:noFill/>
        </p:spPr>
      </p:pic>
      <p:sp>
        <p:nvSpPr>
          <p:cNvPr id="45070" name="Rectangle 14"/>
          <p:cNvSpPr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638800" y="0"/>
            <a:ext cx="3505200" cy="838200"/>
          </a:xfrm>
        </p:spPr>
        <p:txBody>
          <a:bodyPr>
            <a:normAutofit fontScale="90000"/>
          </a:bodyPr>
          <a:lstStyle/>
          <a:p>
            <a:pPr algn="r" rtl="1"/>
            <a:r>
              <a:rPr lang="fa-IR" sz="3600" b="1" dirty="0" smtClean="0">
                <a:solidFill>
                  <a:srgbClr val="C00000"/>
                </a:solidFill>
                <a:cs typeface="B Zar" pitchFamily="2" charset="-78"/>
              </a:rPr>
              <a:t>برش سوم:  </a:t>
            </a:r>
            <a:r>
              <a:rPr lang="en-US" sz="3600" b="1" smtClean="0">
                <a:solidFill>
                  <a:srgbClr val="C00000"/>
                </a:solidFill>
                <a:cs typeface="B Zar" pitchFamily="2" charset="-78"/>
              </a:rPr>
              <a:t>10&lt;X&lt;12</a:t>
            </a:r>
            <a:endParaRPr lang="en-US" sz="3600" b="1" dirty="0">
              <a:solidFill>
                <a:srgbClr val="C00000"/>
              </a:solidFill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90800" y="2438400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4800" b="1" dirty="0" smtClean="0">
                <a:solidFill>
                  <a:srgbClr val="C00000"/>
                </a:solidFill>
                <a:cs typeface="B Zar" pitchFamily="2" charset="-78"/>
              </a:rPr>
              <a:t>مسائل تکمیلی</a:t>
            </a:r>
            <a:endParaRPr lang="en-US" sz="4800" b="1" dirty="0">
              <a:solidFill>
                <a:srgbClr val="C00000"/>
              </a:solidFill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752600"/>
            <a:ext cx="6858000" cy="4487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914400" y="2286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400" b="1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در تیرشکل زیر نیروی های تکیه گاهی را محاسبه کنید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599" y="1742414"/>
            <a:ext cx="6670659" cy="3515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914400" y="2286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400" b="1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در تیرشکل زیر نیروی های تکیه گاهی را محاسبه کنید نمودار نیروی برشی و گشتاور خمشی را رسم کنید.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600200"/>
            <a:ext cx="816864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914400" y="2286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400" b="1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در تیرشکل زیر نیروی های تکیه گاهی را محاسبه کنید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3057" y="1752600"/>
            <a:ext cx="7592031" cy="288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914400" y="2286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400" b="1" dirty="0" smtClean="0">
                <a:solidFill>
                  <a:srgbClr val="C00000"/>
                </a:solidFill>
                <a:latin typeface="+mj-lt"/>
                <a:ea typeface="+mj-ea"/>
                <a:cs typeface="B Zar" pitchFamily="2" charset="-78"/>
              </a:rPr>
              <a:t>در تیرشکل زیر نمودار نیوری برشی  و گشتاور خمشی را رسم کنید؟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B Zar" pitchFamily="2" charset="-7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457</Words>
  <Application>Microsoft Office PowerPoint</Application>
  <PresentationFormat>On-screen Show (4:3)</PresentationFormat>
  <Paragraphs>68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فصل پنجم</vt:lpstr>
      <vt:lpstr>تیر</vt:lpstr>
      <vt:lpstr>طراحی تیر</vt:lpstr>
      <vt:lpstr>انواع تیر(معین و نامعین از نظر استاتیکی)</vt:lpstr>
      <vt:lpstr>تیر معین از نظر استاتیکی</vt:lpstr>
      <vt:lpstr>انواع بار گذاری تیر</vt:lpstr>
      <vt:lpstr>محاسبه نیروهای تکیه گاهی در تیرها</vt:lpstr>
      <vt:lpstr>Slide 8</vt:lpstr>
      <vt:lpstr>Slide 9</vt:lpstr>
      <vt:lpstr>Slide 10</vt:lpstr>
      <vt:lpstr>Slide 11</vt:lpstr>
      <vt:lpstr>Slide 12</vt:lpstr>
      <vt:lpstr>Slide 13</vt:lpstr>
      <vt:lpstr>رسم دیاگرام آزاد تیر در مقطع برش خوره برای محاسبه نیروی برش و گشتاور خمشی</vt:lpstr>
      <vt:lpstr>قرارداد:</vt:lpstr>
      <vt:lpstr>Slide 16</vt:lpstr>
      <vt:lpstr>در شکل تعداد برش ها در طول تیر مشخص کنید </vt:lpstr>
      <vt:lpstr>در شکل تعداد برش ها در طول تیر مشخص کنید </vt:lpstr>
      <vt:lpstr>در شکل زیر تعداد برش ها مشخص  کنید و دیاگرام آزاد هر برش را رسم کنید</vt:lpstr>
      <vt:lpstr>نمودار نیروی برشی  و گشتاور خمشی را رسم کنید</vt:lpstr>
      <vt:lpstr>Slide 21</vt:lpstr>
      <vt:lpstr>جای که نیروی منفر وجود دارد ناپیوستگی در نمودار نیروی برش دیده می شود</vt:lpstr>
      <vt:lpstr>در شکل زیر نمودار نیروی برشی و گشتاور خمشی را رسم کنید</vt:lpstr>
      <vt:lpstr>Slide 24</vt:lpstr>
      <vt:lpstr>برش اول:  0&lt;X&lt;4</vt:lpstr>
      <vt:lpstr>برش دوم:  4&lt;X&lt;8</vt:lpstr>
      <vt:lpstr>برش سوم:  8&lt;X&lt;10</vt:lpstr>
      <vt:lpstr>برش سوم:  10&lt;X&lt;12</vt:lpstr>
      <vt:lpstr>Slide 29</vt:lpstr>
      <vt:lpstr>Slide 30</vt:lpstr>
      <vt:lpstr>Slide 31</vt:lpstr>
      <vt:lpstr>Slide 32</vt:lpstr>
      <vt:lpstr>Slide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Asus</dc:creator>
  <cp:lastModifiedBy>Asus</cp:lastModifiedBy>
  <cp:revision>36</cp:revision>
  <dcterms:created xsi:type="dcterms:W3CDTF">2018-08-10T16:02:23Z</dcterms:created>
  <dcterms:modified xsi:type="dcterms:W3CDTF">2018-08-10T23:28:55Z</dcterms:modified>
</cp:coreProperties>
</file>