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370" r:id="rId3"/>
    <p:sldId id="369" r:id="rId4"/>
    <p:sldId id="371" r:id="rId5"/>
    <p:sldId id="289" r:id="rId6"/>
    <p:sldId id="372" r:id="rId7"/>
    <p:sldId id="376" r:id="rId8"/>
    <p:sldId id="373" r:id="rId9"/>
    <p:sldId id="379" r:id="rId10"/>
    <p:sldId id="377" r:id="rId11"/>
    <p:sldId id="378" r:id="rId12"/>
    <p:sldId id="380" r:id="rId13"/>
    <p:sldId id="381" r:id="rId14"/>
    <p:sldId id="374" r:id="rId15"/>
    <p:sldId id="375" r:id="rId16"/>
    <p:sldId id="382" r:id="rId17"/>
    <p:sldId id="383" r:id="rId18"/>
    <p:sldId id="384" r:id="rId19"/>
    <p:sldId id="385" r:id="rId20"/>
    <p:sldId id="386" r:id="rId21"/>
    <p:sldId id="387" r:id="rId22"/>
    <p:sldId id="388" r:id="rId23"/>
    <p:sldId id="390" r:id="rId24"/>
    <p:sldId id="389" r:id="rId25"/>
    <p:sldId id="391" r:id="rId26"/>
    <p:sldId id="392" r:id="rId27"/>
    <p:sldId id="394" r:id="rId28"/>
    <p:sldId id="393" r:id="rId29"/>
    <p:sldId id="402" r:id="rId30"/>
    <p:sldId id="395" r:id="rId31"/>
    <p:sldId id="397" r:id="rId32"/>
    <p:sldId id="398" r:id="rId33"/>
    <p:sldId id="400" r:id="rId34"/>
    <p:sldId id="40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560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5E182-517C-49F8-A805-9538D9D3AEC1}" type="datetimeFigureOut">
              <a:rPr lang="en-CA" smtClean="0"/>
              <a:t>22/12/2015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901F8-E3F6-497D-801D-18C9BDD48C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792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31DE-C2C7-458E-BD67-BFCDE36627B9}" type="datetime1">
              <a:rPr lang="en-CA" smtClean="0"/>
              <a:t>22/12/2015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701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B24B-2B97-4E61-9D65-4200B2AB022A}" type="datetime1">
              <a:rPr lang="en-CA" smtClean="0"/>
              <a:t>22/12/2015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132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42FD4-7D39-4650-A2EB-570FD8286FA3}" type="datetime1">
              <a:rPr lang="en-CA" smtClean="0"/>
              <a:t>22/12/2015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4834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59B-E9B5-4BAA-9AF2-E7536ED79353}" type="datetime1">
              <a:rPr lang="en-CA" smtClean="0"/>
              <a:t>22/12/2015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380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3AB5-B8DC-44C1-A506-041B49094755}" type="datetime1">
              <a:rPr lang="en-CA" smtClean="0"/>
              <a:t>22/12/2015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659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E46F-8253-49F3-8628-3C68B8CDC7E2}" type="datetime1">
              <a:rPr lang="en-CA" smtClean="0"/>
              <a:t>22/12/2015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397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1231-DBC6-4EF0-9174-C9A93FBE1AB7}" type="datetime1">
              <a:rPr lang="en-CA" smtClean="0"/>
              <a:t>22/12/2015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9508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F0C07-3AFE-457B-B42A-2E854D196670}" type="datetime1">
              <a:rPr lang="en-CA" smtClean="0"/>
              <a:t>22/12/2015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77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687E-E6D6-4705-BB41-EC1F94F37A98}" type="datetime1">
              <a:rPr lang="en-CA" smtClean="0"/>
              <a:t>22/12/2015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694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CFF7E-470E-4B83-9EC7-F4D5BFD58C09}" type="datetime1">
              <a:rPr lang="en-CA" smtClean="0"/>
              <a:t>22/12/2015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794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744F-E363-4C18-A5C5-FCD08A01FD8F}" type="datetime1">
              <a:rPr lang="en-CA" smtClean="0"/>
              <a:t>22/12/2015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768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BE40A-6E95-41DA-824B-A4B4F9B54AB3}" type="datetime1">
              <a:rPr lang="en-CA" smtClean="0"/>
              <a:t>22/12/2015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715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7.png"/><Relationship Id="rId4" Type="http://schemas.openxmlformats.org/officeDocument/2006/relationships/image" Target="../media/image16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9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4.png"/><Relationship Id="rId5" Type="http://schemas.openxmlformats.org/officeDocument/2006/relationships/image" Target="../media/image50.png"/><Relationship Id="rId4" Type="http://schemas.openxmlformats.org/officeDocument/2006/relationships/image" Target="../media/image3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>
            <a:normAutofit fontScale="90000"/>
          </a:bodyPr>
          <a:lstStyle/>
          <a:p>
            <a:pPr rtl="1"/>
            <a:r>
              <a:rPr lang="fa-IR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کنترل تطبیقی</a:t>
            </a:r>
            <a: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رگلاتورهای خودتنظیم </a:t>
            </a:r>
            <a:r>
              <a:rPr lang="en-US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PID</a:t>
            </a:r>
            <a: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en-US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Self Tuning PID</a:t>
            </a:r>
            <a:endParaRPr lang="en-CA" sz="5400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/>
          <a:p>
            <a:pPr rtl="1"/>
            <a:r>
              <a:rPr lang="fa-IR" b="1" dirty="0" smtClean="0">
                <a:latin typeface="Nazanin" panose="00000700000000000000" pitchFamily="2" charset="-78"/>
                <a:cs typeface="B Nazanin" panose="00000400000000000000" pitchFamily="2" charset="-78"/>
              </a:rPr>
              <a:t>یزدان باتمانی</a:t>
            </a:r>
          </a:p>
          <a:p>
            <a:pPr rtl="1"/>
            <a:r>
              <a:rPr lang="fa-IR" b="1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دانشگاه کردستان</a:t>
            </a:r>
            <a:endParaRPr lang="en-CA" b="1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295400" cy="1066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806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10</a:t>
            </a:fld>
            <a:endParaRPr lang="en-CA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341" y="457200"/>
            <a:ext cx="7350859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703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11</a:t>
            </a:fld>
            <a:endParaRPr lang="en-CA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33400"/>
            <a:ext cx="7751618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703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12</a:t>
            </a:fld>
            <a:endParaRPr lang="en-CA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33400"/>
            <a:ext cx="766957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70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13</a:t>
            </a:fld>
            <a:endParaRPr lang="en-CA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838200"/>
            <a:ext cx="7321138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70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تنوع روشهای طراحی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algn="just" rtl="1"/>
            <a:r>
              <a:rPr lang="fa-IR" dirty="0" smtClean="0">
                <a:cs typeface="B Nazanin" panose="00000400000000000000" pitchFamily="2" charset="-78"/>
              </a:rPr>
              <a:t>روش زیگلر-نیکولز حلقه باز</a:t>
            </a:r>
          </a:p>
          <a:p>
            <a:pPr algn="just" rtl="1"/>
            <a:r>
              <a:rPr lang="fa-IR" dirty="0">
                <a:cs typeface="B Nazanin" panose="00000400000000000000" pitchFamily="2" charset="-78"/>
              </a:rPr>
              <a:t>روش زیگلر-نیکولز حلقه </a:t>
            </a:r>
            <a:r>
              <a:rPr lang="fa-IR" dirty="0" smtClean="0">
                <a:cs typeface="B Nazanin" panose="00000400000000000000" pitchFamily="2" charset="-78"/>
              </a:rPr>
              <a:t>بسته</a:t>
            </a:r>
          </a:p>
          <a:p>
            <a:pPr algn="just" rtl="1"/>
            <a:r>
              <a:rPr lang="fa-IR" dirty="0" smtClean="0">
                <a:cs typeface="B Nazanin" panose="00000400000000000000" pitchFamily="2" charset="-78"/>
              </a:rPr>
              <a:t>روش تنظیم بر اساس پاسخ فرایند</a:t>
            </a:r>
          </a:p>
          <a:p>
            <a:pPr algn="just" rtl="1"/>
            <a:r>
              <a:rPr lang="fa-IR" dirty="0" smtClean="0">
                <a:cs typeface="B Nazanin" panose="00000400000000000000" pitchFamily="2" charset="-78"/>
              </a:rPr>
              <a:t>روش های تنظیم بهینه</a:t>
            </a:r>
          </a:p>
          <a:p>
            <a:pPr algn="just" rtl="1"/>
            <a:r>
              <a:rPr lang="fa-IR" dirty="0" smtClean="0">
                <a:cs typeface="B Nazanin" panose="00000400000000000000" pitchFamily="2" charset="-78"/>
              </a:rPr>
              <a:t>...</a:t>
            </a:r>
            <a:endParaRPr lang="fa-IR" dirty="0">
              <a:cs typeface="B Nazanin" panose="00000400000000000000" pitchFamily="2" charset="-78"/>
            </a:endParaRPr>
          </a:p>
          <a:p>
            <a:pPr algn="just" rtl="1"/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363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>
                <a:cs typeface="B Nazanin" panose="00000400000000000000" pitchFamily="2" charset="-78"/>
              </a:rPr>
              <a:t>روش زیگلر-نیکولز حلقه </a:t>
            </a:r>
            <a:r>
              <a:rPr lang="fa-IR" dirty="0" smtClean="0">
                <a:cs typeface="B Nazanin" panose="00000400000000000000" pitchFamily="2" charset="-78"/>
              </a:rPr>
              <a:t>باز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algn="just" rtl="1"/>
            <a:r>
              <a:rPr lang="fa-IR" dirty="0" smtClean="0">
                <a:cs typeface="B Nazanin" panose="00000400000000000000" pitchFamily="2" charset="-78"/>
              </a:rPr>
              <a:t>تحریک فرایند با اعمال پله واحد و ثبت پاسخ پله آن</a:t>
            </a:r>
          </a:p>
          <a:p>
            <a:pPr marL="0" indent="0" algn="just" rtl="1">
              <a:buNone/>
            </a:pPr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15</a:t>
            </a:fld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438400"/>
            <a:ext cx="5403552" cy="27432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875956" y="3669268"/>
                <a:ext cx="1023101" cy="609077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CA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5956" y="3669268"/>
                <a:ext cx="1023101" cy="6090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363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16</a:t>
            </a:fld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2414815"/>
                  </p:ext>
                </p:extLst>
              </p:nvPr>
            </p:nvGraphicFramePr>
            <p:xfrm>
              <a:off x="1447800" y="1696212"/>
              <a:ext cx="6400800" cy="3197163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24000"/>
                    <a:gridCol w="1524000"/>
                    <a:gridCol w="1524000"/>
                    <a:gridCol w="1828800"/>
                  </a:tblGrid>
                  <a:tr h="370840"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کنترل کننده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CA" sz="2800" b="0" i="1" smtClean="0"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تناسبی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𝐿</m:t>
                                </m:r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  <m:t>0</m:t>
                                    </m:r>
                                    <m: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  <m:t>.</m:t>
                                    </m:r>
                                    <m: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انتگرالی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𝐿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𝐿</m:t>
                                </m:r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  <m:t>1</m:t>
                                    </m:r>
                                    <m: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  <m:t>.</m:t>
                                    </m:r>
                                    <m: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/>
                                        <a:cs typeface="B Nazanin" panose="00000400000000000000" pitchFamily="2" charset="-78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مشتقی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2414815"/>
                  </p:ext>
                </p:extLst>
              </p:nvPr>
            </p:nvGraphicFramePr>
            <p:xfrm>
              <a:off x="1447800" y="1696212"/>
              <a:ext cx="6400800" cy="3197163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24000"/>
                    <a:gridCol w="1524000"/>
                    <a:gridCol w="1524000"/>
                    <a:gridCol w="1828800"/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" t="-8235" r="-320000" b="-5176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400" t="-8235" r="-220000" b="-5176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400" t="-8235" r="-120000" b="-5176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کنترل کننده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89300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" t="-62585" r="-320000" b="-1993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400" t="-62585" r="-220000" b="-1993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400" t="-62585" r="-120000" b="-1993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تناسبی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89300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" t="-163699" r="-320000" b="-1006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400" t="-163699" r="-220000" b="-1006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400" t="-163699" r="-120000" b="-1006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انتگرالی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89300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" t="-261905" r="-3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400" t="-261905" r="-2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400" t="-261905" r="-1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مشتقی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TextBox 2"/>
          <p:cNvSpPr txBox="1"/>
          <p:nvPr/>
        </p:nvSpPr>
        <p:spPr>
          <a:xfrm>
            <a:off x="3810000" y="5410200"/>
            <a:ext cx="1905000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محدودیت ؟؟؟</a:t>
            </a:r>
            <a:endParaRPr lang="en-US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ctr" rtl="1"/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عیب: حلقه باز بودن؟</a:t>
            </a:r>
            <a:endParaRPr lang="en-CA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685800"/>
            <a:ext cx="2438400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کاهش اثر اغتشاش</a:t>
            </a:r>
            <a:endParaRPr lang="en-CA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1114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>
                <a:cs typeface="B Nazanin" panose="00000400000000000000" pitchFamily="2" charset="-78"/>
              </a:rPr>
              <a:t>روش زیگلر-نیکولز </a:t>
            </a:r>
            <a:r>
              <a:rPr lang="fa-IR" dirty="0" smtClean="0">
                <a:cs typeface="B Nazanin" panose="00000400000000000000" pitchFamily="2" charset="-78"/>
              </a:rPr>
              <a:t>حلقه بسته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algn="just" rtl="1"/>
            <a:r>
              <a:rPr lang="fa-IR" dirty="0" smtClean="0">
                <a:cs typeface="B Nazanin" panose="00000400000000000000" pitchFamily="2" charset="-78"/>
              </a:rPr>
              <a:t>بستن حلقه فیدبک، صفر کردن بخش های انتگرالی و مشتقی، افزایش بهره تناسبی، رسیدن به مرز ناپایداری</a:t>
            </a:r>
          </a:p>
          <a:p>
            <a:pPr marL="0" indent="0" algn="just" rtl="1">
              <a:buNone/>
            </a:pPr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17</a:t>
            </a:fld>
            <a:endParaRPr lang="en-C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6" b="17496"/>
          <a:stretch/>
        </p:blipFill>
        <p:spPr>
          <a:xfrm>
            <a:off x="1828800" y="2743200"/>
            <a:ext cx="556819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92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18</a:t>
            </a:fld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0336305"/>
                  </p:ext>
                </p:extLst>
              </p:nvPr>
            </p:nvGraphicFramePr>
            <p:xfrm>
              <a:off x="1447800" y="1696212"/>
              <a:ext cx="6400800" cy="207264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24000"/>
                    <a:gridCol w="1524000"/>
                    <a:gridCol w="1524000"/>
                    <a:gridCol w="1828800"/>
                  </a:tblGrid>
                  <a:tr h="370840"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کنترل کننده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CA" sz="2800" b="0" i="1" smtClean="0"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a-IR" sz="2800" b="0" i="1" smtClean="0">
                                    <a:latin typeface="Cambria Math"/>
                                  </a:rPr>
                                  <m:t>0</m:t>
                                </m:r>
                                <m:r>
                                  <a:rPr lang="fa-IR" sz="2800" b="0" i="1" smtClean="0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fa-IR" sz="2800" b="0" i="1" smtClean="0">
                                    <a:latin typeface="Cambria Math"/>
                                  </a:rPr>
                                  <m:t>5</m:t>
                                </m:r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تناسبی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0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8</m:t>
                                </m:r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0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4</m:t>
                                </m:r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انتگرالی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0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125</m:t>
                                </m:r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0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5</m:t>
                                </m:r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0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6</m:t>
                                </m:r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مشتقی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0336305"/>
                  </p:ext>
                </p:extLst>
              </p:nvPr>
            </p:nvGraphicFramePr>
            <p:xfrm>
              <a:off x="1447800" y="1696212"/>
              <a:ext cx="6400800" cy="207264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24000"/>
                    <a:gridCol w="1524000"/>
                    <a:gridCol w="1524000"/>
                    <a:gridCol w="1828800"/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" t="-8235" r="-320000" b="-3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400" t="-8235" r="-220000" b="-3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400" t="-8235" r="-120000" b="-3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کنترل کننده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" t="-108235" r="-320000" b="-2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400" t="-108235" r="-220000" b="-2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400" t="-108235" r="-120000" b="-2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تناسبی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" t="-208235" r="-320000" b="-1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400" t="-208235" r="-220000" b="-1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400" t="-208235" r="-120000" b="-1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انتگرالی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" t="-308235" r="-320000" b="-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400" t="-308235" r="-220000" b="-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400" t="-308235" r="-120000" b="-3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fa-IR" sz="2800" b="0" dirty="0" smtClean="0">
                              <a:cs typeface="B Nazanin" panose="00000400000000000000" pitchFamily="2" charset="-78"/>
                            </a:rPr>
                            <a:t>مشتقی</a:t>
                          </a:r>
                          <a:endParaRPr lang="en-CA" sz="2800" b="0" dirty="0">
                            <a:cs typeface="B Nazanin" panose="00000400000000000000" pitchFamily="2" charset="-78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TextBox 2"/>
          <p:cNvSpPr txBox="1"/>
          <p:nvPr/>
        </p:nvSpPr>
        <p:spPr>
          <a:xfrm>
            <a:off x="3810000" y="4343400"/>
            <a:ext cx="1676400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محدودیت ؟؟؟</a:t>
            </a:r>
          </a:p>
          <a:p>
            <a:pPr algn="ctr" rtl="1"/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معایب ؟؟؟</a:t>
            </a:r>
            <a:endParaRPr lang="en-CA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685800"/>
            <a:ext cx="2438400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رسیدن به فراجهش کمتر از 25 درصد</a:t>
            </a:r>
            <a:endParaRPr lang="en-CA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267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>
                <a:cs typeface="B Nazanin" panose="00000400000000000000" pitchFamily="2" charset="-78"/>
              </a:rPr>
              <a:t>روش </a:t>
            </a:r>
            <a:r>
              <a:rPr lang="fa-IR" dirty="0" smtClean="0">
                <a:cs typeface="B Nazanin" panose="00000400000000000000" pitchFamily="2" charset="-78"/>
              </a:rPr>
              <a:t>مبتنی بر فیدبک رله ای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19</a:t>
            </a:fld>
            <a:endParaRPr lang="en-CA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00200"/>
            <a:ext cx="60007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429000"/>
            <a:ext cx="366613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553200" y="4343400"/>
            <a:ext cx="12954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172200" y="4343400"/>
                <a:ext cx="2057400" cy="659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h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𝑢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CA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4343400"/>
                <a:ext cx="2057400" cy="65954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934200" y="3962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???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74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چرا کنترل خود تنظیم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PID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؟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fa-IR" sz="3200" dirty="0" smtClean="0">
                <a:cs typeface="B Nazanin" panose="00000400000000000000" pitchFamily="2" charset="-78"/>
              </a:rPr>
              <a:t>روش های دیگر کنترل تطبیقی:</a:t>
            </a:r>
          </a:p>
          <a:p>
            <a:pPr algn="just" rtl="1">
              <a:lnSpc>
                <a:spcPct val="150000"/>
              </a:lnSpc>
            </a:pPr>
            <a:r>
              <a:rPr lang="fa-IR" sz="32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نیاز به اطلاعات اولیه از دینامیک فرایند</a:t>
            </a:r>
          </a:p>
          <a:p>
            <a:pPr algn="just" rtl="1">
              <a:lnSpc>
                <a:spcPct val="150000"/>
              </a:lnSpc>
            </a:pPr>
            <a:r>
              <a:rPr lang="fa-IR" sz="32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انتخاب مناسب زمان نمونه برداری</a:t>
            </a:r>
          </a:p>
          <a:p>
            <a:pPr algn="just" rtl="1">
              <a:lnSpc>
                <a:spcPct val="150000"/>
              </a:lnSpc>
            </a:pPr>
            <a:r>
              <a:rPr lang="fa-IR" sz="3200" dirty="0" smtClean="0">
                <a:cs typeface="B Nazanin" panose="00000400000000000000" pitchFamily="2" charset="-78"/>
              </a:rPr>
              <a:t>روشی برای پیش کنترل فرایندها به منظور دست یابی به اطلاعات اولیه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336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cs typeface="B Nazanin" panose="00000400000000000000" pitchFamily="2" charset="-78"/>
              </a:rPr>
              <a:t>تنظیم روی خط ضرایب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20</a:t>
            </a:fld>
            <a:endParaRPr lang="en-CA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7245752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76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rtl="1"/>
            <a:r>
              <a:rPr lang="fa-IR" dirty="0" smtClean="0">
                <a:cs typeface="B Nazanin" panose="00000400000000000000" pitchFamily="2" charset="-78"/>
              </a:rPr>
              <a:t>مثال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1066800"/>
                <a:ext cx="8077200" cy="45259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/>
                        </a:rPr>
                        <m:t>G</m:t>
                      </m:r>
                      <m:d>
                        <m:dPr>
                          <m:ctrlPr>
                            <a:rPr lang="en-CA" i="1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</m:t>
                          </m:r>
                        </m:e>
                      </m:d>
                      <m:r>
                        <a:rPr lang="en-US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>
                                  <a:latin typeface="Cambria Math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e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:endParaRPr lang="fa-IR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1066800"/>
                <a:ext cx="80772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21</a:t>
            </a:fld>
            <a:endParaRPr lang="en-CA"/>
          </a:p>
        </p:txBody>
      </p:sp>
      <p:sp>
        <p:nvSpPr>
          <p:cNvPr id="3" name="Rectangle 2"/>
          <p:cNvSpPr/>
          <p:nvPr/>
        </p:nvSpPr>
        <p:spPr>
          <a:xfrm>
            <a:off x="6324600" y="2971800"/>
            <a:ext cx="24384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400800" y="3048000"/>
                <a:ext cx="2286000" cy="17263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𝐾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CA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𝐿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0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i="1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n-CA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𝑇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1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7</m:t>
                      </m:r>
                    </m:oMath>
                  </m:oMathPara>
                </a14:m>
                <a:endParaRPr lang="en-CA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𝛼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0</m:t>
                          </m:r>
                          <m:r>
                            <a:rPr lang="en-US" i="1">
                              <a:latin typeface="Cambria Math"/>
                            </a:rPr>
                            <m:t>.</m:t>
                          </m:r>
                          <m:r>
                            <a:rPr lang="en-US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  <m:r>
                            <a:rPr lang="en-US" i="1">
                              <a:latin typeface="Cambria Math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0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CA" dirty="0"/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048000"/>
                <a:ext cx="2286000" cy="17263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57400"/>
            <a:ext cx="6125716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372616" y="5068669"/>
                <a:ext cx="2237984" cy="646331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2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i="1">
                          <a:latin typeface="Cambria Math"/>
                        </a:rPr>
                        <m:t>9423</m:t>
                      </m:r>
                      <m:r>
                        <a:rPr lang="en-US" i="1">
                          <a:latin typeface="Cambria Math"/>
                        </a:rPr>
                        <m:t>, </m:t>
                      </m:r>
                    </m:oMath>
                  </m:oMathPara>
                </a14:m>
                <a:endParaRPr lang="fa-IR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1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i="1">
                          <a:latin typeface="Cambria Math"/>
                        </a:rPr>
                        <m:t>04</m:t>
                      </m:r>
                      <m:r>
                        <a:rPr lang="en-US" i="1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en-CA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0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i="1">
                          <a:latin typeface="Cambria Math"/>
                        </a:rPr>
                        <m:t>26</m:t>
                      </m:r>
                    </m:oMath>
                  </m:oMathPara>
                </a14:m>
                <a:endParaRPr lang="en-CA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616" y="5068669"/>
                <a:ext cx="2237984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978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22</a:t>
            </a:fld>
            <a:endParaRPr lang="en-CA"/>
          </a:p>
        </p:txBody>
      </p:sp>
      <p:pic>
        <p:nvPicPr>
          <p:cNvPr id="7" name="Picture 6"/>
          <p:cNvPicPr/>
          <p:nvPr/>
        </p:nvPicPr>
        <p:blipFill>
          <a:blip r:embed="rId2"/>
          <a:srcRect t="7407" b="5967"/>
          <a:stretch>
            <a:fillRect/>
          </a:stretch>
        </p:blipFill>
        <p:spPr bwMode="auto">
          <a:xfrm>
            <a:off x="914400" y="685800"/>
            <a:ext cx="7315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450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cs typeface="B Nazanin" panose="00000400000000000000" pitchFamily="2" charset="-78"/>
              </a:rPr>
              <a:t>استفاده از فیدبک رله ای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23</a:t>
            </a:fld>
            <a:endParaRPr lang="en-CA"/>
          </a:p>
        </p:txBody>
      </p:sp>
      <p:pic>
        <p:nvPicPr>
          <p:cNvPr id="6" name="Picture 5"/>
          <p:cNvPicPr/>
          <p:nvPr/>
        </p:nvPicPr>
        <p:blipFill>
          <a:blip r:embed="rId2"/>
          <a:srcRect t="6790" b="5761"/>
          <a:stretch>
            <a:fillRect/>
          </a:stretch>
        </p:blipFill>
        <p:spPr bwMode="auto">
          <a:xfrm>
            <a:off x="152400" y="1905000"/>
            <a:ext cx="655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237849" y="2362200"/>
                <a:ext cx="2220351" cy="36933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𝑢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3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i="1">
                          <a:latin typeface="Cambria Math"/>
                        </a:rPr>
                        <m:t>1831</m:t>
                      </m:r>
                      <m:r>
                        <a:rPr lang="en-US" i="1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en-CA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𝑢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CA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7849" y="2362200"/>
                <a:ext cx="2220351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248400" y="3244334"/>
                <a:ext cx="2237984" cy="646331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1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i="1">
                          <a:latin typeface="Cambria Math"/>
                        </a:rPr>
                        <m:t>9099</m:t>
                      </m:r>
                      <m:r>
                        <a:rPr lang="en-US" i="1">
                          <a:latin typeface="Cambria Math"/>
                        </a:rPr>
                        <m:t>, </m:t>
                      </m:r>
                    </m:oMath>
                  </m:oMathPara>
                </a14:m>
                <a:endParaRPr lang="fa-IR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1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i="1">
                          <a:latin typeface="Cambria Math"/>
                        </a:rPr>
                        <m:t>5</m:t>
                      </m:r>
                      <m:r>
                        <a:rPr lang="en-US" i="1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en-CA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0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i="1">
                          <a:latin typeface="Cambria Math"/>
                        </a:rPr>
                        <m:t>375</m:t>
                      </m:r>
                    </m:oMath>
                  </m:oMathPara>
                </a14:m>
                <a:endParaRPr lang="en-CA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244334"/>
                <a:ext cx="2237984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627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24</a:t>
            </a:fld>
            <a:endParaRPr lang="en-CA"/>
          </a:p>
        </p:txBody>
      </p:sp>
      <p:pic>
        <p:nvPicPr>
          <p:cNvPr id="5" name="Picture 4"/>
          <p:cNvPicPr/>
          <p:nvPr/>
        </p:nvPicPr>
        <p:blipFill>
          <a:blip r:embed="rId2"/>
          <a:srcRect t="7202" b="5350"/>
          <a:stretch>
            <a:fillRect/>
          </a:stretch>
        </p:blipFill>
        <p:spPr bwMode="auto">
          <a:xfrm>
            <a:off x="533400" y="685800"/>
            <a:ext cx="7315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545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rtl="1"/>
            <a:r>
              <a:rPr lang="fa-IR" dirty="0" smtClean="0">
                <a:cs typeface="B Nazanin" panose="00000400000000000000" pitchFamily="2" charset="-78"/>
              </a:rPr>
              <a:t>اثر تغییر پارامترهای فرایند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990600"/>
                <a:ext cx="8077200" cy="45259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>
                                  <a:latin typeface="Cambria Math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e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</m:den>
                      </m:f>
                      <m:groupChr>
                        <m:groupChrPr>
                          <m:chr m:val="→"/>
                          <m:vertJc m:val="bot"/>
                          <m:ctrlPr>
                            <a:rPr lang="en-US" i="1" smtClean="0">
                              <a:latin typeface="Cambria Math"/>
                            </a:rPr>
                          </m:ctrlPr>
                        </m:groupChrPr>
                        <m:e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=</m:t>
                          </m:r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groupChr>
                      <m:f>
                        <m:fPr>
                          <m:ctrlPr>
                            <a:rPr lang="en-CA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>
                                  <a:latin typeface="Cambria Math"/>
                                </a:rPr>
                                <m:t>4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e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5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fa-IR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990600"/>
                <a:ext cx="80772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25</a:t>
            </a:fld>
            <a:endParaRPr lang="en-CA"/>
          </a:p>
        </p:txBody>
      </p:sp>
      <p:pic>
        <p:nvPicPr>
          <p:cNvPr id="8" name="Picture 7"/>
          <p:cNvPicPr/>
          <p:nvPr/>
        </p:nvPicPr>
        <p:blipFill>
          <a:blip r:embed="rId3"/>
          <a:srcRect t="6584" b="6584"/>
          <a:stretch>
            <a:fillRect/>
          </a:stretch>
        </p:blipFill>
        <p:spPr bwMode="auto">
          <a:xfrm>
            <a:off x="1143000" y="2057400"/>
            <a:ext cx="6629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537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rtl="1"/>
            <a:r>
              <a:rPr lang="fa-IR" dirty="0" smtClean="0">
                <a:cs typeface="B Nazanin" panose="00000400000000000000" pitchFamily="2" charset="-78"/>
              </a:rPr>
              <a:t>اشباع عملگر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990600"/>
                <a:ext cx="8077200" cy="45259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>
                                  <a:latin typeface="Cambria Math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e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</m:den>
                      </m:f>
                      <m:groupChr>
                        <m:groupChrPr>
                          <m:chr m:val="→"/>
                          <m:vertJc m:val="bot"/>
                          <m:ctrlPr>
                            <a:rPr lang="en-US" i="1" smtClean="0">
                              <a:latin typeface="Cambria Math"/>
                            </a:rPr>
                          </m:ctrlPr>
                        </m:groupChrPr>
                        <m:e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=</m:t>
                          </m:r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  <m:r>
                            <m:rPr>
                              <m:brk m:alnAt="2"/>
                            </m:rP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groupChr>
                      <m:f>
                        <m:fPr>
                          <m:ctrlPr>
                            <a:rPr lang="en-CA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>
                                  <a:latin typeface="Cambria Math"/>
                                </a:rPr>
                                <m:t>4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e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5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fa-IR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990600"/>
                <a:ext cx="80772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26</a:t>
            </a:fld>
            <a:endParaRPr lang="en-CA"/>
          </a:p>
        </p:txBody>
      </p:sp>
      <p:pic>
        <p:nvPicPr>
          <p:cNvPr id="6" name="Picture 5"/>
          <p:cNvPicPr/>
          <p:nvPr/>
        </p:nvPicPr>
        <p:blipFill>
          <a:blip r:embed="rId3"/>
          <a:srcRect t="6584" b="5761"/>
          <a:stretch>
            <a:fillRect/>
          </a:stretch>
        </p:blipFill>
        <p:spPr bwMode="auto">
          <a:xfrm>
            <a:off x="1371600" y="1981200"/>
            <a:ext cx="6172200" cy="440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162800" y="2743200"/>
            <a:ext cx="18288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7239000" y="2819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مشکل ایجاد شده؟</a:t>
            </a:r>
            <a:endParaRPr lang="en-CA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43800" y="3581400"/>
            <a:ext cx="9144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7620000" y="3657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راه حل؟</a:t>
            </a:r>
            <a:endParaRPr lang="en-CA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2485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188075"/>
            <a:ext cx="2133600" cy="365125"/>
          </a:xfrm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13D84A8-662C-4132-8EA9-0409160DF983}" type="slidenum">
              <a:rPr lang="en-GB" altLang="en-US" sz="1400" b="0"/>
              <a:pPr/>
              <a:t>27</a:t>
            </a:fld>
            <a:endParaRPr lang="en-GB" altLang="en-US" sz="1400" b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94493" y="446088"/>
            <a:ext cx="8597107" cy="620712"/>
          </a:xfrm>
        </p:spPr>
        <p:txBody>
          <a:bodyPr>
            <a:noAutofit/>
          </a:bodyPr>
          <a:lstStyle/>
          <a:p>
            <a:pPr rtl="1"/>
            <a:r>
              <a:rPr lang="fa-IR" sz="4800" dirty="0">
                <a:latin typeface="Nazanin" panose="00000700000000000000" pitchFamily="2" charset="-78"/>
                <a:cs typeface="B Nazanin" panose="00000400000000000000" pitchFamily="2" charset="-78"/>
              </a:rPr>
              <a:t>ساختار </a:t>
            </a:r>
            <a:r>
              <a:rPr lang="fa-IR" sz="4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کلی با در نظر گرفتن اشباع</a:t>
            </a:r>
            <a:endParaRPr lang="en-GB" altLang="en-US" sz="4800" b="1" dirty="0" smtClean="0">
              <a:solidFill>
                <a:srgbClr val="FF0000"/>
              </a:solidFill>
              <a:latin typeface="Century Schoolbook" pitchFamily="18" charset="0"/>
              <a:cs typeface="B Nazanin" panose="00000400000000000000" pitchFamily="2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-46543" y="2576512"/>
            <a:ext cx="9017506" cy="2706688"/>
            <a:chOff x="-46543" y="3505200"/>
            <a:chExt cx="9017506" cy="2706688"/>
          </a:xfrm>
        </p:grpSpPr>
        <p:grpSp>
          <p:nvGrpSpPr>
            <p:cNvPr id="58407" name="Group 39"/>
            <p:cNvGrpSpPr>
              <a:grpSpLocks/>
            </p:cNvGrpSpPr>
            <p:nvPr/>
          </p:nvGrpSpPr>
          <p:grpSpPr bwMode="auto">
            <a:xfrm>
              <a:off x="0" y="3505200"/>
              <a:ext cx="8970963" cy="2706688"/>
              <a:chOff x="0" y="2208"/>
              <a:chExt cx="5651" cy="1705"/>
            </a:xfrm>
          </p:grpSpPr>
          <p:sp>
            <p:nvSpPr>
              <p:cNvPr id="20508" name="Rectangle 7"/>
              <p:cNvSpPr>
                <a:spLocks noChangeArrowheads="1"/>
              </p:cNvSpPr>
              <p:nvPr/>
            </p:nvSpPr>
            <p:spPr bwMode="auto">
              <a:xfrm>
                <a:off x="4272" y="2869"/>
                <a:ext cx="480" cy="524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CA" altLang="en-US"/>
              </a:p>
            </p:txBody>
          </p:sp>
          <p:sp>
            <p:nvSpPr>
              <p:cNvPr id="20509" name="Rectangle 8"/>
              <p:cNvSpPr>
                <a:spLocks noChangeArrowheads="1"/>
              </p:cNvSpPr>
              <p:nvPr/>
            </p:nvSpPr>
            <p:spPr bwMode="auto">
              <a:xfrm>
                <a:off x="4252" y="2976"/>
                <a:ext cx="520" cy="3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a-IR" altLang="en-US" sz="2800" b="0" dirty="0" smtClean="0">
                    <a:latin typeface="Century Schoolbook" pitchFamily="18" charset="0"/>
                    <a:cs typeface="B Nazanin" panose="00000400000000000000" pitchFamily="2" charset="-78"/>
                  </a:rPr>
                  <a:t>فرایند</a:t>
                </a:r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  <p:sp>
            <p:nvSpPr>
              <p:cNvPr id="20511" name="Line 10"/>
              <p:cNvSpPr>
                <a:spLocks noChangeShapeType="1"/>
              </p:cNvSpPr>
              <p:nvPr/>
            </p:nvSpPr>
            <p:spPr bwMode="auto">
              <a:xfrm>
                <a:off x="4752" y="3115"/>
                <a:ext cx="775" cy="0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2" name="Line 11"/>
              <p:cNvSpPr>
                <a:spLocks noChangeShapeType="1"/>
              </p:cNvSpPr>
              <p:nvPr/>
            </p:nvSpPr>
            <p:spPr bwMode="auto">
              <a:xfrm>
                <a:off x="4931" y="3116"/>
                <a:ext cx="0" cy="797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3" name="Line 12"/>
              <p:cNvSpPr>
                <a:spLocks noChangeShapeType="1"/>
              </p:cNvSpPr>
              <p:nvPr/>
            </p:nvSpPr>
            <p:spPr bwMode="auto">
              <a:xfrm flipH="1">
                <a:off x="864" y="3893"/>
                <a:ext cx="4080" cy="0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4" name="Line 13"/>
              <p:cNvSpPr>
                <a:spLocks noChangeShapeType="1"/>
              </p:cNvSpPr>
              <p:nvPr/>
            </p:nvSpPr>
            <p:spPr bwMode="auto">
              <a:xfrm flipV="1">
                <a:off x="1200" y="2208"/>
                <a:ext cx="0" cy="806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5" name="Line 14"/>
              <p:cNvSpPr>
                <a:spLocks noChangeShapeType="1"/>
              </p:cNvSpPr>
              <p:nvPr/>
            </p:nvSpPr>
            <p:spPr bwMode="auto">
              <a:xfrm>
                <a:off x="1200" y="2208"/>
                <a:ext cx="470" cy="0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6" name="Line 15"/>
              <p:cNvSpPr>
                <a:spLocks noChangeShapeType="1"/>
              </p:cNvSpPr>
              <p:nvPr/>
            </p:nvSpPr>
            <p:spPr bwMode="auto">
              <a:xfrm>
                <a:off x="0" y="3043"/>
                <a:ext cx="759" cy="0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7" name="Rectangle 16"/>
              <p:cNvSpPr>
                <a:spLocks noChangeArrowheads="1"/>
              </p:cNvSpPr>
              <p:nvPr/>
            </p:nvSpPr>
            <p:spPr bwMode="auto">
              <a:xfrm>
                <a:off x="4951" y="3191"/>
                <a:ext cx="700" cy="2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fa-IR" altLang="en-US" sz="2800" b="0" dirty="0" smtClean="0">
                    <a:latin typeface="Century Schoolbook" pitchFamily="18" charset="0"/>
                    <a:cs typeface="B Nazanin" panose="00000400000000000000" pitchFamily="2" charset="-78"/>
                  </a:rPr>
                  <a:t>خروجی </a:t>
                </a:r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  <p:sp>
            <p:nvSpPr>
              <p:cNvPr id="20518" name="Rectangle 17"/>
              <p:cNvSpPr>
                <a:spLocks noChangeArrowheads="1"/>
              </p:cNvSpPr>
              <p:nvPr/>
            </p:nvSpPr>
            <p:spPr bwMode="auto">
              <a:xfrm>
                <a:off x="5303" y="2745"/>
                <a:ext cx="225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GB" altLang="en-US" sz="2800" b="0" i="1">
                    <a:latin typeface="Century Schoolbook" pitchFamily="18" charset="0"/>
                  </a:rPr>
                  <a:t>y</a:t>
                </a:r>
              </a:p>
            </p:txBody>
          </p:sp>
          <p:sp>
            <p:nvSpPr>
              <p:cNvPr id="20519" name="Rectangle 18"/>
              <p:cNvSpPr>
                <a:spLocks noChangeArrowheads="1"/>
              </p:cNvSpPr>
              <p:nvPr/>
            </p:nvSpPr>
            <p:spPr bwMode="auto">
              <a:xfrm>
                <a:off x="3168" y="2640"/>
                <a:ext cx="283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800" b="0" i="1" dirty="0">
                    <a:latin typeface="Century Schoolbook" pitchFamily="18" charset="0"/>
                  </a:rPr>
                  <a:t>v</a:t>
                </a:r>
                <a:endParaRPr lang="en-GB" altLang="en-US" sz="2800" b="0" i="1" dirty="0">
                  <a:latin typeface="Century Schoolbook" pitchFamily="18" charset="0"/>
                </a:endParaRPr>
              </a:p>
            </p:txBody>
          </p:sp>
          <p:sp>
            <p:nvSpPr>
              <p:cNvPr id="20520" name="Rectangle 19"/>
              <p:cNvSpPr>
                <a:spLocks noChangeArrowheads="1"/>
              </p:cNvSpPr>
              <p:nvPr/>
            </p:nvSpPr>
            <p:spPr bwMode="auto">
              <a:xfrm>
                <a:off x="96" y="2710"/>
                <a:ext cx="345" cy="2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GB" altLang="en-US" sz="2800" b="0" i="1" dirty="0" err="1">
                    <a:latin typeface="Century Schoolbook" pitchFamily="18" charset="0"/>
                  </a:rPr>
                  <a:t>u</a:t>
                </a:r>
                <a:r>
                  <a:rPr lang="en-GB" altLang="en-US" sz="2800" b="0" i="1" baseline="-25000" dirty="0" err="1">
                    <a:latin typeface="Century Schoolbook" pitchFamily="18" charset="0"/>
                  </a:rPr>
                  <a:t>c</a:t>
                </a:r>
                <a:endParaRPr lang="en-GB" altLang="en-US" sz="2800" b="0" i="1" baseline="-25000" dirty="0">
                  <a:latin typeface="Century Schoolbook" pitchFamily="18" charset="0"/>
                </a:endParaRPr>
              </a:p>
            </p:txBody>
          </p:sp>
        </p:grpSp>
        <p:sp>
          <p:nvSpPr>
            <p:cNvPr id="49" name="Rectangle 16"/>
            <p:cNvSpPr>
              <a:spLocks noChangeArrowheads="1"/>
            </p:cNvSpPr>
            <p:nvPr/>
          </p:nvSpPr>
          <p:spPr bwMode="auto">
            <a:xfrm>
              <a:off x="-46543" y="3657600"/>
              <a:ext cx="1037143" cy="8007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rtl="1">
                <a:lnSpc>
                  <a:spcPct val="80000"/>
                </a:lnSpc>
              </a:pPr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خروجی</a:t>
              </a:r>
            </a:p>
            <a:p>
              <a:pPr algn="r" rtl="1">
                <a:lnSpc>
                  <a:spcPct val="80000"/>
                </a:lnSpc>
              </a:pPr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 مطلوب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</p:grpSp>
      <p:sp>
        <p:nvSpPr>
          <p:cNvPr id="46" name="Rectangle 6"/>
          <p:cNvSpPr>
            <a:spLocks noChangeArrowheads="1"/>
          </p:cNvSpPr>
          <p:nvPr/>
        </p:nvSpPr>
        <p:spPr bwMode="auto">
          <a:xfrm>
            <a:off x="2667000" y="2195511"/>
            <a:ext cx="530223" cy="65703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8"/>
              <p:cNvSpPr>
                <a:spLocks noChangeArrowheads="1"/>
              </p:cNvSpPr>
              <p:nvPr/>
            </p:nvSpPr>
            <p:spPr bwMode="auto">
              <a:xfrm>
                <a:off x="2667000" y="2195512"/>
                <a:ext cx="457200" cy="6570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en-US" sz="1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altLang="en-US" sz="1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en-US" sz="1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47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0" y="2195512"/>
                <a:ext cx="457200" cy="65703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1204913" y="3737769"/>
            <a:ext cx="298450" cy="30400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5" name="Line 15"/>
          <p:cNvSpPr>
            <a:spLocks noChangeShapeType="1"/>
          </p:cNvSpPr>
          <p:nvPr/>
        </p:nvSpPr>
        <p:spPr bwMode="auto">
          <a:xfrm flipH="1" flipV="1">
            <a:off x="1357312" y="4054473"/>
            <a:ext cx="14287" cy="1196976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667000" y="3613149"/>
            <a:ext cx="685800" cy="6397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8"/>
              <p:cNvSpPr>
                <a:spLocks noChangeArrowheads="1"/>
              </p:cNvSpPr>
              <p:nvPr/>
            </p:nvSpPr>
            <p:spPr bwMode="auto">
              <a:xfrm>
                <a:off x="2667000" y="3648644"/>
                <a:ext cx="685800" cy="5206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sSub>
                            <m:sSubPr>
                              <m:ctrlP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sub>
                          </m:sSub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</m:box>
                    </m:oMath>
                  </m:oMathPara>
                </a14:m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7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0" y="3648644"/>
                <a:ext cx="685800" cy="52065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Line 15"/>
          <p:cNvSpPr>
            <a:spLocks noChangeShapeType="1"/>
          </p:cNvSpPr>
          <p:nvPr/>
        </p:nvSpPr>
        <p:spPr bwMode="auto">
          <a:xfrm flipV="1">
            <a:off x="1524000" y="3856037"/>
            <a:ext cx="1127125" cy="158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" name="Oval 58"/>
          <p:cNvSpPr/>
          <p:nvPr/>
        </p:nvSpPr>
        <p:spPr>
          <a:xfrm>
            <a:off x="3816350" y="3872706"/>
            <a:ext cx="298450" cy="30400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Line 11"/>
          <p:cNvSpPr>
            <a:spLocks noChangeShapeType="1"/>
          </p:cNvSpPr>
          <p:nvPr/>
        </p:nvSpPr>
        <p:spPr bwMode="auto">
          <a:xfrm>
            <a:off x="1905000" y="3871912"/>
            <a:ext cx="0" cy="8382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" name="Line 12"/>
          <p:cNvSpPr>
            <a:spLocks noChangeShapeType="1"/>
          </p:cNvSpPr>
          <p:nvPr/>
        </p:nvSpPr>
        <p:spPr bwMode="auto">
          <a:xfrm flipH="1">
            <a:off x="1901825" y="4710112"/>
            <a:ext cx="206057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" name="Line 15"/>
          <p:cNvSpPr>
            <a:spLocks noChangeShapeType="1"/>
          </p:cNvSpPr>
          <p:nvPr/>
        </p:nvSpPr>
        <p:spPr bwMode="auto">
          <a:xfrm flipH="1" flipV="1">
            <a:off x="3948113" y="4206873"/>
            <a:ext cx="0" cy="503239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4" name="Line 15"/>
          <p:cNvSpPr>
            <a:spLocks noChangeShapeType="1"/>
          </p:cNvSpPr>
          <p:nvPr/>
        </p:nvSpPr>
        <p:spPr bwMode="auto">
          <a:xfrm flipV="1">
            <a:off x="3352800" y="4024311"/>
            <a:ext cx="457200" cy="174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5" name="Line 12"/>
          <p:cNvSpPr>
            <a:spLocks noChangeShapeType="1"/>
          </p:cNvSpPr>
          <p:nvPr/>
        </p:nvSpPr>
        <p:spPr bwMode="auto">
          <a:xfrm flipH="1" flipV="1">
            <a:off x="3197223" y="2576511"/>
            <a:ext cx="768351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6" name="Line 15"/>
          <p:cNvSpPr>
            <a:spLocks noChangeShapeType="1"/>
          </p:cNvSpPr>
          <p:nvPr/>
        </p:nvSpPr>
        <p:spPr bwMode="auto">
          <a:xfrm flipH="1">
            <a:off x="3976687" y="2554287"/>
            <a:ext cx="0" cy="1301749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" name="Rectangle 7"/>
          <p:cNvSpPr>
            <a:spLocks noChangeArrowheads="1"/>
          </p:cNvSpPr>
          <p:nvPr/>
        </p:nvSpPr>
        <p:spPr bwMode="auto">
          <a:xfrm>
            <a:off x="4572001" y="3719512"/>
            <a:ext cx="457200" cy="61912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p:sp>
        <p:nvSpPr>
          <p:cNvPr id="68" name="Rectangle 18"/>
          <p:cNvSpPr>
            <a:spLocks noChangeArrowheads="1"/>
          </p:cNvSpPr>
          <p:nvPr/>
        </p:nvSpPr>
        <p:spPr bwMode="auto">
          <a:xfrm>
            <a:off x="4648200" y="37957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0" i="1" dirty="0" smtClean="0">
                <a:latin typeface="Century Schoolbook" pitchFamily="18" charset="0"/>
              </a:rPr>
              <a:t>k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69" name="Line 15"/>
          <p:cNvSpPr>
            <a:spLocks noChangeShapeType="1"/>
          </p:cNvSpPr>
          <p:nvPr/>
        </p:nvSpPr>
        <p:spPr bwMode="auto">
          <a:xfrm flipV="1">
            <a:off x="4114800" y="4024312"/>
            <a:ext cx="457200" cy="174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0" name="Line 15"/>
          <p:cNvSpPr>
            <a:spLocks noChangeShapeType="1"/>
          </p:cNvSpPr>
          <p:nvPr/>
        </p:nvSpPr>
        <p:spPr bwMode="auto">
          <a:xfrm>
            <a:off x="5029200" y="4024708"/>
            <a:ext cx="381000" cy="1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4046537" y="32623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2" name="Rectangle 18"/>
          <p:cNvSpPr>
            <a:spLocks noChangeArrowheads="1"/>
          </p:cNvSpPr>
          <p:nvPr/>
        </p:nvSpPr>
        <p:spPr bwMode="auto">
          <a:xfrm>
            <a:off x="3429000" y="3508374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3" name="Rectangle 18"/>
          <p:cNvSpPr>
            <a:spLocks noChangeArrowheads="1"/>
          </p:cNvSpPr>
          <p:nvPr/>
        </p:nvSpPr>
        <p:spPr bwMode="auto">
          <a:xfrm>
            <a:off x="3962400" y="4041774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4" name="Rectangle 18"/>
          <p:cNvSpPr>
            <a:spLocks noChangeArrowheads="1"/>
          </p:cNvSpPr>
          <p:nvPr/>
        </p:nvSpPr>
        <p:spPr bwMode="auto">
          <a:xfrm>
            <a:off x="838200" y="33385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5" name="Rectangle 18"/>
          <p:cNvSpPr>
            <a:spLocks noChangeArrowheads="1"/>
          </p:cNvSpPr>
          <p:nvPr/>
        </p:nvSpPr>
        <p:spPr bwMode="auto">
          <a:xfrm>
            <a:off x="922337" y="37195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 smtClean="0">
                <a:latin typeface="Century Schoolbook" pitchFamily="18" charset="0"/>
              </a:rPr>
              <a:t>_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1524000" y="32623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0" i="1" dirty="0" smtClean="0">
                <a:latin typeface="Century Schoolbook" pitchFamily="18" charset="0"/>
              </a:rPr>
              <a:t>e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48" name="Line 15"/>
          <p:cNvSpPr>
            <a:spLocks noChangeShapeType="1"/>
          </p:cNvSpPr>
          <p:nvPr/>
        </p:nvSpPr>
        <p:spPr bwMode="auto">
          <a:xfrm>
            <a:off x="6328570" y="4024312"/>
            <a:ext cx="453230" cy="397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5410200" y="3643312"/>
            <a:ext cx="938213" cy="8318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p:sp>
        <p:nvSpPr>
          <p:cNvPr id="51" name="Rectangle 18"/>
          <p:cNvSpPr>
            <a:spLocks noChangeArrowheads="1"/>
          </p:cNvSpPr>
          <p:nvPr/>
        </p:nvSpPr>
        <p:spPr bwMode="auto">
          <a:xfrm>
            <a:off x="6332537" y="32623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0" i="1" dirty="0">
                <a:latin typeface="Century Schoolbook" pitchFamily="18" charset="0"/>
              </a:rPr>
              <a:t>u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440364" y="3795712"/>
            <a:ext cx="808036" cy="520700"/>
            <a:chOff x="3958432" y="1676400"/>
            <a:chExt cx="876299" cy="45720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3958432" y="2133600"/>
              <a:ext cx="30876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4271168" y="1676400"/>
              <a:ext cx="300833" cy="457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572000" y="1676400"/>
              <a:ext cx="26273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610101" y="2195511"/>
            <a:ext cx="3695700" cy="46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sz="2400" dirty="0" smtClean="0">
                <a:cs typeface="B Nazanin" panose="00000400000000000000" pitchFamily="2" charset="-78"/>
              </a:rPr>
              <a:t>اشباع عملگر=باز شدن حلقه فیدبک؟</a:t>
            </a:r>
            <a:endParaRPr lang="en-CA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7583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rtl="1"/>
            <a:r>
              <a:rPr lang="fa-IR" dirty="0" smtClean="0">
                <a:cs typeface="B Nazanin" panose="00000400000000000000" pitchFamily="2" charset="-78"/>
              </a:rPr>
              <a:t>مثال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990600"/>
                <a:ext cx="8077200" cy="45259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1" smtClean="0">
                          <a:latin typeface="Cambria Math"/>
                        </a:rPr>
                        <m:t>G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a-IR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1">
                              <a:latin typeface="Cambria Math"/>
                            </a:rPr>
                            <m:t>G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𝑠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, 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𝑙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1</m:t>
                      </m:r>
                    </m:oMath>
                  </m:oMathPara>
                </a14:m>
                <a:endParaRPr lang="en-US" dirty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:endParaRPr lang="fa-IR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990600"/>
                <a:ext cx="80772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28</a:t>
            </a:fld>
            <a:endParaRPr lang="en-CA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4495800" cy="3391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675" y="2133600"/>
            <a:ext cx="458152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369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29</a:t>
            </a:fld>
            <a:endParaRPr lang="en-CA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52400"/>
            <a:ext cx="458152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24200"/>
            <a:ext cx="458152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421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13D84A8-662C-4132-8EA9-0409160DF983}" type="slidenum">
              <a:rPr lang="en-GB" altLang="en-US" sz="1400" b="0"/>
              <a:pPr/>
              <a:t>3</a:t>
            </a:fld>
            <a:endParaRPr lang="en-GB" altLang="en-US" sz="1400" b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94493" y="242888"/>
            <a:ext cx="8597107" cy="620712"/>
          </a:xfrm>
        </p:spPr>
        <p:txBody>
          <a:bodyPr>
            <a:noAutofit/>
          </a:bodyPr>
          <a:lstStyle/>
          <a:p>
            <a:pPr rtl="1"/>
            <a:r>
              <a:rPr lang="fa-IR" sz="4800" dirty="0">
                <a:latin typeface="Nazanin" panose="00000700000000000000" pitchFamily="2" charset="-78"/>
                <a:cs typeface="B Nazanin" panose="00000400000000000000" pitchFamily="2" charset="-78"/>
              </a:rPr>
              <a:t>ساختار کلی </a:t>
            </a:r>
            <a:r>
              <a:rPr lang="en-US" sz="4800" dirty="0">
                <a:latin typeface="Nazanin" panose="00000700000000000000" pitchFamily="2" charset="-78"/>
                <a:cs typeface="B Nazanin" panose="00000400000000000000" pitchFamily="2" charset="-78"/>
              </a:rPr>
              <a:t>PID</a:t>
            </a:r>
            <a:endParaRPr lang="en-GB" altLang="en-US" sz="4800" b="1" dirty="0" smtClean="0">
              <a:solidFill>
                <a:srgbClr val="FF0000"/>
              </a:solidFill>
              <a:latin typeface="Century Schoolbook" pitchFamily="18" charset="0"/>
              <a:cs typeface="B Nazanin" panose="00000400000000000000" pitchFamily="2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-46543" y="3505200"/>
            <a:ext cx="9017506" cy="2706688"/>
            <a:chOff x="-46543" y="3505200"/>
            <a:chExt cx="9017506" cy="2706688"/>
          </a:xfrm>
        </p:grpSpPr>
        <p:grpSp>
          <p:nvGrpSpPr>
            <p:cNvPr id="58407" name="Group 39"/>
            <p:cNvGrpSpPr>
              <a:grpSpLocks/>
            </p:cNvGrpSpPr>
            <p:nvPr/>
          </p:nvGrpSpPr>
          <p:grpSpPr bwMode="auto">
            <a:xfrm>
              <a:off x="0" y="3505200"/>
              <a:ext cx="8970963" cy="2706688"/>
              <a:chOff x="0" y="2208"/>
              <a:chExt cx="5651" cy="1705"/>
            </a:xfrm>
          </p:grpSpPr>
          <p:sp>
            <p:nvSpPr>
              <p:cNvPr id="20508" name="Rectangle 7"/>
              <p:cNvSpPr>
                <a:spLocks noChangeArrowheads="1"/>
              </p:cNvSpPr>
              <p:nvPr/>
            </p:nvSpPr>
            <p:spPr bwMode="auto">
              <a:xfrm>
                <a:off x="3704" y="2869"/>
                <a:ext cx="871" cy="524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CA" altLang="en-US"/>
              </a:p>
            </p:txBody>
          </p:sp>
          <p:sp>
            <p:nvSpPr>
              <p:cNvPr id="20509" name="Rectangle 8"/>
              <p:cNvSpPr>
                <a:spLocks noChangeArrowheads="1"/>
              </p:cNvSpPr>
              <p:nvPr/>
            </p:nvSpPr>
            <p:spPr bwMode="auto">
              <a:xfrm>
                <a:off x="3840" y="2976"/>
                <a:ext cx="520" cy="3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a-IR" altLang="en-US" sz="2800" b="0" dirty="0" smtClean="0">
                    <a:latin typeface="Century Schoolbook" pitchFamily="18" charset="0"/>
                    <a:cs typeface="B Nazanin" panose="00000400000000000000" pitchFamily="2" charset="-78"/>
                  </a:rPr>
                  <a:t>فرایند</a:t>
                </a:r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  <p:sp>
            <p:nvSpPr>
              <p:cNvPr id="20511" name="Line 10"/>
              <p:cNvSpPr>
                <a:spLocks noChangeShapeType="1"/>
              </p:cNvSpPr>
              <p:nvPr/>
            </p:nvSpPr>
            <p:spPr bwMode="auto">
              <a:xfrm>
                <a:off x="4591" y="3115"/>
                <a:ext cx="936" cy="0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2" name="Line 11"/>
              <p:cNvSpPr>
                <a:spLocks noChangeShapeType="1"/>
              </p:cNvSpPr>
              <p:nvPr/>
            </p:nvSpPr>
            <p:spPr bwMode="auto">
              <a:xfrm>
                <a:off x="4931" y="3116"/>
                <a:ext cx="0" cy="797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3" name="Line 12"/>
              <p:cNvSpPr>
                <a:spLocks noChangeShapeType="1"/>
              </p:cNvSpPr>
              <p:nvPr/>
            </p:nvSpPr>
            <p:spPr bwMode="auto">
              <a:xfrm flipH="1">
                <a:off x="864" y="3893"/>
                <a:ext cx="4080" cy="0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4" name="Line 13"/>
              <p:cNvSpPr>
                <a:spLocks noChangeShapeType="1"/>
              </p:cNvSpPr>
              <p:nvPr/>
            </p:nvSpPr>
            <p:spPr bwMode="auto">
              <a:xfrm flipV="1">
                <a:off x="1200" y="2208"/>
                <a:ext cx="0" cy="806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5" name="Line 14"/>
              <p:cNvSpPr>
                <a:spLocks noChangeShapeType="1"/>
              </p:cNvSpPr>
              <p:nvPr/>
            </p:nvSpPr>
            <p:spPr bwMode="auto">
              <a:xfrm>
                <a:off x="1200" y="2208"/>
                <a:ext cx="470" cy="0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6" name="Line 15"/>
              <p:cNvSpPr>
                <a:spLocks noChangeShapeType="1"/>
              </p:cNvSpPr>
              <p:nvPr/>
            </p:nvSpPr>
            <p:spPr bwMode="auto">
              <a:xfrm>
                <a:off x="0" y="3043"/>
                <a:ext cx="759" cy="0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7" name="Rectangle 16"/>
              <p:cNvSpPr>
                <a:spLocks noChangeArrowheads="1"/>
              </p:cNvSpPr>
              <p:nvPr/>
            </p:nvSpPr>
            <p:spPr bwMode="auto">
              <a:xfrm>
                <a:off x="4951" y="3191"/>
                <a:ext cx="700" cy="2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fa-IR" altLang="en-US" sz="2800" b="0" dirty="0" smtClean="0">
                    <a:latin typeface="Century Schoolbook" pitchFamily="18" charset="0"/>
                    <a:cs typeface="B Nazanin" panose="00000400000000000000" pitchFamily="2" charset="-78"/>
                  </a:rPr>
                  <a:t>خروجی </a:t>
                </a:r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  <p:sp>
            <p:nvSpPr>
              <p:cNvPr id="20518" name="Rectangle 17"/>
              <p:cNvSpPr>
                <a:spLocks noChangeArrowheads="1"/>
              </p:cNvSpPr>
              <p:nvPr/>
            </p:nvSpPr>
            <p:spPr bwMode="auto">
              <a:xfrm>
                <a:off x="5303" y="2745"/>
                <a:ext cx="225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GB" altLang="en-US" sz="2800" b="0" i="1">
                    <a:latin typeface="Century Schoolbook" pitchFamily="18" charset="0"/>
                  </a:rPr>
                  <a:t>y</a:t>
                </a:r>
              </a:p>
            </p:txBody>
          </p:sp>
          <p:sp>
            <p:nvSpPr>
              <p:cNvPr id="20519" name="Rectangle 18"/>
              <p:cNvSpPr>
                <a:spLocks noChangeArrowheads="1"/>
              </p:cNvSpPr>
              <p:nvPr/>
            </p:nvSpPr>
            <p:spPr bwMode="auto">
              <a:xfrm>
                <a:off x="3408" y="2640"/>
                <a:ext cx="283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GB" altLang="en-US" sz="2800" b="0" i="1" dirty="0">
                    <a:latin typeface="Century Schoolbook" pitchFamily="18" charset="0"/>
                  </a:rPr>
                  <a:t>u</a:t>
                </a:r>
              </a:p>
            </p:txBody>
          </p:sp>
          <p:sp>
            <p:nvSpPr>
              <p:cNvPr id="20520" name="Rectangle 19"/>
              <p:cNvSpPr>
                <a:spLocks noChangeArrowheads="1"/>
              </p:cNvSpPr>
              <p:nvPr/>
            </p:nvSpPr>
            <p:spPr bwMode="auto">
              <a:xfrm>
                <a:off x="96" y="2710"/>
                <a:ext cx="345" cy="2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GB" altLang="en-US" sz="2800" b="0" i="1" dirty="0" err="1">
                    <a:latin typeface="Century Schoolbook" pitchFamily="18" charset="0"/>
                  </a:rPr>
                  <a:t>u</a:t>
                </a:r>
                <a:r>
                  <a:rPr lang="en-GB" altLang="en-US" sz="2800" b="0" i="1" baseline="-25000" dirty="0" err="1">
                    <a:latin typeface="Century Schoolbook" pitchFamily="18" charset="0"/>
                  </a:rPr>
                  <a:t>c</a:t>
                </a:r>
                <a:endParaRPr lang="en-GB" altLang="en-US" sz="2800" b="0" i="1" baseline="-25000" dirty="0">
                  <a:latin typeface="Century Schoolbook" pitchFamily="18" charset="0"/>
                </a:endParaRPr>
              </a:p>
            </p:txBody>
          </p:sp>
        </p:grpSp>
        <p:sp>
          <p:nvSpPr>
            <p:cNvPr id="49" name="Rectangle 16"/>
            <p:cNvSpPr>
              <a:spLocks noChangeArrowheads="1"/>
            </p:cNvSpPr>
            <p:nvPr/>
          </p:nvSpPr>
          <p:spPr bwMode="auto">
            <a:xfrm>
              <a:off x="-46543" y="3657600"/>
              <a:ext cx="1037143" cy="8007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rtl="1">
                <a:lnSpc>
                  <a:spcPct val="80000"/>
                </a:lnSpc>
              </a:pPr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خروجی</a:t>
              </a:r>
            </a:p>
            <a:p>
              <a:pPr algn="r" rtl="1">
                <a:lnSpc>
                  <a:spcPct val="80000"/>
                </a:lnSpc>
              </a:pPr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 مطلوب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</p:grpSp>
      <p:sp>
        <p:nvSpPr>
          <p:cNvPr id="46" name="Rectangle 6"/>
          <p:cNvSpPr>
            <a:spLocks noChangeArrowheads="1"/>
          </p:cNvSpPr>
          <p:nvPr/>
        </p:nvSpPr>
        <p:spPr bwMode="auto">
          <a:xfrm>
            <a:off x="2667000" y="3124199"/>
            <a:ext cx="530223" cy="65703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8"/>
              <p:cNvSpPr>
                <a:spLocks noChangeArrowheads="1"/>
              </p:cNvSpPr>
              <p:nvPr/>
            </p:nvSpPr>
            <p:spPr bwMode="auto">
              <a:xfrm>
                <a:off x="2667000" y="3124200"/>
                <a:ext cx="457200" cy="6570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en-US" sz="1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altLang="en-US" sz="1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en-US" sz="1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47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0" y="3124200"/>
                <a:ext cx="457200" cy="65703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1204913" y="4666457"/>
            <a:ext cx="298450" cy="30400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5" name="Line 15"/>
          <p:cNvSpPr>
            <a:spLocks noChangeShapeType="1"/>
          </p:cNvSpPr>
          <p:nvPr/>
        </p:nvSpPr>
        <p:spPr bwMode="auto">
          <a:xfrm flipH="1" flipV="1">
            <a:off x="1357312" y="4983161"/>
            <a:ext cx="14287" cy="1196976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667000" y="4541837"/>
            <a:ext cx="685800" cy="6397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8"/>
              <p:cNvSpPr>
                <a:spLocks noChangeArrowheads="1"/>
              </p:cNvSpPr>
              <p:nvPr/>
            </p:nvSpPr>
            <p:spPr bwMode="auto">
              <a:xfrm>
                <a:off x="2667000" y="4577332"/>
                <a:ext cx="685800" cy="5206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sSub>
                            <m:sSubPr>
                              <m:ctrlP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sub>
                          </m:sSub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</m:box>
                    </m:oMath>
                  </m:oMathPara>
                </a14:m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7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0" y="4577332"/>
                <a:ext cx="685800" cy="52065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Line 15"/>
          <p:cNvSpPr>
            <a:spLocks noChangeShapeType="1"/>
          </p:cNvSpPr>
          <p:nvPr/>
        </p:nvSpPr>
        <p:spPr bwMode="auto">
          <a:xfrm flipV="1">
            <a:off x="1524000" y="4784725"/>
            <a:ext cx="1127125" cy="158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" name="Oval 58"/>
          <p:cNvSpPr/>
          <p:nvPr/>
        </p:nvSpPr>
        <p:spPr>
          <a:xfrm>
            <a:off x="3816350" y="4801394"/>
            <a:ext cx="298450" cy="30400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Line 11"/>
          <p:cNvSpPr>
            <a:spLocks noChangeShapeType="1"/>
          </p:cNvSpPr>
          <p:nvPr/>
        </p:nvSpPr>
        <p:spPr bwMode="auto">
          <a:xfrm>
            <a:off x="1905000" y="4800600"/>
            <a:ext cx="0" cy="8382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" name="Line 12"/>
          <p:cNvSpPr>
            <a:spLocks noChangeShapeType="1"/>
          </p:cNvSpPr>
          <p:nvPr/>
        </p:nvSpPr>
        <p:spPr bwMode="auto">
          <a:xfrm flipH="1">
            <a:off x="1901825" y="5638800"/>
            <a:ext cx="206057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" name="Line 15"/>
          <p:cNvSpPr>
            <a:spLocks noChangeShapeType="1"/>
          </p:cNvSpPr>
          <p:nvPr/>
        </p:nvSpPr>
        <p:spPr bwMode="auto">
          <a:xfrm flipH="1" flipV="1">
            <a:off x="3948113" y="5135561"/>
            <a:ext cx="0" cy="503239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4" name="Line 15"/>
          <p:cNvSpPr>
            <a:spLocks noChangeShapeType="1"/>
          </p:cNvSpPr>
          <p:nvPr/>
        </p:nvSpPr>
        <p:spPr bwMode="auto">
          <a:xfrm flipV="1">
            <a:off x="3352800" y="4952999"/>
            <a:ext cx="457200" cy="174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5" name="Line 12"/>
          <p:cNvSpPr>
            <a:spLocks noChangeShapeType="1"/>
          </p:cNvSpPr>
          <p:nvPr/>
        </p:nvSpPr>
        <p:spPr bwMode="auto">
          <a:xfrm flipH="1" flipV="1">
            <a:off x="3197223" y="3505199"/>
            <a:ext cx="768351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6" name="Line 15"/>
          <p:cNvSpPr>
            <a:spLocks noChangeShapeType="1"/>
          </p:cNvSpPr>
          <p:nvPr/>
        </p:nvSpPr>
        <p:spPr bwMode="auto">
          <a:xfrm flipH="1">
            <a:off x="3976687" y="3482975"/>
            <a:ext cx="0" cy="1301749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" name="Rectangle 7"/>
          <p:cNvSpPr>
            <a:spLocks noChangeArrowheads="1"/>
          </p:cNvSpPr>
          <p:nvPr/>
        </p:nvSpPr>
        <p:spPr bwMode="auto">
          <a:xfrm>
            <a:off x="4572000" y="4648200"/>
            <a:ext cx="609601" cy="61912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p:sp>
        <p:nvSpPr>
          <p:cNvPr id="68" name="Rectangle 18"/>
          <p:cNvSpPr>
            <a:spLocks noChangeArrowheads="1"/>
          </p:cNvSpPr>
          <p:nvPr/>
        </p:nvSpPr>
        <p:spPr bwMode="auto">
          <a:xfrm>
            <a:off x="4648200" y="47244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0" i="1" dirty="0" smtClean="0">
                <a:latin typeface="Century Schoolbook" pitchFamily="18" charset="0"/>
              </a:rPr>
              <a:t>k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69" name="Line 15"/>
          <p:cNvSpPr>
            <a:spLocks noChangeShapeType="1"/>
          </p:cNvSpPr>
          <p:nvPr/>
        </p:nvSpPr>
        <p:spPr bwMode="auto">
          <a:xfrm flipV="1">
            <a:off x="4114800" y="4953000"/>
            <a:ext cx="457200" cy="174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0" name="Line 15"/>
          <p:cNvSpPr>
            <a:spLocks noChangeShapeType="1"/>
          </p:cNvSpPr>
          <p:nvPr/>
        </p:nvSpPr>
        <p:spPr bwMode="auto">
          <a:xfrm>
            <a:off x="5181601" y="4953397"/>
            <a:ext cx="677861" cy="17064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4046537" y="41910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2" name="Rectangle 18"/>
          <p:cNvSpPr>
            <a:spLocks noChangeArrowheads="1"/>
          </p:cNvSpPr>
          <p:nvPr/>
        </p:nvSpPr>
        <p:spPr bwMode="auto">
          <a:xfrm>
            <a:off x="3429000" y="443706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3" name="Rectangle 18"/>
          <p:cNvSpPr>
            <a:spLocks noChangeArrowheads="1"/>
          </p:cNvSpPr>
          <p:nvPr/>
        </p:nvSpPr>
        <p:spPr bwMode="auto">
          <a:xfrm>
            <a:off x="3962400" y="497046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4" name="Rectangle 18"/>
          <p:cNvSpPr>
            <a:spLocks noChangeArrowheads="1"/>
          </p:cNvSpPr>
          <p:nvPr/>
        </p:nvSpPr>
        <p:spPr bwMode="auto">
          <a:xfrm>
            <a:off x="838200" y="42672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5" name="Rectangle 18"/>
          <p:cNvSpPr>
            <a:spLocks noChangeArrowheads="1"/>
          </p:cNvSpPr>
          <p:nvPr/>
        </p:nvSpPr>
        <p:spPr bwMode="auto">
          <a:xfrm>
            <a:off x="922337" y="46482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 smtClean="0">
                <a:latin typeface="Century Schoolbook" pitchFamily="18" charset="0"/>
              </a:rPr>
              <a:t>_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0" y="2971800"/>
            <a:ext cx="3886200" cy="2971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6" name="Rectangle 8"/>
          <p:cNvSpPr>
            <a:spLocks noChangeArrowheads="1"/>
          </p:cNvSpPr>
          <p:nvPr/>
        </p:nvSpPr>
        <p:spPr bwMode="auto">
          <a:xfrm>
            <a:off x="5715000" y="2971800"/>
            <a:ext cx="1593386" cy="520655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a-IR" altLang="en-US" sz="2800" b="0" dirty="0" smtClean="0">
                <a:latin typeface="Century Schoolbook" pitchFamily="18" charset="0"/>
                <a:cs typeface="B Nazanin" panose="00000400000000000000" pitchFamily="2" charset="-78"/>
              </a:rPr>
              <a:t>کنترل کننده</a:t>
            </a:r>
            <a:endParaRPr lang="en-GB" altLang="en-US" sz="2800" b="0" dirty="0">
              <a:latin typeface="Century Schoolbook" pitchFamily="18" charset="0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38200" y="1585307"/>
                <a:ext cx="6705600" cy="9292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𝑘</m:t>
                      </m:r>
                      <m:d>
                        <m:dPr>
                          <m:ctrlP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𝑒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  <m:nary>
                            <m:naryPr>
                              <m:ctrlP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sup>
                            <m:e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𝜏</m:t>
                                  </m:r>
                                </m:e>
                              </m:d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𝜏</m:t>
                              </m:r>
                            </m:e>
                          </m:nary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sub>
                          </m:sSub>
                          <m:f>
                            <m:fPr>
                              <m:ctrlP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𝑑𝑒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𝑡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𝑑𝑡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585307"/>
                <a:ext cx="6705600" cy="92929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5520531" y="1447800"/>
            <a:ext cx="1261269" cy="1066800"/>
          </a:xfrm>
          <a:prstGeom prst="ellipse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7" name="Rectangle 8"/>
          <p:cNvSpPr>
            <a:spLocks noChangeArrowheads="1"/>
          </p:cNvSpPr>
          <p:nvPr/>
        </p:nvSpPr>
        <p:spPr bwMode="auto">
          <a:xfrm>
            <a:off x="6788614" y="1143000"/>
            <a:ext cx="1426674" cy="520655"/>
          </a:xfrm>
          <a:prstGeom prst="rect">
            <a:avLst/>
          </a:prstGeom>
          <a:noFill/>
          <a:ln w="2857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a-IR" altLang="en-US" sz="2800" b="0" dirty="0" smtClean="0">
                <a:latin typeface="Century Schoolbook" pitchFamily="18" charset="0"/>
                <a:cs typeface="B Nazanin" panose="00000400000000000000" pitchFamily="2" charset="-78"/>
              </a:rPr>
              <a:t>پیش بینی؟</a:t>
            </a:r>
            <a:endParaRPr lang="en-GB" altLang="en-US" sz="2800" b="0" dirty="0">
              <a:latin typeface="Century Schoolbook" pitchFamily="18" charset="0"/>
              <a:cs typeface="B Nazanin" panose="00000400000000000000" pitchFamily="2" charset="-78"/>
            </a:endParaRPr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1524000" y="41910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0" i="1" dirty="0" smtClean="0">
                <a:latin typeface="Century Schoolbook" pitchFamily="18" charset="0"/>
              </a:rPr>
              <a:t>e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14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30</a:t>
            </a:fld>
            <a:endParaRPr lang="en-CA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304800"/>
            <a:ext cx="458152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057525"/>
            <a:ext cx="458152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690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rtl="1"/>
            <a:r>
              <a:rPr lang="fa-IR" dirty="0" smtClean="0">
                <a:cs typeface="B Nazanin" panose="00000400000000000000" pitchFamily="2" charset="-78"/>
              </a:rPr>
              <a:t>مثال: فرایند انتگرالی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990600"/>
                <a:ext cx="8077200" cy="45259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1" smtClean="0">
                          <a:latin typeface="Cambria Math"/>
                        </a:rPr>
                        <m:t>G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a-IR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1">
                              <a:latin typeface="Cambria Math"/>
                            </a:rPr>
                            <m:t>G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𝑠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:endParaRPr lang="fa-IR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990600"/>
                <a:ext cx="80772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31</a:t>
            </a:fld>
            <a:endParaRPr lang="en-CA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714500"/>
            <a:ext cx="5334000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903" y="1752600"/>
            <a:ext cx="5194097" cy="387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528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cs typeface="B Nazanin" panose="00000400000000000000" pitchFamily="2" charset="-78"/>
              </a:rPr>
              <a:t>راه </a:t>
            </a:r>
            <a:r>
              <a:rPr lang="fa-IR" dirty="0" smtClean="0">
                <a:cs typeface="B Nazanin" panose="00000400000000000000" pitchFamily="2" charset="-78"/>
              </a:rPr>
              <a:t>حل ها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1- محدود کردن ورودی </a:t>
            </a:r>
            <a:r>
              <a:rPr lang="fa-IR" dirty="0" smtClean="0">
                <a:cs typeface="B Nazanin" panose="00000400000000000000" pitchFamily="2" charset="-78"/>
              </a:rPr>
              <a:t>مرجع (کاربرد در فرایندهای انتگرالی یا با بهره بالا)</a:t>
            </a:r>
            <a:endParaRPr lang="fa-IR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2- قطع انتگرال گیری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3- محدود کردن انتگرال </a:t>
            </a:r>
            <a:r>
              <a:rPr lang="fa-IR" dirty="0" smtClean="0">
                <a:cs typeface="B Nazanin" panose="00000400000000000000" pitchFamily="2" charset="-78"/>
              </a:rPr>
              <a:t>گیری</a:t>
            </a:r>
            <a:endParaRPr lang="en-US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32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585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188075"/>
            <a:ext cx="2133600" cy="365125"/>
          </a:xfrm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13D84A8-662C-4132-8EA9-0409160DF983}" type="slidenum">
              <a:rPr lang="en-GB" altLang="en-US" sz="1400" b="0"/>
              <a:pPr/>
              <a:t>33</a:t>
            </a:fld>
            <a:endParaRPr lang="en-GB" altLang="en-US" sz="1400" b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94493" y="446088"/>
            <a:ext cx="8597107" cy="620712"/>
          </a:xfrm>
        </p:spPr>
        <p:txBody>
          <a:bodyPr>
            <a:noAutofit/>
          </a:bodyPr>
          <a:lstStyle/>
          <a:p>
            <a:pPr rtl="1"/>
            <a:r>
              <a:rPr lang="fa-IR" sz="4800" dirty="0">
                <a:cs typeface="B Nazanin" panose="00000400000000000000" pitchFamily="2" charset="-78"/>
              </a:rPr>
              <a:t>قطع انتگرال گیری</a:t>
            </a:r>
            <a:endParaRPr lang="en-GB" altLang="en-US" sz="4800" b="1" dirty="0" smtClean="0">
              <a:solidFill>
                <a:srgbClr val="FF0000"/>
              </a:solidFill>
              <a:latin typeface="Century Schoolbook" pitchFamily="18" charset="0"/>
              <a:cs typeface="B Nazanin" panose="00000400000000000000" pitchFamily="2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0" y="2133600"/>
            <a:ext cx="8970963" cy="3149600"/>
            <a:chOff x="0" y="3062288"/>
            <a:chExt cx="8970963" cy="3149600"/>
          </a:xfrm>
        </p:grpSpPr>
        <p:grpSp>
          <p:nvGrpSpPr>
            <p:cNvPr id="58407" name="Group 39"/>
            <p:cNvGrpSpPr>
              <a:grpSpLocks/>
            </p:cNvGrpSpPr>
            <p:nvPr/>
          </p:nvGrpSpPr>
          <p:grpSpPr bwMode="auto">
            <a:xfrm>
              <a:off x="0" y="4302125"/>
              <a:ext cx="8970963" cy="1909763"/>
              <a:chOff x="0" y="2710"/>
              <a:chExt cx="5651" cy="1203"/>
            </a:xfrm>
          </p:grpSpPr>
          <p:sp>
            <p:nvSpPr>
              <p:cNvPr id="20508" name="Rectangle 7"/>
              <p:cNvSpPr>
                <a:spLocks noChangeArrowheads="1"/>
              </p:cNvSpPr>
              <p:nvPr/>
            </p:nvSpPr>
            <p:spPr bwMode="auto">
              <a:xfrm>
                <a:off x="4272" y="2869"/>
                <a:ext cx="480" cy="524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CA" altLang="en-US"/>
              </a:p>
            </p:txBody>
          </p:sp>
          <p:sp>
            <p:nvSpPr>
              <p:cNvPr id="20509" name="Rectangle 8"/>
              <p:cNvSpPr>
                <a:spLocks noChangeArrowheads="1"/>
              </p:cNvSpPr>
              <p:nvPr/>
            </p:nvSpPr>
            <p:spPr bwMode="auto">
              <a:xfrm>
                <a:off x="4252" y="2976"/>
                <a:ext cx="520" cy="3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a-IR" altLang="en-US" sz="2800" b="0" dirty="0" smtClean="0">
                    <a:latin typeface="Century Schoolbook" pitchFamily="18" charset="0"/>
                    <a:cs typeface="B Nazanin" panose="00000400000000000000" pitchFamily="2" charset="-78"/>
                  </a:rPr>
                  <a:t>فرایند</a:t>
                </a:r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  <p:sp>
            <p:nvSpPr>
              <p:cNvPr id="20511" name="Line 10"/>
              <p:cNvSpPr>
                <a:spLocks noChangeShapeType="1"/>
              </p:cNvSpPr>
              <p:nvPr/>
            </p:nvSpPr>
            <p:spPr bwMode="auto">
              <a:xfrm>
                <a:off x="4752" y="3115"/>
                <a:ext cx="775" cy="0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2" name="Line 11"/>
              <p:cNvSpPr>
                <a:spLocks noChangeShapeType="1"/>
              </p:cNvSpPr>
              <p:nvPr/>
            </p:nvSpPr>
            <p:spPr bwMode="auto">
              <a:xfrm>
                <a:off x="4931" y="3116"/>
                <a:ext cx="0" cy="797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3" name="Line 12"/>
              <p:cNvSpPr>
                <a:spLocks noChangeShapeType="1"/>
              </p:cNvSpPr>
              <p:nvPr/>
            </p:nvSpPr>
            <p:spPr bwMode="auto">
              <a:xfrm flipH="1">
                <a:off x="864" y="3893"/>
                <a:ext cx="4080" cy="0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6" name="Line 15"/>
              <p:cNvSpPr>
                <a:spLocks noChangeShapeType="1"/>
              </p:cNvSpPr>
              <p:nvPr/>
            </p:nvSpPr>
            <p:spPr bwMode="auto">
              <a:xfrm>
                <a:off x="0" y="3043"/>
                <a:ext cx="759" cy="0"/>
              </a:xfrm>
              <a:prstGeom prst="line">
                <a:avLst/>
              </a:prstGeom>
              <a:noFill/>
              <a:ln w="76200">
                <a:solidFill>
                  <a:schemeClr val="accent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0517" name="Rectangle 16"/>
              <p:cNvSpPr>
                <a:spLocks noChangeArrowheads="1"/>
              </p:cNvSpPr>
              <p:nvPr/>
            </p:nvSpPr>
            <p:spPr bwMode="auto">
              <a:xfrm>
                <a:off x="4951" y="3191"/>
                <a:ext cx="700" cy="2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fa-IR" altLang="en-US" sz="2800" b="0" dirty="0" smtClean="0">
                    <a:latin typeface="Century Schoolbook" pitchFamily="18" charset="0"/>
                    <a:cs typeface="B Nazanin" panose="00000400000000000000" pitchFamily="2" charset="-78"/>
                  </a:rPr>
                  <a:t>خروجی </a:t>
                </a:r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  <p:sp>
            <p:nvSpPr>
              <p:cNvPr id="20518" name="Rectangle 17"/>
              <p:cNvSpPr>
                <a:spLocks noChangeArrowheads="1"/>
              </p:cNvSpPr>
              <p:nvPr/>
            </p:nvSpPr>
            <p:spPr bwMode="auto">
              <a:xfrm>
                <a:off x="5303" y="2745"/>
                <a:ext cx="225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GB" altLang="en-US" sz="2800" b="0" i="1">
                    <a:latin typeface="Century Schoolbook" pitchFamily="18" charset="0"/>
                  </a:rPr>
                  <a:t>y</a:t>
                </a:r>
              </a:p>
            </p:txBody>
          </p:sp>
          <p:sp>
            <p:nvSpPr>
              <p:cNvPr id="20519" name="Rectangle 18"/>
              <p:cNvSpPr>
                <a:spLocks noChangeArrowheads="1"/>
              </p:cNvSpPr>
              <p:nvPr/>
            </p:nvSpPr>
            <p:spPr bwMode="auto">
              <a:xfrm>
                <a:off x="3168" y="3273"/>
                <a:ext cx="283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800" b="0" i="1" dirty="0">
                    <a:latin typeface="Century Schoolbook" pitchFamily="18" charset="0"/>
                  </a:rPr>
                  <a:t>v</a:t>
                </a:r>
                <a:endParaRPr lang="en-GB" altLang="en-US" sz="2800" b="0" i="1" dirty="0">
                  <a:latin typeface="Century Schoolbook" pitchFamily="18" charset="0"/>
                </a:endParaRPr>
              </a:p>
            </p:txBody>
          </p:sp>
          <p:sp>
            <p:nvSpPr>
              <p:cNvPr id="20520" name="Rectangle 19"/>
              <p:cNvSpPr>
                <a:spLocks noChangeArrowheads="1"/>
              </p:cNvSpPr>
              <p:nvPr/>
            </p:nvSpPr>
            <p:spPr bwMode="auto">
              <a:xfrm>
                <a:off x="96" y="2710"/>
                <a:ext cx="345" cy="2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GB" altLang="en-US" sz="2800" b="0" i="1" dirty="0" err="1">
                    <a:latin typeface="Century Schoolbook" pitchFamily="18" charset="0"/>
                  </a:rPr>
                  <a:t>u</a:t>
                </a:r>
                <a:r>
                  <a:rPr lang="en-GB" altLang="en-US" sz="2800" b="0" i="1" baseline="-25000" dirty="0" err="1">
                    <a:latin typeface="Century Schoolbook" pitchFamily="18" charset="0"/>
                  </a:rPr>
                  <a:t>c</a:t>
                </a:r>
                <a:endParaRPr lang="en-GB" altLang="en-US" sz="2800" b="0" i="1" baseline="-25000" dirty="0">
                  <a:latin typeface="Century Schoolbook" pitchFamily="18" charset="0"/>
                </a:endParaRPr>
              </a:p>
            </p:txBody>
          </p:sp>
        </p:grpSp>
        <p:sp>
          <p:nvSpPr>
            <p:cNvPr id="49" name="Rectangle 16"/>
            <p:cNvSpPr>
              <a:spLocks noChangeArrowheads="1"/>
            </p:cNvSpPr>
            <p:nvPr/>
          </p:nvSpPr>
          <p:spPr bwMode="auto">
            <a:xfrm>
              <a:off x="381000" y="3062288"/>
              <a:ext cx="383119" cy="434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rtl="1">
                <a:lnSpc>
                  <a:spcPct val="80000"/>
                </a:lnSpc>
              </a:pPr>
              <a:r>
                <a:rPr lang="en-US" altLang="en-US" sz="2800" b="0" dirty="0">
                  <a:latin typeface="Century Schoolbook" pitchFamily="18" charset="0"/>
                  <a:cs typeface="B Nazanin" panose="00000400000000000000" pitchFamily="2" charset="-78"/>
                </a:rPr>
                <a:t>0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</p:grpSp>
      <p:sp>
        <p:nvSpPr>
          <p:cNvPr id="46" name="Rectangle 6"/>
          <p:cNvSpPr>
            <a:spLocks noChangeArrowheads="1"/>
          </p:cNvSpPr>
          <p:nvPr/>
        </p:nvSpPr>
        <p:spPr bwMode="auto">
          <a:xfrm>
            <a:off x="2667000" y="2195511"/>
            <a:ext cx="530223" cy="65703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8"/>
              <p:cNvSpPr>
                <a:spLocks noChangeArrowheads="1"/>
              </p:cNvSpPr>
              <p:nvPr/>
            </p:nvSpPr>
            <p:spPr bwMode="auto">
              <a:xfrm>
                <a:off x="2667000" y="2195512"/>
                <a:ext cx="457200" cy="6570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en-US" sz="1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altLang="en-US" sz="1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en-US" sz="1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47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0" y="2195512"/>
                <a:ext cx="457200" cy="65703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1204913" y="3737769"/>
            <a:ext cx="298450" cy="30400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5" name="Line 15"/>
          <p:cNvSpPr>
            <a:spLocks noChangeShapeType="1"/>
          </p:cNvSpPr>
          <p:nvPr/>
        </p:nvSpPr>
        <p:spPr bwMode="auto">
          <a:xfrm flipH="1" flipV="1">
            <a:off x="1357312" y="4054473"/>
            <a:ext cx="14287" cy="1196976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667000" y="3613149"/>
            <a:ext cx="685800" cy="6397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8"/>
              <p:cNvSpPr>
                <a:spLocks noChangeArrowheads="1"/>
              </p:cNvSpPr>
              <p:nvPr/>
            </p:nvSpPr>
            <p:spPr bwMode="auto">
              <a:xfrm>
                <a:off x="2667000" y="3648644"/>
                <a:ext cx="685800" cy="5206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sSub>
                            <m:sSubPr>
                              <m:ctrlP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sub>
                          </m:sSub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</m:box>
                    </m:oMath>
                  </m:oMathPara>
                </a14:m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7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0" y="3648644"/>
                <a:ext cx="685800" cy="52065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Line 15"/>
          <p:cNvSpPr>
            <a:spLocks noChangeShapeType="1"/>
          </p:cNvSpPr>
          <p:nvPr/>
        </p:nvSpPr>
        <p:spPr bwMode="auto">
          <a:xfrm flipV="1">
            <a:off x="1524000" y="3856037"/>
            <a:ext cx="1127125" cy="158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" name="Oval 58"/>
          <p:cNvSpPr/>
          <p:nvPr/>
        </p:nvSpPr>
        <p:spPr>
          <a:xfrm>
            <a:off x="3816350" y="3872706"/>
            <a:ext cx="298450" cy="30400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Line 11"/>
          <p:cNvSpPr>
            <a:spLocks noChangeShapeType="1"/>
          </p:cNvSpPr>
          <p:nvPr/>
        </p:nvSpPr>
        <p:spPr bwMode="auto">
          <a:xfrm>
            <a:off x="1905000" y="3871912"/>
            <a:ext cx="0" cy="8382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" name="Line 12"/>
          <p:cNvSpPr>
            <a:spLocks noChangeShapeType="1"/>
          </p:cNvSpPr>
          <p:nvPr/>
        </p:nvSpPr>
        <p:spPr bwMode="auto">
          <a:xfrm flipH="1">
            <a:off x="1901825" y="4710112"/>
            <a:ext cx="206057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" name="Line 15"/>
          <p:cNvSpPr>
            <a:spLocks noChangeShapeType="1"/>
          </p:cNvSpPr>
          <p:nvPr/>
        </p:nvSpPr>
        <p:spPr bwMode="auto">
          <a:xfrm flipH="1" flipV="1">
            <a:off x="3948113" y="4206873"/>
            <a:ext cx="0" cy="503239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4" name="Line 15"/>
          <p:cNvSpPr>
            <a:spLocks noChangeShapeType="1"/>
          </p:cNvSpPr>
          <p:nvPr/>
        </p:nvSpPr>
        <p:spPr bwMode="auto">
          <a:xfrm flipV="1">
            <a:off x="3352800" y="4024311"/>
            <a:ext cx="457200" cy="174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5" name="Line 12"/>
          <p:cNvSpPr>
            <a:spLocks noChangeShapeType="1"/>
          </p:cNvSpPr>
          <p:nvPr/>
        </p:nvSpPr>
        <p:spPr bwMode="auto">
          <a:xfrm flipH="1" flipV="1">
            <a:off x="3197223" y="2576511"/>
            <a:ext cx="768351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6" name="Line 15"/>
          <p:cNvSpPr>
            <a:spLocks noChangeShapeType="1"/>
          </p:cNvSpPr>
          <p:nvPr/>
        </p:nvSpPr>
        <p:spPr bwMode="auto">
          <a:xfrm flipH="1">
            <a:off x="3976687" y="2554287"/>
            <a:ext cx="0" cy="1301749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" name="Rectangle 7"/>
          <p:cNvSpPr>
            <a:spLocks noChangeArrowheads="1"/>
          </p:cNvSpPr>
          <p:nvPr/>
        </p:nvSpPr>
        <p:spPr bwMode="auto">
          <a:xfrm>
            <a:off x="4572001" y="3719512"/>
            <a:ext cx="457200" cy="61912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p:sp>
        <p:nvSpPr>
          <p:cNvPr id="68" name="Rectangle 18"/>
          <p:cNvSpPr>
            <a:spLocks noChangeArrowheads="1"/>
          </p:cNvSpPr>
          <p:nvPr/>
        </p:nvSpPr>
        <p:spPr bwMode="auto">
          <a:xfrm>
            <a:off x="4648200" y="37957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0" i="1" dirty="0" smtClean="0">
                <a:latin typeface="Century Schoolbook" pitchFamily="18" charset="0"/>
              </a:rPr>
              <a:t>k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69" name="Line 15"/>
          <p:cNvSpPr>
            <a:spLocks noChangeShapeType="1"/>
          </p:cNvSpPr>
          <p:nvPr/>
        </p:nvSpPr>
        <p:spPr bwMode="auto">
          <a:xfrm flipV="1">
            <a:off x="4114800" y="4024312"/>
            <a:ext cx="457200" cy="174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0" name="Line 15"/>
          <p:cNvSpPr>
            <a:spLocks noChangeShapeType="1"/>
          </p:cNvSpPr>
          <p:nvPr/>
        </p:nvSpPr>
        <p:spPr bwMode="auto">
          <a:xfrm>
            <a:off x="5029200" y="4024708"/>
            <a:ext cx="381000" cy="1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4046537" y="32623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2" name="Rectangle 18"/>
          <p:cNvSpPr>
            <a:spLocks noChangeArrowheads="1"/>
          </p:cNvSpPr>
          <p:nvPr/>
        </p:nvSpPr>
        <p:spPr bwMode="auto">
          <a:xfrm>
            <a:off x="3429000" y="3508374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3" name="Rectangle 18"/>
          <p:cNvSpPr>
            <a:spLocks noChangeArrowheads="1"/>
          </p:cNvSpPr>
          <p:nvPr/>
        </p:nvSpPr>
        <p:spPr bwMode="auto">
          <a:xfrm>
            <a:off x="3962400" y="4041774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4" name="Rectangle 18"/>
          <p:cNvSpPr>
            <a:spLocks noChangeArrowheads="1"/>
          </p:cNvSpPr>
          <p:nvPr/>
        </p:nvSpPr>
        <p:spPr bwMode="auto">
          <a:xfrm>
            <a:off x="838200" y="33385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5" name="Rectangle 18"/>
          <p:cNvSpPr>
            <a:spLocks noChangeArrowheads="1"/>
          </p:cNvSpPr>
          <p:nvPr/>
        </p:nvSpPr>
        <p:spPr bwMode="auto">
          <a:xfrm>
            <a:off x="922337" y="37195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 smtClean="0">
                <a:latin typeface="Century Schoolbook" pitchFamily="18" charset="0"/>
              </a:rPr>
              <a:t>_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1524000" y="32623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0" i="1" dirty="0" smtClean="0">
                <a:latin typeface="Century Schoolbook" pitchFamily="18" charset="0"/>
              </a:rPr>
              <a:t>e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48" name="Line 15"/>
          <p:cNvSpPr>
            <a:spLocks noChangeShapeType="1"/>
          </p:cNvSpPr>
          <p:nvPr/>
        </p:nvSpPr>
        <p:spPr bwMode="auto">
          <a:xfrm>
            <a:off x="6328570" y="4024312"/>
            <a:ext cx="453230" cy="397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5410200" y="3643312"/>
            <a:ext cx="938213" cy="8318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p:sp>
        <p:nvSpPr>
          <p:cNvPr id="51" name="Rectangle 18"/>
          <p:cNvSpPr>
            <a:spLocks noChangeArrowheads="1"/>
          </p:cNvSpPr>
          <p:nvPr/>
        </p:nvSpPr>
        <p:spPr bwMode="auto">
          <a:xfrm>
            <a:off x="6332537" y="42672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0" i="1" dirty="0">
                <a:latin typeface="Century Schoolbook" pitchFamily="18" charset="0"/>
              </a:rPr>
              <a:t>u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440364" y="3795712"/>
            <a:ext cx="808036" cy="520700"/>
            <a:chOff x="3958432" y="1676400"/>
            <a:chExt cx="876299" cy="45720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3958432" y="2133600"/>
              <a:ext cx="30876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4271168" y="1676400"/>
              <a:ext cx="300833" cy="457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572000" y="1676400"/>
              <a:ext cx="26273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Oval 51"/>
          <p:cNvSpPr/>
          <p:nvPr/>
        </p:nvSpPr>
        <p:spPr>
          <a:xfrm>
            <a:off x="5715000" y="2514600"/>
            <a:ext cx="298450" cy="30400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Line 13"/>
          <p:cNvSpPr>
            <a:spLocks noChangeShapeType="1"/>
          </p:cNvSpPr>
          <p:nvPr/>
        </p:nvSpPr>
        <p:spPr bwMode="auto">
          <a:xfrm flipV="1">
            <a:off x="5181600" y="2667000"/>
            <a:ext cx="0" cy="127952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" name="Line 13"/>
          <p:cNvSpPr>
            <a:spLocks noChangeShapeType="1"/>
          </p:cNvSpPr>
          <p:nvPr/>
        </p:nvSpPr>
        <p:spPr bwMode="auto">
          <a:xfrm flipV="1">
            <a:off x="6477000" y="2666602"/>
            <a:ext cx="0" cy="1371997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6" name="Line 15"/>
          <p:cNvSpPr>
            <a:spLocks noChangeShapeType="1"/>
          </p:cNvSpPr>
          <p:nvPr/>
        </p:nvSpPr>
        <p:spPr bwMode="auto">
          <a:xfrm flipV="1">
            <a:off x="5181600" y="2666601"/>
            <a:ext cx="547138" cy="17861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" name="Line 15"/>
          <p:cNvSpPr>
            <a:spLocks noChangeShapeType="1"/>
          </p:cNvSpPr>
          <p:nvPr/>
        </p:nvSpPr>
        <p:spPr bwMode="auto">
          <a:xfrm flipH="1">
            <a:off x="6029569" y="2666601"/>
            <a:ext cx="447431" cy="399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9" name="Rectangle 18"/>
          <p:cNvSpPr>
            <a:spLocks noChangeArrowheads="1"/>
          </p:cNvSpPr>
          <p:nvPr/>
        </p:nvSpPr>
        <p:spPr bwMode="auto">
          <a:xfrm>
            <a:off x="6019800" y="25908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80" name="Rectangle 18"/>
          <p:cNvSpPr>
            <a:spLocks noChangeArrowheads="1"/>
          </p:cNvSpPr>
          <p:nvPr/>
        </p:nvSpPr>
        <p:spPr bwMode="auto">
          <a:xfrm>
            <a:off x="5418137" y="24384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a-IR" altLang="en-US" sz="2800" b="0" i="1" dirty="0" smtClean="0">
                <a:latin typeface="Century Schoolbook" pitchFamily="18" charset="0"/>
              </a:rPr>
              <a:t>_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81" name="Rectangle 7"/>
          <p:cNvSpPr>
            <a:spLocks noChangeArrowheads="1"/>
          </p:cNvSpPr>
          <p:nvPr/>
        </p:nvSpPr>
        <p:spPr bwMode="auto">
          <a:xfrm>
            <a:off x="4648200" y="1666874"/>
            <a:ext cx="605631" cy="61912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p:sp>
        <p:nvSpPr>
          <p:cNvPr id="82" name="Rectangle 18"/>
          <p:cNvSpPr>
            <a:spLocks noChangeArrowheads="1"/>
          </p:cNvSpPr>
          <p:nvPr/>
        </p:nvSpPr>
        <p:spPr bwMode="auto">
          <a:xfrm>
            <a:off x="4648200" y="1752600"/>
            <a:ext cx="601664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 i="1" dirty="0" smtClean="0">
                <a:latin typeface="Century Schoolbook" pitchFamily="18" charset="0"/>
              </a:rPr>
              <a:t>0=</a:t>
            </a:r>
            <a:endParaRPr lang="en-GB" altLang="en-US" b="0" i="1" dirty="0">
              <a:latin typeface="Century Schoolbook" pitchFamily="18" charset="0"/>
            </a:endParaRPr>
          </a:p>
        </p:txBody>
      </p:sp>
      <p:sp>
        <p:nvSpPr>
          <p:cNvPr id="83" name="Line 12"/>
          <p:cNvSpPr>
            <a:spLocks noChangeShapeType="1"/>
          </p:cNvSpPr>
          <p:nvPr/>
        </p:nvSpPr>
        <p:spPr bwMode="auto">
          <a:xfrm flipH="1" flipV="1">
            <a:off x="5257800" y="1976436"/>
            <a:ext cx="609637" cy="47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5" name="Line 11"/>
          <p:cNvSpPr>
            <a:spLocks noChangeShapeType="1"/>
          </p:cNvSpPr>
          <p:nvPr/>
        </p:nvSpPr>
        <p:spPr bwMode="auto">
          <a:xfrm flipH="1">
            <a:off x="5867398" y="1978817"/>
            <a:ext cx="11907" cy="53578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" name="Line 12"/>
          <p:cNvSpPr>
            <a:spLocks noChangeShapeType="1"/>
          </p:cNvSpPr>
          <p:nvPr/>
        </p:nvSpPr>
        <p:spPr bwMode="auto">
          <a:xfrm flipH="1">
            <a:off x="2163725" y="2514599"/>
            <a:ext cx="503275" cy="9431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7" name="Line 12"/>
          <p:cNvSpPr>
            <a:spLocks noChangeShapeType="1"/>
          </p:cNvSpPr>
          <p:nvPr/>
        </p:nvSpPr>
        <p:spPr bwMode="auto">
          <a:xfrm flipH="1" flipV="1">
            <a:off x="1890713" y="1981199"/>
            <a:ext cx="2757487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8" name="Rectangle 6"/>
          <p:cNvSpPr>
            <a:spLocks noChangeArrowheads="1"/>
          </p:cNvSpPr>
          <p:nvPr/>
        </p:nvSpPr>
        <p:spPr bwMode="auto">
          <a:xfrm>
            <a:off x="1204913" y="2162361"/>
            <a:ext cx="1210449" cy="104280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  <a:headEnd/>
            <a:tailEnd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p:sp>
        <p:nvSpPr>
          <p:cNvPr id="89" name="Line 15"/>
          <p:cNvSpPr>
            <a:spLocks noChangeShapeType="1"/>
          </p:cNvSpPr>
          <p:nvPr/>
        </p:nvSpPr>
        <p:spPr bwMode="auto">
          <a:xfrm>
            <a:off x="395287" y="2667000"/>
            <a:ext cx="1204913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0" name="Line 15"/>
          <p:cNvSpPr>
            <a:spLocks noChangeShapeType="1"/>
          </p:cNvSpPr>
          <p:nvPr/>
        </p:nvSpPr>
        <p:spPr bwMode="auto">
          <a:xfrm flipH="1" flipV="1">
            <a:off x="1890713" y="2819400"/>
            <a:ext cx="14287" cy="1196976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1600200" y="2524825"/>
            <a:ext cx="609600" cy="294575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1" name="Line 15"/>
          <p:cNvSpPr>
            <a:spLocks noChangeShapeType="1"/>
          </p:cNvSpPr>
          <p:nvPr/>
        </p:nvSpPr>
        <p:spPr bwMode="auto">
          <a:xfrm flipH="1">
            <a:off x="1897856" y="1981201"/>
            <a:ext cx="7144" cy="6096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3657600" y="5486400"/>
            <a:ext cx="144145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3886199" y="5574268"/>
            <a:ext cx="1219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cs typeface="B Nazanin" panose="00000400000000000000" pitchFamily="2" charset="-78"/>
              </a:rPr>
              <a:t>عیب اصلی؟</a:t>
            </a:r>
            <a:endParaRPr lang="en-CA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48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188075"/>
            <a:ext cx="2133600" cy="365125"/>
          </a:xfrm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13D84A8-662C-4132-8EA9-0409160DF983}" type="slidenum">
              <a:rPr lang="en-GB" altLang="en-US" sz="1400" b="0"/>
              <a:pPr/>
              <a:t>34</a:t>
            </a:fld>
            <a:endParaRPr lang="en-GB" altLang="en-US" sz="1400" b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94493" y="446088"/>
            <a:ext cx="8597107" cy="620712"/>
          </a:xfrm>
        </p:spPr>
        <p:txBody>
          <a:bodyPr>
            <a:noAutofit/>
          </a:bodyPr>
          <a:lstStyle/>
          <a:p>
            <a:pPr rtl="1"/>
            <a:r>
              <a:rPr lang="fa-IR" sz="4800" dirty="0" smtClean="0">
                <a:cs typeface="B Nazanin" panose="00000400000000000000" pitchFamily="2" charset="-78"/>
              </a:rPr>
              <a:t>محدود کردن انتگرال </a:t>
            </a:r>
            <a:r>
              <a:rPr lang="fa-IR" sz="4800" dirty="0">
                <a:cs typeface="B Nazanin" panose="00000400000000000000" pitchFamily="2" charset="-78"/>
              </a:rPr>
              <a:t>گیری</a:t>
            </a:r>
            <a:endParaRPr lang="en-GB" altLang="en-US" sz="4800" b="1" dirty="0" smtClean="0">
              <a:solidFill>
                <a:srgbClr val="FF0000"/>
              </a:solidFill>
              <a:latin typeface="Century Schoolbook" pitchFamily="18" charset="0"/>
              <a:cs typeface="B Nazanin" panose="00000400000000000000" pitchFamily="2" charset="-78"/>
            </a:endParaRPr>
          </a:p>
        </p:txBody>
      </p:sp>
      <p:grpSp>
        <p:nvGrpSpPr>
          <p:cNvPr id="58407" name="Group 39"/>
          <p:cNvGrpSpPr>
            <a:grpSpLocks/>
          </p:cNvGrpSpPr>
          <p:nvPr/>
        </p:nvGrpSpPr>
        <p:grpSpPr bwMode="auto">
          <a:xfrm>
            <a:off x="0" y="3373437"/>
            <a:ext cx="8970963" cy="1909763"/>
            <a:chOff x="0" y="2710"/>
            <a:chExt cx="5651" cy="1203"/>
          </a:xfrm>
        </p:grpSpPr>
        <p:sp>
          <p:nvSpPr>
            <p:cNvPr id="20508" name="Rectangle 7"/>
            <p:cNvSpPr>
              <a:spLocks noChangeArrowheads="1"/>
            </p:cNvSpPr>
            <p:nvPr/>
          </p:nvSpPr>
          <p:spPr bwMode="auto">
            <a:xfrm>
              <a:off x="4272" y="2869"/>
              <a:ext cx="480" cy="52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CA" altLang="en-US"/>
            </a:p>
          </p:txBody>
        </p:sp>
        <p:sp>
          <p:nvSpPr>
            <p:cNvPr id="20509" name="Rectangle 8"/>
            <p:cNvSpPr>
              <a:spLocks noChangeArrowheads="1"/>
            </p:cNvSpPr>
            <p:nvPr/>
          </p:nvSpPr>
          <p:spPr bwMode="auto">
            <a:xfrm>
              <a:off x="4252" y="2976"/>
              <a:ext cx="520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فرایند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20511" name="Line 10"/>
            <p:cNvSpPr>
              <a:spLocks noChangeShapeType="1"/>
            </p:cNvSpPr>
            <p:nvPr/>
          </p:nvSpPr>
          <p:spPr bwMode="auto">
            <a:xfrm>
              <a:off x="4752" y="3115"/>
              <a:ext cx="775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12" name="Line 11"/>
            <p:cNvSpPr>
              <a:spLocks noChangeShapeType="1"/>
            </p:cNvSpPr>
            <p:nvPr/>
          </p:nvSpPr>
          <p:spPr bwMode="auto">
            <a:xfrm>
              <a:off x="4931" y="3116"/>
              <a:ext cx="0" cy="797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13" name="Line 12"/>
            <p:cNvSpPr>
              <a:spLocks noChangeShapeType="1"/>
            </p:cNvSpPr>
            <p:nvPr/>
          </p:nvSpPr>
          <p:spPr bwMode="auto">
            <a:xfrm flipH="1">
              <a:off x="864" y="3893"/>
              <a:ext cx="4080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16" name="Line 15"/>
            <p:cNvSpPr>
              <a:spLocks noChangeShapeType="1"/>
            </p:cNvSpPr>
            <p:nvPr/>
          </p:nvSpPr>
          <p:spPr bwMode="auto">
            <a:xfrm>
              <a:off x="0" y="3043"/>
              <a:ext cx="759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17" name="Rectangle 16"/>
            <p:cNvSpPr>
              <a:spLocks noChangeArrowheads="1"/>
            </p:cNvSpPr>
            <p:nvPr/>
          </p:nvSpPr>
          <p:spPr bwMode="auto">
            <a:xfrm>
              <a:off x="4951" y="3191"/>
              <a:ext cx="700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خروجی 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20518" name="Rectangle 17"/>
            <p:cNvSpPr>
              <a:spLocks noChangeArrowheads="1"/>
            </p:cNvSpPr>
            <p:nvPr/>
          </p:nvSpPr>
          <p:spPr bwMode="auto">
            <a:xfrm>
              <a:off x="5303" y="2745"/>
              <a:ext cx="225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altLang="en-US" sz="2800" b="0" i="1">
                  <a:latin typeface="Century Schoolbook" pitchFamily="18" charset="0"/>
                </a:rPr>
                <a:t>y</a:t>
              </a:r>
            </a:p>
          </p:txBody>
        </p:sp>
        <p:sp>
          <p:nvSpPr>
            <p:cNvPr id="20519" name="Rectangle 18"/>
            <p:cNvSpPr>
              <a:spLocks noChangeArrowheads="1"/>
            </p:cNvSpPr>
            <p:nvPr/>
          </p:nvSpPr>
          <p:spPr bwMode="auto">
            <a:xfrm>
              <a:off x="3168" y="3273"/>
              <a:ext cx="283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800" b="0" i="1" dirty="0">
                  <a:latin typeface="Century Schoolbook" pitchFamily="18" charset="0"/>
                </a:rPr>
                <a:t>v</a:t>
              </a:r>
              <a:endParaRPr lang="en-GB" altLang="en-US" sz="2800" b="0" i="1" dirty="0">
                <a:latin typeface="Century Schoolbook" pitchFamily="18" charset="0"/>
              </a:endParaRPr>
            </a:p>
          </p:txBody>
        </p:sp>
        <p:sp>
          <p:nvSpPr>
            <p:cNvPr id="20520" name="Rectangle 19"/>
            <p:cNvSpPr>
              <a:spLocks noChangeArrowheads="1"/>
            </p:cNvSpPr>
            <p:nvPr/>
          </p:nvSpPr>
          <p:spPr bwMode="auto">
            <a:xfrm>
              <a:off x="96" y="2710"/>
              <a:ext cx="345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GB" altLang="en-US" sz="2800" b="0" i="1" dirty="0" err="1">
                  <a:latin typeface="Century Schoolbook" pitchFamily="18" charset="0"/>
                </a:rPr>
                <a:t>u</a:t>
              </a:r>
              <a:r>
                <a:rPr lang="en-GB" altLang="en-US" sz="2800" b="0" i="1" baseline="-25000" dirty="0" err="1">
                  <a:latin typeface="Century Schoolbook" pitchFamily="18" charset="0"/>
                </a:rPr>
                <a:t>c</a:t>
              </a:r>
              <a:endParaRPr lang="en-GB" altLang="en-US" sz="2800" b="0" i="1" baseline="-25000" dirty="0">
                <a:latin typeface="Century Schoolbook" pitchFamily="18" charset="0"/>
              </a:endParaRPr>
            </a:p>
          </p:txBody>
        </p:sp>
      </p:grpSp>
      <p:sp>
        <p:nvSpPr>
          <p:cNvPr id="46" name="Rectangle 6"/>
          <p:cNvSpPr>
            <a:spLocks noChangeArrowheads="1"/>
          </p:cNvSpPr>
          <p:nvPr/>
        </p:nvSpPr>
        <p:spPr bwMode="auto">
          <a:xfrm>
            <a:off x="2667000" y="1981200"/>
            <a:ext cx="530223" cy="65703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8"/>
              <p:cNvSpPr>
                <a:spLocks noChangeArrowheads="1"/>
              </p:cNvSpPr>
              <p:nvPr/>
            </p:nvSpPr>
            <p:spPr bwMode="auto">
              <a:xfrm>
                <a:off x="2667000" y="1981200"/>
                <a:ext cx="457200" cy="6102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num>
                        <m:den>
                          <m:r>
                            <a:rPr lang="en-US" altLang="en-US" sz="1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47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0" y="1981200"/>
                <a:ext cx="457200" cy="6102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1204913" y="3737769"/>
            <a:ext cx="298450" cy="30400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5" name="Line 15"/>
          <p:cNvSpPr>
            <a:spLocks noChangeShapeType="1"/>
          </p:cNvSpPr>
          <p:nvPr/>
        </p:nvSpPr>
        <p:spPr bwMode="auto">
          <a:xfrm flipH="1" flipV="1">
            <a:off x="1357312" y="4054473"/>
            <a:ext cx="14287" cy="1196976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667000" y="3613149"/>
            <a:ext cx="685800" cy="6397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8"/>
              <p:cNvSpPr>
                <a:spLocks noChangeArrowheads="1"/>
              </p:cNvSpPr>
              <p:nvPr/>
            </p:nvSpPr>
            <p:spPr bwMode="auto">
              <a:xfrm>
                <a:off x="2667000" y="3648644"/>
                <a:ext cx="685800" cy="5206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sSub>
                            <m:sSubPr>
                              <m:ctrlP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sub>
                          </m:sSub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</m:box>
                    </m:oMath>
                  </m:oMathPara>
                </a14:m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7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0" y="3648644"/>
                <a:ext cx="685800" cy="52065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Line 15"/>
          <p:cNvSpPr>
            <a:spLocks noChangeShapeType="1"/>
          </p:cNvSpPr>
          <p:nvPr/>
        </p:nvSpPr>
        <p:spPr bwMode="auto">
          <a:xfrm flipV="1">
            <a:off x="1524000" y="3856037"/>
            <a:ext cx="1127125" cy="158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" name="Oval 58"/>
          <p:cNvSpPr/>
          <p:nvPr/>
        </p:nvSpPr>
        <p:spPr>
          <a:xfrm>
            <a:off x="3816350" y="3872706"/>
            <a:ext cx="298450" cy="30400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Line 11"/>
          <p:cNvSpPr>
            <a:spLocks noChangeShapeType="1"/>
          </p:cNvSpPr>
          <p:nvPr/>
        </p:nvSpPr>
        <p:spPr bwMode="auto">
          <a:xfrm>
            <a:off x="1905000" y="3871912"/>
            <a:ext cx="0" cy="8382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" name="Line 12"/>
          <p:cNvSpPr>
            <a:spLocks noChangeShapeType="1"/>
          </p:cNvSpPr>
          <p:nvPr/>
        </p:nvSpPr>
        <p:spPr bwMode="auto">
          <a:xfrm flipH="1">
            <a:off x="1901825" y="4710112"/>
            <a:ext cx="206057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" name="Line 15"/>
          <p:cNvSpPr>
            <a:spLocks noChangeShapeType="1"/>
          </p:cNvSpPr>
          <p:nvPr/>
        </p:nvSpPr>
        <p:spPr bwMode="auto">
          <a:xfrm flipH="1" flipV="1">
            <a:off x="3948113" y="4206873"/>
            <a:ext cx="0" cy="503239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4" name="Line 15"/>
          <p:cNvSpPr>
            <a:spLocks noChangeShapeType="1"/>
          </p:cNvSpPr>
          <p:nvPr/>
        </p:nvSpPr>
        <p:spPr bwMode="auto">
          <a:xfrm flipV="1">
            <a:off x="3352800" y="4024311"/>
            <a:ext cx="457200" cy="174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5" name="Line 12"/>
          <p:cNvSpPr>
            <a:spLocks noChangeShapeType="1"/>
          </p:cNvSpPr>
          <p:nvPr/>
        </p:nvSpPr>
        <p:spPr bwMode="auto">
          <a:xfrm flipH="1" flipV="1">
            <a:off x="3197223" y="2286000"/>
            <a:ext cx="768351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6" name="Line 15"/>
          <p:cNvSpPr>
            <a:spLocks noChangeShapeType="1"/>
          </p:cNvSpPr>
          <p:nvPr/>
        </p:nvSpPr>
        <p:spPr bwMode="auto">
          <a:xfrm>
            <a:off x="3948113" y="2309719"/>
            <a:ext cx="28574" cy="1546317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" name="Rectangle 7"/>
          <p:cNvSpPr>
            <a:spLocks noChangeArrowheads="1"/>
          </p:cNvSpPr>
          <p:nvPr/>
        </p:nvSpPr>
        <p:spPr bwMode="auto">
          <a:xfrm>
            <a:off x="4572001" y="3719512"/>
            <a:ext cx="457200" cy="61912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p:sp>
        <p:nvSpPr>
          <p:cNvPr id="68" name="Rectangle 18"/>
          <p:cNvSpPr>
            <a:spLocks noChangeArrowheads="1"/>
          </p:cNvSpPr>
          <p:nvPr/>
        </p:nvSpPr>
        <p:spPr bwMode="auto">
          <a:xfrm>
            <a:off x="4648200" y="37957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0" i="1" dirty="0" smtClean="0">
                <a:latin typeface="Century Schoolbook" pitchFamily="18" charset="0"/>
              </a:rPr>
              <a:t>k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69" name="Line 15"/>
          <p:cNvSpPr>
            <a:spLocks noChangeShapeType="1"/>
          </p:cNvSpPr>
          <p:nvPr/>
        </p:nvSpPr>
        <p:spPr bwMode="auto">
          <a:xfrm flipV="1">
            <a:off x="4114800" y="4024312"/>
            <a:ext cx="457200" cy="174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0" name="Line 15"/>
          <p:cNvSpPr>
            <a:spLocks noChangeShapeType="1"/>
          </p:cNvSpPr>
          <p:nvPr/>
        </p:nvSpPr>
        <p:spPr bwMode="auto">
          <a:xfrm>
            <a:off x="5029200" y="4024708"/>
            <a:ext cx="381000" cy="1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4046537" y="32623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2" name="Rectangle 18"/>
          <p:cNvSpPr>
            <a:spLocks noChangeArrowheads="1"/>
          </p:cNvSpPr>
          <p:nvPr/>
        </p:nvSpPr>
        <p:spPr bwMode="auto">
          <a:xfrm>
            <a:off x="3429000" y="3508374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3" name="Rectangle 18"/>
          <p:cNvSpPr>
            <a:spLocks noChangeArrowheads="1"/>
          </p:cNvSpPr>
          <p:nvPr/>
        </p:nvSpPr>
        <p:spPr bwMode="auto">
          <a:xfrm>
            <a:off x="3962400" y="4041774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4" name="Rectangle 18"/>
          <p:cNvSpPr>
            <a:spLocks noChangeArrowheads="1"/>
          </p:cNvSpPr>
          <p:nvPr/>
        </p:nvSpPr>
        <p:spPr bwMode="auto">
          <a:xfrm>
            <a:off x="838200" y="33385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75" name="Rectangle 18"/>
          <p:cNvSpPr>
            <a:spLocks noChangeArrowheads="1"/>
          </p:cNvSpPr>
          <p:nvPr/>
        </p:nvSpPr>
        <p:spPr bwMode="auto">
          <a:xfrm>
            <a:off x="922337" y="371951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 smtClean="0">
                <a:latin typeface="Century Schoolbook" pitchFamily="18" charset="0"/>
              </a:rPr>
              <a:t>_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1371600" y="337026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0" i="1" dirty="0" smtClean="0">
                <a:latin typeface="Century Schoolbook" pitchFamily="18" charset="0"/>
              </a:rPr>
              <a:t>e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48" name="Line 15"/>
          <p:cNvSpPr>
            <a:spLocks noChangeShapeType="1"/>
          </p:cNvSpPr>
          <p:nvPr/>
        </p:nvSpPr>
        <p:spPr bwMode="auto">
          <a:xfrm>
            <a:off x="6328570" y="4024312"/>
            <a:ext cx="453230" cy="397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5410200" y="3643312"/>
            <a:ext cx="938213" cy="8318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p:sp>
        <p:nvSpPr>
          <p:cNvPr id="51" name="Rectangle 18"/>
          <p:cNvSpPr>
            <a:spLocks noChangeArrowheads="1"/>
          </p:cNvSpPr>
          <p:nvPr/>
        </p:nvSpPr>
        <p:spPr bwMode="auto">
          <a:xfrm>
            <a:off x="6332537" y="42672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0" i="1" dirty="0">
                <a:latin typeface="Century Schoolbook" pitchFamily="18" charset="0"/>
              </a:rPr>
              <a:t>u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440364" y="3795712"/>
            <a:ext cx="808036" cy="520700"/>
            <a:chOff x="3958432" y="1676400"/>
            <a:chExt cx="876299" cy="45720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3958432" y="2133600"/>
              <a:ext cx="30876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4271168" y="1676400"/>
              <a:ext cx="300833" cy="457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572000" y="1676400"/>
              <a:ext cx="26273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Oval 51"/>
          <p:cNvSpPr/>
          <p:nvPr/>
        </p:nvSpPr>
        <p:spPr>
          <a:xfrm>
            <a:off x="5715000" y="2514600"/>
            <a:ext cx="298450" cy="30400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Line 13"/>
          <p:cNvSpPr>
            <a:spLocks noChangeShapeType="1"/>
          </p:cNvSpPr>
          <p:nvPr/>
        </p:nvSpPr>
        <p:spPr bwMode="auto">
          <a:xfrm flipV="1">
            <a:off x="5181600" y="2667000"/>
            <a:ext cx="0" cy="127952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" name="Line 13"/>
          <p:cNvSpPr>
            <a:spLocks noChangeShapeType="1"/>
          </p:cNvSpPr>
          <p:nvPr/>
        </p:nvSpPr>
        <p:spPr bwMode="auto">
          <a:xfrm flipV="1">
            <a:off x="6477000" y="2666602"/>
            <a:ext cx="0" cy="1371997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6" name="Line 15"/>
          <p:cNvSpPr>
            <a:spLocks noChangeShapeType="1"/>
          </p:cNvSpPr>
          <p:nvPr/>
        </p:nvSpPr>
        <p:spPr bwMode="auto">
          <a:xfrm flipV="1">
            <a:off x="5181600" y="2666601"/>
            <a:ext cx="547138" cy="17861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" name="Line 15"/>
          <p:cNvSpPr>
            <a:spLocks noChangeShapeType="1"/>
          </p:cNvSpPr>
          <p:nvPr/>
        </p:nvSpPr>
        <p:spPr bwMode="auto">
          <a:xfrm flipH="1">
            <a:off x="6029569" y="2666601"/>
            <a:ext cx="447431" cy="399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9" name="Rectangle 18"/>
          <p:cNvSpPr>
            <a:spLocks noChangeArrowheads="1"/>
          </p:cNvSpPr>
          <p:nvPr/>
        </p:nvSpPr>
        <p:spPr bwMode="auto">
          <a:xfrm>
            <a:off x="6019800" y="25908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80" name="Rectangle 18"/>
          <p:cNvSpPr>
            <a:spLocks noChangeArrowheads="1"/>
          </p:cNvSpPr>
          <p:nvPr/>
        </p:nvSpPr>
        <p:spPr bwMode="auto">
          <a:xfrm>
            <a:off x="5418137" y="24384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a-IR" altLang="en-US" sz="2800" b="0" i="1" dirty="0" smtClean="0">
                <a:latin typeface="Century Schoolbook" pitchFamily="18" charset="0"/>
              </a:rPr>
              <a:t>_</a:t>
            </a:r>
            <a:endParaRPr lang="en-GB" altLang="en-US" sz="2800" b="0" i="1" dirty="0">
              <a:latin typeface="Century Schoolbook" pitchFamily="18" charset="0"/>
            </a:endParaRPr>
          </a:p>
        </p:txBody>
      </p:sp>
      <p:sp>
        <p:nvSpPr>
          <p:cNvPr id="81" name="Rectangle 7"/>
          <p:cNvSpPr>
            <a:spLocks noChangeArrowheads="1"/>
          </p:cNvSpPr>
          <p:nvPr/>
        </p:nvSpPr>
        <p:spPr bwMode="auto">
          <a:xfrm>
            <a:off x="4648200" y="1447800"/>
            <a:ext cx="605631" cy="77152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18"/>
              <p:cNvSpPr>
                <a:spLocks noChangeArrowheads="1"/>
              </p:cNvSpPr>
              <p:nvPr/>
            </p:nvSpPr>
            <p:spPr bwMode="auto">
              <a:xfrm>
                <a:off x="4648200" y="1524000"/>
                <a:ext cx="601664" cy="7199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a-IR" alt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a-IR" alt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altLang="en-US" b="0" i="1" smtClean="0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en-US" b="0" i="1" smtClean="0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altLang="en-US" b="0" i="1" dirty="0"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82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48200" y="1524000"/>
                <a:ext cx="601664" cy="7199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Line 12"/>
          <p:cNvSpPr>
            <a:spLocks noChangeShapeType="1"/>
          </p:cNvSpPr>
          <p:nvPr/>
        </p:nvSpPr>
        <p:spPr bwMode="auto">
          <a:xfrm flipH="1" flipV="1">
            <a:off x="5257800" y="1752600"/>
            <a:ext cx="609637" cy="47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5" name="Line 11"/>
          <p:cNvSpPr>
            <a:spLocks noChangeShapeType="1"/>
          </p:cNvSpPr>
          <p:nvPr/>
        </p:nvSpPr>
        <p:spPr bwMode="auto">
          <a:xfrm flipH="1">
            <a:off x="5867396" y="1752601"/>
            <a:ext cx="40" cy="7620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" name="Line 12"/>
          <p:cNvSpPr>
            <a:spLocks noChangeShapeType="1"/>
          </p:cNvSpPr>
          <p:nvPr/>
        </p:nvSpPr>
        <p:spPr bwMode="auto">
          <a:xfrm flipH="1" flipV="1">
            <a:off x="1877938" y="2286000"/>
            <a:ext cx="773186" cy="24116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7" name="Line 12"/>
          <p:cNvSpPr>
            <a:spLocks noChangeShapeType="1"/>
          </p:cNvSpPr>
          <p:nvPr/>
        </p:nvSpPr>
        <p:spPr bwMode="auto">
          <a:xfrm flipH="1" flipV="1">
            <a:off x="1748630" y="1752600"/>
            <a:ext cx="2899567" cy="4762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0" name="Line 15"/>
          <p:cNvSpPr>
            <a:spLocks noChangeShapeType="1"/>
          </p:cNvSpPr>
          <p:nvPr/>
        </p:nvSpPr>
        <p:spPr bwMode="auto">
          <a:xfrm flipH="1" flipV="1">
            <a:off x="1890713" y="3375024"/>
            <a:ext cx="14287" cy="1196976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1" name="Line 15"/>
          <p:cNvSpPr>
            <a:spLocks noChangeShapeType="1"/>
          </p:cNvSpPr>
          <p:nvPr/>
        </p:nvSpPr>
        <p:spPr bwMode="auto">
          <a:xfrm flipH="1">
            <a:off x="1745456" y="1752600"/>
            <a:ext cx="0" cy="47823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4" name="Oval 83"/>
          <p:cNvSpPr/>
          <p:nvPr/>
        </p:nvSpPr>
        <p:spPr>
          <a:xfrm>
            <a:off x="1606550" y="2133600"/>
            <a:ext cx="298450" cy="30400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2" name="Rectangle 6"/>
          <p:cNvSpPr>
            <a:spLocks noChangeArrowheads="1"/>
          </p:cNvSpPr>
          <p:nvPr/>
        </p:nvSpPr>
        <p:spPr bwMode="auto">
          <a:xfrm>
            <a:off x="1524000" y="2743200"/>
            <a:ext cx="685800" cy="6397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CA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18"/>
              <p:cNvSpPr>
                <a:spLocks noChangeArrowheads="1"/>
              </p:cNvSpPr>
              <p:nvPr/>
            </p:nvSpPr>
            <p:spPr bwMode="auto">
              <a:xfrm>
                <a:off x="1600200" y="2709059"/>
                <a:ext cx="601664" cy="7199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a-IR" alt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b="0" i="1" smtClean="0">
                              <a:latin typeface="Cambria Math"/>
                            </a:rPr>
                            <m:t>𝑘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altLang="en-US" b="0" i="1" smtClean="0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alt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altLang="en-US" b="0" i="1" dirty="0"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93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00200" y="2709059"/>
                <a:ext cx="601664" cy="7199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4" name="Line 15"/>
          <p:cNvSpPr>
            <a:spLocks noChangeShapeType="1"/>
          </p:cNvSpPr>
          <p:nvPr/>
        </p:nvSpPr>
        <p:spPr bwMode="auto">
          <a:xfrm flipH="1" flipV="1">
            <a:off x="1828800" y="2362200"/>
            <a:ext cx="0" cy="380206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5" name="Rectangle 18"/>
          <p:cNvSpPr>
            <a:spLocks noChangeArrowheads="1"/>
          </p:cNvSpPr>
          <p:nvPr/>
        </p:nvSpPr>
        <p:spPr bwMode="auto">
          <a:xfrm>
            <a:off x="1379537" y="2227262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p:sp>
        <p:nvSpPr>
          <p:cNvPr id="96" name="Rectangle 18"/>
          <p:cNvSpPr>
            <a:spLocks noChangeArrowheads="1"/>
          </p:cNvSpPr>
          <p:nvPr/>
        </p:nvSpPr>
        <p:spPr bwMode="auto">
          <a:xfrm>
            <a:off x="1295400" y="1676400"/>
            <a:ext cx="44926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800" b="0" i="1" dirty="0">
                <a:latin typeface="Century Schoolbook" pitchFamily="18" charset="0"/>
              </a:rPr>
              <a:t>+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657600" y="5638800"/>
                <a:ext cx="1817688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r" rtl="1"/>
                <a:r>
                  <a:rPr lang="fa-IR" dirty="0" smtClean="0">
                    <a:cs typeface="Nazanin" panose="00000400000000000000" pitchFamily="2" charset="-78"/>
                  </a:rPr>
                  <a:t>انتخاب مناسب برای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  <a:cs typeface="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  <a:cs typeface="Nazanin" panose="00000400000000000000" pitchFamily="2" charset="-78"/>
                          </a:rPr>
                          <m:t>𝑇</m:t>
                        </m:r>
                      </m:e>
                      <m:sub>
                        <m:r>
                          <a:rPr lang="en-US" i="1" dirty="0" smtClean="0">
                            <a:latin typeface="Cambria Math"/>
                            <a:cs typeface="Nazanin" panose="00000400000000000000" pitchFamily="2" charset="-78"/>
                          </a:rPr>
                          <m:t>𝑡</m:t>
                        </m:r>
                      </m:sub>
                    </m:sSub>
                  </m:oMath>
                </a14:m>
                <a:endParaRPr lang="en-CA" dirty="0">
                  <a:cs typeface="Nazanin" panose="00000400000000000000" pitchFamily="2" charset="-78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5638800"/>
                <a:ext cx="1817688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1538" r="-1987" b="-2307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390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cs typeface="B Nazanin" panose="00000400000000000000" pitchFamily="2" charset="-78"/>
              </a:rPr>
              <a:t>اثرات بخش های مختلف (سرانگشتی)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88252581"/>
              </p:ext>
            </p:extLst>
          </p:nvPr>
        </p:nvGraphicFramePr>
        <p:xfrm>
          <a:off x="304801" y="2326640"/>
          <a:ext cx="8382000" cy="20726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3241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خطای حالت دائم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زمان نشست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فراجهش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pattFill prst="trellis">
                      <a:fgClr>
                        <a:schemeClr val="tx2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کاهش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افزایش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افزایش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بخش تناسبی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حذف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افزایش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افزایش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بخش انتگرالی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تغییر ناچیز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کاهش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کاهش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b="1" dirty="0" smtClean="0">
                          <a:cs typeface="B Nazanin" panose="00000400000000000000" pitchFamily="2" charset="-78"/>
                        </a:rPr>
                        <a:t>بخش مشتقی</a:t>
                      </a:r>
                      <a:endParaRPr lang="en-CA" sz="2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079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مثال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914400"/>
                <a:ext cx="8077200" cy="45259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𝐺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𝑠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b="0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:endParaRPr lang="fa-IR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914400"/>
                <a:ext cx="80772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5</a:t>
            </a:fld>
            <a:endParaRPr lang="en-CA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0"/>
            <a:ext cx="6781800" cy="4774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53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6</a:t>
            </a:fld>
            <a:endParaRPr lang="en-C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9600"/>
            <a:ext cx="8552943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097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7</a:t>
            </a:fld>
            <a:endParaRPr lang="en-CA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52" y="914400"/>
            <a:ext cx="7812648" cy="5011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912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8</a:t>
            </a:fld>
            <a:endParaRPr lang="en-C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1000"/>
            <a:ext cx="7350859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363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9</a:t>
            </a:fld>
            <a:endParaRPr lang="en-CA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85800"/>
            <a:ext cx="7350859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703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22091</TotalTime>
  <Words>803</Words>
  <Application>Microsoft Office PowerPoint</Application>
  <PresentationFormat>On-screen Show (4:3)</PresentationFormat>
  <Paragraphs>222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کنترل تطبیقی  رگلاتورهای خودتنظیم PID Self Tuning PID</vt:lpstr>
      <vt:lpstr>چرا کنترل خود تنظیم PID؟</vt:lpstr>
      <vt:lpstr>ساختار کلی PID</vt:lpstr>
      <vt:lpstr>اثرات بخش های مختلف (سرانگشتی)</vt:lpstr>
      <vt:lpstr>مثال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تنوع روشهای طراحی</vt:lpstr>
      <vt:lpstr>روش زیگلر-نیکولز حلقه باز</vt:lpstr>
      <vt:lpstr>PowerPoint Presentation</vt:lpstr>
      <vt:lpstr>روش زیگلر-نیکولز حلقه بسته</vt:lpstr>
      <vt:lpstr>PowerPoint Presentation</vt:lpstr>
      <vt:lpstr>روش مبتنی بر فیدبک رله ای</vt:lpstr>
      <vt:lpstr>تنظیم روی خط ضرایب</vt:lpstr>
      <vt:lpstr>مثال</vt:lpstr>
      <vt:lpstr>PowerPoint Presentation</vt:lpstr>
      <vt:lpstr>استفاده از فیدبک رله ای</vt:lpstr>
      <vt:lpstr>PowerPoint Presentation</vt:lpstr>
      <vt:lpstr>اثر تغییر پارامترهای فرایند</vt:lpstr>
      <vt:lpstr>اشباع عملگر</vt:lpstr>
      <vt:lpstr>ساختار کلی با در نظر گرفتن اشباع</vt:lpstr>
      <vt:lpstr>مثال</vt:lpstr>
      <vt:lpstr>PowerPoint Presentation</vt:lpstr>
      <vt:lpstr>PowerPoint Presentation</vt:lpstr>
      <vt:lpstr>مثال: فرایند انتگرالی</vt:lpstr>
      <vt:lpstr>راه حل ها</vt:lpstr>
      <vt:lpstr>قطع انتگرال گیری</vt:lpstr>
      <vt:lpstr>محدود کردن انتگرال گیری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کنترل تطبیقی  Adaptive Control</dc:title>
  <dc:creator>Yazdan</dc:creator>
  <cp:lastModifiedBy>Yazdan</cp:lastModifiedBy>
  <cp:revision>507</cp:revision>
  <dcterms:created xsi:type="dcterms:W3CDTF">2015-02-03T07:54:58Z</dcterms:created>
  <dcterms:modified xsi:type="dcterms:W3CDTF">2015-12-26T13:30:16Z</dcterms:modified>
</cp:coreProperties>
</file>