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6" r:id="rId10"/>
    <p:sldId id="263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A9BC-D4E6-4FB4-82A0-0047973E775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8BA77-3BA0-4EA7-92F4-DFAEEE90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2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848C-3DE5-4BBA-9518-C60291F9FB93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170B-EA3D-4AAA-84FC-87D39485A0C8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9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F1B4-02DB-4219-8117-478F7B7411E6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7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D226-FB73-48B7-A60F-65E066262504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1790-3864-4964-83B9-C1CE78C329E4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1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44BD-54D6-485E-BCD8-F118D581A812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52F8-58D6-4A29-8902-48A0CE892D02}" type="datetime1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37A-7786-4E23-A96C-3F908278AA32}" type="datetime1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AA1F-7268-4123-86C7-31F4BB1BEEBF}" type="datetime1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6487-4FF2-4445-B309-BA061C8EB0A2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E63E-71C8-4F4B-A187-0621A4C155E7}" type="datetime1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C86B-6A6B-43DA-9521-953B0FBC2741}" type="datetime1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4247E-9473-4FC8-B310-D2E600D4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Mitra" panose="00000400000000000000" pitchFamily="2" charset="-78"/>
              </a:rPr>
              <a:t>تشريح مقايسه اي مهره داران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b="1" dirty="0" smtClean="0">
                <a:cs typeface="B Mitra" panose="00000400000000000000" pitchFamily="2" charset="-78"/>
              </a:rPr>
              <a:t>مراحل اوليه جنيني مهره داران (فصل 5 کنت)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گاسترولا در مرغ </a:t>
            </a:r>
            <a:r>
              <a:rPr lang="en-US" b="1" dirty="0" smtClean="0">
                <a:cs typeface="B Mitra" panose="00000400000000000000" pitchFamily="2" charset="-78"/>
              </a:rPr>
              <a:t>chick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86095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ايجاد بلاستودرم در قطب جانوري و تشکيل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سلول هاي اپي بلاست و هيپوبلاست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سلول هاي هيپوبلاست مهاجرت کرده و زرده پايين را پوشش مي دهند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سلول هاي هيپوبلاست (اندودرم)  و سلول هاي اپي بلاست (اکتودرم)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تشکيل نوتوکورد و مزودرم: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anose="00000400000000000000" pitchFamily="2" charset="-78"/>
              </a:rPr>
              <a:t>تشکيل دو ساختار بنام هاي خط اوليه </a:t>
            </a:r>
            <a:r>
              <a:rPr lang="en-US" dirty="0" smtClean="0">
                <a:cs typeface="B Nazanin" panose="00000400000000000000" pitchFamily="2" charset="-78"/>
              </a:rPr>
              <a:t>primitive </a:t>
            </a:r>
            <a:r>
              <a:rPr lang="en-US" dirty="0" err="1" smtClean="0">
                <a:cs typeface="B Nazanin" panose="00000400000000000000" pitchFamily="2" charset="-78"/>
              </a:rPr>
              <a:t>dtreak</a:t>
            </a:r>
            <a:r>
              <a:rPr lang="fa-IR" dirty="0" smtClean="0">
                <a:cs typeface="B Nazanin" panose="00000400000000000000" pitchFamily="2" charset="-78"/>
              </a:rPr>
              <a:t> طولي و گره هنسن معادل بخش دمي رويان (معادل بلاستوپور در تخم هاي کم زرده)</a:t>
            </a:r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14594" cy="3274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60" y="4177706"/>
            <a:ext cx="3896473" cy="29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8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گاسترولا در پستانداران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29724" r="7427" b="30092"/>
          <a:stretch/>
        </p:blipFill>
        <p:spPr>
          <a:xfrm>
            <a:off x="3206496" y="1133035"/>
            <a:ext cx="5498592" cy="55884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نورولايي شدن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ضخيم شدگي اکتودرم روي نوتوکورد و تبديل به صفحه عصبي و سپس نتودان عصبي </a:t>
            </a:r>
            <a:r>
              <a:rPr lang="en-US" dirty="0" smtClean="0"/>
              <a:t>neural groove</a:t>
            </a:r>
            <a:r>
              <a:rPr lang="fa-IR" dirty="0" smtClean="0"/>
              <a:t>، ايجاد چين هاي کناري </a:t>
            </a:r>
            <a:r>
              <a:rPr lang="en-US" dirty="0" smtClean="0"/>
              <a:t>neural folds</a:t>
            </a:r>
            <a:r>
              <a:rPr lang="fa-IR" dirty="0" smtClean="0"/>
              <a:t>، حرکت چين هاي عصبي به سمت هم و ايجاد لوله عصبي و کانال عصبي</a:t>
            </a:r>
          </a:p>
          <a:p>
            <a:pPr algn="r" rtl="1"/>
            <a:r>
              <a:rPr lang="fa-IR" dirty="0" smtClean="0"/>
              <a:t>نورولايي شدن در رده هاي مهره داران شبيه هم است اما در ماهيان دهان گرد، باله شعاعي چين هاي عصبي تشکيل نمي شود و صفحه عصبي به ناو عصبي </a:t>
            </a:r>
            <a:r>
              <a:rPr lang="en-US" dirty="0" smtClean="0"/>
              <a:t>neural keel</a:t>
            </a:r>
            <a:r>
              <a:rPr lang="fa-IR" dirty="0" smtClean="0"/>
              <a:t> تبديل مي شود و ناو از اکتودرم رويي جدا مي شود.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نورولايي شدن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2" b="22221"/>
          <a:stretch/>
        </p:blipFill>
        <p:spPr>
          <a:xfrm>
            <a:off x="1133856" y="0"/>
            <a:ext cx="5071872" cy="68613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0" t="76750" r="1" b="3900"/>
          <a:stretch/>
        </p:blipFill>
        <p:spPr>
          <a:xfrm>
            <a:off x="6096000" y="4502192"/>
            <a:ext cx="5784578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1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انواع تخم مهره داران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54" y="1825625"/>
            <a:ext cx="6330245" cy="4351338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تخم هاي کم زرده  </a:t>
            </a:r>
            <a:r>
              <a:rPr lang="en-US" dirty="0" err="1" smtClean="0">
                <a:latin typeface="Times New Roman" panose="02020603050405020304" pitchFamily="18" charset="0"/>
                <a:cs typeface="B Mitra" panose="00000400000000000000" pitchFamily="2" charset="-78"/>
              </a:rPr>
              <a:t>microlecithal</a:t>
            </a:r>
            <a:endParaRPr lang="fa-IR" dirty="0" smtClean="0"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algn="r" rtl="1"/>
            <a:r>
              <a:rPr lang="fa-IR" dirty="0">
                <a:latin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      </a:t>
            </a:r>
            <a:r>
              <a:rPr lang="en-US" dirty="0" err="1" smtClean="0">
                <a:latin typeface="Times New Roman" panose="02020603050405020304" pitchFamily="18" charset="0"/>
                <a:cs typeface="B Mitra" panose="00000400000000000000" pitchFamily="2" charset="-78"/>
              </a:rPr>
              <a:t>Isolecithal</a:t>
            </a:r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: زرده به صورت يکنواخت در تخم پخش شده اند (آنفيکسوس و تونيکات و پستانداران)</a:t>
            </a:r>
          </a:p>
          <a:p>
            <a:pPr algn="r" rtl="1"/>
            <a:endParaRPr lang="fa-IR" dirty="0" smtClean="0"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متوسط زرده </a:t>
            </a:r>
            <a:r>
              <a:rPr lang="en-US" dirty="0" err="1" smtClean="0">
                <a:latin typeface="Times New Roman" panose="02020603050405020304" pitchFamily="18" charset="0"/>
                <a:cs typeface="B Mitra" panose="00000400000000000000" pitchFamily="2" charset="-78"/>
              </a:rPr>
              <a:t>mesolecithal</a:t>
            </a:r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: دوزيستان (توزيع تخم در يک طرف سلول و قطب گياهي و جانوران) </a:t>
            </a:r>
          </a:p>
          <a:p>
            <a:pPr algn="r" rtl="1"/>
            <a:endParaRPr lang="fa-IR" dirty="0"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پر زرده </a:t>
            </a:r>
            <a:r>
              <a:rPr lang="en-US" dirty="0" err="1" smtClean="0">
                <a:latin typeface="Times New Roman" panose="02020603050405020304" pitchFamily="18" charset="0"/>
                <a:cs typeface="B Mitra" panose="00000400000000000000" pitchFamily="2" charset="-78"/>
              </a:rPr>
              <a:t>macrolecithal</a:t>
            </a:r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:  خزندگان، پرندگان و مونوترم ها 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تخم مرکز زرده </a:t>
            </a:r>
            <a:r>
              <a:rPr lang="en-US" dirty="0" err="1" smtClean="0">
                <a:latin typeface="Times New Roman" panose="02020603050405020304" pitchFamily="18" charset="0"/>
                <a:cs typeface="B Mitra" panose="00000400000000000000" pitchFamily="2" charset="-78"/>
              </a:rPr>
              <a:t>centrolecithal</a:t>
            </a:r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: بندپايان </a:t>
            </a:r>
            <a:endParaRPr lang="en-US" dirty="0"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79" r="9879"/>
          <a:stretch/>
        </p:blipFill>
        <p:spPr>
          <a:xfrm>
            <a:off x="0" y="1825625"/>
            <a:ext cx="5362222" cy="50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0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روش هاي به دنيا آوردن فرزندان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تخم گذاري </a:t>
            </a:r>
            <a:r>
              <a:rPr lang="en-US" dirty="0" smtClean="0"/>
              <a:t>oviparous</a:t>
            </a:r>
            <a:r>
              <a:rPr lang="fa-IR" dirty="0" smtClean="0"/>
              <a:t>: تخم گذار: </a:t>
            </a:r>
          </a:p>
          <a:p>
            <a:pPr algn="r" rtl="1"/>
            <a:r>
              <a:rPr lang="fa-IR" dirty="0" smtClean="0"/>
              <a:t>زنده زا </a:t>
            </a:r>
            <a:r>
              <a:rPr lang="en-US" dirty="0" smtClean="0"/>
              <a:t>viviparous</a:t>
            </a:r>
            <a:r>
              <a:rPr lang="fa-IR" dirty="0" smtClean="0"/>
              <a:t>: ماهيان، سوسمارها، مارها</a:t>
            </a:r>
            <a:br>
              <a:rPr lang="fa-IR" dirty="0" smtClean="0"/>
            </a:br>
            <a:r>
              <a:rPr lang="fa-IR" dirty="0" smtClean="0"/>
              <a:t>تخم زنده زا </a:t>
            </a:r>
            <a:r>
              <a:rPr lang="en-US" dirty="0" smtClean="0"/>
              <a:t>ovoviviparous</a:t>
            </a:r>
            <a:r>
              <a:rPr lang="fa-IR" dirty="0" smtClean="0"/>
              <a:t>: کوسه سگي </a:t>
            </a:r>
            <a:r>
              <a:rPr lang="en-US" dirty="0" smtClean="0"/>
              <a:t>Squalus </a:t>
            </a:r>
            <a:r>
              <a:rPr lang="en-US" dirty="0" err="1" smtClean="0"/>
              <a:t>acanthias</a:t>
            </a:r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3592"/>
            <a:ext cx="4352544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6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لقاح داخلي و خارجي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لقاح داخلي و در زنده زاها، دوزيستان دم دار، دوزيستان بدون دست و پا و ماهيان غضروفي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در سمندرها اسپرماتوفور (کيسه اسپرمي ژلاتيني) توسط نر گذاشته مي شود و لب هاي کلواک آن را مي گيرند (در جانوران فاقد اندام جفت گيري)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لقاح خارجي: ماهيان استخواني، قورباغه و وزغ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در برخي ماده ها کيسه ذخيره کننده اسپرم دارند (اسپرماتکا) و در زمان مناسب آزاد شده و باروري صورت مي گيرد.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977" y="4610452"/>
            <a:ext cx="4222045" cy="21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مراحل اوليه جنيني (روياني) در مهره داران</a:t>
            </a:r>
            <a:endParaRPr lang="en-US" b="1" dirty="0"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0" y="1825625"/>
            <a:ext cx="8102600" cy="4351338"/>
          </a:xfrm>
        </p:spPr>
        <p:txBody>
          <a:bodyPr/>
          <a:lstStyle/>
          <a:p>
            <a:pPr algn="r" rtl="1"/>
            <a:r>
              <a:rPr lang="fa-IR" b="1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کليواژ </a:t>
            </a:r>
            <a:r>
              <a:rPr lang="en-US" b="1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cleavage</a:t>
            </a:r>
            <a:r>
              <a:rPr lang="fa-IR" b="1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 و بلاستولا </a:t>
            </a:r>
            <a:r>
              <a:rPr lang="en-US" b="1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Blastula</a:t>
            </a:r>
            <a:r>
              <a:rPr lang="fa-IR" b="1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: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کليواژ يا تسهيم تقسيمات متوالي در سلول تخم (زيگوت) 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بلاستولا: کره توخالي در نتيجه ايجاد تقسيمات کليواژي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تخم هاي کم زرده همه بلاستومرها برابر هستند و به يک اندازه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در دوزيستان در قطب گياهي بوده و تقسيم به کندي صورت گرفته و تخم خزندگان و پرندگان با زرده وسيع تقسيم تخم به قطب جانوري محدود مي شود و سلول هاي آين قسمت (بلاستودرم) روي زرده قرار مي گيرند. 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سلول هاي تخم پستانداران جفت دار با وجود کم زرده حاوي قطب گياهي-جانوري هستند و اولين تسهيم تخم به دو بلاستومر تقسيم مي شود. </a:t>
            </a:r>
            <a:endParaRPr lang="en-US" dirty="0"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28" y="404019"/>
            <a:ext cx="1666875" cy="275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022" y="4001294"/>
            <a:ext cx="3437467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5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3774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cs typeface="B Mitra" panose="00000400000000000000" pitchFamily="2" charset="-78"/>
              </a:rPr>
              <a:t>گاسترولايي شدن: تشکيل لايه هاي زاينده جنيني و حفره عمومي</a:t>
            </a:r>
            <a:endParaRPr lang="en-US" sz="36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950" y="865632"/>
            <a:ext cx="6621050" cy="5992368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فرايندي از حرکات سلولي که در آن لايه هاي اکتودرم، اندودرم و مزودرم و تقارن دو طرفي و سلوم </a:t>
            </a:r>
            <a:r>
              <a:rPr lang="en-US" dirty="0" smtClean="0">
                <a:cs typeface="B Mitra" panose="00000400000000000000" pitchFamily="2" charset="-78"/>
              </a:rPr>
              <a:t>coelom</a:t>
            </a:r>
            <a:r>
              <a:rPr lang="fa-IR" dirty="0" smtClean="0">
                <a:cs typeface="B Mitra" panose="00000400000000000000" pitchFamily="2" charset="-78"/>
              </a:rPr>
              <a:t> شکل مي گيرد. </a:t>
            </a:r>
          </a:p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آمفيوکسوس: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درون رفتگي </a:t>
            </a:r>
            <a:r>
              <a:rPr lang="en-US" dirty="0" smtClean="0">
                <a:cs typeface="B Mitra" panose="00000400000000000000" pitchFamily="2" charset="-78"/>
              </a:rPr>
              <a:t>invagination</a:t>
            </a:r>
            <a:r>
              <a:rPr lang="fa-IR" dirty="0" smtClean="0">
                <a:cs typeface="B Mitra" panose="00000400000000000000" pitchFamily="2" charset="-78"/>
              </a:rPr>
              <a:t> سطح بلاستولا و تشکيل روده اوليه </a:t>
            </a:r>
            <a:r>
              <a:rPr lang="en-US" dirty="0" smtClean="0">
                <a:cs typeface="B Mitra" panose="00000400000000000000" pitchFamily="2" charset="-78"/>
              </a:rPr>
              <a:t>archenteron</a:t>
            </a:r>
            <a:r>
              <a:rPr lang="fa-IR" dirty="0" smtClean="0">
                <a:cs typeface="B Mitra" panose="00000400000000000000" pitchFamily="2" charset="-78"/>
              </a:rPr>
              <a:t> و شروع گاسترولا و ورودي آغازين اين تورفتگي را بلاستوپور </a:t>
            </a:r>
            <a:r>
              <a:rPr lang="en-US" dirty="0" smtClean="0">
                <a:cs typeface="B Mitra" panose="00000400000000000000" pitchFamily="2" charset="-78"/>
              </a:rPr>
              <a:t>blastopore</a:t>
            </a:r>
            <a:r>
              <a:rPr lang="fa-IR" dirty="0" smtClean="0">
                <a:cs typeface="B Mitra" panose="00000400000000000000" pitchFamily="2" charset="-78"/>
              </a:rPr>
              <a:t> مي گويند. </a:t>
            </a:r>
          </a:p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تشکيل نوتوکورد </a:t>
            </a:r>
            <a:r>
              <a:rPr lang="fa-IR" dirty="0" smtClean="0">
                <a:cs typeface="B Mitra" panose="00000400000000000000" pitchFamily="2" charset="-78"/>
              </a:rPr>
              <a:t>از سلول هاي لبه بلاستوپور  و تشکيل در سقف روده اوليه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تشکيل نوارهاي مزودرمي در کناره هاي نوتوکورد و رشد به سمت کناره ها و ناحيه شکمي و جدا شدن از اندودرم و تشکيل کيسه هاي مزودرمي: دراز شدگي و تشکيل لارو آزاد و شناگر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يکي شدن کيسه هاي مزودرمي </a:t>
            </a:r>
          </a:p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مزودرم سوماتيک: </a:t>
            </a:r>
            <a:r>
              <a:rPr lang="fa-IR" dirty="0" smtClean="0">
                <a:cs typeface="B Mitra" panose="00000400000000000000" pitchFamily="2" charset="-78"/>
              </a:rPr>
              <a:t>در جدار اکتودرم قرار دارد و همراه با آن ديواره بدن </a:t>
            </a:r>
            <a:r>
              <a:rPr lang="en-US" dirty="0" err="1" smtClean="0">
                <a:cs typeface="B Mitra" panose="00000400000000000000" pitchFamily="2" charset="-78"/>
              </a:rPr>
              <a:t>somatopleure</a:t>
            </a:r>
            <a:r>
              <a:rPr lang="fa-IR" dirty="0" smtClean="0">
                <a:cs typeface="B Mitra" panose="00000400000000000000" pitchFamily="2" charset="-78"/>
              </a:rPr>
              <a:t> را تشکيل داده</a:t>
            </a:r>
          </a:p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مزودرم احشايي: </a:t>
            </a:r>
            <a:r>
              <a:rPr lang="fa-IR" dirty="0" smtClean="0">
                <a:cs typeface="B Mitra" panose="00000400000000000000" pitchFamily="2" charset="-78"/>
              </a:rPr>
              <a:t>در جدار اندودرم قرار داشته و همراه آن لايه احشايي </a:t>
            </a:r>
            <a:r>
              <a:rPr lang="en-US" dirty="0" err="1" smtClean="0">
                <a:cs typeface="B Mitra" panose="00000400000000000000" pitchFamily="2" charset="-78"/>
              </a:rPr>
              <a:t>splanchopleure</a:t>
            </a:r>
            <a:r>
              <a:rPr lang="fa-IR" dirty="0" smtClean="0">
                <a:cs typeface="B Mitra" panose="00000400000000000000" pitchFamily="2" charset="-78"/>
              </a:rPr>
              <a:t>  را تشکيل داده</a:t>
            </a:r>
          </a:p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تشکيل سلوم </a:t>
            </a:r>
            <a:r>
              <a:rPr lang="fa-IR" dirty="0" smtClean="0">
                <a:cs typeface="B Mitra" panose="00000400000000000000" pitchFamily="2" charset="-78"/>
              </a:rPr>
              <a:t>بين مزودرم سوماتيک و احشايي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5073" r="27175" b="3231"/>
          <a:stretch/>
        </p:blipFill>
        <p:spPr>
          <a:xfrm>
            <a:off x="0" y="2816352"/>
            <a:ext cx="5570950" cy="41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t="11948" r="24737" b="7235"/>
          <a:stretch/>
        </p:blipFill>
        <p:spPr>
          <a:xfrm>
            <a:off x="838200" y="78444"/>
            <a:ext cx="10515600" cy="67795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cs typeface="B Mitra" panose="00000400000000000000" pitchFamily="2" charset="-78"/>
              </a:rPr>
              <a:t>گاسترولا در قورباغه</a:t>
            </a:r>
            <a:endParaRPr lang="en-US" sz="4000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در قورباغه و ساير مهره داران غير از جفت داران به علت وجود زرده در سلولهاي قطب گياهي، گاسترولا متقاوت از آمفيکسوس که با تورفتگي بود و در دوزيستان با پديده روخزيدگي </a:t>
            </a:r>
            <a:r>
              <a:rPr lang="en-US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epiboly</a:t>
            </a:r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 شروع شده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تشکيل مزودرم پشتي و نوتوکورد: مهاجرت سلول هاي تمايز نيافته در لب پشتي بلاستوپور و سقف روده اوليه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ايجاد قطعه شدگي نوارهاي اطراف نوتوکورد ]مزودرم پشتي) و تشکيل سوميت هاي مزودرمي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مزودرم حدواسط و کناري: سلول هاي مزودرمي (غير از سوميت ها) حرکت به سمت لبه هاي کناري و شکمي رويان و تشکيل مزودرم صفحه کناري  و ايجاد دو لايه از اين مزودرم بنام مزودرم سوماتيک و مزودرم احشايي  و فضاي ايجاد شده بين اين دو را سلوم مي گويند.</a:t>
            </a:r>
          </a:p>
          <a:p>
            <a:pPr algn="r" rtl="1"/>
            <a:r>
              <a:rPr lang="fa-IR" dirty="0" smtClean="0">
                <a:latin typeface="Times New Roman" panose="02020603050405020304" pitchFamily="18" charset="0"/>
                <a:cs typeface="B Mitra" panose="00000400000000000000" pitchFamily="2" charset="-78"/>
              </a:rPr>
              <a:t>مزودرم حدواسط در کنار مزودرم سوميت ها و اين مزودرم ايجاد کننده لوله هاي کليوي است.</a:t>
            </a:r>
          </a:p>
          <a:p>
            <a:pPr algn="r" rtl="1"/>
            <a:endParaRPr lang="en-US" dirty="0">
              <a:latin typeface="Times New Roman" panose="02020603050405020304" pitchFamily="18" charset="0"/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5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گاسترولا در قورباغه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16324" r="29578" b="8865"/>
          <a:stretch/>
        </p:blipFill>
        <p:spPr>
          <a:xfrm>
            <a:off x="2322575" y="1270832"/>
            <a:ext cx="7798295" cy="54506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247E-9473-4FC8-B310-D2E600D472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778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 Mitra</vt:lpstr>
      <vt:lpstr>B Nazanin</vt:lpstr>
      <vt:lpstr>Calibri</vt:lpstr>
      <vt:lpstr>Calibri Light</vt:lpstr>
      <vt:lpstr>Times New Roman</vt:lpstr>
      <vt:lpstr>Office Theme</vt:lpstr>
      <vt:lpstr>تشريح مقايسه اي مهره داران</vt:lpstr>
      <vt:lpstr>انواع تخم مهره داران</vt:lpstr>
      <vt:lpstr>روش هاي به دنيا آوردن فرزندان</vt:lpstr>
      <vt:lpstr>لقاح داخلي و خارجي</vt:lpstr>
      <vt:lpstr>مراحل اوليه جنيني (روياني) در مهره داران</vt:lpstr>
      <vt:lpstr>گاسترولايي شدن: تشکيل لايه هاي زاينده جنيني و حفره عمومي</vt:lpstr>
      <vt:lpstr>PowerPoint Presentation</vt:lpstr>
      <vt:lpstr>گاسترولا در قورباغه</vt:lpstr>
      <vt:lpstr>گاسترولا در قورباغه</vt:lpstr>
      <vt:lpstr>گاسترولا در مرغ chick</vt:lpstr>
      <vt:lpstr>گاسترولا در پستانداران</vt:lpstr>
      <vt:lpstr>نورولايي شدن</vt:lpstr>
      <vt:lpstr>نورولايي شدن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تشريح مقايسه اي مهره داران</dc:title>
  <dc:creator>Admin</dc:creator>
  <cp:lastModifiedBy>Admin</cp:lastModifiedBy>
  <cp:revision>28</cp:revision>
  <dcterms:created xsi:type="dcterms:W3CDTF">2021-02-26T17:17:40Z</dcterms:created>
  <dcterms:modified xsi:type="dcterms:W3CDTF">2021-02-27T19:17:37Z</dcterms:modified>
</cp:coreProperties>
</file>